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2"/>
  </p:notesMasterIdLst>
  <p:sldIdLst>
    <p:sldId id="256" r:id="rId2"/>
    <p:sldId id="446" r:id="rId3"/>
    <p:sldId id="448" r:id="rId4"/>
    <p:sldId id="433" r:id="rId5"/>
    <p:sldId id="449" r:id="rId6"/>
    <p:sldId id="438" r:id="rId7"/>
    <p:sldId id="457" r:id="rId8"/>
    <p:sldId id="450" r:id="rId9"/>
    <p:sldId id="455" r:id="rId10"/>
    <p:sldId id="458" r:id="rId11"/>
    <p:sldId id="459" r:id="rId12"/>
    <p:sldId id="456" r:id="rId13"/>
    <p:sldId id="460" r:id="rId14"/>
    <p:sldId id="461" r:id="rId15"/>
    <p:sldId id="437" r:id="rId16"/>
    <p:sldId id="452" r:id="rId17"/>
    <p:sldId id="453" r:id="rId18"/>
    <p:sldId id="454" r:id="rId19"/>
    <p:sldId id="441" r:id="rId20"/>
    <p:sldId id="442" r:id="rId21"/>
  </p:sldIdLst>
  <p:sldSz cx="9144000" cy="6858000" type="screen4x3"/>
  <p:notesSz cx="6858000" cy="9144000"/>
  <p:defaultTextStyle>
    <a:defPPr>
      <a:defRPr lang="en-US"/>
    </a:defPPr>
    <a:lvl1pPr algn="l" defTabSz="938530"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630" indent="-11430" algn="l" defTabSz="938530"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530" indent="-24130" algn="l" defTabSz="938530"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430" indent="-36830" algn="l" defTabSz="938530"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330" indent="-49530" algn="l" defTabSz="938530"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5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E08"/>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92" autoAdjust="0"/>
  </p:normalViewPr>
  <p:slideViewPr>
    <p:cSldViewPr snapToGrid="0" snapToObjects="1" showGuides="1">
      <p:cViewPr varScale="1">
        <p:scale>
          <a:sx n="85" d="100"/>
          <a:sy n="85" d="100"/>
        </p:scale>
        <p:origin x="605" y="58"/>
      </p:cViewPr>
      <p:guideLst>
        <p:guide orient="horz" pos="215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1590E6A-572F-4C2A-B4C3-F46861FD9278}" type="doc">
      <dgm:prSet loTypeId="urn:microsoft.com/office/officeart/2008/layout/LinedList" loCatId="list" qsTypeId="urn:microsoft.com/office/officeart/2005/8/quickstyle/simple1#1" qsCatId="simple" csTypeId="urn:microsoft.com/office/officeart/2005/8/colors/accent1_2#1" csCatId="accent1" phldr="1"/>
      <dgm:spPr/>
      <dgm:t>
        <a:bodyPr/>
        <a:lstStyle/>
        <a:p>
          <a:endParaRPr lang="en-US"/>
        </a:p>
      </dgm:t>
    </dgm:pt>
    <dgm:pt modelId="{5011D348-A1A7-4949-8FE9-DE9D70A02C32}">
      <dgm:prSet custT="1"/>
      <dgm:spPr/>
      <dgm:t>
        <a:bodyPr/>
        <a:lstStyle/>
        <a:p>
          <a:r>
            <a:rPr lang="lv-LV" sz="3000" b="0" i="0" dirty="0"/>
            <a:t>Pacienti lielākoties ir apmierināti ar saņemto veselības aprūpes pakalpojumu un personālu, tomēr pastāv vēlme pēc dažādiem uzlabojumiem. </a:t>
          </a:r>
          <a:endParaRPr lang="en-US" sz="3000" dirty="0"/>
        </a:p>
      </dgm:t>
    </dgm:pt>
    <dgm:pt modelId="{EE8623F7-AA76-44FF-9DD9-AA6B32662FD0}" type="parTrans" cxnId="{3CCC255B-3E85-4DC9-A70B-B38083766336}">
      <dgm:prSet/>
      <dgm:spPr/>
      <dgm:t>
        <a:bodyPr/>
        <a:lstStyle/>
        <a:p>
          <a:endParaRPr lang="en-US"/>
        </a:p>
      </dgm:t>
    </dgm:pt>
    <dgm:pt modelId="{662F8F33-C928-470F-8682-6B50D67069F0}" type="sibTrans" cxnId="{3CCC255B-3E85-4DC9-A70B-B38083766336}">
      <dgm:prSet/>
      <dgm:spPr/>
      <dgm:t>
        <a:bodyPr/>
        <a:lstStyle/>
        <a:p>
          <a:endParaRPr lang="en-US"/>
        </a:p>
      </dgm:t>
    </dgm:pt>
    <dgm:pt modelId="{4B96CB06-7281-42B5-8A0D-5FA764FA2278}">
      <dgm:prSet custT="1"/>
      <dgm:spPr/>
      <dgm:t>
        <a:bodyPr/>
        <a:lstStyle/>
        <a:p>
          <a:r>
            <a:rPr lang="lv-LV" sz="3000" b="0" i="0" dirty="0"/>
            <a:t>Visbiežāk minētais ieteikums attiecas uz ēdināšanu un personāla attieksmi, bet ir arī daudzi ieteikumi par uzlabojumiem brīvā laika aktivitātēs un pacientu komfortā. </a:t>
          </a:r>
          <a:endParaRPr lang="en-US" sz="3000" dirty="0"/>
        </a:p>
      </dgm:t>
    </dgm:pt>
    <dgm:pt modelId="{0E93AB07-3A26-44CB-898A-EAC349DBAFC8}" type="parTrans" cxnId="{AB7488CD-6089-4E46-98AB-946B0CC3EBB0}">
      <dgm:prSet/>
      <dgm:spPr/>
      <dgm:t>
        <a:bodyPr/>
        <a:lstStyle/>
        <a:p>
          <a:endParaRPr lang="en-US"/>
        </a:p>
      </dgm:t>
    </dgm:pt>
    <dgm:pt modelId="{528F9BC4-C5C4-4829-BDAE-C4ACD6EEA422}" type="sibTrans" cxnId="{AB7488CD-6089-4E46-98AB-946B0CC3EBB0}">
      <dgm:prSet/>
      <dgm:spPr/>
      <dgm:t>
        <a:bodyPr/>
        <a:lstStyle/>
        <a:p>
          <a:endParaRPr lang="en-US"/>
        </a:p>
      </dgm:t>
    </dgm:pt>
    <dgm:pt modelId="{6E47001C-C62A-4A91-A285-ABD78BEB8687}" type="pres">
      <dgm:prSet presAssocID="{E1590E6A-572F-4C2A-B4C3-F46861FD9278}" presName="vert0" presStyleCnt="0">
        <dgm:presLayoutVars>
          <dgm:dir/>
          <dgm:animOne val="branch"/>
          <dgm:animLvl val="lvl"/>
        </dgm:presLayoutVars>
      </dgm:prSet>
      <dgm:spPr/>
    </dgm:pt>
    <dgm:pt modelId="{45FC4F35-BF1D-4928-B969-AEC992CE443E}" type="pres">
      <dgm:prSet presAssocID="{5011D348-A1A7-4949-8FE9-DE9D70A02C32}" presName="thickLine" presStyleLbl="alignNode1" presStyleIdx="0" presStyleCnt="2"/>
      <dgm:spPr/>
    </dgm:pt>
    <dgm:pt modelId="{EDAA51FE-18CB-44EC-A6C3-B8440924D64C}" type="pres">
      <dgm:prSet presAssocID="{5011D348-A1A7-4949-8FE9-DE9D70A02C32}" presName="horz1" presStyleCnt="0"/>
      <dgm:spPr/>
    </dgm:pt>
    <dgm:pt modelId="{D6BD7279-986A-43F4-BAC8-35B3BDD5C60E}" type="pres">
      <dgm:prSet presAssocID="{5011D348-A1A7-4949-8FE9-DE9D70A02C32}" presName="tx1" presStyleLbl="revTx" presStyleIdx="0" presStyleCnt="2"/>
      <dgm:spPr/>
    </dgm:pt>
    <dgm:pt modelId="{ABE1ED84-938D-4228-8645-A83C9A6E9281}" type="pres">
      <dgm:prSet presAssocID="{5011D348-A1A7-4949-8FE9-DE9D70A02C32}" presName="vert1" presStyleCnt="0"/>
      <dgm:spPr/>
    </dgm:pt>
    <dgm:pt modelId="{7C85DE18-4B31-4C49-BD10-CD3A163BF236}" type="pres">
      <dgm:prSet presAssocID="{4B96CB06-7281-42B5-8A0D-5FA764FA2278}" presName="thickLine" presStyleLbl="alignNode1" presStyleIdx="1" presStyleCnt="2"/>
      <dgm:spPr/>
    </dgm:pt>
    <dgm:pt modelId="{91E9F564-1BB3-4181-8D8B-376E9DF92B97}" type="pres">
      <dgm:prSet presAssocID="{4B96CB06-7281-42B5-8A0D-5FA764FA2278}" presName="horz1" presStyleCnt="0"/>
      <dgm:spPr/>
    </dgm:pt>
    <dgm:pt modelId="{62CC14F0-5B9D-4F68-8567-5A762BFD8931}" type="pres">
      <dgm:prSet presAssocID="{4B96CB06-7281-42B5-8A0D-5FA764FA2278}" presName="tx1" presStyleLbl="revTx" presStyleIdx="1" presStyleCnt="2"/>
      <dgm:spPr/>
    </dgm:pt>
    <dgm:pt modelId="{B0F098AC-0625-42F3-8AC4-B7478342FD6F}" type="pres">
      <dgm:prSet presAssocID="{4B96CB06-7281-42B5-8A0D-5FA764FA2278}" presName="vert1" presStyleCnt="0"/>
      <dgm:spPr/>
    </dgm:pt>
  </dgm:ptLst>
  <dgm:cxnLst>
    <dgm:cxn modelId="{3CCC255B-3E85-4DC9-A70B-B38083766336}" srcId="{E1590E6A-572F-4C2A-B4C3-F46861FD9278}" destId="{5011D348-A1A7-4949-8FE9-DE9D70A02C32}" srcOrd="0" destOrd="0" parTransId="{EE8623F7-AA76-44FF-9DD9-AA6B32662FD0}" sibTransId="{662F8F33-C928-470F-8682-6B50D67069F0}"/>
    <dgm:cxn modelId="{F46E7A91-903C-49C2-90AA-1BF0FD46228C}" type="presOf" srcId="{5011D348-A1A7-4949-8FE9-DE9D70A02C32}" destId="{D6BD7279-986A-43F4-BAC8-35B3BDD5C60E}" srcOrd="0" destOrd="0" presId="urn:microsoft.com/office/officeart/2008/layout/LinedList"/>
    <dgm:cxn modelId="{6C97289F-2E5F-4ED8-8FB3-57D6D4B4917F}" type="presOf" srcId="{4B96CB06-7281-42B5-8A0D-5FA764FA2278}" destId="{62CC14F0-5B9D-4F68-8567-5A762BFD8931}" srcOrd="0" destOrd="0" presId="urn:microsoft.com/office/officeart/2008/layout/LinedList"/>
    <dgm:cxn modelId="{AB7488CD-6089-4E46-98AB-946B0CC3EBB0}" srcId="{E1590E6A-572F-4C2A-B4C3-F46861FD9278}" destId="{4B96CB06-7281-42B5-8A0D-5FA764FA2278}" srcOrd="1" destOrd="0" parTransId="{0E93AB07-3A26-44CB-898A-EAC349DBAFC8}" sibTransId="{528F9BC4-C5C4-4829-BDAE-C4ACD6EEA422}"/>
    <dgm:cxn modelId="{685D80DA-AECD-43D7-93B5-6964E864718F}" type="presOf" srcId="{E1590E6A-572F-4C2A-B4C3-F46861FD9278}" destId="{6E47001C-C62A-4A91-A285-ABD78BEB8687}" srcOrd="0" destOrd="0" presId="urn:microsoft.com/office/officeart/2008/layout/LinedList"/>
    <dgm:cxn modelId="{E3C37214-401A-4327-A687-2B9EA589FB5B}" type="presParOf" srcId="{6E47001C-C62A-4A91-A285-ABD78BEB8687}" destId="{45FC4F35-BF1D-4928-B969-AEC992CE443E}" srcOrd="0" destOrd="0" presId="urn:microsoft.com/office/officeart/2008/layout/LinedList"/>
    <dgm:cxn modelId="{B5E6CE5A-9E96-498E-9FA3-9BFF48DBC3FA}" type="presParOf" srcId="{6E47001C-C62A-4A91-A285-ABD78BEB8687}" destId="{EDAA51FE-18CB-44EC-A6C3-B8440924D64C}" srcOrd="1" destOrd="0" presId="urn:microsoft.com/office/officeart/2008/layout/LinedList"/>
    <dgm:cxn modelId="{94B9908F-7121-4017-BB8E-91A2BA82E0F9}" type="presParOf" srcId="{EDAA51FE-18CB-44EC-A6C3-B8440924D64C}" destId="{D6BD7279-986A-43F4-BAC8-35B3BDD5C60E}" srcOrd="0" destOrd="0" presId="urn:microsoft.com/office/officeart/2008/layout/LinedList"/>
    <dgm:cxn modelId="{EDC06281-73A4-42CB-9781-B9D2CD763488}" type="presParOf" srcId="{EDAA51FE-18CB-44EC-A6C3-B8440924D64C}" destId="{ABE1ED84-938D-4228-8645-A83C9A6E9281}" srcOrd="1" destOrd="0" presId="urn:microsoft.com/office/officeart/2008/layout/LinedList"/>
    <dgm:cxn modelId="{A154700F-4430-45CD-8A06-FE77569C3353}" type="presParOf" srcId="{6E47001C-C62A-4A91-A285-ABD78BEB8687}" destId="{7C85DE18-4B31-4C49-BD10-CD3A163BF236}" srcOrd="2" destOrd="0" presId="urn:microsoft.com/office/officeart/2008/layout/LinedList"/>
    <dgm:cxn modelId="{E00AAD5E-5A8D-4ADF-8A5A-A9A7BF102EAB}" type="presParOf" srcId="{6E47001C-C62A-4A91-A285-ABD78BEB8687}" destId="{91E9F564-1BB3-4181-8D8B-376E9DF92B97}" srcOrd="3" destOrd="0" presId="urn:microsoft.com/office/officeart/2008/layout/LinedList"/>
    <dgm:cxn modelId="{857BAE77-A852-4703-AE3E-1789EAD8B7F9}" type="presParOf" srcId="{91E9F564-1BB3-4181-8D8B-376E9DF92B97}" destId="{62CC14F0-5B9D-4F68-8567-5A762BFD8931}" srcOrd="0" destOrd="0" presId="urn:microsoft.com/office/officeart/2008/layout/LinedList"/>
    <dgm:cxn modelId="{256E22ED-AB56-45FC-B3DB-015D47A1B933}" type="presParOf" srcId="{91E9F564-1BB3-4181-8D8B-376E9DF92B97}" destId="{B0F098AC-0625-42F3-8AC4-B7478342FD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C4F35-BF1D-4928-B969-AEC992CE443E}">
      <dsp:nvSpPr>
        <dsp:cNvPr id="0" name=""/>
        <dsp:cNvSpPr/>
      </dsp:nvSpPr>
      <dsp:spPr>
        <a:xfrm>
          <a:off x="0" y="0"/>
          <a:ext cx="747329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D7279-986A-43F4-BAC8-35B3BDD5C60E}">
      <dsp:nvSpPr>
        <dsp:cNvPr id="0" name=""/>
        <dsp:cNvSpPr/>
      </dsp:nvSpPr>
      <dsp:spPr bwMode="white">
        <a:xfrm>
          <a:off x="0" y="0"/>
          <a:ext cx="7473297" cy="2016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lv-LV" sz="3000" b="0" i="0" kern="1200" dirty="0"/>
            <a:t>Pacienti lielākoties ir apmierināti ar saņemto veselības aprūpes pakalpojumu un personālu, tomēr pastāv vēlme pēc dažādiem uzlabojumiem. </a:t>
          </a:r>
          <a:endParaRPr lang="en-US" sz="3000" kern="1200" dirty="0"/>
        </a:p>
      </dsp:txBody>
      <dsp:txXfrm>
        <a:off x="0" y="0"/>
        <a:ext cx="7473297" cy="2016221"/>
      </dsp:txXfrm>
    </dsp:sp>
    <dsp:sp modelId="{7C85DE18-4B31-4C49-BD10-CD3A163BF236}">
      <dsp:nvSpPr>
        <dsp:cNvPr id="0" name=""/>
        <dsp:cNvSpPr/>
      </dsp:nvSpPr>
      <dsp:spPr>
        <a:xfrm>
          <a:off x="0" y="2016221"/>
          <a:ext cx="747329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CC14F0-5B9D-4F68-8567-5A762BFD8931}">
      <dsp:nvSpPr>
        <dsp:cNvPr id="0" name=""/>
        <dsp:cNvSpPr/>
      </dsp:nvSpPr>
      <dsp:spPr bwMode="white">
        <a:xfrm>
          <a:off x="0" y="2016221"/>
          <a:ext cx="7473297" cy="2016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lv-LV" sz="3000" b="0" i="0" kern="1200" dirty="0"/>
            <a:t>Visbiežāk minētais ieteikums attiecas uz ēdināšanu un personāla attieksmi, bet ir arī daudzi ieteikumi par uzlabojumiem brīvā laika aktivitātēs un pacientu komfortā. </a:t>
          </a:r>
          <a:endParaRPr lang="en-US" sz="3000" kern="1200" dirty="0"/>
        </a:p>
      </dsp:txBody>
      <dsp:txXfrm>
        <a:off x="0" y="2016221"/>
        <a:ext cx="7473297" cy="201622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800"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800" eaLnBrk="1" fontAlgn="auto" hangingPunct="1">
              <a:spcBef>
                <a:spcPts val="0"/>
              </a:spcBef>
              <a:spcAft>
                <a:spcPts val="0"/>
              </a:spcAft>
              <a:defRPr sz="1200">
                <a:latin typeface="+mn-lt"/>
                <a:cs typeface="+mn-cs"/>
              </a:defRPr>
            </a:lvl1pPr>
          </a:lstStyle>
          <a:p>
            <a:pPr>
              <a:defRPr/>
            </a:pPr>
            <a:fld id="{DB23336A-D8AC-43E6-9925-11EB65DD5120}" type="datetimeFigureOut">
              <a:rPr lang="lv-LV"/>
              <a:t>14.04.2025</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800"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a:defRPr/>
            </a:pPr>
            <a:fld id="{62417269-E6A6-4CEE-B18C-2A8D7E9B8409}" type="slidenum">
              <a:rPr lang="lv-LV" altLang="en-US"/>
              <a:t>‹#›</a:t>
            </a:fld>
            <a:endParaRPr lang="lv-LV" altLang="en-US"/>
          </a:p>
        </p:txBody>
      </p:sp>
    </p:spTree>
  </p:cSld>
  <p:clrMap bg1="lt1" tx1="dk1" bg2="lt2" tx2="dk2" accent1="accent1" accent2="accent2" accent3="accent3" accent4="accent4" accent5="accent5" accent6="accent6" hlink="hlink" folHlink="folHlink"/>
  <p:notesStyle>
    <a:lvl1pPr algn="l" defTabSz="938530" rtl="0" eaLnBrk="0" fontAlgn="base" hangingPunct="0">
      <a:spcBef>
        <a:spcPct val="30000"/>
      </a:spcBef>
      <a:spcAft>
        <a:spcPct val="0"/>
      </a:spcAft>
      <a:defRPr sz="1200" kern="1200">
        <a:solidFill>
          <a:schemeClr val="tx1"/>
        </a:solidFill>
        <a:latin typeface="+mn-lt"/>
        <a:ea typeface="+mn-ea"/>
        <a:cs typeface="+mn-cs"/>
      </a:defRPr>
    </a:lvl1pPr>
    <a:lvl2pPr marL="468630" algn="l" defTabSz="938530" rtl="0" eaLnBrk="0" fontAlgn="base" hangingPunct="0">
      <a:spcBef>
        <a:spcPct val="30000"/>
      </a:spcBef>
      <a:spcAft>
        <a:spcPct val="0"/>
      </a:spcAft>
      <a:defRPr sz="1200" kern="1200">
        <a:solidFill>
          <a:schemeClr val="tx1"/>
        </a:solidFill>
        <a:latin typeface="+mn-lt"/>
        <a:ea typeface="+mn-ea"/>
        <a:cs typeface="+mn-cs"/>
      </a:defRPr>
    </a:lvl2pPr>
    <a:lvl3pPr marL="938530" algn="l" defTabSz="938530" rtl="0" eaLnBrk="0" fontAlgn="base" hangingPunct="0">
      <a:spcBef>
        <a:spcPct val="30000"/>
      </a:spcBef>
      <a:spcAft>
        <a:spcPct val="0"/>
      </a:spcAft>
      <a:defRPr sz="1200" kern="1200">
        <a:solidFill>
          <a:schemeClr val="tx1"/>
        </a:solidFill>
        <a:latin typeface="+mn-lt"/>
        <a:ea typeface="+mn-ea"/>
        <a:cs typeface="+mn-cs"/>
      </a:defRPr>
    </a:lvl3pPr>
    <a:lvl4pPr marL="1408430" algn="l" defTabSz="938530" rtl="0" eaLnBrk="0" fontAlgn="base" hangingPunct="0">
      <a:spcBef>
        <a:spcPct val="30000"/>
      </a:spcBef>
      <a:spcAft>
        <a:spcPct val="0"/>
      </a:spcAft>
      <a:defRPr sz="1200" kern="1200">
        <a:solidFill>
          <a:schemeClr val="tx1"/>
        </a:solidFill>
        <a:latin typeface="+mn-lt"/>
        <a:ea typeface="+mn-ea"/>
        <a:cs typeface="+mn-cs"/>
      </a:defRPr>
    </a:lvl4pPr>
    <a:lvl5pPr marL="1878330" algn="l" defTabSz="938530" rtl="0" eaLnBrk="0" fontAlgn="base" hangingPunct="0">
      <a:spcBef>
        <a:spcPct val="30000"/>
      </a:spcBef>
      <a:spcAft>
        <a:spcPct val="0"/>
      </a:spcAft>
      <a:defRPr sz="1200" kern="1200">
        <a:solidFill>
          <a:schemeClr val="tx1"/>
        </a:solidFill>
        <a:latin typeface="+mn-lt"/>
        <a:ea typeface="+mn-ea"/>
        <a:cs typeface="+mn-cs"/>
      </a:defRPr>
    </a:lvl5pPr>
    <a:lvl6pPr marL="2348865" algn="l" defTabSz="939800" rtl="0" eaLnBrk="1" latinLnBrk="0" hangingPunct="1">
      <a:defRPr sz="1200" kern="1200">
        <a:solidFill>
          <a:schemeClr val="tx1"/>
        </a:solidFill>
        <a:latin typeface="+mn-lt"/>
        <a:ea typeface="+mn-ea"/>
        <a:cs typeface="+mn-cs"/>
      </a:defRPr>
    </a:lvl6pPr>
    <a:lvl7pPr marL="2818765" algn="l" defTabSz="939800" rtl="0" eaLnBrk="1" latinLnBrk="0" hangingPunct="1">
      <a:defRPr sz="1200" kern="1200">
        <a:solidFill>
          <a:schemeClr val="tx1"/>
        </a:solidFill>
        <a:latin typeface="+mn-lt"/>
        <a:ea typeface="+mn-ea"/>
        <a:cs typeface="+mn-cs"/>
      </a:defRPr>
    </a:lvl7pPr>
    <a:lvl8pPr marL="3288665" algn="l" defTabSz="939800" rtl="0" eaLnBrk="1" latinLnBrk="0" hangingPunct="1">
      <a:defRPr sz="1200" kern="1200">
        <a:solidFill>
          <a:schemeClr val="tx1"/>
        </a:solidFill>
        <a:latin typeface="+mn-lt"/>
        <a:ea typeface="+mn-ea"/>
        <a:cs typeface="+mn-cs"/>
      </a:defRPr>
    </a:lvl8pPr>
    <a:lvl9pPr marL="3758565" algn="l" defTabSz="9398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lv-LV" altLang="lv-LV" dirty="0"/>
              <a:t>Mēs daudz runājam par pacientu, par procesiem, bet mēdzam aizmirst par darbiniekiem, kam ir būtiska loma pacientu drošībā.</a:t>
            </a:r>
          </a:p>
          <a:p>
            <a:r>
              <a:rPr lang="lv-LV" altLang="lv-LV" dirty="0"/>
              <a:t>Pacientu drošības kultūra ir viens no septiņiem pamatprincipiem pacientu drošības rīcības plāna izstrādei un īstenošanai.</a:t>
            </a:r>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2A24290-5555-4BD2-9844-7346053780D7}" type="slidenum">
              <a:rPr lang="lv-LV" altLang="en-US" smtClean="0"/>
              <a:t>1</a:t>
            </a:fld>
            <a:endParaRPr lang="lv-LV"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ltLang="lv-LV" dirty="0"/>
              <a:t>Organizācijas kultūra ir vērtību, gaidu, formālās un neformālās prakses un uzvedības kopums, kas nosaka unikālo korporatīvo vidi. Kultūra ir dziļi iesakņojusies organizācijas dzīves struktūrā; tā nosaka, kā organizācija veic savu darbību, izturas pret darbiniekiem, novērtē savus vadītājus, apkalpo savus klientus, kā arī nodrošina produktivitāti un sniegumu. Izplatīta kultūras interpretācija ir “kā šeit notiek lietas”.</a:t>
            </a:r>
          </a:p>
          <a:p>
            <a:endParaRPr lang="lv-LV" altLang="lv-LV" dirty="0"/>
          </a:p>
          <a:p>
            <a:r>
              <a:rPr lang="lv-LV" altLang="lv-LV" dirty="0"/>
              <a:t>Drošības kultūra ir organizācijas kultūras aspekti, kas saistīti ar veselības un drošības pārvaldību. Tas ir definēts kā "individuālu un grupu vērtību, attieksmes, uztveres, kompetenču un uzvedības modeļu produkts, kas nosaka apņemšanos veikt organizācijas veselības un drošības pārvaldību, kā arī tās stilu un prasmes".</a:t>
            </a:r>
          </a:p>
          <a:p>
            <a:endParaRPr lang="lv-LV" altLang="lv-LV" dirty="0"/>
          </a:p>
          <a:p>
            <a:r>
              <a:rPr lang="lv-LV" altLang="lv-LV" dirty="0"/>
              <a:t>Pacientu drošības kultūra ir vērsta uz organizācijas kultūras aspektiem, kas saistīti ar pacientu drošību. Tas tiek definēts kā individuālas un organizatoriskas uzvedības modelis, kura pamatā ir kopīgi uzskati un vērtības, kas nepārtraukti cenšas samazināt pacientam nodarīto kaitējumu, kas var rasties aprūpes sniegšanas procesa rezultātā.</a:t>
            </a:r>
          </a:p>
          <a:p>
            <a:endParaRPr lang="lv-LV" dirty="0"/>
          </a:p>
        </p:txBody>
      </p:sp>
      <p:sp>
        <p:nvSpPr>
          <p:cNvPr id="4" name="Slide Number Placeholder 3"/>
          <p:cNvSpPr>
            <a:spLocks noGrp="1"/>
          </p:cNvSpPr>
          <p:nvPr>
            <p:ph type="sldNum" sz="quarter" idx="5"/>
          </p:nvPr>
        </p:nvSpPr>
        <p:spPr/>
        <p:txBody>
          <a:bodyPr/>
          <a:lstStyle/>
          <a:p>
            <a:pPr>
              <a:defRPr/>
            </a:pPr>
            <a:fld id="{62417269-E6A6-4CEE-B18C-2A8D7E9B8409}" type="slidenum">
              <a:rPr lang="lv-LV" altLang="en-US" smtClean="0"/>
              <a:t>5</a:t>
            </a:fld>
            <a:endParaRPr lang="lv-LV"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p:nvPr userDrawn="1"/>
        </p:nvSpPr>
        <p:spPr>
          <a:xfrm>
            <a:off x="685800" y="4724400"/>
            <a:ext cx="7772400" cy="1036638"/>
          </a:xfrm>
          <a:prstGeom prst="rect">
            <a:avLst/>
          </a:prstGeom>
        </p:spPr>
        <p:txBody>
          <a:bodyPr lIns="93957" tIns="46979" rIns="93957" bIns="46979">
            <a:normAutofit/>
          </a:bodyPr>
          <a:lstStyle>
            <a:lvl1pPr algn="l" defTabSz="939800"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1442" y="365126"/>
            <a:ext cx="7203908"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95F5F-77E5-4580-A3A0-7EC95E1B2BDD}" type="datetimeFigureOut">
              <a:rPr lang="lv-LV" smtClean="0"/>
              <a:t>14.04.2025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C4E9C85-8DC8-4E0D-9261-2FC0ABD43B11}" type="slidenum">
              <a:rPr lang="lv-LV" smtClean="0"/>
              <a:t>‹#›</a:t>
            </a:fld>
            <a:endParaRPr lang="lv-LV"/>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4088" y="-1"/>
            <a:ext cx="1185110" cy="158014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0D2F98E0-2C49-4832-A061-D7DC78BF14C9}"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900" indent="0">
              <a:buNone/>
              <a:defRPr sz="1700">
                <a:solidFill>
                  <a:schemeClr val="tx1">
                    <a:tint val="75000"/>
                  </a:schemeClr>
                </a:solidFill>
              </a:defRPr>
            </a:lvl2pPr>
            <a:lvl3pPr marL="939800" indent="0">
              <a:buNone/>
              <a:defRPr sz="1600">
                <a:solidFill>
                  <a:schemeClr val="tx1">
                    <a:tint val="75000"/>
                  </a:schemeClr>
                </a:solidFill>
              </a:defRPr>
            </a:lvl3pPr>
            <a:lvl4pPr marL="1409065" indent="0">
              <a:buNone/>
              <a:defRPr sz="1400">
                <a:solidFill>
                  <a:schemeClr val="tx1">
                    <a:tint val="75000"/>
                  </a:schemeClr>
                </a:solidFill>
              </a:defRPr>
            </a:lvl4pPr>
            <a:lvl5pPr marL="1878965" indent="0">
              <a:buNone/>
              <a:defRPr sz="1400">
                <a:solidFill>
                  <a:schemeClr val="tx1">
                    <a:tint val="75000"/>
                  </a:schemeClr>
                </a:solidFill>
              </a:defRPr>
            </a:lvl5pPr>
            <a:lvl6pPr marL="2348865" indent="0">
              <a:buNone/>
              <a:defRPr sz="1400">
                <a:solidFill>
                  <a:schemeClr val="tx1">
                    <a:tint val="75000"/>
                  </a:schemeClr>
                </a:solidFill>
              </a:defRPr>
            </a:lvl6pPr>
            <a:lvl7pPr marL="2818765" indent="0">
              <a:buNone/>
              <a:defRPr sz="1400">
                <a:solidFill>
                  <a:schemeClr val="tx1">
                    <a:tint val="75000"/>
                  </a:schemeClr>
                </a:solidFill>
              </a:defRPr>
            </a:lvl7pPr>
            <a:lvl8pPr marL="3288665" indent="0">
              <a:buNone/>
              <a:defRPr sz="1400">
                <a:solidFill>
                  <a:schemeClr val="tx1">
                    <a:tint val="75000"/>
                  </a:schemeClr>
                </a:solidFill>
              </a:defRPr>
            </a:lvl8pPr>
            <a:lvl9pPr marL="375856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02135F5-7E72-4689-99BB-5959E6E5E22C}"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98DDC889-823C-4C5B-B3EF-408A457F959A}"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28E6F2BA-1515-42DF-962B-DB85CD1234D9}"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15EF0156-2DF4-4677-9E4A-715626D79857}"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DBAE6907-8CA8-4C28-BBE3-C2430CF8FE5D}"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900" indent="0">
              <a:buNone/>
              <a:defRPr sz="1200"/>
            </a:lvl2pPr>
            <a:lvl3pPr marL="939800" indent="0">
              <a:buNone/>
              <a:defRPr sz="1000"/>
            </a:lvl3pPr>
            <a:lvl4pPr marL="1409065" indent="0">
              <a:buNone/>
              <a:defRPr sz="1000"/>
            </a:lvl4pPr>
            <a:lvl5pPr marL="1878965" indent="0">
              <a:buNone/>
              <a:defRPr sz="1000"/>
            </a:lvl5pPr>
            <a:lvl6pPr marL="2348865" indent="0">
              <a:buNone/>
              <a:defRPr sz="1000"/>
            </a:lvl6pPr>
            <a:lvl7pPr marL="2818765" indent="0">
              <a:buNone/>
              <a:defRPr sz="1000"/>
            </a:lvl7pPr>
            <a:lvl8pPr marL="3288665" indent="0">
              <a:buNone/>
              <a:defRPr sz="1000"/>
            </a:lvl8pPr>
            <a:lvl9pPr marL="375856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81996E1F-3FFE-4757-86C4-8C9CF963386E}"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800" eaLnBrk="1" fontAlgn="auto" hangingPunct="1">
              <a:spcBef>
                <a:spcPts val="0"/>
              </a:spcBef>
              <a:spcAft>
                <a:spcPts val="0"/>
              </a:spcAft>
              <a:defRPr sz="1200">
                <a:solidFill>
                  <a:schemeClr val="tx1">
                    <a:tint val="75000"/>
                  </a:schemeClr>
                </a:solidFill>
                <a:latin typeface="+mn-lt"/>
                <a:cs typeface="+mn-cs"/>
              </a:defRPr>
            </a:lvl1pPr>
          </a:lstStyle>
          <a:p>
            <a:pPr>
              <a:defRPr/>
            </a:pPr>
            <a:fld id="{C371353C-7AA6-4103-BE64-227674FA23F2}" type="datetime1">
              <a:rPr lang="en-US"/>
              <a:t>4/14/2025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800"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lstStyle>
            <a:lvl1pPr algn="r" eaLnBrk="1" hangingPunct="1">
              <a:defRPr sz="1200">
                <a:solidFill>
                  <a:srgbClr val="898989"/>
                </a:solidFill>
              </a:defRPr>
            </a:lvl1pPr>
          </a:lstStyle>
          <a:p>
            <a:pPr>
              <a:defRPr/>
            </a:pPr>
            <a:fld id="{333E9C78-4A70-41A4-8FA6-4C07FE468F8C}"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defTabSz="938530" rtl="0" eaLnBrk="0" fontAlgn="base" hangingPunct="0">
        <a:spcBef>
          <a:spcPct val="0"/>
        </a:spcBef>
        <a:spcAft>
          <a:spcPct val="0"/>
        </a:spcAft>
        <a:defRPr sz="4500" kern="1200">
          <a:solidFill>
            <a:schemeClr val="tx1"/>
          </a:solidFill>
          <a:latin typeface="+mj-lt"/>
          <a:ea typeface="+mj-ea"/>
          <a:cs typeface="+mj-cs"/>
        </a:defRPr>
      </a:lvl1pPr>
      <a:lvl2pPr algn="ctr" defTabSz="938530" rtl="0" eaLnBrk="0" fontAlgn="base" hangingPunct="0">
        <a:spcBef>
          <a:spcPct val="0"/>
        </a:spcBef>
        <a:spcAft>
          <a:spcPct val="0"/>
        </a:spcAft>
        <a:defRPr sz="4500">
          <a:solidFill>
            <a:schemeClr val="tx1"/>
          </a:solidFill>
          <a:latin typeface="Times New Roman" panose="02020603050405020304" pitchFamily="18" charset="0"/>
        </a:defRPr>
      </a:lvl2pPr>
      <a:lvl3pPr algn="ctr" defTabSz="938530" rtl="0" eaLnBrk="0" fontAlgn="base" hangingPunct="0">
        <a:spcBef>
          <a:spcPct val="0"/>
        </a:spcBef>
        <a:spcAft>
          <a:spcPct val="0"/>
        </a:spcAft>
        <a:defRPr sz="4500">
          <a:solidFill>
            <a:schemeClr val="tx1"/>
          </a:solidFill>
          <a:latin typeface="Times New Roman" panose="02020603050405020304" pitchFamily="18" charset="0"/>
        </a:defRPr>
      </a:lvl3pPr>
      <a:lvl4pPr algn="ctr" defTabSz="938530" rtl="0" eaLnBrk="0" fontAlgn="base" hangingPunct="0">
        <a:spcBef>
          <a:spcPct val="0"/>
        </a:spcBef>
        <a:spcAft>
          <a:spcPct val="0"/>
        </a:spcAft>
        <a:defRPr sz="4500">
          <a:solidFill>
            <a:schemeClr val="tx1"/>
          </a:solidFill>
          <a:latin typeface="Times New Roman" panose="02020603050405020304" pitchFamily="18" charset="0"/>
        </a:defRPr>
      </a:lvl4pPr>
      <a:lvl5pPr algn="ctr" defTabSz="938530" rtl="0" eaLnBrk="0" fontAlgn="base" hangingPunct="0">
        <a:spcBef>
          <a:spcPct val="0"/>
        </a:spcBef>
        <a:spcAft>
          <a:spcPct val="0"/>
        </a:spcAft>
        <a:defRPr sz="4500">
          <a:solidFill>
            <a:schemeClr val="tx1"/>
          </a:solidFill>
          <a:latin typeface="Times New Roman" panose="02020603050405020304" pitchFamily="18" charset="0"/>
        </a:defRPr>
      </a:lvl5pPr>
      <a:lvl6pPr marL="457200" algn="ctr" defTabSz="938530" rtl="0" eaLnBrk="1" fontAlgn="base" hangingPunct="1">
        <a:spcBef>
          <a:spcPct val="0"/>
        </a:spcBef>
        <a:spcAft>
          <a:spcPct val="0"/>
        </a:spcAft>
        <a:defRPr sz="4500">
          <a:solidFill>
            <a:schemeClr val="tx1"/>
          </a:solidFill>
          <a:latin typeface="Times New Roman" panose="02020603050405020304" pitchFamily="18" charset="0"/>
        </a:defRPr>
      </a:lvl6pPr>
      <a:lvl7pPr marL="914400" algn="ctr" defTabSz="938530" rtl="0" eaLnBrk="1" fontAlgn="base" hangingPunct="1">
        <a:spcBef>
          <a:spcPct val="0"/>
        </a:spcBef>
        <a:spcAft>
          <a:spcPct val="0"/>
        </a:spcAft>
        <a:defRPr sz="4500">
          <a:solidFill>
            <a:schemeClr val="tx1"/>
          </a:solidFill>
          <a:latin typeface="Times New Roman" panose="02020603050405020304" pitchFamily="18" charset="0"/>
        </a:defRPr>
      </a:lvl7pPr>
      <a:lvl8pPr marL="1371600" algn="ctr" defTabSz="938530" rtl="0" eaLnBrk="1" fontAlgn="base" hangingPunct="1">
        <a:spcBef>
          <a:spcPct val="0"/>
        </a:spcBef>
        <a:spcAft>
          <a:spcPct val="0"/>
        </a:spcAft>
        <a:defRPr sz="4500">
          <a:solidFill>
            <a:schemeClr val="tx1"/>
          </a:solidFill>
          <a:latin typeface="Times New Roman" panose="02020603050405020304" pitchFamily="18" charset="0"/>
        </a:defRPr>
      </a:lvl8pPr>
      <a:lvl9pPr marL="1828800" algn="ctr" defTabSz="938530" rtl="0" eaLnBrk="1" fontAlgn="base" hangingPunct="1">
        <a:spcBef>
          <a:spcPct val="0"/>
        </a:spcBef>
        <a:spcAft>
          <a:spcPct val="0"/>
        </a:spcAft>
        <a:defRPr sz="4500">
          <a:solidFill>
            <a:schemeClr val="tx1"/>
          </a:solidFill>
          <a:latin typeface="Times New Roman" panose="02020603050405020304" pitchFamily="18" charset="0"/>
        </a:defRPr>
      </a:lvl9pPr>
    </p:titleStyle>
    <p:bodyStyle>
      <a:lvl1pPr marL="351155" indent="-351155" algn="l" defTabSz="938530"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530"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480" indent="-233680" algn="l" defTabSz="93853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380" indent="-233680" algn="l" defTabSz="938530"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3280" indent="-233680" algn="l" defTabSz="938530"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15" indent="-234950" algn="l" defTabSz="93980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3053715" indent="-234950" algn="l" defTabSz="93980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523615" indent="-234950" algn="l" defTabSz="93980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992880" indent="-234950" algn="l" defTabSz="93980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39800" rtl="0" eaLnBrk="1" latinLnBrk="0" hangingPunct="1">
        <a:defRPr sz="1700" kern="1200">
          <a:solidFill>
            <a:schemeClr val="tx1"/>
          </a:solidFill>
          <a:latin typeface="+mn-lt"/>
          <a:ea typeface="+mn-ea"/>
          <a:cs typeface="+mn-cs"/>
        </a:defRPr>
      </a:lvl1pPr>
      <a:lvl2pPr marL="469900" algn="l" defTabSz="939800" rtl="0" eaLnBrk="1" latinLnBrk="0" hangingPunct="1">
        <a:defRPr sz="1700" kern="1200">
          <a:solidFill>
            <a:schemeClr val="tx1"/>
          </a:solidFill>
          <a:latin typeface="+mn-lt"/>
          <a:ea typeface="+mn-ea"/>
          <a:cs typeface="+mn-cs"/>
        </a:defRPr>
      </a:lvl2pPr>
      <a:lvl3pPr marL="939800" algn="l" defTabSz="939800" rtl="0" eaLnBrk="1" latinLnBrk="0" hangingPunct="1">
        <a:defRPr sz="1700" kern="1200">
          <a:solidFill>
            <a:schemeClr val="tx1"/>
          </a:solidFill>
          <a:latin typeface="+mn-lt"/>
          <a:ea typeface="+mn-ea"/>
          <a:cs typeface="+mn-cs"/>
        </a:defRPr>
      </a:lvl3pPr>
      <a:lvl4pPr marL="1409065" algn="l" defTabSz="939800" rtl="0" eaLnBrk="1" latinLnBrk="0" hangingPunct="1">
        <a:defRPr sz="1700" kern="1200">
          <a:solidFill>
            <a:schemeClr val="tx1"/>
          </a:solidFill>
          <a:latin typeface="+mn-lt"/>
          <a:ea typeface="+mn-ea"/>
          <a:cs typeface="+mn-cs"/>
        </a:defRPr>
      </a:lvl4pPr>
      <a:lvl5pPr marL="1878965" algn="l" defTabSz="939800" rtl="0" eaLnBrk="1" latinLnBrk="0" hangingPunct="1">
        <a:defRPr sz="1700" kern="1200">
          <a:solidFill>
            <a:schemeClr val="tx1"/>
          </a:solidFill>
          <a:latin typeface="+mn-lt"/>
          <a:ea typeface="+mn-ea"/>
          <a:cs typeface="+mn-cs"/>
        </a:defRPr>
      </a:lvl5pPr>
      <a:lvl6pPr marL="2348865" algn="l" defTabSz="939800" rtl="0" eaLnBrk="1" latinLnBrk="0" hangingPunct="1">
        <a:defRPr sz="1700" kern="1200">
          <a:solidFill>
            <a:schemeClr val="tx1"/>
          </a:solidFill>
          <a:latin typeface="+mn-lt"/>
          <a:ea typeface="+mn-ea"/>
          <a:cs typeface="+mn-cs"/>
        </a:defRPr>
      </a:lvl6pPr>
      <a:lvl7pPr marL="2818765" algn="l" defTabSz="939800" rtl="0" eaLnBrk="1" latinLnBrk="0" hangingPunct="1">
        <a:defRPr sz="1700" kern="1200">
          <a:solidFill>
            <a:schemeClr val="tx1"/>
          </a:solidFill>
          <a:latin typeface="+mn-lt"/>
          <a:ea typeface="+mn-ea"/>
          <a:cs typeface="+mn-cs"/>
        </a:defRPr>
      </a:lvl7pPr>
      <a:lvl8pPr marL="3288665" algn="l" defTabSz="939800" rtl="0" eaLnBrk="1" latinLnBrk="0" hangingPunct="1">
        <a:defRPr sz="1700" kern="1200">
          <a:solidFill>
            <a:schemeClr val="tx1"/>
          </a:solidFill>
          <a:latin typeface="+mn-lt"/>
          <a:ea typeface="+mn-ea"/>
          <a:cs typeface="+mn-cs"/>
        </a:defRPr>
      </a:lvl8pPr>
      <a:lvl9pPr marL="3758565" algn="l" defTabSz="9398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176326"/>
            <a:ext cx="7772400" cy="857370"/>
          </a:xfrm>
        </p:spPr>
        <p:txBody>
          <a:bodyPr>
            <a:noAutofit/>
          </a:bodyPr>
          <a:lstStyle/>
          <a:p>
            <a:r>
              <a:rPr lang="lv-LV" altLang="lv-LV" sz="2700" dirty="0">
                <a:latin typeface="Times New Roman" panose="02020603050405020304" pitchFamily="18" charset="0"/>
              </a:rPr>
              <a:t>Pacientu ziņotās pieredzes mērījumi psihiatrijas profila slimnīcās</a:t>
            </a:r>
            <a:r>
              <a:rPr lang="en-US" altLang="lv-LV" sz="2700" dirty="0">
                <a:latin typeface="Times New Roman" panose="02020603050405020304" pitchFamily="18" charset="0"/>
              </a:rPr>
              <a:t>, 202</a:t>
            </a:r>
            <a:r>
              <a:rPr lang="lv-LV" altLang="en-US" sz="2700" dirty="0">
                <a:latin typeface="Times New Roman" panose="02020603050405020304" pitchFamily="18" charset="0"/>
              </a:rPr>
              <a:t>4</a:t>
            </a:r>
            <a:r>
              <a:rPr lang="en-US" altLang="lv-LV" sz="2700" dirty="0">
                <a:latin typeface="Times New Roman" panose="02020603050405020304" pitchFamily="18" charset="0"/>
              </a:rPr>
              <a:t>.</a:t>
            </a:r>
            <a:r>
              <a:rPr lang="lv-LV" altLang="en-US" sz="2700" dirty="0">
                <a:latin typeface="Times New Roman" panose="02020603050405020304" pitchFamily="18" charset="0"/>
              </a:rPr>
              <a:t> gada dati</a:t>
            </a:r>
          </a:p>
        </p:txBody>
      </p:sp>
      <p:sp>
        <p:nvSpPr>
          <p:cNvPr id="12292" name="Text Placeholder 3"/>
          <p:cNvSpPr>
            <a:spLocks noGrp="1"/>
          </p:cNvSpPr>
          <p:nvPr>
            <p:ph type="body" sz="quarter" idx="11"/>
          </p:nvPr>
        </p:nvSpPr>
        <p:spPr>
          <a:xfrm>
            <a:off x="1060373" y="4837957"/>
            <a:ext cx="7772400" cy="960438"/>
          </a:xfrm>
        </p:spPr>
        <p:txBody>
          <a:bodyPr>
            <a:noAutofit/>
          </a:bodyPr>
          <a:lstStyle/>
          <a:p>
            <a:pPr algn="r"/>
            <a:r>
              <a:rPr lang="lv-LV" altLang="lv-LV" sz="1800" dirty="0">
                <a:latin typeface="Times New Roman" panose="02020603050405020304" pitchFamily="18" charset="0"/>
              </a:rPr>
              <a:t>Pacientu drošības un veselības aprūpes kvalitātes</a:t>
            </a:r>
          </a:p>
          <a:p>
            <a:pPr algn="r"/>
            <a:r>
              <a:rPr lang="en-US" altLang="lv-LV" sz="1800" dirty="0">
                <a:latin typeface="Times New Roman" panose="02020603050405020304" pitchFamily="18" charset="0"/>
              </a:rPr>
              <a:t> </a:t>
            </a:r>
            <a:r>
              <a:rPr lang="lv-LV" altLang="lv-LV" sz="1800" dirty="0">
                <a:latin typeface="Times New Roman" panose="02020603050405020304" pitchFamily="18" charset="0"/>
              </a:rPr>
              <a:t>pilnveides nodaļa</a:t>
            </a:r>
            <a:endParaRPr lang="en-US" altLang="lv-LV" sz="1800" dirty="0">
              <a:latin typeface="Times New Roman" panose="02020603050405020304" pitchFamily="18" charset="0"/>
            </a:endParaRPr>
          </a:p>
          <a:p>
            <a:pPr algn="r"/>
            <a:endParaRPr lang="lv-LV" altLang="lv-LV" sz="1800" dirty="0">
              <a:latin typeface="Times New Roman" panose="02020603050405020304" pitchFamily="18" charset="0"/>
            </a:endParaRPr>
          </a:p>
        </p:txBody>
      </p:sp>
      <p:sp>
        <p:nvSpPr>
          <p:cNvPr id="3" name="Text Placeholder 2"/>
          <p:cNvSpPr>
            <a:spLocks noGrp="1"/>
          </p:cNvSpPr>
          <p:nvPr/>
        </p:nvSpPr>
        <p:spPr>
          <a:xfrm>
            <a:off x="3669535" y="6172200"/>
            <a:ext cx="1981200" cy="304800"/>
          </a:xfrm>
          <a:prstGeom prst="rect">
            <a:avLst/>
          </a:prstGeom>
          <a:noFill/>
          <a:ln>
            <a:noFill/>
          </a:ln>
        </p:spPr>
        <p:txBody>
          <a:bodyPr vert="horz" wrap="square" lIns="93957" tIns="46979" rIns="93957" bIns="46979" numCol="1" anchor="t" anchorCtr="0" compatLnSpc="1">
            <a:normAutofit lnSpcReduction="10000"/>
          </a:bodyPr>
          <a:lstStyle>
            <a:lvl1pPr marL="0" indent="0" algn="ctr" defTabSz="938530" rtl="0" eaLnBrk="0" fontAlgn="base" hangingPunct="0">
              <a:spcBef>
                <a:spcPct val="20000"/>
              </a:spcBef>
              <a:spcAft>
                <a:spcPct val="0"/>
              </a:spcAft>
              <a:buFont typeface="Arial" panose="020B0604020202020204" pitchFamily="34" charset="0"/>
              <a:buNone/>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530"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480" indent="-233680" algn="l" defTabSz="93853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380" indent="-233680" algn="l" defTabSz="938530"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3280" indent="-233680" algn="l" defTabSz="938530"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15" indent="-234950" algn="l" defTabSz="93980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3053715" indent="-234950" algn="l" defTabSz="93980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523615" indent="-234950" algn="l" defTabSz="93980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992880" indent="-234950" algn="l" defTabSz="93980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a:lstStyle>
          <a:p>
            <a:r>
              <a:rPr lang="lv-LV" dirty="0">
                <a:latin typeface="+mj-lt"/>
              </a:rPr>
              <a:t>2025</a:t>
            </a:r>
            <a:endParaRPr lang="en-US"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45" y="574047"/>
            <a:ext cx="4364160" cy="615553"/>
          </a:xfrm>
        </p:spPr>
        <p:txBody>
          <a:bodyPr>
            <a:noAutofit/>
          </a:bodyPr>
          <a:lstStyle/>
          <a:p>
            <a:r>
              <a:rPr lang="lv-LV" sz="2200" dirty="0">
                <a:cs typeface="Times New Roman" panose="02020603050405020304"/>
              </a:rPr>
              <a:t>Pacienta iesaiste</a:t>
            </a:r>
          </a:p>
        </p:txBody>
      </p:sp>
      <p:sp>
        <p:nvSpPr>
          <p:cNvPr id="6" name="Slide Number Placeholder 5"/>
          <p:cNvSpPr>
            <a:spLocks noGrp="1"/>
          </p:cNvSpPr>
          <p:nvPr>
            <p:ph type="sldNum" sz="quarter" idx="13"/>
          </p:nvPr>
        </p:nvSpPr>
        <p:spPr/>
        <p:txBody>
          <a:bodyPr/>
          <a:lstStyle/>
          <a:p>
            <a:pPr>
              <a:defRPr/>
            </a:pPr>
            <a:fld id="{6564FF0F-54F0-4533-BD00-8B476FCA260F}" type="slidenum">
              <a:rPr lang="en-US" altLang="en-US" smtClean="0"/>
              <a:t>10</a:t>
            </a:fld>
            <a:endParaRPr lang="en-US" altLang="en-US"/>
          </a:p>
        </p:txBody>
      </p:sp>
      <p:pic>
        <p:nvPicPr>
          <p:cNvPr id="10" name="Picture 9" descr="A purple dots and text&#10;&#10;Description automatically generated with medium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157" y="-373"/>
            <a:ext cx="1800447" cy="1042364"/>
          </a:xfrm>
          <a:prstGeom prst="rect">
            <a:avLst/>
          </a:prstGeom>
        </p:spPr>
      </p:pic>
      <p:sp>
        <p:nvSpPr>
          <p:cNvPr id="5" name="TextBox 4"/>
          <p:cNvSpPr txBox="1"/>
          <p:nvPr/>
        </p:nvSpPr>
        <p:spPr>
          <a:xfrm>
            <a:off x="435168" y="1521725"/>
            <a:ext cx="4092767" cy="877163"/>
          </a:xfrm>
          <a:prstGeom prst="rect">
            <a:avLst/>
          </a:prstGeom>
          <a:noFill/>
        </p:spPr>
        <p:txBody>
          <a:bodyPr wrap="square">
            <a:spAutoFit/>
          </a:bodyPr>
          <a:lstStyle/>
          <a:p>
            <a:pPr algn="ctr"/>
            <a:r>
              <a:rPr lang="lv-LV" b="1" dirty="0">
                <a:solidFill>
                  <a:schemeClr val="accent3">
                    <a:lumMod val="75000"/>
                  </a:schemeClr>
                </a:solidFill>
              </a:rPr>
              <a:t>Vai Jums bija iespēja pastāstīt mediķiem/personālam ko svarīgu par Jūsu veselības stāvokli, %?</a:t>
            </a:r>
          </a:p>
        </p:txBody>
      </p:sp>
      <p:sp>
        <p:nvSpPr>
          <p:cNvPr id="8" name="TextBox 7"/>
          <p:cNvSpPr txBox="1"/>
          <p:nvPr/>
        </p:nvSpPr>
        <p:spPr>
          <a:xfrm>
            <a:off x="5029200" y="1457021"/>
            <a:ext cx="3635567" cy="877163"/>
          </a:xfrm>
          <a:prstGeom prst="rect">
            <a:avLst/>
          </a:prstGeom>
          <a:noFill/>
        </p:spPr>
        <p:txBody>
          <a:bodyPr wrap="square">
            <a:spAutoFit/>
          </a:bodyPr>
          <a:lstStyle/>
          <a:p>
            <a:pPr algn="ctr"/>
            <a:r>
              <a:rPr lang="lv-LV" dirty="0"/>
              <a:t>Vai Jūs uzskatāt, ka mediķi/personāls pietiekami labi sadarbojās ar Jūsu tuviniekiem, %?</a:t>
            </a:r>
          </a:p>
        </p:txBody>
      </p:sp>
      <p:sp>
        <p:nvSpPr>
          <p:cNvPr id="11" name="TextBox 10"/>
          <p:cNvSpPr txBox="1"/>
          <p:nvPr/>
        </p:nvSpPr>
        <p:spPr>
          <a:xfrm>
            <a:off x="457200" y="6076054"/>
            <a:ext cx="3541923" cy="353943"/>
          </a:xfrm>
          <a:prstGeom prst="rect">
            <a:avLst/>
          </a:prstGeom>
          <a:noFill/>
        </p:spPr>
        <p:txBody>
          <a:bodyPr wrap="square">
            <a:spAutoFit/>
          </a:bodyPr>
          <a:lstStyle/>
          <a:p>
            <a:r>
              <a:rPr lang="lv-LV" i="1" dirty="0"/>
              <a:t>N/A - nav attiecināms</a:t>
            </a:r>
          </a:p>
        </p:txBody>
      </p:sp>
      <p:pic>
        <p:nvPicPr>
          <p:cNvPr id="3" name="Picture 2"/>
          <p:cNvPicPr>
            <a:picLocks noChangeAspect="1"/>
          </p:cNvPicPr>
          <p:nvPr/>
        </p:nvPicPr>
        <p:blipFill>
          <a:blip r:embed="rId3"/>
          <a:stretch>
            <a:fillRect/>
          </a:stretch>
        </p:blipFill>
        <p:spPr>
          <a:xfrm>
            <a:off x="258360" y="2409069"/>
            <a:ext cx="4269575" cy="3486996"/>
          </a:xfrm>
          <a:prstGeom prst="rect">
            <a:avLst/>
          </a:prstGeom>
        </p:spPr>
      </p:pic>
      <p:pic>
        <p:nvPicPr>
          <p:cNvPr id="4" name="Picture 3"/>
          <p:cNvPicPr>
            <a:picLocks noChangeAspect="1"/>
          </p:cNvPicPr>
          <p:nvPr/>
        </p:nvPicPr>
        <p:blipFill>
          <a:blip r:embed="rId4"/>
          <a:stretch>
            <a:fillRect/>
          </a:stretch>
        </p:blipFill>
        <p:spPr>
          <a:xfrm>
            <a:off x="4704202" y="2398888"/>
            <a:ext cx="4004629" cy="34795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45" y="574047"/>
            <a:ext cx="4364160" cy="615553"/>
          </a:xfrm>
        </p:spPr>
        <p:txBody>
          <a:bodyPr>
            <a:noAutofit/>
          </a:bodyPr>
          <a:lstStyle/>
          <a:p>
            <a:r>
              <a:rPr lang="lv-LV" sz="2200" dirty="0">
                <a:cs typeface="Times New Roman" panose="02020603050405020304"/>
              </a:rPr>
              <a:t>Pacienta iesaiste</a:t>
            </a:r>
          </a:p>
        </p:txBody>
      </p:sp>
      <p:sp>
        <p:nvSpPr>
          <p:cNvPr id="6" name="Slide Number Placeholder 5"/>
          <p:cNvSpPr>
            <a:spLocks noGrp="1"/>
          </p:cNvSpPr>
          <p:nvPr>
            <p:ph type="sldNum" sz="quarter" idx="13"/>
          </p:nvPr>
        </p:nvSpPr>
        <p:spPr/>
        <p:txBody>
          <a:bodyPr/>
          <a:lstStyle/>
          <a:p>
            <a:pPr>
              <a:defRPr/>
            </a:pPr>
            <a:fld id="{6564FF0F-54F0-4533-BD00-8B476FCA260F}" type="slidenum">
              <a:rPr lang="en-US" altLang="en-US" smtClean="0"/>
              <a:t>11</a:t>
            </a:fld>
            <a:endParaRPr lang="en-US" altLang="en-US"/>
          </a:p>
        </p:txBody>
      </p:sp>
      <p:pic>
        <p:nvPicPr>
          <p:cNvPr id="10" name="Picture 9" descr="A purple dots and text&#10;&#10;Description automatically generated with medium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157" y="-373"/>
            <a:ext cx="1800447" cy="1042364"/>
          </a:xfrm>
          <a:prstGeom prst="rect">
            <a:avLst/>
          </a:prstGeom>
        </p:spPr>
      </p:pic>
      <p:sp>
        <p:nvSpPr>
          <p:cNvPr id="5" name="TextBox 4"/>
          <p:cNvSpPr txBox="1"/>
          <p:nvPr/>
        </p:nvSpPr>
        <p:spPr>
          <a:xfrm>
            <a:off x="435168" y="1521725"/>
            <a:ext cx="4092767" cy="615553"/>
          </a:xfrm>
          <a:prstGeom prst="rect">
            <a:avLst/>
          </a:prstGeom>
          <a:noFill/>
        </p:spPr>
        <p:txBody>
          <a:bodyPr wrap="square">
            <a:spAutoFit/>
          </a:bodyPr>
          <a:lstStyle/>
          <a:p>
            <a:pPr algn="ctr"/>
            <a:r>
              <a:rPr lang="lv-LV" dirty="0"/>
              <a:t>Vai Jums bija iespēja ietekmēt Jūsu ārstēšanas režīmu, %?</a:t>
            </a:r>
          </a:p>
        </p:txBody>
      </p:sp>
      <p:sp>
        <p:nvSpPr>
          <p:cNvPr id="8" name="TextBox 7"/>
          <p:cNvSpPr txBox="1"/>
          <p:nvPr/>
        </p:nvSpPr>
        <p:spPr>
          <a:xfrm>
            <a:off x="5029200" y="1457021"/>
            <a:ext cx="3635567" cy="615553"/>
          </a:xfrm>
          <a:prstGeom prst="rect">
            <a:avLst/>
          </a:prstGeom>
          <a:noFill/>
        </p:spPr>
        <p:txBody>
          <a:bodyPr wrap="square">
            <a:spAutoFit/>
          </a:bodyPr>
          <a:lstStyle/>
          <a:p>
            <a:pPr algn="ctr"/>
            <a:r>
              <a:rPr lang="lv-LV" dirty="0"/>
              <a:t>Vai Jums bija iespēja ietekmēt Jums nozīmēto zāļu izvēli, %?</a:t>
            </a:r>
          </a:p>
        </p:txBody>
      </p:sp>
      <p:sp>
        <p:nvSpPr>
          <p:cNvPr id="11" name="TextBox 10"/>
          <p:cNvSpPr txBox="1"/>
          <p:nvPr/>
        </p:nvSpPr>
        <p:spPr>
          <a:xfrm>
            <a:off x="457200" y="6076054"/>
            <a:ext cx="3541923" cy="353943"/>
          </a:xfrm>
          <a:prstGeom prst="rect">
            <a:avLst/>
          </a:prstGeom>
          <a:noFill/>
        </p:spPr>
        <p:txBody>
          <a:bodyPr wrap="square">
            <a:spAutoFit/>
          </a:bodyPr>
          <a:lstStyle/>
          <a:p>
            <a:r>
              <a:rPr lang="lv-LV" i="1" dirty="0"/>
              <a:t>N/A - nav attiecināms</a:t>
            </a:r>
          </a:p>
        </p:txBody>
      </p:sp>
      <p:pic>
        <p:nvPicPr>
          <p:cNvPr id="7" name="Picture 6"/>
          <p:cNvPicPr>
            <a:picLocks noChangeAspect="1"/>
          </p:cNvPicPr>
          <p:nvPr/>
        </p:nvPicPr>
        <p:blipFill>
          <a:blip r:embed="rId3"/>
          <a:stretch>
            <a:fillRect/>
          </a:stretch>
        </p:blipFill>
        <p:spPr>
          <a:xfrm>
            <a:off x="166228" y="2292871"/>
            <a:ext cx="4465111" cy="3479520"/>
          </a:xfrm>
          <a:prstGeom prst="rect">
            <a:avLst/>
          </a:prstGeom>
        </p:spPr>
      </p:pic>
      <p:pic>
        <p:nvPicPr>
          <p:cNvPr id="9" name="Picture 8"/>
          <p:cNvPicPr>
            <a:picLocks noChangeAspect="1"/>
          </p:cNvPicPr>
          <p:nvPr/>
        </p:nvPicPr>
        <p:blipFill>
          <a:blip r:embed="rId4"/>
          <a:stretch>
            <a:fillRect/>
          </a:stretch>
        </p:blipFill>
        <p:spPr>
          <a:xfrm>
            <a:off x="4754171" y="2292871"/>
            <a:ext cx="4085029" cy="34657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357" y="247049"/>
            <a:ext cx="4720855" cy="712608"/>
          </a:xfrm>
        </p:spPr>
        <p:txBody>
          <a:bodyPr>
            <a:noAutofit/>
          </a:bodyPr>
          <a:lstStyle/>
          <a:p>
            <a:r>
              <a:rPr lang="lv-LV" sz="2200" dirty="0">
                <a:cs typeface="Times New Roman" panose="02020603050405020304"/>
              </a:rPr>
              <a:t>Vidējais vērtējums, iznākumi pacientam</a:t>
            </a:r>
          </a:p>
        </p:txBody>
      </p:sp>
      <p:sp>
        <p:nvSpPr>
          <p:cNvPr id="6" name="Slide Number Placeholder 5"/>
          <p:cNvSpPr>
            <a:spLocks noGrp="1"/>
          </p:cNvSpPr>
          <p:nvPr>
            <p:ph type="sldNum" sz="quarter" idx="13"/>
          </p:nvPr>
        </p:nvSpPr>
        <p:spPr/>
        <p:txBody>
          <a:bodyPr/>
          <a:lstStyle/>
          <a:p>
            <a:pPr>
              <a:defRPr/>
            </a:pPr>
            <a:fld id="{6564FF0F-54F0-4533-BD00-8B476FCA260F}" type="slidenum">
              <a:rPr lang="en-US" altLang="en-US" smtClean="0"/>
              <a:t>12</a:t>
            </a:fld>
            <a:endParaRPr lang="en-US" altLang="en-US"/>
          </a:p>
        </p:txBody>
      </p:sp>
      <p:pic>
        <p:nvPicPr>
          <p:cNvPr id="11" name="Picture 10"/>
          <p:cNvPicPr>
            <a:picLocks noChangeAspect="1"/>
          </p:cNvPicPr>
          <p:nvPr/>
        </p:nvPicPr>
        <p:blipFill>
          <a:blip r:embed="rId2"/>
          <a:stretch>
            <a:fillRect/>
          </a:stretch>
        </p:blipFill>
        <p:spPr>
          <a:xfrm>
            <a:off x="6800262" y="152311"/>
            <a:ext cx="1561504" cy="902085"/>
          </a:xfrm>
          <a:prstGeom prst="rect">
            <a:avLst/>
          </a:prstGeom>
        </p:spPr>
      </p:pic>
      <p:pic>
        <p:nvPicPr>
          <p:cNvPr id="5" name="Picture 4"/>
          <p:cNvPicPr>
            <a:picLocks noChangeAspect="1"/>
          </p:cNvPicPr>
          <p:nvPr/>
        </p:nvPicPr>
        <p:blipFill>
          <a:blip r:embed="rId3"/>
          <a:stretch>
            <a:fillRect/>
          </a:stretch>
        </p:blipFill>
        <p:spPr>
          <a:xfrm>
            <a:off x="1805356" y="1313037"/>
            <a:ext cx="6729043" cy="5163963"/>
          </a:xfrm>
          <a:prstGeom prst="rect">
            <a:avLst/>
          </a:prstGeom>
        </p:spPr>
      </p:pic>
      <p:sp>
        <p:nvSpPr>
          <p:cNvPr id="4" name="Oval 3"/>
          <p:cNvSpPr/>
          <p:nvPr/>
        </p:nvSpPr>
        <p:spPr>
          <a:xfrm>
            <a:off x="2710148" y="4274545"/>
            <a:ext cx="6129051" cy="220245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45" y="574047"/>
            <a:ext cx="4364160" cy="615553"/>
          </a:xfrm>
        </p:spPr>
        <p:txBody>
          <a:bodyPr>
            <a:noAutofit/>
          </a:bodyPr>
          <a:lstStyle/>
          <a:p>
            <a:r>
              <a:rPr lang="lv-LV" sz="2200" dirty="0">
                <a:cs typeface="Times New Roman" panose="02020603050405020304"/>
              </a:rPr>
              <a:t>Iznākumi pacientam</a:t>
            </a:r>
          </a:p>
        </p:txBody>
      </p:sp>
      <p:sp>
        <p:nvSpPr>
          <p:cNvPr id="6" name="Slide Number Placeholder 5"/>
          <p:cNvSpPr>
            <a:spLocks noGrp="1"/>
          </p:cNvSpPr>
          <p:nvPr>
            <p:ph type="sldNum" sz="quarter" idx="13"/>
          </p:nvPr>
        </p:nvSpPr>
        <p:spPr/>
        <p:txBody>
          <a:bodyPr/>
          <a:lstStyle/>
          <a:p>
            <a:pPr>
              <a:defRPr/>
            </a:pPr>
            <a:fld id="{6564FF0F-54F0-4533-BD00-8B476FCA260F}" type="slidenum">
              <a:rPr lang="en-US" altLang="en-US" smtClean="0"/>
              <a:t>13</a:t>
            </a:fld>
            <a:endParaRPr lang="en-US" altLang="en-US"/>
          </a:p>
        </p:txBody>
      </p:sp>
      <p:pic>
        <p:nvPicPr>
          <p:cNvPr id="10" name="Picture 9" descr="A purple dots and text&#10;&#10;Description automatically generated with medium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157" y="-373"/>
            <a:ext cx="1800447" cy="1042364"/>
          </a:xfrm>
          <a:prstGeom prst="rect">
            <a:avLst/>
          </a:prstGeom>
        </p:spPr>
      </p:pic>
      <p:sp>
        <p:nvSpPr>
          <p:cNvPr id="5" name="TextBox 4"/>
          <p:cNvSpPr txBox="1"/>
          <p:nvPr/>
        </p:nvSpPr>
        <p:spPr>
          <a:xfrm>
            <a:off x="435168" y="1521725"/>
            <a:ext cx="4092767" cy="877163"/>
          </a:xfrm>
          <a:prstGeom prst="rect">
            <a:avLst/>
          </a:prstGeom>
          <a:noFill/>
        </p:spPr>
        <p:txBody>
          <a:bodyPr wrap="square">
            <a:spAutoFit/>
          </a:bodyPr>
          <a:lstStyle/>
          <a:p>
            <a:pPr algn="ctr"/>
            <a:r>
              <a:rPr lang="lv-LV" b="1" dirty="0">
                <a:solidFill>
                  <a:schemeClr val="accent3">
                    <a:lumMod val="75000"/>
                  </a:schemeClr>
                </a:solidFill>
              </a:rPr>
              <a:t>Vai kopumā bijāt apmierināts/-a ar palīdzību un ārstēšanu, kuru saņēmāt slimnīcā, %?</a:t>
            </a:r>
          </a:p>
        </p:txBody>
      </p:sp>
      <p:sp>
        <p:nvSpPr>
          <p:cNvPr id="8" name="TextBox 7"/>
          <p:cNvSpPr txBox="1"/>
          <p:nvPr/>
        </p:nvSpPr>
        <p:spPr>
          <a:xfrm>
            <a:off x="4734503" y="1387933"/>
            <a:ext cx="3940367" cy="877163"/>
          </a:xfrm>
          <a:prstGeom prst="rect">
            <a:avLst/>
          </a:prstGeom>
          <a:noFill/>
        </p:spPr>
        <p:txBody>
          <a:bodyPr wrap="square">
            <a:spAutoFit/>
          </a:bodyPr>
          <a:lstStyle/>
          <a:p>
            <a:pPr algn="ctr"/>
            <a:r>
              <a:rPr lang="lv-LV" dirty="0"/>
              <a:t>Vai slimnīcā saņemtā palīdzība un ārstēšana Jums palīdzēja labāk tikt galā ar savām psihiskās veselības problēmām, %?</a:t>
            </a:r>
          </a:p>
        </p:txBody>
      </p:sp>
      <p:sp>
        <p:nvSpPr>
          <p:cNvPr id="11" name="TextBox 10"/>
          <p:cNvSpPr txBox="1"/>
          <p:nvPr/>
        </p:nvSpPr>
        <p:spPr>
          <a:xfrm>
            <a:off x="457200" y="6076054"/>
            <a:ext cx="3541923" cy="353943"/>
          </a:xfrm>
          <a:prstGeom prst="rect">
            <a:avLst/>
          </a:prstGeom>
          <a:noFill/>
        </p:spPr>
        <p:txBody>
          <a:bodyPr wrap="square">
            <a:spAutoFit/>
          </a:bodyPr>
          <a:lstStyle/>
          <a:p>
            <a:r>
              <a:rPr lang="lv-LV" i="1" dirty="0"/>
              <a:t>N/A - nav attiecināms</a:t>
            </a:r>
          </a:p>
        </p:txBody>
      </p:sp>
      <p:pic>
        <p:nvPicPr>
          <p:cNvPr id="3" name="Picture 2"/>
          <p:cNvPicPr>
            <a:picLocks noChangeAspect="1"/>
          </p:cNvPicPr>
          <p:nvPr/>
        </p:nvPicPr>
        <p:blipFill>
          <a:blip r:embed="rId3"/>
          <a:stretch>
            <a:fillRect/>
          </a:stretch>
        </p:blipFill>
        <p:spPr>
          <a:xfrm>
            <a:off x="304800" y="2398888"/>
            <a:ext cx="4180897" cy="3468000"/>
          </a:xfrm>
          <a:prstGeom prst="rect">
            <a:avLst/>
          </a:prstGeom>
        </p:spPr>
      </p:pic>
      <p:pic>
        <p:nvPicPr>
          <p:cNvPr id="4" name="Picture 3"/>
          <p:cNvPicPr>
            <a:picLocks noChangeAspect="1"/>
          </p:cNvPicPr>
          <p:nvPr/>
        </p:nvPicPr>
        <p:blipFill>
          <a:blip r:embed="rId4"/>
          <a:stretch>
            <a:fillRect/>
          </a:stretch>
        </p:blipFill>
        <p:spPr>
          <a:xfrm>
            <a:off x="4658304" y="2398888"/>
            <a:ext cx="4092766" cy="34988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45" y="574047"/>
            <a:ext cx="4364160" cy="615553"/>
          </a:xfrm>
        </p:spPr>
        <p:txBody>
          <a:bodyPr>
            <a:noAutofit/>
          </a:bodyPr>
          <a:lstStyle/>
          <a:p>
            <a:r>
              <a:rPr lang="lv-LV" sz="2200" dirty="0">
                <a:cs typeface="Times New Roman" panose="02020603050405020304"/>
              </a:rPr>
              <a:t>Iznākumi pacientam</a:t>
            </a:r>
          </a:p>
        </p:txBody>
      </p:sp>
      <p:sp>
        <p:nvSpPr>
          <p:cNvPr id="6" name="Slide Number Placeholder 5"/>
          <p:cNvSpPr>
            <a:spLocks noGrp="1"/>
          </p:cNvSpPr>
          <p:nvPr>
            <p:ph type="sldNum" sz="quarter" idx="13"/>
          </p:nvPr>
        </p:nvSpPr>
        <p:spPr/>
        <p:txBody>
          <a:bodyPr/>
          <a:lstStyle/>
          <a:p>
            <a:pPr>
              <a:defRPr/>
            </a:pPr>
            <a:fld id="{6564FF0F-54F0-4533-BD00-8B476FCA260F}" type="slidenum">
              <a:rPr lang="en-US" altLang="en-US" smtClean="0"/>
              <a:t>14</a:t>
            </a:fld>
            <a:endParaRPr lang="en-US" altLang="en-US"/>
          </a:p>
        </p:txBody>
      </p:sp>
      <p:pic>
        <p:nvPicPr>
          <p:cNvPr id="10" name="Picture 9" descr="A purple dots and text&#10;&#10;Description automatically generated with medium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157" y="-373"/>
            <a:ext cx="1800447" cy="1042364"/>
          </a:xfrm>
          <a:prstGeom prst="rect">
            <a:avLst/>
          </a:prstGeom>
        </p:spPr>
      </p:pic>
      <p:sp>
        <p:nvSpPr>
          <p:cNvPr id="5" name="TextBox 4"/>
          <p:cNvSpPr txBox="1"/>
          <p:nvPr/>
        </p:nvSpPr>
        <p:spPr>
          <a:xfrm>
            <a:off x="2441138" y="1370901"/>
            <a:ext cx="4092767" cy="877163"/>
          </a:xfrm>
          <a:prstGeom prst="rect">
            <a:avLst/>
          </a:prstGeom>
          <a:noFill/>
        </p:spPr>
        <p:txBody>
          <a:bodyPr wrap="square">
            <a:spAutoFit/>
          </a:bodyPr>
          <a:lstStyle/>
          <a:p>
            <a:pPr algn="ctr"/>
            <a:r>
              <a:rPr lang="lv-LV" dirty="0"/>
              <a:t>Vai slimnīcā saņemtā palīdzība un ārstēšana Jums palīdzēja labāk izprast savu psihiskās veselības stāvokli, %?</a:t>
            </a:r>
          </a:p>
        </p:txBody>
      </p:sp>
      <p:sp>
        <p:nvSpPr>
          <p:cNvPr id="11" name="TextBox 10"/>
          <p:cNvSpPr txBox="1"/>
          <p:nvPr/>
        </p:nvSpPr>
        <p:spPr>
          <a:xfrm>
            <a:off x="2506879" y="6263522"/>
            <a:ext cx="3541923" cy="353943"/>
          </a:xfrm>
          <a:prstGeom prst="rect">
            <a:avLst/>
          </a:prstGeom>
          <a:noFill/>
        </p:spPr>
        <p:txBody>
          <a:bodyPr wrap="square">
            <a:spAutoFit/>
          </a:bodyPr>
          <a:lstStyle/>
          <a:p>
            <a:r>
              <a:rPr lang="lv-LV" i="1" dirty="0"/>
              <a:t>N/A - nav attiecināms</a:t>
            </a:r>
          </a:p>
        </p:txBody>
      </p:sp>
      <p:pic>
        <p:nvPicPr>
          <p:cNvPr id="7" name="Picture 6"/>
          <p:cNvPicPr>
            <a:picLocks noChangeAspect="1"/>
          </p:cNvPicPr>
          <p:nvPr/>
        </p:nvPicPr>
        <p:blipFill>
          <a:blip r:embed="rId3"/>
          <a:stretch>
            <a:fillRect/>
          </a:stretch>
        </p:blipFill>
        <p:spPr>
          <a:xfrm>
            <a:off x="2506880" y="2382504"/>
            <a:ext cx="4218374" cy="370993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442" y="373672"/>
            <a:ext cx="7203908" cy="745827"/>
          </a:xfrm>
        </p:spPr>
        <p:txBody>
          <a:bodyPr wrap="square" anchor="ctr">
            <a:normAutofit/>
          </a:bodyPr>
          <a:lstStyle/>
          <a:p>
            <a:r>
              <a:rPr lang="lv-LV" sz="3000" b="1" dirty="0">
                <a:ea typeface="Verdana" panose="020B0604030504040204" pitchFamily="34" charset="0"/>
              </a:rPr>
              <a:t>Pacientu komentāri, ieteikumi</a:t>
            </a:r>
          </a:p>
        </p:txBody>
      </p:sp>
      <p:sp>
        <p:nvSpPr>
          <p:cNvPr id="6" name="Slide Number Placeholder 5"/>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6564FF0F-54F0-4533-BD00-8B476FCA260F}" type="slidenum">
              <a:rPr lang="en-US" altLang="en-US" smtClean="0"/>
              <a:t>15</a:t>
            </a:fld>
            <a:endParaRPr lang="en-US" altLang="en-US"/>
          </a:p>
        </p:txBody>
      </p:sp>
      <p:graphicFrame>
        <p:nvGraphicFramePr>
          <p:cNvPr id="8" name="Content Placeholder 2"/>
          <p:cNvGraphicFramePr>
            <a:graphicFrameLocks noGrp="1"/>
          </p:cNvGraphicFramePr>
          <p:nvPr>
            <p:ph idx="1"/>
            <p:extLst>
              <p:ext uri="{D42A27DB-BD31-4B8C-83A1-F6EECF244321}">
                <p14:modId xmlns:p14="http://schemas.microsoft.com/office/powerpoint/2010/main" val="2059039898"/>
              </p:ext>
            </p:extLst>
          </p:nvPr>
        </p:nvGraphicFramePr>
        <p:xfrm>
          <a:off x="1213502" y="2093720"/>
          <a:ext cx="7473297" cy="4032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807" y="368879"/>
            <a:ext cx="6658593" cy="712608"/>
          </a:xfrm>
        </p:spPr>
        <p:txBody>
          <a:bodyPr>
            <a:noAutofit/>
          </a:bodyPr>
          <a:lstStyle/>
          <a:p>
            <a:r>
              <a:rPr lang="lv-LV" sz="2200">
                <a:cs typeface="Times New Roman" panose="02020603050405020304"/>
              </a:rPr>
              <a:t>Pacientu komentāri, ieteikumi</a:t>
            </a:r>
            <a:endParaRPr lang="lv-LV" sz="2200" dirty="0">
              <a:cs typeface="Times New Roman" panose="02020603050405020304"/>
            </a:endParaRPr>
          </a:p>
        </p:txBody>
      </p:sp>
      <p:sp>
        <p:nvSpPr>
          <p:cNvPr id="6" name="Slide Number Placeholder 5"/>
          <p:cNvSpPr>
            <a:spLocks noGrp="1"/>
          </p:cNvSpPr>
          <p:nvPr>
            <p:ph type="sldNum" sz="quarter" idx="13"/>
          </p:nvPr>
        </p:nvSpPr>
        <p:spPr/>
        <p:txBody>
          <a:bodyPr/>
          <a:lstStyle/>
          <a:p>
            <a:pPr>
              <a:defRPr/>
            </a:pPr>
            <a:fld id="{6564FF0F-54F0-4533-BD00-8B476FCA260F}" type="slidenum">
              <a:rPr lang="en-US" altLang="en-US" smtClean="0"/>
              <a:t>16</a:t>
            </a:fld>
            <a:endParaRPr lang="en-US" altLang="en-US"/>
          </a:p>
        </p:txBody>
      </p:sp>
      <p:sp>
        <p:nvSpPr>
          <p:cNvPr id="3" name="Content Placeholder 2"/>
          <p:cNvSpPr>
            <a:spLocks noGrp="1"/>
          </p:cNvSpPr>
          <p:nvPr>
            <p:ph idx="1"/>
          </p:nvPr>
        </p:nvSpPr>
        <p:spPr>
          <a:xfrm>
            <a:off x="527685" y="1700612"/>
            <a:ext cx="7914005" cy="4770037"/>
          </a:xfrm>
        </p:spPr>
        <p:txBody>
          <a:bodyPr vert="horz" wrap="square" lIns="68580" tIns="34290" rIns="68580" bIns="34290" numCol="1" anchor="t" anchorCtr="0" compatLnSpc="1">
            <a:noAutofit/>
          </a:bodyPr>
          <a:lstStyle/>
          <a:p>
            <a:pPr algn="l" rtl="0" fontAlgn="base">
              <a:lnSpc>
                <a:spcPts val="1375"/>
              </a:lnSpc>
              <a:buFont typeface="+mj-lt"/>
              <a:buAutoNum type="arabicPeriod"/>
            </a:pPr>
            <a:r>
              <a:rPr lang="lv-LV" sz="1800" b="1" i="0" dirty="0">
                <a:solidFill>
                  <a:srgbClr val="000000"/>
                </a:solidFill>
                <a:effectLst/>
                <a:latin typeface="Aptos" panose="020B0004020202020204" pitchFamily="34" charset="0"/>
              </a:rPr>
              <a:t>Pateicības personālam</a:t>
            </a:r>
            <a:r>
              <a:rPr lang="lv-LV" sz="1800" b="0" i="0" dirty="0">
                <a:solidFill>
                  <a:srgbClr val="000000"/>
                </a:solidFill>
                <a:effectLst/>
                <a:latin typeface="Aptos" panose="020B0004020202020204" pitchFamily="34" charset="0"/>
              </a:rPr>
              <a:t> </a:t>
            </a:r>
          </a:p>
          <a:p>
            <a:pPr marL="285750" indent="-285750" algn="l" rtl="0" fontAlgn="base">
              <a:lnSpc>
                <a:spcPts val="1375"/>
              </a:lnSpc>
              <a:buFont typeface="Wingdings" panose="05000000000000000000" pitchFamily="2" charset="2"/>
              <a:buChar char="ü"/>
            </a:pPr>
            <a:r>
              <a:rPr lang="lv-LV" sz="1800" b="0" i="0" dirty="0">
                <a:solidFill>
                  <a:srgbClr val="000000"/>
                </a:solidFill>
                <a:effectLst/>
                <a:latin typeface="Aptos" panose="020B0004020202020204" pitchFamily="34" charset="0"/>
              </a:rPr>
              <a:t>Vairums uzslavu  ir saistīts ar </a:t>
            </a:r>
            <a:r>
              <a:rPr lang="lv-LV" sz="1800" b="1" i="0" dirty="0">
                <a:solidFill>
                  <a:srgbClr val="000000"/>
                </a:solidFill>
                <a:effectLst/>
                <a:latin typeface="Aptos" panose="020B0004020202020204" pitchFamily="34" charset="0"/>
              </a:rPr>
              <a:t>personāla sirsnību</a:t>
            </a:r>
            <a:r>
              <a:rPr lang="lv-LV" sz="1800" b="0" i="0" dirty="0">
                <a:solidFill>
                  <a:srgbClr val="000000"/>
                </a:solidFill>
                <a:effectLst/>
                <a:latin typeface="Aptos" panose="020B0004020202020204" pitchFamily="34" charset="0"/>
              </a:rPr>
              <a:t>, </a:t>
            </a:r>
            <a:r>
              <a:rPr lang="lv-LV" sz="1800" b="1" i="0" dirty="0">
                <a:solidFill>
                  <a:srgbClr val="000000"/>
                </a:solidFill>
                <a:effectLst/>
                <a:latin typeface="Aptos" panose="020B0004020202020204" pitchFamily="34" charset="0"/>
              </a:rPr>
              <a:t>laipnību</a:t>
            </a:r>
            <a:r>
              <a:rPr lang="lv-LV" sz="1800" b="0" i="0" dirty="0">
                <a:solidFill>
                  <a:srgbClr val="000000"/>
                </a:solidFill>
                <a:effectLst/>
                <a:latin typeface="Aptos" panose="020B0004020202020204" pitchFamily="34" charset="0"/>
              </a:rPr>
              <a:t>, </a:t>
            </a:r>
            <a:r>
              <a:rPr lang="lv-LV" sz="1800" b="1" i="0" dirty="0">
                <a:solidFill>
                  <a:srgbClr val="000000"/>
                </a:solidFill>
                <a:effectLst/>
                <a:latin typeface="Aptos" panose="020B0004020202020204" pitchFamily="34" charset="0"/>
              </a:rPr>
              <a:t>profesionālismu</a:t>
            </a:r>
            <a:r>
              <a:rPr lang="lv-LV" sz="1800" b="0" i="0" dirty="0">
                <a:solidFill>
                  <a:srgbClr val="000000"/>
                </a:solidFill>
                <a:effectLst/>
                <a:latin typeface="Aptos" panose="020B0004020202020204" pitchFamily="34" charset="0"/>
              </a:rPr>
              <a:t> un </a:t>
            </a:r>
            <a:r>
              <a:rPr lang="lv-LV" sz="1800" b="1" i="0" dirty="0">
                <a:solidFill>
                  <a:srgbClr val="000000"/>
                </a:solidFill>
                <a:effectLst/>
                <a:latin typeface="Aptos" panose="020B0004020202020204" pitchFamily="34" charset="0"/>
              </a:rPr>
              <a:t>atsaucību:</a:t>
            </a:r>
            <a:r>
              <a:rPr lang="lv-LV" sz="1800" b="0" i="0" dirty="0">
                <a:solidFill>
                  <a:srgbClr val="000000"/>
                </a:solidFill>
                <a:effectLst/>
                <a:latin typeface="Aptos" panose="020B0004020202020204" pitchFamily="34" charset="0"/>
              </a:rPr>
              <a:t> </a:t>
            </a:r>
          </a:p>
          <a:p>
            <a:pPr marL="285750" indent="-285750" algn="l" rtl="0" fontAlgn="base">
              <a:lnSpc>
                <a:spcPts val="1375"/>
              </a:lnSpc>
              <a:buFont typeface="Wingdings" panose="05000000000000000000" pitchFamily="2" charset="2"/>
              <a:buChar char="ü"/>
            </a:pPr>
            <a:endParaRPr lang="lv-LV" sz="1800" b="0" i="0" dirty="0">
              <a:solidFill>
                <a:srgbClr val="000000"/>
              </a:solidFill>
              <a:effectLst/>
              <a:latin typeface="Aptos" panose="020B0004020202020204" pitchFamily="34" charset="0"/>
            </a:endParaRPr>
          </a:p>
          <a:p>
            <a:pPr marL="285750" indent="-285750" algn="l" rtl="0" fontAlgn="base">
              <a:lnSpc>
                <a:spcPts val="1375"/>
              </a:lnSpc>
              <a:buFont typeface="Wingdings" panose="05000000000000000000" pitchFamily="2" charset="2"/>
              <a:buChar char="Ø"/>
            </a:pPr>
            <a:r>
              <a:rPr lang="lv-LV" sz="1800" b="0" i="0" dirty="0">
                <a:solidFill>
                  <a:srgbClr val="000000"/>
                </a:solidFill>
                <a:effectLst/>
                <a:latin typeface="Aptos" panose="020B0004020202020204" pitchFamily="34" charset="0"/>
              </a:rPr>
              <a:t>Bieži tiek pieminēti ārsti, māsas, sanitāri un citi darbinieki: </a:t>
            </a:r>
          </a:p>
          <a:p>
            <a:pPr algn="l" rtl="0" fontAlgn="base">
              <a:lnSpc>
                <a:spcPts val="1375"/>
              </a:lnSpc>
            </a:pPr>
            <a:r>
              <a:rPr lang="lv-LV" sz="1800" b="0" i="0" dirty="0">
                <a:solidFill>
                  <a:srgbClr val="000000"/>
                </a:solidFill>
                <a:effectLst/>
                <a:latin typeface="Aptos" panose="020B0004020202020204" pitchFamily="34" charset="0"/>
              </a:rPr>
              <a:t>Piemēram, </a:t>
            </a:r>
            <a:r>
              <a:rPr lang="lv-LV" sz="1800" b="1" i="0" dirty="0">
                <a:solidFill>
                  <a:srgbClr val="000000"/>
                </a:solidFill>
                <a:effectLst/>
                <a:latin typeface="Aptos" panose="020B0004020202020204" pitchFamily="34" charset="0"/>
              </a:rPr>
              <a:t>paldies personālam</a:t>
            </a:r>
            <a:r>
              <a:rPr lang="lv-LV" sz="1800" b="0" i="0" dirty="0">
                <a:solidFill>
                  <a:srgbClr val="000000"/>
                </a:solidFill>
                <a:effectLst/>
                <a:latin typeface="Aptos" panose="020B0004020202020204" pitchFamily="34" charset="0"/>
              </a:rPr>
              <a:t>, </a:t>
            </a:r>
            <a:r>
              <a:rPr lang="lv-LV" sz="1800" b="1" i="0" dirty="0">
                <a:solidFill>
                  <a:srgbClr val="000000"/>
                </a:solidFill>
                <a:effectLst/>
                <a:latin typeface="Aptos" panose="020B0004020202020204" pitchFamily="34" charset="0"/>
              </a:rPr>
              <a:t>paldies ārstiem</a:t>
            </a:r>
            <a:r>
              <a:rPr lang="lv-LV" sz="1800" b="0" i="0" dirty="0">
                <a:solidFill>
                  <a:srgbClr val="000000"/>
                </a:solidFill>
                <a:effectLst/>
                <a:latin typeface="Aptos" panose="020B0004020202020204" pitchFamily="34" charset="0"/>
              </a:rPr>
              <a:t>,</a:t>
            </a:r>
            <a:r>
              <a:rPr lang="lv-LV" sz="1800" b="1" i="0" dirty="0">
                <a:solidFill>
                  <a:srgbClr val="000000"/>
                </a:solidFill>
                <a:effectLst/>
                <a:latin typeface="Aptos" panose="020B0004020202020204" pitchFamily="34" charset="0"/>
              </a:rPr>
              <a:t> īpašs paldies konkrētiem darbiniekiem</a:t>
            </a:r>
            <a:r>
              <a:rPr lang="lv-LV" sz="1800" b="0" i="0" dirty="0">
                <a:solidFill>
                  <a:srgbClr val="000000"/>
                </a:solidFill>
                <a:effectLst/>
                <a:latin typeface="Aptos" panose="020B0004020202020204" pitchFamily="34" charset="0"/>
              </a:rPr>
              <a:t>. </a:t>
            </a:r>
          </a:p>
          <a:p>
            <a:pPr algn="l" rtl="0" fontAlgn="base">
              <a:lnSpc>
                <a:spcPts val="1375"/>
              </a:lnSpc>
            </a:pPr>
            <a:endParaRPr lang="lv-LV" sz="1800" b="0" i="0" dirty="0">
              <a:solidFill>
                <a:srgbClr val="000000"/>
              </a:solidFill>
              <a:effectLst/>
              <a:latin typeface="Aptos" panose="020B0004020202020204" pitchFamily="34" charset="0"/>
            </a:endParaRPr>
          </a:p>
          <a:p>
            <a:pPr algn="l" rtl="0" fontAlgn="base">
              <a:lnSpc>
                <a:spcPts val="1375"/>
              </a:lnSpc>
              <a:buFont typeface="+mj-lt"/>
              <a:buAutoNum type="arabicPeriod" startAt="2"/>
            </a:pPr>
            <a:r>
              <a:rPr lang="lv-LV" sz="1800" b="1" i="0" dirty="0">
                <a:solidFill>
                  <a:srgbClr val="000000"/>
                </a:solidFill>
                <a:effectLst/>
                <a:latin typeface="Aptos" panose="020B0004020202020204" pitchFamily="34" charset="0"/>
              </a:rPr>
              <a:t>Apmierinātība ar pakalpojumiem un ārstēšanu</a:t>
            </a:r>
            <a:r>
              <a:rPr lang="lv-LV" sz="1800" b="0" i="0" dirty="0">
                <a:solidFill>
                  <a:srgbClr val="000000"/>
                </a:solidFill>
                <a:effectLst/>
                <a:latin typeface="Aptos" panose="020B0004020202020204" pitchFamily="34" charset="0"/>
              </a:rPr>
              <a:t> </a:t>
            </a:r>
          </a:p>
          <a:p>
            <a:pPr marL="285750" indent="-285750" algn="l" rtl="0" fontAlgn="base">
              <a:lnSpc>
                <a:spcPts val="1375"/>
              </a:lnSpc>
              <a:buFont typeface="Wingdings" panose="05000000000000000000" pitchFamily="2" charset="2"/>
              <a:buChar char="ü"/>
            </a:pPr>
            <a:r>
              <a:rPr lang="lv-LV" sz="1800" b="0" i="0" dirty="0">
                <a:solidFill>
                  <a:srgbClr val="000000"/>
                </a:solidFill>
                <a:effectLst/>
                <a:latin typeface="Aptos" panose="020B0004020202020204" pitchFamily="34" charset="0"/>
              </a:rPr>
              <a:t>Bieži tiek norādīts, ka </a:t>
            </a:r>
            <a:r>
              <a:rPr lang="lv-LV" sz="1800" b="1" i="0" dirty="0">
                <a:solidFill>
                  <a:srgbClr val="000000"/>
                </a:solidFill>
                <a:effectLst/>
                <a:latin typeface="Aptos" panose="020B0004020202020204" pitchFamily="34" charset="0"/>
              </a:rPr>
              <a:t>viss ir labi</a:t>
            </a:r>
            <a:r>
              <a:rPr lang="lv-LV" sz="1800" b="0" i="0" dirty="0">
                <a:solidFill>
                  <a:srgbClr val="000000"/>
                </a:solidFill>
                <a:effectLst/>
                <a:latin typeface="Aptos" panose="020B0004020202020204" pitchFamily="34" charset="0"/>
              </a:rPr>
              <a:t> vai </a:t>
            </a:r>
            <a:r>
              <a:rPr lang="lv-LV" sz="1800" b="1" i="0" dirty="0">
                <a:solidFill>
                  <a:srgbClr val="000000"/>
                </a:solidFill>
                <a:effectLst/>
                <a:latin typeface="Aptos" panose="020B0004020202020204" pitchFamily="34" charset="0"/>
              </a:rPr>
              <a:t>apmierina pakalpojumu kvalitāte:</a:t>
            </a:r>
            <a:endParaRPr lang="lv-LV" sz="1800" dirty="0">
              <a:solidFill>
                <a:srgbClr val="000000"/>
              </a:solidFill>
              <a:latin typeface="Aptos" panose="020B0004020202020204" pitchFamily="34" charset="0"/>
            </a:endParaRPr>
          </a:p>
          <a:p>
            <a:pPr marL="285750" indent="-285750" algn="l" rtl="0" fontAlgn="base">
              <a:lnSpc>
                <a:spcPts val="1375"/>
              </a:lnSpc>
              <a:buFont typeface="Wingdings" panose="05000000000000000000" pitchFamily="2" charset="2"/>
              <a:buChar char="ü"/>
            </a:pPr>
            <a:endParaRPr lang="lv-LV" sz="1800" b="0" i="0" dirty="0">
              <a:solidFill>
                <a:srgbClr val="000000"/>
              </a:solidFill>
              <a:effectLst/>
              <a:latin typeface="Aptos" panose="020B0004020202020204" pitchFamily="34" charset="0"/>
            </a:endParaRPr>
          </a:p>
          <a:p>
            <a:pPr marL="285750" indent="-285750" algn="l" rtl="0" fontAlgn="base">
              <a:lnSpc>
                <a:spcPts val="1375"/>
              </a:lnSpc>
              <a:buFont typeface="Wingdings" panose="05000000000000000000" pitchFamily="2" charset="2"/>
              <a:buChar char="Ø"/>
            </a:pPr>
            <a:r>
              <a:rPr lang="lv-LV" sz="1800" b="0" i="0" dirty="0">
                <a:solidFill>
                  <a:srgbClr val="000000"/>
                </a:solidFill>
                <a:effectLst/>
                <a:latin typeface="Aptos" panose="020B0004020202020204" pitchFamily="34" charset="0"/>
              </a:rPr>
              <a:t>Apgalvojumi  </a:t>
            </a:r>
            <a:r>
              <a:rPr lang="lv-LV" sz="1800" b="1" i="0" dirty="0">
                <a:solidFill>
                  <a:srgbClr val="000000"/>
                </a:solidFill>
                <a:effectLst/>
                <a:latin typeface="Aptos" panose="020B0004020202020204" pitchFamily="34" charset="0"/>
              </a:rPr>
              <a:t>"Visu labu vēlot jūsu klīnikai!"</a:t>
            </a:r>
            <a:r>
              <a:rPr lang="lv-LV" sz="1800" b="0" i="0" dirty="0">
                <a:solidFill>
                  <a:srgbClr val="000000"/>
                </a:solidFill>
                <a:effectLst/>
                <a:latin typeface="Aptos" panose="020B0004020202020204" pitchFamily="34" charset="0"/>
              </a:rPr>
              <a:t>, </a:t>
            </a:r>
            <a:r>
              <a:rPr lang="lv-LV" sz="1800" b="1" i="0" dirty="0">
                <a:solidFill>
                  <a:srgbClr val="000000"/>
                </a:solidFill>
                <a:effectLst/>
                <a:latin typeface="Aptos" panose="020B0004020202020204" pitchFamily="34" charset="0"/>
              </a:rPr>
              <a:t>"Visi ir ļoti labi!"</a:t>
            </a:r>
            <a:r>
              <a:rPr lang="lv-LV" sz="1800" b="0" i="0" dirty="0">
                <a:solidFill>
                  <a:srgbClr val="000000"/>
                </a:solidFill>
                <a:effectLst/>
                <a:latin typeface="Aptos" panose="020B0004020202020204" pitchFamily="34" charset="0"/>
              </a:rPr>
              <a:t>, </a:t>
            </a:r>
            <a:r>
              <a:rPr lang="lv-LV" sz="1800" b="1" i="0" dirty="0">
                <a:solidFill>
                  <a:srgbClr val="000000"/>
                </a:solidFill>
                <a:effectLst/>
                <a:latin typeface="Aptos" panose="020B0004020202020204" pitchFamily="34" charset="0"/>
              </a:rPr>
              <a:t>"Viss apmierina"</a:t>
            </a:r>
            <a:r>
              <a:rPr lang="lv-LV" sz="1800" b="0" i="0" dirty="0">
                <a:solidFill>
                  <a:srgbClr val="000000"/>
                </a:solidFill>
                <a:effectLst/>
                <a:latin typeface="Aptos" panose="020B0004020202020204" pitchFamily="34" charset="0"/>
              </a:rPr>
              <a:t> parādās vairākkārt. </a:t>
            </a:r>
          </a:p>
          <a:p>
            <a:pPr marL="285750" indent="-285750" algn="l" rtl="0" fontAlgn="base">
              <a:lnSpc>
                <a:spcPts val="1375"/>
              </a:lnSpc>
              <a:buFont typeface="Wingdings" panose="05000000000000000000" pitchFamily="2" charset="2"/>
              <a:buChar char="Ø"/>
            </a:pPr>
            <a:endParaRPr lang="lv-LV" sz="1800" b="0" i="0" dirty="0">
              <a:solidFill>
                <a:srgbClr val="000000"/>
              </a:solidFill>
              <a:effectLst/>
              <a:latin typeface="Aptos" panose="020B0004020202020204" pitchFamily="34" charset="0"/>
            </a:endParaRPr>
          </a:p>
          <a:p>
            <a:pPr algn="l" rtl="0" fontAlgn="base">
              <a:lnSpc>
                <a:spcPts val="1375"/>
              </a:lnSpc>
              <a:buFont typeface="+mj-lt"/>
              <a:buAutoNum type="arabicPeriod" startAt="3"/>
            </a:pPr>
            <a:r>
              <a:rPr lang="lv-LV" sz="1800" b="1" i="0" dirty="0">
                <a:solidFill>
                  <a:srgbClr val="000000"/>
                </a:solidFill>
                <a:effectLst/>
                <a:latin typeface="Aptos" panose="020B0004020202020204" pitchFamily="34" charset="0"/>
              </a:rPr>
              <a:t>Pārtika un ēdināšana</a:t>
            </a:r>
            <a:r>
              <a:rPr lang="lv-LV" sz="1800" b="0" i="0" dirty="0">
                <a:solidFill>
                  <a:srgbClr val="000000"/>
                </a:solidFill>
                <a:effectLst/>
                <a:latin typeface="Aptos" panose="020B0004020202020204" pitchFamily="34" charset="0"/>
              </a:rPr>
              <a:t> </a:t>
            </a:r>
          </a:p>
          <a:p>
            <a:pPr marL="285750" indent="-285750" algn="l" rtl="0" fontAlgn="base">
              <a:lnSpc>
                <a:spcPts val="1375"/>
              </a:lnSpc>
              <a:buFont typeface="Wingdings" panose="05000000000000000000" pitchFamily="2" charset="2"/>
              <a:buChar char="ü"/>
            </a:pPr>
            <a:r>
              <a:rPr lang="lv-LV" sz="1800" b="0" i="0" dirty="0">
                <a:solidFill>
                  <a:srgbClr val="000000"/>
                </a:solidFill>
                <a:effectLst/>
                <a:latin typeface="Aptos" panose="020B0004020202020204" pitchFamily="34" charset="0"/>
              </a:rPr>
              <a:t>Bieži iesaka uzlabot </a:t>
            </a:r>
            <a:r>
              <a:rPr lang="lv-LV" sz="1800" b="1" i="0" dirty="0">
                <a:solidFill>
                  <a:srgbClr val="000000"/>
                </a:solidFill>
                <a:effectLst/>
                <a:latin typeface="Aptos" panose="020B0004020202020204" pitchFamily="34" charset="0"/>
              </a:rPr>
              <a:t>ēdienu kvalitāti</a:t>
            </a:r>
            <a:r>
              <a:rPr lang="lv-LV" sz="1800" b="0" i="0" dirty="0">
                <a:solidFill>
                  <a:srgbClr val="000000"/>
                </a:solidFill>
                <a:effectLst/>
                <a:latin typeface="Aptos" panose="020B0004020202020204" pitchFamily="34" charset="0"/>
              </a:rPr>
              <a:t> un </a:t>
            </a:r>
            <a:r>
              <a:rPr lang="lv-LV" sz="1800" b="1" i="0" dirty="0">
                <a:solidFill>
                  <a:srgbClr val="000000"/>
                </a:solidFill>
                <a:effectLst/>
                <a:latin typeface="Aptos" panose="020B0004020202020204" pitchFamily="34" charset="0"/>
              </a:rPr>
              <a:t>dažādību:</a:t>
            </a:r>
            <a:endParaRPr lang="lv-LV" sz="1800" dirty="0">
              <a:solidFill>
                <a:srgbClr val="000000"/>
              </a:solidFill>
              <a:latin typeface="Aptos" panose="020B0004020202020204" pitchFamily="34" charset="0"/>
            </a:endParaRPr>
          </a:p>
          <a:p>
            <a:pPr marL="285750" indent="-285750" algn="l" rtl="0" fontAlgn="base">
              <a:lnSpc>
                <a:spcPts val="1375"/>
              </a:lnSpc>
              <a:buFont typeface="Wingdings" panose="05000000000000000000" pitchFamily="2" charset="2"/>
              <a:buChar char="ü"/>
            </a:pPr>
            <a:endParaRPr lang="lv-LV" sz="1800" b="0" i="0" dirty="0">
              <a:solidFill>
                <a:srgbClr val="000000"/>
              </a:solidFill>
              <a:effectLst/>
              <a:latin typeface="Aptos" panose="020B0004020202020204" pitchFamily="34" charset="0"/>
            </a:endParaRPr>
          </a:p>
          <a:p>
            <a:pPr marL="285750" indent="-285750" algn="l" rtl="0" fontAlgn="base">
              <a:lnSpc>
                <a:spcPts val="1375"/>
              </a:lnSpc>
              <a:buFont typeface="Wingdings" panose="05000000000000000000" pitchFamily="2" charset="2"/>
              <a:buChar char="Ø"/>
            </a:pPr>
            <a:r>
              <a:rPr lang="lv-LV" sz="1800" b="1" i="0" dirty="0">
                <a:solidFill>
                  <a:srgbClr val="000000"/>
                </a:solidFill>
                <a:effectLst/>
                <a:latin typeface="Aptos" panose="020B0004020202020204" pitchFamily="34" charset="0"/>
              </a:rPr>
              <a:t>Uzlabot ēdienu garšu, dažādot ēdienkarti </a:t>
            </a:r>
            <a:r>
              <a:rPr lang="lv-LV" sz="1800" b="0" i="0" dirty="0">
                <a:solidFill>
                  <a:srgbClr val="000000"/>
                </a:solidFill>
                <a:effectLst/>
                <a:latin typeface="Aptos" panose="020B0004020202020204" pitchFamily="34" charset="0"/>
              </a:rPr>
              <a:t>(pievienot sāli, garšvielas, biežāk dot svaigus dārzeņus). </a:t>
            </a:r>
          </a:p>
          <a:p>
            <a:pPr marL="285750" indent="-285750" algn="l" rtl="0" fontAlgn="base">
              <a:lnSpc>
                <a:spcPts val="1375"/>
              </a:lnSpc>
              <a:buFont typeface="Wingdings" panose="05000000000000000000" pitchFamily="2" charset="2"/>
              <a:buChar char="Ø"/>
            </a:pPr>
            <a:r>
              <a:rPr lang="lv-LV" sz="1800" b="0" i="0" dirty="0">
                <a:solidFill>
                  <a:srgbClr val="000000"/>
                </a:solidFill>
                <a:effectLst/>
                <a:latin typeface="Aptos" panose="020B0004020202020204" pitchFamily="34" charset="0"/>
              </a:rPr>
              <a:t>Daži komentāri arī norāda uz </a:t>
            </a:r>
            <a:r>
              <a:rPr lang="lv-LV" sz="1800" b="1" i="0" dirty="0">
                <a:solidFill>
                  <a:srgbClr val="000000"/>
                </a:solidFill>
                <a:effectLst/>
                <a:latin typeface="Aptos" panose="020B0004020202020204" pitchFamily="34" charset="0"/>
              </a:rPr>
              <a:t>porciju lielumu</a:t>
            </a:r>
            <a:r>
              <a:rPr lang="lv-LV" sz="1800" b="0" i="0" dirty="0">
                <a:solidFill>
                  <a:srgbClr val="000000"/>
                </a:solidFill>
                <a:effectLst/>
                <a:latin typeface="Aptos" panose="020B0004020202020204" pitchFamily="34" charset="0"/>
              </a:rPr>
              <a:t> (vairāk ēdiena, lielākas porcijas, siltāks ēdiens).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807" y="368879"/>
            <a:ext cx="6658593" cy="712608"/>
          </a:xfrm>
        </p:spPr>
        <p:txBody>
          <a:bodyPr>
            <a:noAutofit/>
          </a:bodyPr>
          <a:lstStyle/>
          <a:p>
            <a:r>
              <a:rPr lang="lv-LV" sz="2200" dirty="0">
                <a:cs typeface="Times New Roman" panose="02020603050405020304"/>
              </a:rPr>
              <a:t>Pacientu komentāri, ieteikumi</a:t>
            </a:r>
          </a:p>
        </p:txBody>
      </p:sp>
      <p:sp>
        <p:nvSpPr>
          <p:cNvPr id="6" name="Slide Number Placeholder 5"/>
          <p:cNvSpPr>
            <a:spLocks noGrp="1"/>
          </p:cNvSpPr>
          <p:nvPr>
            <p:ph type="sldNum" sz="quarter" idx="13"/>
          </p:nvPr>
        </p:nvSpPr>
        <p:spPr/>
        <p:txBody>
          <a:bodyPr/>
          <a:lstStyle/>
          <a:p>
            <a:pPr>
              <a:defRPr/>
            </a:pPr>
            <a:fld id="{6564FF0F-54F0-4533-BD00-8B476FCA260F}" type="slidenum">
              <a:rPr lang="en-US" altLang="en-US" smtClean="0"/>
              <a:t>17</a:t>
            </a:fld>
            <a:endParaRPr lang="en-US" altLang="en-US"/>
          </a:p>
        </p:txBody>
      </p:sp>
      <p:sp>
        <p:nvSpPr>
          <p:cNvPr id="3" name="Content Placeholder 2"/>
          <p:cNvSpPr>
            <a:spLocks noGrp="1"/>
          </p:cNvSpPr>
          <p:nvPr>
            <p:ph idx="1"/>
          </p:nvPr>
        </p:nvSpPr>
        <p:spPr>
          <a:xfrm>
            <a:off x="527685" y="1743342"/>
            <a:ext cx="7914005" cy="4786964"/>
          </a:xfrm>
        </p:spPr>
        <p:txBody>
          <a:bodyPr vert="horz" wrap="square" lIns="68580" tIns="34290" rIns="68580" bIns="34290" numCol="1" anchor="t" anchorCtr="0" compatLnSpc="1">
            <a:noAutofit/>
          </a:bodyPr>
          <a:lstStyle/>
          <a:p>
            <a:pPr algn="l" rtl="0" fontAlgn="base">
              <a:lnSpc>
                <a:spcPts val="1375"/>
              </a:lnSpc>
            </a:pPr>
            <a:r>
              <a:rPr lang="lv-LV" sz="1800" b="1" i="0" dirty="0">
                <a:solidFill>
                  <a:srgbClr val="000000"/>
                </a:solidFill>
                <a:effectLst/>
                <a:latin typeface="Aptos" panose="020B0004020202020204" pitchFamily="34" charset="0"/>
              </a:rPr>
              <a:t>4. Komunikācija ar ārstu un personālu</a:t>
            </a:r>
            <a:r>
              <a:rPr lang="lv-LV" sz="1800" b="0" i="0" dirty="0">
                <a:solidFill>
                  <a:srgbClr val="000000"/>
                </a:solidFill>
                <a:effectLst/>
                <a:latin typeface="Aptos" panose="020B0004020202020204" pitchFamily="34" charset="0"/>
              </a:rPr>
              <a:t> </a:t>
            </a:r>
          </a:p>
          <a:p>
            <a:pPr marL="285750" indent="-285750" algn="l" rtl="0" fontAlgn="base">
              <a:lnSpc>
                <a:spcPts val="1375"/>
              </a:lnSpc>
              <a:buFont typeface="Wingdings" panose="05000000000000000000" pitchFamily="2" charset="2"/>
              <a:buChar char="ü"/>
            </a:pPr>
            <a:r>
              <a:rPr lang="lv-LV" sz="1800" b="1" i="0" dirty="0">
                <a:solidFill>
                  <a:srgbClr val="000000"/>
                </a:solidFill>
                <a:effectLst/>
                <a:latin typeface="Aptos" panose="020B0004020202020204" pitchFamily="34" charset="0"/>
              </a:rPr>
              <a:t>Vairāk informācijas</a:t>
            </a:r>
            <a:r>
              <a:rPr lang="lv-LV" sz="1800" b="0" i="0" dirty="0">
                <a:solidFill>
                  <a:srgbClr val="000000"/>
                </a:solidFill>
                <a:effectLst/>
                <a:latin typeface="Aptos" panose="020B0004020202020204" pitchFamily="34" charset="0"/>
              </a:rPr>
              <a:t> no ārstiem </a:t>
            </a:r>
            <a:r>
              <a:rPr lang="lv-LV" sz="1800" b="1" i="0" dirty="0">
                <a:solidFill>
                  <a:srgbClr val="000000"/>
                </a:solidFill>
                <a:effectLst/>
                <a:latin typeface="Aptos" panose="020B0004020202020204" pitchFamily="34" charset="0"/>
              </a:rPr>
              <a:t>par pacientu veselības stāvokli un ārstēšanas metodēm:</a:t>
            </a:r>
            <a:endParaRPr lang="lv-LV" sz="1800" dirty="0">
              <a:solidFill>
                <a:srgbClr val="000000"/>
              </a:solidFill>
              <a:latin typeface="Aptos" panose="020B0004020202020204" pitchFamily="34" charset="0"/>
            </a:endParaRPr>
          </a:p>
          <a:p>
            <a:pPr marL="285750" indent="-285750" algn="l" rtl="0" fontAlgn="base">
              <a:lnSpc>
                <a:spcPts val="1375"/>
              </a:lnSpc>
              <a:buFont typeface="Wingdings" panose="05000000000000000000" pitchFamily="2" charset="2"/>
              <a:buChar char="ü"/>
            </a:pPr>
            <a:endParaRPr lang="lv-LV" sz="1800" b="0" i="0" dirty="0">
              <a:solidFill>
                <a:srgbClr val="000000"/>
              </a:solidFill>
              <a:effectLst/>
              <a:latin typeface="Aptos" panose="020B0004020202020204" pitchFamily="34" charset="0"/>
            </a:endParaRPr>
          </a:p>
          <a:p>
            <a:pPr marL="285750" indent="-285750" algn="l" rtl="0" fontAlgn="base">
              <a:lnSpc>
                <a:spcPts val="1375"/>
              </a:lnSpc>
              <a:buFont typeface="Wingdings" panose="05000000000000000000" pitchFamily="2" charset="2"/>
              <a:buChar char="Ø"/>
            </a:pPr>
            <a:r>
              <a:rPr lang="lv-LV" sz="1800" b="0" i="0" dirty="0">
                <a:solidFill>
                  <a:srgbClr val="000000"/>
                </a:solidFill>
                <a:effectLst/>
                <a:latin typeface="Aptos" panose="020B0004020202020204" pitchFamily="34" charset="0"/>
              </a:rPr>
              <a:t>Vairāk informācijas </a:t>
            </a:r>
            <a:r>
              <a:rPr lang="lv-LV" sz="1800" b="1" i="0" dirty="0">
                <a:solidFill>
                  <a:srgbClr val="000000"/>
                </a:solidFill>
                <a:effectLst/>
                <a:latin typeface="Aptos" panose="020B0004020202020204" pitchFamily="34" charset="0"/>
              </a:rPr>
              <a:t>par diagnostiku, ārstēšanu, medikamentiem, un analīžu rezultātiem</a:t>
            </a:r>
            <a:r>
              <a:rPr lang="lv-LV" sz="1800" b="0" i="0" dirty="0">
                <a:solidFill>
                  <a:srgbClr val="000000"/>
                </a:solidFill>
                <a:effectLst/>
                <a:latin typeface="Aptos" panose="020B0004020202020204" pitchFamily="34" charset="0"/>
              </a:rPr>
              <a:t>. </a:t>
            </a:r>
          </a:p>
          <a:p>
            <a:pPr marL="285750" indent="-285750" algn="l" rtl="0" fontAlgn="base">
              <a:lnSpc>
                <a:spcPts val="1375"/>
              </a:lnSpc>
              <a:buFont typeface="Wingdings" panose="05000000000000000000" pitchFamily="2" charset="2"/>
              <a:buChar char="Ø"/>
            </a:pPr>
            <a:r>
              <a:rPr lang="lv-LV" sz="1800" b="0" i="0" dirty="0">
                <a:solidFill>
                  <a:srgbClr val="000000"/>
                </a:solidFill>
                <a:effectLst/>
                <a:latin typeface="Aptos" panose="020B0004020202020204" pitchFamily="34" charset="0"/>
              </a:rPr>
              <a:t>Ieteikumi par </a:t>
            </a:r>
            <a:r>
              <a:rPr lang="lv-LV" sz="1800" b="1" i="0" dirty="0">
                <a:solidFill>
                  <a:srgbClr val="000000"/>
                </a:solidFill>
                <a:effectLst/>
                <a:latin typeface="Aptos" panose="020B0004020202020204" pitchFamily="34" charset="0"/>
              </a:rPr>
              <a:t>ārstu un psihologu ciešāku sadarbību</a:t>
            </a:r>
            <a:r>
              <a:rPr lang="lv-LV" sz="1800" b="0" i="0" dirty="0">
                <a:solidFill>
                  <a:srgbClr val="000000"/>
                </a:solidFill>
                <a:effectLst/>
                <a:latin typeface="Aptos" panose="020B0004020202020204" pitchFamily="34" charset="0"/>
              </a:rPr>
              <a:t> un </a:t>
            </a:r>
            <a:r>
              <a:rPr lang="lv-LV" sz="1800" b="1" i="0" dirty="0">
                <a:solidFill>
                  <a:srgbClr val="000000"/>
                </a:solidFill>
                <a:effectLst/>
                <a:latin typeface="Aptos" panose="020B0004020202020204" pitchFamily="34" charset="0"/>
              </a:rPr>
              <a:t>pacientu uzklausīšanu</a:t>
            </a:r>
            <a:r>
              <a:rPr lang="lv-LV" sz="1800" b="0" i="0" dirty="0">
                <a:solidFill>
                  <a:srgbClr val="000000"/>
                </a:solidFill>
                <a:effectLst/>
                <a:latin typeface="Aptos" panose="020B0004020202020204" pitchFamily="34" charset="0"/>
              </a:rPr>
              <a:t>. </a:t>
            </a:r>
          </a:p>
          <a:p>
            <a:pPr marL="285750" indent="-285750" algn="l" rtl="0" fontAlgn="base">
              <a:lnSpc>
                <a:spcPts val="1375"/>
              </a:lnSpc>
              <a:buFont typeface="Wingdings" panose="05000000000000000000" pitchFamily="2" charset="2"/>
              <a:buChar char="Ø"/>
            </a:pPr>
            <a:endParaRPr lang="lv-LV" sz="1800" b="0" i="0" dirty="0">
              <a:solidFill>
                <a:srgbClr val="000000"/>
              </a:solidFill>
              <a:effectLst/>
              <a:latin typeface="Aptos" panose="020B0004020202020204" pitchFamily="34" charset="0"/>
            </a:endParaRPr>
          </a:p>
          <a:p>
            <a:pPr algn="l" rtl="0" fontAlgn="base">
              <a:lnSpc>
                <a:spcPts val="1375"/>
              </a:lnSpc>
            </a:pPr>
            <a:r>
              <a:rPr lang="lv-LV" sz="1800" b="1" i="0" dirty="0">
                <a:solidFill>
                  <a:srgbClr val="000000"/>
                </a:solidFill>
                <a:effectLst/>
                <a:latin typeface="Aptos" panose="020B0004020202020204" pitchFamily="34" charset="0"/>
              </a:rPr>
              <a:t>5. Brīvā laika aktivitātes un rehabilitācija</a:t>
            </a:r>
            <a:r>
              <a:rPr lang="lv-LV" sz="1800" b="0" i="0" dirty="0">
                <a:solidFill>
                  <a:srgbClr val="000000"/>
                </a:solidFill>
                <a:effectLst/>
                <a:latin typeface="Aptos" panose="020B0004020202020204" pitchFamily="34" charset="0"/>
              </a:rPr>
              <a:t> </a:t>
            </a:r>
          </a:p>
          <a:p>
            <a:pPr marL="285750" indent="-285750" algn="l" rtl="0" fontAlgn="base">
              <a:lnSpc>
                <a:spcPts val="1375"/>
              </a:lnSpc>
              <a:buFont typeface="Wingdings" panose="05000000000000000000" pitchFamily="2" charset="2"/>
              <a:buChar char="ü"/>
            </a:pPr>
            <a:r>
              <a:rPr lang="lv-LV" sz="1800" b="0" i="0" dirty="0">
                <a:solidFill>
                  <a:srgbClr val="000000"/>
                </a:solidFill>
                <a:effectLst/>
                <a:latin typeface="Aptos" panose="020B0004020202020204" pitchFamily="34" charset="0"/>
              </a:rPr>
              <a:t>Pacienti bieži izsaka vēlmi pēc vairāk </a:t>
            </a:r>
            <a:r>
              <a:rPr lang="lv-LV" sz="1800" b="1" i="0" dirty="0">
                <a:solidFill>
                  <a:srgbClr val="000000"/>
                </a:solidFill>
                <a:effectLst/>
                <a:latin typeface="Aptos" panose="020B0004020202020204" pitchFamily="34" charset="0"/>
              </a:rPr>
              <a:t>aktivitātēm</a:t>
            </a:r>
            <a:r>
              <a:rPr lang="lv-LV" sz="1800" b="0" i="0" dirty="0">
                <a:solidFill>
                  <a:srgbClr val="000000"/>
                </a:solidFill>
                <a:effectLst/>
                <a:latin typeface="Aptos" panose="020B0004020202020204" pitchFamily="34" charset="0"/>
              </a:rPr>
              <a:t> un </a:t>
            </a:r>
            <a:r>
              <a:rPr lang="lv-LV" sz="1800" b="1" i="0" dirty="0">
                <a:solidFill>
                  <a:srgbClr val="000000"/>
                </a:solidFill>
                <a:effectLst/>
                <a:latin typeface="Aptos" panose="020B0004020202020204" pitchFamily="34" charset="0"/>
              </a:rPr>
              <a:t>nodarbībām:</a:t>
            </a:r>
          </a:p>
          <a:p>
            <a:pPr marL="285750" indent="-285750" algn="l" rtl="0" fontAlgn="base">
              <a:lnSpc>
                <a:spcPts val="1375"/>
              </a:lnSpc>
              <a:buFont typeface="Wingdings" panose="05000000000000000000" pitchFamily="2" charset="2"/>
              <a:buChar char="ü"/>
            </a:pPr>
            <a:endParaRPr lang="lv-LV" sz="1800" b="0" i="0" dirty="0">
              <a:solidFill>
                <a:srgbClr val="000000"/>
              </a:solidFill>
              <a:effectLst/>
              <a:latin typeface="Aptos" panose="020B0004020202020204" pitchFamily="34" charset="0"/>
            </a:endParaRPr>
          </a:p>
          <a:p>
            <a:pPr marL="285750" indent="-285750" algn="l" rtl="0" fontAlgn="base">
              <a:lnSpc>
                <a:spcPts val="1375"/>
              </a:lnSpc>
              <a:buFont typeface="Wingdings" panose="05000000000000000000" pitchFamily="2" charset="2"/>
              <a:buChar char="Ø"/>
            </a:pPr>
            <a:r>
              <a:rPr lang="lv-LV" sz="1800" b="1" i="0" dirty="0">
                <a:solidFill>
                  <a:srgbClr val="000000"/>
                </a:solidFill>
                <a:effectLst/>
                <a:latin typeface="Aptos" panose="020B0004020202020204" pitchFamily="34" charset="0"/>
              </a:rPr>
              <a:t>Vairāk aktivitāšu un nodarbību</a:t>
            </a:r>
            <a:r>
              <a:rPr lang="lv-LV" sz="1800" b="0" i="0" dirty="0">
                <a:solidFill>
                  <a:srgbClr val="000000"/>
                </a:solidFill>
                <a:effectLst/>
                <a:latin typeface="Aptos" panose="020B0004020202020204" pitchFamily="34" charset="0"/>
              </a:rPr>
              <a:t> pacientiem (piemēram, grupas aktivitātes, individuālas nodarbības, vairāk terapijas). </a:t>
            </a:r>
          </a:p>
          <a:p>
            <a:pPr marL="285750" indent="-285750" algn="l" rtl="0" fontAlgn="base">
              <a:lnSpc>
                <a:spcPts val="1375"/>
              </a:lnSpc>
              <a:buFont typeface="Wingdings" panose="05000000000000000000" pitchFamily="2" charset="2"/>
              <a:buChar char="Ø"/>
            </a:pPr>
            <a:r>
              <a:rPr lang="lv-LV" sz="1800" b="1" i="0" dirty="0">
                <a:solidFill>
                  <a:srgbClr val="000000"/>
                </a:solidFill>
                <a:effectLst/>
                <a:latin typeface="Aptos" panose="020B0004020202020204" pitchFamily="34" charset="0"/>
              </a:rPr>
              <a:t>Fizioterapijas pieejamība</a:t>
            </a:r>
            <a:r>
              <a:rPr lang="lv-LV" sz="1800" b="0" i="0" dirty="0">
                <a:solidFill>
                  <a:srgbClr val="000000"/>
                </a:solidFill>
                <a:effectLst/>
                <a:latin typeface="Aptos" panose="020B0004020202020204" pitchFamily="34" charset="0"/>
              </a:rPr>
              <a:t> un </a:t>
            </a:r>
            <a:r>
              <a:rPr lang="lv-LV" sz="1800" b="1" i="0" dirty="0">
                <a:solidFill>
                  <a:srgbClr val="000000"/>
                </a:solidFill>
                <a:effectLst/>
                <a:latin typeface="Aptos" panose="020B0004020202020204" pitchFamily="34" charset="0"/>
              </a:rPr>
              <a:t>aktivitātes ārā</a:t>
            </a:r>
            <a:r>
              <a:rPr lang="lv-LV" sz="1800" b="0" i="0" dirty="0">
                <a:solidFill>
                  <a:srgbClr val="000000"/>
                </a:solidFill>
                <a:effectLst/>
                <a:latin typeface="Aptos" panose="020B0004020202020204" pitchFamily="34" charset="0"/>
              </a:rPr>
              <a:t> (pastaigas svaigā gaisā, garlaicības novēršana ar spēlēm vai izklaides iespējām) ir bieži ieteikts uzlabojums. </a:t>
            </a:r>
          </a:p>
          <a:p>
            <a:pPr marL="285750" indent="-285750" algn="l" rtl="0" fontAlgn="base">
              <a:lnSpc>
                <a:spcPts val="1375"/>
              </a:lnSpc>
              <a:buFont typeface="Wingdings" panose="05000000000000000000" pitchFamily="2" charset="2"/>
              <a:buChar char="Ø"/>
            </a:pPr>
            <a:r>
              <a:rPr lang="lv-LV" sz="1800" b="0" i="0" dirty="0">
                <a:solidFill>
                  <a:srgbClr val="000000"/>
                </a:solidFill>
                <a:effectLst/>
                <a:latin typeface="Aptos" panose="020B0004020202020204" pitchFamily="34" charset="0"/>
              </a:rPr>
              <a:t>Ieteikumi par </a:t>
            </a:r>
            <a:r>
              <a:rPr lang="lv-LV" sz="1800" b="1" i="0" dirty="0">
                <a:solidFill>
                  <a:srgbClr val="000000"/>
                </a:solidFill>
                <a:effectLst/>
                <a:latin typeface="Aptos" panose="020B0004020202020204" pitchFamily="34" charset="0"/>
              </a:rPr>
              <a:t>papildus rehabilitācijas iespējām</a:t>
            </a:r>
            <a:r>
              <a:rPr lang="lv-LV" sz="1800" b="0" i="0" dirty="0">
                <a:solidFill>
                  <a:srgbClr val="000000"/>
                </a:solidFill>
                <a:effectLst/>
                <a:latin typeface="Aptos" panose="020B0004020202020204" pitchFamily="34" charset="0"/>
              </a:rPr>
              <a:t>, piemēram, garākas nodarbības, iespēja apmeklēt masāžas, vairāk intelektuālās terapijas.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807" y="368879"/>
            <a:ext cx="6658593" cy="712608"/>
          </a:xfrm>
        </p:spPr>
        <p:txBody>
          <a:bodyPr>
            <a:noAutofit/>
          </a:bodyPr>
          <a:lstStyle/>
          <a:p>
            <a:r>
              <a:rPr lang="lv-LV" sz="2200" dirty="0">
                <a:cs typeface="Times New Roman" panose="02020603050405020304"/>
              </a:rPr>
              <a:t>Pacientu komentāri, ieteikumi</a:t>
            </a:r>
          </a:p>
        </p:txBody>
      </p:sp>
      <p:sp>
        <p:nvSpPr>
          <p:cNvPr id="6" name="Slide Number Placeholder 5"/>
          <p:cNvSpPr>
            <a:spLocks noGrp="1"/>
          </p:cNvSpPr>
          <p:nvPr>
            <p:ph type="sldNum" sz="quarter" idx="13"/>
          </p:nvPr>
        </p:nvSpPr>
        <p:spPr/>
        <p:txBody>
          <a:bodyPr/>
          <a:lstStyle/>
          <a:p>
            <a:pPr>
              <a:defRPr/>
            </a:pPr>
            <a:fld id="{6564FF0F-54F0-4533-BD00-8B476FCA260F}" type="slidenum">
              <a:rPr lang="en-US" altLang="en-US" smtClean="0"/>
              <a:t>18</a:t>
            </a:fld>
            <a:endParaRPr lang="en-US" altLang="en-US"/>
          </a:p>
        </p:txBody>
      </p:sp>
      <p:sp>
        <p:nvSpPr>
          <p:cNvPr id="3" name="Content Placeholder 2"/>
          <p:cNvSpPr>
            <a:spLocks noGrp="1"/>
          </p:cNvSpPr>
          <p:nvPr>
            <p:ph idx="1"/>
          </p:nvPr>
        </p:nvSpPr>
        <p:spPr>
          <a:xfrm>
            <a:off x="527685" y="1615154"/>
            <a:ext cx="7914005" cy="5014245"/>
          </a:xfrm>
        </p:spPr>
        <p:txBody>
          <a:bodyPr vert="horz" wrap="square" lIns="68580" tIns="34290" rIns="68580" bIns="34290" numCol="1" anchor="t" anchorCtr="0" compatLnSpc="1">
            <a:noAutofit/>
          </a:bodyPr>
          <a:lstStyle/>
          <a:p>
            <a:pPr algn="l" rtl="0" fontAlgn="base">
              <a:lnSpc>
                <a:spcPts val="1375"/>
              </a:lnSpc>
            </a:pPr>
            <a:r>
              <a:rPr lang="lv-LV" sz="1800" b="1" dirty="0">
                <a:solidFill>
                  <a:srgbClr val="000000"/>
                </a:solidFill>
                <a:latin typeface="Aptos" panose="020B0004020202020204" pitchFamily="34" charset="0"/>
              </a:rPr>
              <a:t>6.</a:t>
            </a:r>
            <a:r>
              <a:rPr lang="lv-LV" sz="1800" b="1" i="0" dirty="0">
                <a:solidFill>
                  <a:srgbClr val="000000"/>
                </a:solidFill>
                <a:effectLst/>
                <a:latin typeface="Aptos" panose="020B0004020202020204" pitchFamily="34" charset="0"/>
              </a:rPr>
              <a:t> Privātums un personīgā telpa</a:t>
            </a:r>
            <a:r>
              <a:rPr lang="lv-LV" sz="1800" b="0" i="0" dirty="0">
                <a:solidFill>
                  <a:srgbClr val="000000"/>
                </a:solidFill>
                <a:effectLst/>
                <a:latin typeface="Aptos" panose="020B0004020202020204" pitchFamily="34" charset="0"/>
              </a:rPr>
              <a:t> </a:t>
            </a:r>
          </a:p>
          <a:p>
            <a:pPr marL="285750" indent="-285750" algn="l" rtl="0" fontAlgn="base">
              <a:lnSpc>
                <a:spcPts val="1375"/>
              </a:lnSpc>
              <a:buFont typeface="Wingdings" panose="05000000000000000000" pitchFamily="2" charset="2"/>
              <a:buChar char="ü"/>
            </a:pPr>
            <a:r>
              <a:rPr lang="lv-LV" sz="1800" b="1" i="0" dirty="0">
                <a:solidFill>
                  <a:srgbClr val="000000"/>
                </a:solidFill>
                <a:effectLst/>
                <a:latin typeface="Aptos" panose="020B0004020202020204" pitchFamily="34" charset="0"/>
              </a:rPr>
              <a:t>Privātuma uzlabošana:</a:t>
            </a:r>
            <a:r>
              <a:rPr lang="lv-LV" sz="1800" b="0" i="0" dirty="0">
                <a:solidFill>
                  <a:srgbClr val="000000"/>
                </a:solidFill>
                <a:effectLst/>
                <a:latin typeface="Aptos" panose="020B0004020202020204" pitchFamily="34" charset="0"/>
              </a:rPr>
              <a:t> </a:t>
            </a:r>
          </a:p>
          <a:p>
            <a:pPr marL="285750" indent="-285750" algn="l" rtl="0" fontAlgn="base">
              <a:lnSpc>
                <a:spcPts val="1375"/>
              </a:lnSpc>
              <a:buFont typeface="Wingdings" panose="05000000000000000000" pitchFamily="2" charset="2"/>
              <a:buChar char="ü"/>
            </a:pPr>
            <a:endParaRPr lang="lv-LV" sz="1800" b="0" i="0" dirty="0">
              <a:solidFill>
                <a:srgbClr val="000000"/>
              </a:solidFill>
              <a:effectLst/>
              <a:latin typeface="Aptos" panose="020B0004020202020204" pitchFamily="34" charset="0"/>
            </a:endParaRPr>
          </a:p>
          <a:p>
            <a:pPr marL="285750" indent="-285750" algn="l" rtl="0" fontAlgn="base">
              <a:lnSpc>
                <a:spcPts val="1375"/>
              </a:lnSpc>
              <a:buFont typeface="Wingdings" panose="05000000000000000000" pitchFamily="2" charset="2"/>
              <a:buChar char="Ø"/>
            </a:pPr>
            <a:r>
              <a:rPr lang="lv-LV" sz="1800" b="0" i="0" u="none" strike="noStrike" dirty="0">
                <a:solidFill>
                  <a:srgbClr val="000000"/>
                </a:solidFill>
                <a:effectLst/>
                <a:latin typeface="Aptos" panose="020B0004020202020204" pitchFamily="34" charset="0"/>
              </a:rPr>
              <a:t>Ierosinājumi par </a:t>
            </a:r>
            <a:r>
              <a:rPr lang="lv-LV" sz="1800" b="1" i="0" dirty="0">
                <a:solidFill>
                  <a:srgbClr val="000000"/>
                </a:solidFill>
                <a:effectLst/>
                <a:latin typeface="Aptos" panose="020B0004020202020204" pitchFamily="34" charset="0"/>
              </a:rPr>
              <a:t>atsevišķām palātām</a:t>
            </a:r>
            <a:r>
              <a:rPr lang="lv-LV" sz="1800" b="0" i="0" dirty="0">
                <a:solidFill>
                  <a:srgbClr val="000000"/>
                </a:solidFill>
                <a:effectLst/>
                <a:latin typeface="Aptos" panose="020B0004020202020204" pitchFamily="34" charset="0"/>
              </a:rPr>
              <a:t>, </a:t>
            </a:r>
            <a:r>
              <a:rPr lang="lv-LV" sz="1800" b="1" i="0" dirty="0">
                <a:solidFill>
                  <a:srgbClr val="000000"/>
                </a:solidFill>
                <a:effectLst/>
                <a:latin typeface="Aptos" panose="020B0004020202020204" pitchFamily="34" charset="0"/>
              </a:rPr>
              <a:t>privātākām dušas un atpūtas zonām</a:t>
            </a:r>
            <a:r>
              <a:rPr lang="lv-LV" sz="1800" b="0" i="0" dirty="0">
                <a:solidFill>
                  <a:srgbClr val="000000"/>
                </a:solidFill>
                <a:effectLst/>
                <a:latin typeface="Aptos" panose="020B0004020202020204" pitchFamily="34" charset="0"/>
              </a:rPr>
              <a:t> </a:t>
            </a:r>
          </a:p>
          <a:p>
            <a:pPr marL="285750" indent="-285750" algn="l" rtl="0" fontAlgn="base">
              <a:lnSpc>
                <a:spcPts val="1375"/>
              </a:lnSpc>
              <a:buFont typeface="Wingdings" panose="05000000000000000000" pitchFamily="2" charset="2"/>
              <a:buChar char="Ø"/>
            </a:pPr>
            <a:r>
              <a:rPr lang="lv-LV" sz="1800" b="0" i="0" dirty="0">
                <a:solidFill>
                  <a:srgbClr val="000000"/>
                </a:solidFill>
                <a:effectLst/>
                <a:latin typeface="Aptos" panose="020B0004020202020204" pitchFamily="34" charset="0"/>
              </a:rPr>
              <a:t>Ieteikumi par iespēju izmantot personīgās drēbes un telefonu (vairāk brīvības attiecībā uz telefona izmantošanu, atļaut to lietot noteiktā laikā). </a:t>
            </a:r>
          </a:p>
          <a:p>
            <a:pPr algn="l" rtl="0" fontAlgn="base">
              <a:lnSpc>
                <a:spcPts val="1375"/>
              </a:lnSpc>
            </a:pPr>
            <a:endParaRPr lang="lv-LV" sz="1800" dirty="0">
              <a:solidFill>
                <a:srgbClr val="000000"/>
              </a:solidFill>
              <a:latin typeface="Aptos" panose="020B0004020202020204" pitchFamily="34" charset="0"/>
            </a:endParaRPr>
          </a:p>
          <a:p>
            <a:pPr algn="l" rtl="0" fontAlgn="base">
              <a:lnSpc>
                <a:spcPts val="1375"/>
              </a:lnSpc>
            </a:pPr>
            <a:r>
              <a:rPr lang="lv-LV" sz="1800" b="1" i="0" dirty="0">
                <a:solidFill>
                  <a:srgbClr val="000000"/>
                </a:solidFill>
                <a:effectLst/>
                <a:latin typeface="Aptos" panose="020B0004020202020204" pitchFamily="34" charset="0"/>
              </a:rPr>
              <a:t>7.Personāla attieksme</a:t>
            </a:r>
            <a:endParaRPr lang="lv-LV" sz="1800" b="0" i="0" dirty="0">
              <a:solidFill>
                <a:srgbClr val="000000"/>
              </a:solidFill>
              <a:effectLst/>
              <a:latin typeface="Aptos" panose="020B0004020202020204" pitchFamily="34" charset="0"/>
            </a:endParaRPr>
          </a:p>
          <a:p>
            <a:pPr marL="285750" indent="-285750" algn="l" rtl="0" fontAlgn="base">
              <a:lnSpc>
                <a:spcPts val="1375"/>
              </a:lnSpc>
              <a:buFont typeface="Wingdings" panose="05000000000000000000" pitchFamily="2" charset="2"/>
              <a:buChar char="ü"/>
            </a:pPr>
            <a:r>
              <a:rPr lang="lv-LV" sz="1800" b="1" i="0" dirty="0">
                <a:solidFill>
                  <a:srgbClr val="000000"/>
                </a:solidFill>
                <a:effectLst/>
                <a:latin typeface="Aptos" panose="020B0004020202020204" pitchFamily="34" charset="0"/>
              </a:rPr>
              <a:t>Uzlabot personāla attieksmi</a:t>
            </a:r>
            <a:r>
              <a:rPr lang="lv-LV" sz="1800" b="0" i="0" dirty="0">
                <a:solidFill>
                  <a:srgbClr val="000000"/>
                </a:solidFill>
                <a:effectLst/>
                <a:latin typeface="Aptos" panose="020B0004020202020204" pitchFamily="34" charset="0"/>
              </a:rPr>
              <a:t>: </a:t>
            </a:r>
          </a:p>
          <a:p>
            <a:pPr marL="285750" indent="-285750" algn="l" rtl="0" fontAlgn="base">
              <a:lnSpc>
                <a:spcPts val="1375"/>
              </a:lnSpc>
              <a:buFont typeface="Wingdings" panose="05000000000000000000" pitchFamily="2" charset="2"/>
              <a:buChar char="ü"/>
            </a:pPr>
            <a:endParaRPr lang="lv-LV" sz="1800" b="0" i="0" dirty="0">
              <a:solidFill>
                <a:srgbClr val="000000"/>
              </a:solidFill>
              <a:effectLst/>
              <a:latin typeface="Aptos" panose="020B0004020202020204" pitchFamily="34" charset="0"/>
            </a:endParaRPr>
          </a:p>
          <a:p>
            <a:pPr marL="285750" indent="-285750" algn="l" rtl="0" fontAlgn="base">
              <a:lnSpc>
                <a:spcPts val="1375"/>
              </a:lnSpc>
              <a:buFont typeface="Wingdings" panose="05000000000000000000" pitchFamily="2" charset="2"/>
              <a:buChar char="Ø"/>
            </a:pPr>
            <a:r>
              <a:rPr lang="lv-LV" sz="1800" b="0" i="0" dirty="0">
                <a:solidFill>
                  <a:srgbClr val="000000"/>
                </a:solidFill>
                <a:effectLst/>
                <a:latin typeface="Aptos" panose="020B0004020202020204" pitchFamily="34" charset="0"/>
              </a:rPr>
              <a:t>Bieži norādīts, ka daži darbinieki varētu </a:t>
            </a:r>
            <a:r>
              <a:rPr lang="lv-LV" sz="1800" b="1" i="0" dirty="0">
                <a:solidFill>
                  <a:srgbClr val="000000"/>
                </a:solidFill>
                <a:effectLst/>
                <a:latin typeface="Aptos" panose="020B0004020202020204" pitchFamily="34" charset="0"/>
              </a:rPr>
              <a:t>uzlabot attieksmi un kļūt iejūtīgāki </a:t>
            </a:r>
            <a:r>
              <a:rPr lang="lv-LV" sz="1800" b="0" i="0" dirty="0">
                <a:solidFill>
                  <a:srgbClr val="000000"/>
                </a:solidFill>
                <a:effectLst/>
                <a:latin typeface="Aptos" panose="020B0004020202020204" pitchFamily="34" charset="0"/>
              </a:rPr>
              <a:t>pret pacientiem. </a:t>
            </a:r>
          </a:p>
          <a:p>
            <a:pPr marL="285750" indent="-285750" algn="l" rtl="0" fontAlgn="base">
              <a:lnSpc>
                <a:spcPts val="1375"/>
              </a:lnSpc>
              <a:buFont typeface="Wingdings" panose="05000000000000000000" pitchFamily="2" charset="2"/>
              <a:buChar char="Ø"/>
            </a:pPr>
            <a:r>
              <a:rPr lang="lv-LV" sz="1800" b="0" i="0" dirty="0">
                <a:solidFill>
                  <a:srgbClr val="000000"/>
                </a:solidFill>
                <a:effectLst/>
                <a:latin typeface="Aptos" panose="020B0004020202020204" pitchFamily="34" charset="0"/>
              </a:rPr>
              <a:t>Ieteikumi par darba slodzes samazināšanu un darbinieku apmācību, lai viņi varētu sniegt </a:t>
            </a:r>
            <a:r>
              <a:rPr lang="lv-LV" sz="1800" b="1" i="0" dirty="0">
                <a:solidFill>
                  <a:srgbClr val="000000"/>
                </a:solidFill>
                <a:effectLst/>
                <a:latin typeface="Aptos" panose="020B0004020202020204" pitchFamily="34" charset="0"/>
              </a:rPr>
              <a:t>individuālāku pieeju </a:t>
            </a:r>
            <a:r>
              <a:rPr lang="lv-LV" sz="1800" b="0" i="0" dirty="0">
                <a:solidFill>
                  <a:srgbClr val="000000"/>
                </a:solidFill>
                <a:effectLst/>
                <a:latin typeface="Aptos" panose="020B0004020202020204" pitchFamily="34" charset="0"/>
              </a:rPr>
              <a:t>pacientiem. </a:t>
            </a:r>
          </a:p>
          <a:p>
            <a:pPr marL="285750" indent="-285750" algn="l" rtl="0" fontAlgn="base">
              <a:lnSpc>
                <a:spcPts val="1375"/>
              </a:lnSpc>
              <a:buFont typeface="Wingdings" panose="05000000000000000000" pitchFamily="2" charset="2"/>
              <a:buChar char="Ø"/>
            </a:pPr>
            <a:endParaRPr lang="lv-LV" sz="1800" b="0" i="0" dirty="0">
              <a:solidFill>
                <a:srgbClr val="000000"/>
              </a:solidFill>
              <a:effectLst/>
              <a:latin typeface="Aptos" panose="020B0004020202020204" pitchFamily="34" charset="0"/>
            </a:endParaRPr>
          </a:p>
          <a:p>
            <a:pPr algn="l" rtl="0" fontAlgn="base">
              <a:lnSpc>
                <a:spcPts val="1375"/>
              </a:lnSpc>
            </a:pPr>
            <a:r>
              <a:rPr lang="lv-LV" sz="1800" b="1" i="0" dirty="0">
                <a:solidFill>
                  <a:srgbClr val="000000"/>
                </a:solidFill>
                <a:effectLst/>
                <a:latin typeface="Aptos" panose="020B0004020202020204" pitchFamily="34" charset="0"/>
              </a:rPr>
              <a:t>8.Infrastruktūra un papildu pakalpojumi</a:t>
            </a:r>
            <a:r>
              <a:rPr lang="lv-LV" sz="1800" b="0" i="0" dirty="0">
                <a:solidFill>
                  <a:srgbClr val="000000"/>
                </a:solidFill>
                <a:effectLst/>
                <a:latin typeface="Aptos" panose="020B0004020202020204" pitchFamily="34" charset="0"/>
              </a:rPr>
              <a:t> </a:t>
            </a:r>
          </a:p>
          <a:p>
            <a:pPr marL="285750" indent="-285750" algn="l" rtl="0" fontAlgn="base">
              <a:lnSpc>
                <a:spcPts val="1375"/>
              </a:lnSpc>
              <a:buFont typeface="Wingdings" panose="05000000000000000000" pitchFamily="2" charset="2"/>
              <a:buChar char="ü"/>
            </a:pPr>
            <a:r>
              <a:rPr lang="lv-LV" sz="1800" b="0" i="0" dirty="0">
                <a:solidFill>
                  <a:srgbClr val="000000"/>
                </a:solidFill>
                <a:effectLst/>
                <a:latin typeface="Aptos" panose="020B0004020202020204" pitchFamily="34" charset="0"/>
              </a:rPr>
              <a:t>Komentāri par nepieciešamību</a:t>
            </a:r>
            <a:r>
              <a:rPr lang="lv-LV" sz="1800" b="1" i="0" dirty="0">
                <a:solidFill>
                  <a:srgbClr val="000000"/>
                </a:solidFill>
                <a:effectLst/>
                <a:latin typeface="Aptos" panose="020B0004020202020204" pitchFamily="34" charset="0"/>
              </a:rPr>
              <a:t> uzlabot infrastruktūru:</a:t>
            </a:r>
            <a:r>
              <a:rPr lang="lv-LV" sz="1800" b="0" i="0" dirty="0">
                <a:solidFill>
                  <a:srgbClr val="000000"/>
                </a:solidFill>
                <a:effectLst/>
                <a:latin typeface="Aptos" panose="020B0004020202020204" pitchFamily="34" charset="0"/>
              </a:rPr>
              <a:t> </a:t>
            </a:r>
          </a:p>
          <a:p>
            <a:pPr marL="285750" indent="-285750" algn="l" rtl="0" fontAlgn="base">
              <a:lnSpc>
                <a:spcPts val="1375"/>
              </a:lnSpc>
              <a:buFont typeface="Wingdings" panose="05000000000000000000" pitchFamily="2" charset="2"/>
              <a:buChar char="ü"/>
            </a:pPr>
            <a:endParaRPr lang="lv-LV" sz="1800" b="0" i="0" dirty="0">
              <a:solidFill>
                <a:srgbClr val="000000"/>
              </a:solidFill>
              <a:effectLst/>
              <a:latin typeface="Aptos" panose="020B0004020202020204" pitchFamily="34" charset="0"/>
            </a:endParaRPr>
          </a:p>
          <a:p>
            <a:pPr marL="285750" indent="-285750" algn="l" rtl="0" fontAlgn="base">
              <a:lnSpc>
                <a:spcPts val="1375"/>
              </a:lnSpc>
              <a:buFont typeface="Wingdings" panose="05000000000000000000" pitchFamily="2" charset="2"/>
              <a:buChar char="Ø"/>
            </a:pPr>
            <a:r>
              <a:rPr lang="lv-LV" sz="1800" b="1" i="0" dirty="0">
                <a:solidFill>
                  <a:srgbClr val="000000"/>
                </a:solidFill>
                <a:effectLst/>
                <a:latin typeface="Aptos" panose="020B0004020202020204" pitchFamily="34" charset="0"/>
              </a:rPr>
              <a:t>Uzlabot fizisko vidi - </a:t>
            </a:r>
            <a:r>
              <a:rPr lang="lv-LV" sz="1800" b="0" i="0" dirty="0">
                <a:solidFill>
                  <a:srgbClr val="000000"/>
                </a:solidFill>
                <a:effectLst/>
                <a:latin typeface="Aptos" panose="020B0004020202020204" pitchFamily="34" charset="0"/>
              </a:rPr>
              <a:t>nodrošinot piemērotu apgaismojumu, komfortablākas dušas telpas, nomainīt novecojušās segas ar jaunām u.c. </a:t>
            </a:r>
          </a:p>
          <a:p>
            <a:pPr marL="285750" indent="-285750" algn="l" rtl="0" fontAlgn="base">
              <a:lnSpc>
                <a:spcPts val="1375"/>
              </a:lnSpc>
              <a:buFont typeface="Wingdings" panose="05000000000000000000" pitchFamily="2" charset="2"/>
              <a:buChar char="Ø"/>
            </a:pPr>
            <a:r>
              <a:rPr lang="lv-LV" sz="1800" b="0" i="0" dirty="0">
                <a:solidFill>
                  <a:srgbClr val="000000"/>
                </a:solidFill>
                <a:effectLst/>
                <a:latin typeface="Aptos" panose="020B0004020202020204" pitchFamily="34" charset="0"/>
              </a:rPr>
              <a:t>Ieteikumi par </a:t>
            </a:r>
            <a:r>
              <a:rPr lang="lv-LV" sz="1800" b="1" i="0" dirty="0">
                <a:solidFill>
                  <a:srgbClr val="000000"/>
                </a:solidFill>
                <a:effectLst/>
                <a:latin typeface="Aptos" panose="020B0004020202020204" pitchFamily="34" charset="0"/>
              </a:rPr>
              <a:t>papildu atpūtas iespējām</a:t>
            </a:r>
            <a:r>
              <a:rPr lang="lv-LV" sz="1800" b="0" i="0" dirty="0">
                <a:solidFill>
                  <a:srgbClr val="000000"/>
                </a:solidFill>
                <a:effectLst/>
                <a:latin typeface="Aptos" panose="020B0004020202020204" pitchFamily="34" charset="0"/>
              </a:rPr>
              <a:t>, piemēram, nojumēm, soliņiem atpūtas zonās.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507" y="270943"/>
            <a:ext cx="6658593" cy="388879"/>
          </a:xfrm>
        </p:spPr>
        <p:txBody>
          <a:bodyPr>
            <a:noAutofit/>
          </a:bodyPr>
          <a:lstStyle/>
          <a:p>
            <a:r>
              <a:rPr lang="lv-LV" sz="2200" dirty="0">
                <a:cs typeface="Times New Roman" panose="02020603050405020304"/>
              </a:rPr>
              <a:t>Pacientu norādītie drošības atgadījumi</a:t>
            </a:r>
          </a:p>
        </p:txBody>
      </p:sp>
      <p:sp>
        <p:nvSpPr>
          <p:cNvPr id="6" name="Slide Number Placeholder 5"/>
          <p:cNvSpPr>
            <a:spLocks noGrp="1"/>
          </p:cNvSpPr>
          <p:nvPr>
            <p:ph type="sldNum" sz="quarter" idx="13"/>
          </p:nvPr>
        </p:nvSpPr>
        <p:spPr/>
        <p:txBody>
          <a:bodyPr/>
          <a:lstStyle/>
          <a:p>
            <a:pPr>
              <a:defRPr/>
            </a:pPr>
            <a:fld id="{6564FF0F-54F0-4533-BD00-8B476FCA260F}" type="slidenum">
              <a:rPr lang="en-US" altLang="en-US" smtClean="0"/>
              <a:t>19</a:t>
            </a:fld>
            <a:endParaRPr lang="en-US" altLang="en-US"/>
          </a:p>
        </p:txBody>
      </p:sp>
      <p:sp>
        <p:nvSpPr>
          <p:cNvPr id="3" name="TextBox 2"/>
          <p:cNvSpPr txBox="1"/>
          <p:nvPr/>
        </p:nvSpPr>
        <p:spPr>
          <a:xfrm>
            <a:off x="428194" y="1519770"/>
            <a:ext cx="2733675" cy="1015663"/>
          </a:xfrm>
          <a:prstGeom prst="rect">
            <a:avLst/>
          </a:prstGeom>
          <a:solidFill>
            <a:schemeClr val="bg2"/>
          </a:solidFill>
        </p:spPr>
        <p:txBody>
          <a:bodyPr wrap="square">
            <a:spAutoFit/>
          </a:bodyPr>
          <a:lstStyle/>
          <a:p>
            <a:pPr algn="ctr"/>
            <a:r>
              <a:rPr lang="en-US" sz="1500" b="1" dirty="0">
                <a:latin typeface="Times New Roman" panose="02020603050405020304" pitchFamily="18" charset="0"/>
                <a:cs typeface="Times New Roman" panose="02020603050405020304" pitchFamily="18" charset="0"/>
              </a:rPr>
              <a:t>1</a:t>
            </a:r>
            <a:r>
              <a:rPr lang="lv-LV" sz="1500" b="1" dirty="0">
                <a:latin typeface="Times New Roman" panose="02020603050405020304" pitchFamily="18" charset="0"/>
                <a:cs typeface="Times New Roman" panose="02020603050405020304" pitchFamily="18" charset="0"/>
              </a:rPr>
              <a:t>4</a:t>
            </a:r>
            <a:r>
              <a:rPr lang="en-US" sz="1500" b="1" dirty="0">
                <a:latin typeface="Times New Roman" panose="02020603050405020304" pitchFamily="18" charset="0"/>
                <a:cs typeface="Times New Roman" panose="02020603050405020304" pitchFamily="18" charset="0"/>
              </a:rPr>
              <a:t>,</a:t>
            </a:r>
            <a:r>
              <a:rPr lang="lv-LV" sz="1500" b="1" dirty="0">
                <a:latin typeface="Times New Roman" panose="02020603050405020304" pitchFamily="18" charset="0"/>
                <a:cs typeface="Times New Roman" panose="02020603050405020304" pitchFamily="18" charset="0"/>
              </a:rPr>
              <a:t>3</a:t>
            </a:r>
            <a:r>
              <a:rPr lang="en-US" sz="1500" b="1" dirty="0">
                <a:latin typeface="Times New Roman" panose="02020603050405020304" pitchFamily="18" charset="0"/>
                <a:cs typeface="Times New Roman" panose="02020603050405020304" pitchFamily="18" charset="0"/>
              </a:rPr>
              <a:t>% (n=</a:t>
            </a:r>
            <a:r>
              <a:rPr lang="lv-LV" sz="1500" b="1" dirty="0">
                <a:cs typeface="Times New Roman" panose="02020603050405020304" pitchFamily="18" charset="0"/>
              </a:rPr>
              <a:t>58</a:t>
            </a:r>
            <a:r>
              <a:rPr lang="en-US" sz="1500" b="1" dirty="0">
                <a:latin typeface="Times New Roman" panose="02020603050405020304" pitchFamily="18" charset="0"/>
                <a:cs typeface="Times New Roman" panose="02020603050405020304" pitchFamily="18" charset="0"/>
              </a:rPr>
              <a:t>)</a:t>
            </a:r>
          </a:p>
          <a:p>
            <a:pPr algn="ctr"/>
            <a:r>
              <a:rPr lang="lv-LV" sz="1500" dirty="0">
                <a:latin typeface="Times New Roman" panose="02020603050405020304" pitchFamily="18" charset="0"/>
                <a:cs typeface="Times New Roman" panose="02020603050405020304" pitchFamily="18" charset="0"/>
              </a:rPr>
              <a:t>norāda, ka slimnīcā piedzīvoja kādu</a:t>
            </a:r>
            <a:r>
              <a:rPr lang="en-US" sz="1500" dirty="0">
                <a:latin typeface="Times New Roman" panose="02020603050405020304" pitchFamily="18" charset="0"/>
                <a:cs typeface="Times New Roman" panose="02020603050405020304" pitchFamily="18" charset="0"/>
              </a:rPr>
              <a:t> </a:t>
            </a:r>
            <a:r>
              <a:rPr lang="lv-LV" sz="1500" dirty="0">
                <a:latin typeface="Times New Roman" panose="02020603050405020304" pitchFamily="18" charset="0"/>
                <a:cs typeface="Times New Roman" panose="02020603050405020304" pitchFamily="18" charset="0"/>
              </a:rPr>
              <a:t>ar pacienta drošību saistītu</a:t>
            </a:r>
            <a:r>
              <a:rPr lang="en-US" sz="1500" dirty="0">
                <a:latin typeface="Times New Roman" panose="02020603050405020304" pitchFamily="18" charset="0"/>
                <a:cs typeface="Times New Roman" panose="02020603050405020304" pitchFamily="18" charset="0"/>
              </a:rPr>
              <a:t> </a:t>
            </a:r>
            <a:r>
              <a:rPr lang="lv-LV" sz="1500" dirty="0">
                <a:latin typeface="Times New Roman" panose="02020603050405020304" pitchFamily="18" charset="0"/>
                <a:cs typeface="Times New Roman" panose="02020603050405020304" pitchFamily="18" charset="0"/>
              </a:rPr>
              <a:t>atgadījumu</a:t>
            </a:r>
          </a:p>
        </p:txBody>
      </p:sp>
      <p:sp>
        <p:nvSpPr>
          <p:cNvPr id="9" name="TextBox 8"/>
          <p:cNvSpPr txBox="1"/>
          <p:nvPr/>
        </p:nvSpPr>
        <p:spPr>
          <a:xfrm>
            <a:off x="945521" y="2716461"/>
            <a:ext cx="2733675" cy="784830"/>
          </a:xfrm>
          <a:prstGeom prst="rect">
            <a:avLst/>
          </a:prstGeom>
          <a:solidFill>
            <a:schemeClr val="bg2"/>
          </a:solidFill>
        </p:spPr>
        <p:txBody>
          <a:bodyPr wrap="square">
            <a:spAutoFit/>
          </a:bodyPr>
          <a:lstStyle/>
          <a:p>
            <a:pPr algn="ctr"/>
            <a:r>
              <a:rPr lang="en-US" sz="1500" b="1" dirty="0">
                <a:latin typeface="Times New Roman" panose="02020603050405020304" pitchFamily="18" charset="0"/>
                <a:cs typeface="Times New Roman" panose="02020603050405020304" pitchFamily="18" charset="0"/>
              </a:rPr>
              <a:t>6</a:t>
            </a:r>
            <a:r>
              <a:rPr lang="lv-LV" sz="1500" b="1" dirty="0">
                <a:latin typeface="Times New Roman" panose="02020603050405020304" pitchFamily="18" charset="0"/>
                <a:cs typeface="Times New Roman" panose="02020603050405020304" pitchFamily="18" charset="0"/>
              </a:rPr>
              <a:t>0</a:t>
            </a:r>
            <a:r>
              <a:rPr lang="en-US" sz="1500" b="1" dirty="0">
                <a:latin typeface="Times New Roman" panose="02020603050405020304" pitchFamily="18" charset="0"/>
                <a:cs typeface="Times New Roman" panose="02020603050405020304" pitchFamily="18" charset="0"/>
              </a:rPr>
              <a:t>,</a:t>
            </a:r>
            <a:r>
              <a:rPr lang="lv-LV" sz="1500" b="1" dirty="0">
                <a:latin typeface="Times New Roman" panose="02020603050405020304" pitchFamily="18" charset="0"/>
                <a:cs typeface="Times New Roman" panose="02020603050405020304" pitchFamily="18" charset="0"/>
              </a:rPr>
              <a:t>4</a:t>
            </a:r>
            <a:r>
              <a:rPr lang="en-US" sz="1500" b="1" dirty="0">
                <a:latin typeface="Times New Roman" panose="02020603050405020304" pitchFamily="18" charset="0"/>
                <a:cs typeface="Times New Roman" panose="02020603050405020304" pitchFamily="18" charset="0"/>
              </a:rPr>
              <a:t>% (n=</a:t>
            </a:r>
            <a:r>
              <a:rPr lang="lv-LV" sz="1500" b="1" dirty="0">
                <a:latin typeface="Times New Roman" panose="02020603050405020304" pitchFamily="18" charset="0"/>
                <a:cs typeface="Times New Roman" panose="02020603050405020304" pitchFamily="18" charset="0"/>
              </a:rPr>
              <a:t>29</a:t>
            </a:r>
            <a:r>
              <a:rPr lang="en-US" sz="1500" b="1" dirty="0">
                <a:latin typeface="Times New Roman" panose="02020603050405020304" pitchFamily="18" charset="0"/>
                <a:cs typeface="Times New Roman" panose="02020603050405020304" pitchFamily="18" charset="0"/>
              </a:rPr>
              <a:t>) </a:t>
            </a:r>
            <a:r>
              <a:rPr lang="lv-LV" sz="1500" dirty="0">
                <a:latin typeface="Times New Roman" panose="02020603050405020304" pitchFamily="18" charset="0"/>
                <a:cs typeface="Times New Roman" panose="02020603050405020304" pitchFamily="18" charset="0"/>
              </a:rPr>
              <a:t>ziņoja par pacienta drošību saistītu atgadījumu</a:t>
            </a:r>
            <a:r>
              <a:rPr lang="lv-LV" sz="1500" dirty="0">
                <a:cs typeface="Times New Roman" panose="02020603050405020304" pitchFamily="18" charset="0"/>
              </a:rPr>
              <a:t> slimnīcas personālam</a:t>
            </a:r>
            <a:endParaRPr lang="lv-LV" sz="15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329556" y="3820664"/>
            <a:ext cx="4266528" cy="2564456"/>
          </a:xfrm>
          <a:prstGeom prst="rect">
            <a:avLst/>
          </a:prstGeom>
        </p:spPr>
      </p:pic>
      <p:pic>
        <p:nvPicPr>
          <p:cNvPr id="12" name="Picture 11"/>
          <p:cNvPicPr>
            <a:picLocks noChangeAspect="1"/>
          </p:cNvPicPr>
          <p:nvPr/>
        </p:nvPicPr>
        <p:blipFill>
          <a:blip r:embed="rId3"/>
          <a:stretch>
            <a:fillRect/>
          </a:stretch>
        </p:blipFill>
        <p:spPr>
          <a:xfrm>
            <a:off x="4252509" y="715796"/>
            <a:ext cx="3945970" cy="2497770"/>
          </a:xfrm>
          <a:prstGeom prst="rect">
            <a:avLst/>
          </a:prstGeom>
        </p:spPr>
      </p:pic>
      <p:sp>
        <p:nvSpPr>
          <p:cNvPr id="15" name="TextBox 14"/>
          <p:cNvSpPr txBox="1"/>
          <p:nvPr/>
        </p:nvSpPr>
        <p:spPr>
          <a:xfrm>
            <a:off x="4852304" y="3288366"/>
            <a:ext cx="3603980" cy="523220"/>
          </a:xfrm>
          <a:prstGeom prst="rect">
            <a:avLst/>
          </a:prstGeom>
          <a:noFill/>
        </p:spPr>
        <p:txBody>
          <a:bodyPr wrap="square">
            <a:spAutoFit/>
          </a:bodyPr>
          <a:lstStyle/>
          <a:p>
            <a:pPr algn="ctr"/>
            <a:r>
              <a:rPr lang="lv-LV" sz="1400" b="1" i="0" u="none" strike="noStrike" dirty="0">
                <a:effectLst/>
                <a:latin typeface="Arial" panose="020B0604020202020204" pitchFamily="34" charset="0"/>
              </a:rPr>
              <a:t>Biežāk norādītie pacientu drošības atgadījumi, % no kopējā skaita</a:t>
            </a:r>
            <a:r>
              <a:rPr lang="lv-LV" sz="1400" b="1" dirty="0"/>
              <a:t> </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2977" y="3846698"/>
            <a:ext cx="3543307" cy="27827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434516" y="610872"/>
            <a:ext cx="7080833" cy="700276"/>
          </a:xfrm>
        </p:spPr>
        <p:txBody>
          <a:bodyPr wrap="square" anchor="ctr">
            <a:normAutofit fontScale="90000"/>
          </a:bodyPr>
          <a:lstStyle/>
          <a:p>
            <a:pPr>
              <a:lnSpc>
                <a:spcPct val="90000"/>
              </a:lnSpc>
            </a:pPr>
            <a:r>
              <a:rPr lang="lv-LV" altLang="lv-LV" sz="3200" b="1" dirty="0"/>
              <a:t>Pacientu pieredzes aptauja </a:t>
            </a:r>
            <a:br>
              <a:rPr lang="lv-LV" altLang="lv-LV" sz="3200" b="1" dirty="0"/>
            </a:br>
            <a:r>
              <a:rPr lang="lv-LV" sz="3200" b="1" dirty="0"/>
              <a:t>psihiatrijas</a:t>
            </a:r>
            <a:r>
              <a:rPr lang="lv-LV" altLang="lv-LV" sz="3200" b="1" dirty="0"/>
              <a:t> jomā</a:t>
            </a:r>
          </a:p>
        </p:txBody>
      </p:sp>
      <p:sp>
        <p:nvSpPr>
          <p:cNvPr id="21507" name="Content Placeholder 2"/>
          <p:cNvSpPr>
            <a:spLocks noGrp="1"/>
          </p:cNvSpPr>
          <p:nvPr>
            <p:ph idx="1"/>
          </p:nvPr>
        </p:nvSpPr>
        <p:spPr>
          <a:xfrm>
            <a:off x="457200" y="1719580"/>
            <a:ext cx="7957820" cy="4328160"/>
          </a:xfrm>
        </p:spPr>
        <p:txBody>
          <a:bodyPr vert="horz" wrap="square" lIns="68580" tIns="34290" rIns="68580" bIns="34290" numCol="1" anchor="t" anchorCtr="0" compatLnSpc="1">
            <a:noAutofit/>
          </a:bodyPr>
          <a:lstStyle/>
          <a:p>
            <a:pPr marL="257175" indent="-257175" defTabSz="703580">
              <a:lnSpc>
                <a:spcPct val="90000"/>
              </a:lnSpc>
              <a:spcAft>
                <a:spcPts val="600"/>
              </a:spcAft>
              <a:buFont typeface="Wingdings" panose="05000000000000000000" pitchFamily="2" charset="2"/>
              <a:buChar char="ü"/>
              <a:defRPr/>
            </a:pPr>
            <a:r>
              <a:rPr lang="lv-LV" sz="2500" dirty="0"/>
              <a:t>Kopš 2023.gada vidus tika </a:t>
            </a:r>
            <a:r>
              <a:rPr lang="lv-LV" sz="2500" noProof="0" dirty="0"/>
              <a:t>uzsākta PIPEQ-OS aptaujas ieviešana psihiatriskā profila pacientiem slimnīcās.</a:t>
            </a:r>
          </a:p>
          <a:p>
            <a:pPr marL="257175" indent="-257175" defTabSz="703580">
              <a:lnSpc>
                <a:spcPct val="90000"/>
              </a:lnSpc>
              <a:spcAft>
                <a:spcPts val="600"/>
              </a:spcAft>
              <a:buFont typeface="Wingdings" panose="05000000000000000000" pitchFamily="2" charset="2"/>
              <a:buChar char="ü"/>
              <a:defRPr/>
            </a:pPr>
            <a:r>
              <a:rPr lang="lv-LV" sz="2500" dirty="0"/>
              <a:t>Aptauja izstrādāta pamatojoties uz starptautisku instrumentu pacientu pieredzes mērīšanai psihiatrijas jomā </a:t>
            </a:r>
            <a:r>
              <a:rPr lang="en-US" altLang="en-US" sz="2500" dirty="0">
                <a:sym typeface="+mn-ea"/>
              </a:rPr>
              <a:t>(Psychiatric Inpatient Patient Satisfaction Questionnaire on site ‒ PIPEQ-OS)</a:t>
            </a:r>
            <a:r>
              <a:rPr lang="lv-LV" altLang="en-US" sz="2500" dirty="0">
                <a:sym typeface="+mn-ea"/>
              </a:rPr>
              <a:t>,</a:t>
            </a:r>
            <a:r>
              <a:rPr lang="lv-LV" sz="2500" dirty="0"/>
              <a:t> ar mērķi virzīties uz pacientu orientētu veselības aprūpi un uzlabot kvalitāti. </a:t>
            </a:r>
          </a:p>
          <a:p>
            <a:pPr marL="257175" indent="-257175" defTabSz="703580">
              <a:lnSpc>
                <a:spcPct val="90000"/>
              </a:lnSpc>
              <a:spcAft>
                <a:spcPts val="600"/>
              </a:spcAft>
              <a:buFont typeface="Wingdings" panose="05000000000000000000" pitchFamily="2" charset="2"/>
              <a:buChar char="ü"/>
              <a:defRPr/>
            </a:pPr>
            <a:r>
              <a:rPr lang="lv-LV" sz="2500" dirty="0"/>
              <a:t>Aptauja papildināta arī ar iespēju norādīt pacientu drošības atgadījumus.</a:t>
            </a:r>
          </a:p>
          <a:p>
            <a:pPr marL="257175" indent="-257175" defTabSz="703580">
              <a:lnSpc>
                <a:spcPct val="90000"/>
              </a:lnSpc>
              <a:spcAft>
                <a:spcPts val="600"/>
              </a:spcAft>
              <a:buFont typeface="Wingdings" panose="05000000000000000000" pitchFamily="2" charset="2"/>
              <a:buChar char="ü"/>
              <a:defRPr/>
            </a:pPr>
            <a:r>
              <a:rPr lang="lv-LV" sz="2500" dirty="0"/>
              <a:t>Aptauja ir anonīma, slimnīcas nodrošina informēšanu par aptauju un piekļuvi tai.</a:t>
            </a:r>
            <a:endParaRPr lang="lv-LV" altLang="lv-LV" sz="2500" dirty="0"/>
          </a:p>
        </p:txBody>
      </p:sp>
      <p:sp>
        <p:nvSpPr>
          <p:cNvPr id="22534" name="Slide Number Placeholder 5"/>
          <p:cNvSpPr>
            <a:spLocks noGrp="1" noChangeArrowheads="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p>
            <a:pPr>
              <a:spcAft>
                <a:spcPts val="600"/>
              </a:spcAft>
            </a:pPr>
            <a:fld id="{64BFD9C5-F327-4900-B87F-91A8669DA586}" type="slidenum">
              <a:rPr lang="en-US" altLang="en-US" smtClean="0"/>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106" y="323909"/>
            <a:ext cx="7063094" cy="400110"/>
          </a:xfrm>
        </p:spPr>
        <p:txBody>
          <a:bodyPr>
            <a:noAutofit/>
          </a:bodyPr>
          <a:lstStyle/>
          <a:p>
            <a:r>
              <a:rPr lang="lv-LV" sz="2200" dirty="0">
                <a:cs typeface="Times New Roman" panose="02020603050405020304"/>
              </a:rPr>
              <a:t>Pacientu norādītie drošības atgadījumi, %*</a:t>
            </a:r>
          </a:p>
        </p:txBody>
      </p:sp>
      <p:sp>
        <p:nvSpPr>
          <p:cNvPr id="6" name="Slide Number Placeholder 5"/>
          <p:cNvSpPr>
            <a:spLocks noGrp="1"/>
          </p:cNvSpPr>
          <p:nvPr>
            <p:ph type="sldNum" sz="quarter" idx="13"/>
          </p:nvPr>
        </p:nvSpPr>
        <p:spPr/>
        <p:txBody>
          <a:bodyPr/>
          <a:lstStyle/>
          <a:p>
            <a:pPr>
              <a:defRPr/>
            </a:pPr>
            <a:fld id="{6564FF0F-54F0-4533-BD00-8B476FCA260F}" type="slidenum">
              <a:rPr lang="en-US" altLang="en-US" smtClean="0"/>
              <a:t>20</a:t>
            </a:fld>
            <a:endParaRPr lang="en-US" altLang="en-US"/>
          </a:p>
        </p:txBody>
      </p:sp>
      <p:pic>
        <p:nvPicPr>
          <p:cNvPr id="4" name="Picture 3"/>
          <p:cNvPicPr>
            <a:picLocks noChangeAspect="1"/>
          </p:cNvPicPr>
          <p:nvPr/>
        </p:nvPicPr>
        <p:blipFill>
          <a:blip r:embed="rId2"/>
          <a:stretch>
            <a:fillRect/>
          </a:stretch>
        </p:blipFill>
        <p:spPr>
          <a:xfrm>
            <a:off x="1785696" y="823296"/>
            <a:ext cx="6658592" cy="5211407"/>
          </a:xfrm>
          <a:prstGeom prst="rect">
            <a:avLst/>
          </a:prstGeom>
        </p:spPr>
      </p:pic>
      <p:sp>
        <p:nvSpPr>
          <p:cNvPr id="7" name="TextBox 6"/>
          <p:cNvSpPr txBox="1"/>
          <p:nvPr/>
        </p:nvSpPr>
        <p:spPr>
          <a:xfrm>
            <a:off x="304800" y="6200001"/>
            <a:ext cx="7719293" cy="553998"/>
          </a:xfrm>
          <a:prstGeom prst="rect">
            <a:avLst/>
          </a:prstGeom>
          <a:noFill/>
        </p:spPr>
        <p:txBody>
          <a:bodyPr wrap="square">
            <a:spAutoFit/>
          </a:bodyPr>
          <a:lstStyle/>
          <a:p>
            <a:r>
              <a:rPr lang="lv-LV" sz="1000" i="1" dirty="0">
                <a:latin typeface="Aptos" panose="020B0004020202020204" pitchFamily="34" charset="0"/>
              </a:rPr>
              <a:t>Izvēloties atbilžu kategoriju 'Cits', pacienti pārsvarā nav precizējuši konkrēto atgadījuma veidu.</a:t>
            </a:r>
          </a:p>
          <a:p>
            <a:r>
              <a:rPr lang="lv-LV" sz="1000" i="1" dirty="0">
                <a:latin typeface="Aptos" panose="020B0004020202020204" pitchFamily="34" charset="0"/>
              </a:rPr>
              <a:t>*Pacientu drošības atgadījumu īpatsvars noteiktā grupā no pacientu kopskaita, kuri atbildēja uz jautājumu "Vai slimnīcā Jūs piedzīvoja kādu ar pacienta drošību saistītu atgadījumu ar "Jā" un "Nē« (atbilstoši OECD metodikai)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434516" y="610872"/>
            <a:ext cx="7080833" cy="700276"/>
          </a:xfrm>
        </p:spPr>
        <p:txBody>
          <a:bodyPr wrap="square" anchor="ctr">
            <a:normAutofit fontScale="90000"/>
          </a:bodyPr>
          <a:lstStyle/>
          <a:p>
            <a:pPr>
              <a:lnSpc>
                <a:spcPct val="90000"/>
              </a:lnSpc>
            </a:pPr>
            <a:r>
              <a:rPr lang="lv-LV" altLang="lv-LV" sz="3200" b="1" dirty="0"/>
              <a:t>Pacientu pieredzes aptauja </a:t>
            </a:r>
            <a:br>
              <a:rPr lang="lv-LV" altLang="lv-LV" sz="3200" b="1" dirty="0"/>
            </a:br>
            <a:r>
              <a:rPr lang="lv-LV" sz="3200" b="1" dirty="0"/>
              <a:t>psihiatrijas</a:t>
            </a:r>
            <a:r>
              <a:rPr lang="lv-LV" altLang="lv-LV" sz="3200" b="1" dirty="0"/>
              <a:t> jomā</a:t>
            </a:r>
          </a:p>
        </p:txBody>
      </p:sp>
      <p:sp>
        <p:nvSpPr>
          <p:cNvPr id="21507" name="Content Placeholder 2"/>
          <p:cNvSpPr>
            <a:spLocks noGrp="1"/>
          </p:cNvSpPr>
          <p:nvPr>
            <p:ph idx="1"/>
          </p:nvPr>
        </p:nvSpPr>
        <p:spPr>
          <a:xfrm>
            <a:off x="527685" y="1536700"/>
            <a:ext cx="7914005" cy="4933950"/>
          </a:xfrm>
        </p:spPr>
        <p:txBody>
          <a:bodyPr vert="horz" wrap="square" lIns="68580" tIns="34290" rIns="68580" bIns="34290" numCol="1" anchor="t" anchorCtr="0" compatLnSpc="1">
            <a:noAutofit/>
          </a:bodyPr>
          <a:lstStyle/>
          <a:p>
            <a:pPr marL="0" marR="0" lvl="0" indent="0" algn="l" defTabSz="457200" rtl="0" eaLnBrk="1" fontAlgn="auto" latinLnBrk="0" hangingPunct="1">
              <a:spcBef>
                <a:spcPts val="0"/>
              </a:spcBef>
              <a:spcAft>
                <a:spcPts val="0"/>
              </a:spcAft>
              <a:buClrTx/>
              <a:buSzTx/>
              <a:buFont typeface="Arial" panose="020B0604020202020204" pitchFamily="34" charset="0"/>
              <a:buNone/>
              <a:defRPr/>
            </a:pPr>
            <a:r>
              <a:rPr lang="lv-LV" sz="2500" noProof="0" dirty="0">
                <a:ln>
                  <a:noFill/>
                </a:ln>
                <a:solidFill>
                  <a:schemeClr val="tx1"/>
                </a:solidFill>
                <a:effectLst/>
                <a:uLnTx/>
                <a:uFillTx/>
                <a:latin typeface="+mj-lt"/>
                <a:cs typeface="+mj-lt"/>
                <a:sym typeface="+mn-ea"/>
              </a:rPr>
              <a:t>Galvenie aspekti, kas svarīgi pacientu pieredzē:</a:t>
            </a:r>
            <a:endParaRPr lang="lv-LV" sz="2500" b="0" i="0" u="none" strike="noStrike" kern="1200" cap="none" spc="0" normalizeH="0" baseline="0" noProof="0" dirty="0">
              <a:ln>
                <a:noFill/>
              </a:ln>
              <a:solidFill>
                <a:schemeClr val="tx1"/>
              </a:solidFill>
              <a:effectLst/>
              <a:uLnTx/>
              <a:uFillTx/>
              <a:latin typeface="+mj-lt"/>
              <a:cs typeface="+mj-lt"/>
            </a:endParaRPr>
          </a:p>
          <a:p>
            <a:pPr marL="742950" lvl="1" indent="-285750" defTabSz="457200">
              <a:buFont typeface="Arial" panose="020B0604020202020204" pitchFamily="34" charset="0"/>
              <a:buChar char="•"/>
            </a:pPr>
            <a:r>
              <a:rPr lang="lv-LV" sz="2500" dirty="0">
                <a:solidFill>
                  <a:schemeClr val="tx1"/>
                </a:solidFill>
                <a:latin typeface="+mj-lt"/>
                <a:cs typeface="+mj-lt"/>
                <a:sym typeface="+mn-ea"/>
              </a:rPr>
              <a:t>cieņa pret pacientu;</a:t>
            </a:r>
            <a:endParaRPr lang="lv-LV" sz="2500" dirty="0">
              <a:solidFill>
                <a:schemeClr val="tx1"/>
              </a:solidFill>
              <a:latin typeface="+mj-lt"/>
              <a:cs typeface="+mj-lt"/>
            </a:endParaRPr>
          </a:p>
          <a:p>
            <a:pPr marL="742950" lvl="1" indent="-285750" defTabSz="457200">
              <a:buFont typeface="Arial" panose="020B0604020202020204" pitchFamily="34" charset="0"/>
              <a:buChar char="•"/>
            </a:pPr>
            <a:r>
              <a:rPr lang="lv-LV" sz="2500" dirty="0">
                <a:solidFill>
                  <a:schemeClr val="tx1"/>
                </a:solidFill>
                <a:latin typeface="+mj-lt"/>
                <a:cs typeface="+mj-lt"/>
                <a:sym typeface="+mn-ea"/>
              </a:rPr>
              <a:t>pacienta drošības sajūta;</a:t>
            </a:r>
            <a:endParaRPr lang="lv-LV" sz="2500" dirty="0">
              <a:solidFill>
                <a:schemeClr val="tx1"/>
              </a:solidFill>
              <a:latin typeface="+mj-lt"/>
              <a:cs typeface="+mj-lt"/>
            </a:endParaRPr>
          </a:p>
          <a:p>
            <a:pPr marL="742950" lvl="1" indent="-285750" defTabSz="457200">
              <a:buFont typeface="Arial" panose="020B0604020202020204" pitchFamily="34" charset="0"/>
              <a:buChar char="•"/>
            </a:pPr>
            <a:r>
              <a:rPr lang="lv-LV" sz="2500" dirty="0">
                <a:solidFill>
                  <a:schemeClr val="tx1"/>
                </a:solidFill>
                <a:latin typeface="+mj-lt"/>
                <a:cs typeface="+mj-lt"/>
                <a:sym typeface="+mn-ea"/>
              </a:rPr>
              <a:t>pacienta iesaistīšana ārstēšanas procesā;</a:t>
            </a:r>
            <a:endParaRPr lang="lv-LV" sz="2500" dirty="0">
              <a:solidFill>
                <a:schemeClr val="tx1"/>
              </a:solidFill>
              <a:latin typeface="+mj-lt"/>
              <a:cs typeface="+mj-lt"/>
            </a:endParaRPr>
          </a:p>
          <a:p>
            <a:pPr marL="742950" lvl="1" indent="-285750" defTabSz="457200">
              <a:buFont typeface="Arial" panose="020B0604020202020204" pitchFamily="34" charset="0"/>
              <a:buChar char="•"/>
            </a:pPr>
            <a:r>
              <a:rPr lang="lv-LV" sz="2500" dirty="0">
                <a:solidFill>
                  <a:schemeClr val="tx1"/>
                </a:solidFill>
                <a:latin typeface="+mj-lt"/>
                <a:cs typeface="+mj-lt"/>
                <a:sym typeface="+mn-ea"/>
              </a:rPr>
              <a:t>pacienta psihiskās veselības stāvokļa uzlabošana;</a:t>
            </a:r>
            <a:endParaRPr lang="lv-LV" sz="2500" dirty="0">
              <a:solidFill>
                <a:schemeClr val="tx1"/>
              </a:solidFill>
              <a:latin typeface="+mj-lt"/>
              <a:cs typeface="+mj-lt"/>
            </a:endParaRPr>
          </a:p>
          <a:p>
            <a:pPr marL="742950" lvl="1" indent="-285750" defTabSz="457200">
              <a:buFont typeface="Arial" panose="020B0604020202020204" pitchFamily="34" charset="0"/>
              <a:buChar char="•"/>
            </a:pPr>
            <a:r>
              <a:rPr lang="lv-LV" sz="2500" dirty="0">
                <a:solidFill>
                  <a:schemeClr val="tx1"/>
                </a:solidFill>
                <a:latin typeface="+mj-lt"/>
                <a:cs typeface="+mj-lt"/>
                <a:sym typeface="+mn-ea"/>
              </a:rPr>
              <a:t>ārstēšanas vide.</a:t>
            </a:r>
          </a:p>
          <a:p>
            <a:pPr marL="0" indent="0" algn="just">
              <a:buNone/>
            </a:pPr>
            <a:endParaRPr lang="lv-LV" sz="2500" dirty="0">
              <a:cs typeface="Times New Roman" panose="02020603050405020304"/>
              <a:sym typeface="+mn-ea"/>
            </a:endParaRPr>
          </a:p>
          <a:p>
            <a:pPr marL="0" indent="0" algn="just">
              <a:buNone/>
            </a:pPr>
            <a:r>
              <a:rPr lang="lv-LV" sz="2500" dirty="0">
                <a:cs typeface="Times New Roman" panose="02020603050405020304"/>
                <a:sym typeface="+mn-ea"/>
              </a:rPr>
              <a:t>Visi PIPEQ-OS jautājumi tiek iedalīti 3 lielās grupās:</a:t>
            </a:r>
            <a:endParaRPr lang="lv-LV" sz="2500" dirty="0">
              <a:cs typeface="Times New Roman" panose="02020603050405020304"/>
            </a:endParaRPr>
          </a:p>
          <a:p>
            <a:pPr marL="342900" indent="-342900" algn="just">
              <a:buFont typeface="Wingdings" panose="05000000000000000000" pitchFamily="2" charset="2"/>
              <a:buChar char="q"/>
            </a:pPr>
            <a:r>
              <a:rPr lang="lv-LV" sz="2500" dirty="0">
                <a:cs typeface="Times New Roman" panose="02020603050405020304"/>
                <a:sym typeface="+mn-ea"/>
              </a:rPr>
              <a:t>iestāde un struktūra; </a:t>
            </a:r>
            <a:endParaRPr lang="lv-LV" sz="2500" dirty="0">
              <a:cs typeface="Times New Roman" panose="02020603050405020304"/>
            </a:endParaRPr>
          </a:p>
          <a:p>
            <a:pPr marL="342900" indent="-342900" algn="just">
              <a:buFont typeface="Wingdings" panose="05000000000000000000" pitchFamily="2" charset="2"/>
              <a:buChar char="q"/>
            </a:pPr>
            <a:r>
              <a:rPr lang="lv-LV" sz="2500" dirty="0">
                <a:cs typeface="Times New Roman" panose="02020603050405020304"/>
                <a:sym typeface="+mn-ea"/>
              </a:rPr>
              <a:t>pacienta iesaiste; </a:t>
            </a:r>
            <a:endParaRPr lang="lv-LV" sz="2500" dirty="0">
              <a:cs typeface="Times New Roman" panose="02020603050405020304"/>
            </a:endParaRPr>
          </a:p>
          <a:p>
            <a:pPr marL="342900" indent="-342900" algn="just">
              <a:buFont typeface="Wingdings" panose="05000000000000000000" pitchFamily="2" charset="2"/>
              <a:buChar char="q"/>
            </a:pPr>
            <a:r>
              <a:rPr lang="lv-LV" sz="2500" dirty="0">
                <a:cs typeface="Times New Roman" panose="02020603050405020304"/>
                <a:sym typeface="+mn-ea"/>
              </a:rPr>
              <a:t>iznākumi pacientam.</a:t>
            </a:r>
            <a:endParaRPr lang="lv-LV" sz="2500" dirty="0">
              <a:cs typeface="Times New Roman" panose="02020603050405020304"/>
            </a:endParaRPr>
          </a:p>
          <a:p>
            <a:pPr marL="742950" lvl="1" indent="-285750" defTabSz="457200">
              <a:buFont typeface="Arial" panose="020B0604020202020204" pitchFamily="34" charset="0"/>
              <a:buChar char="•"/>
            </a:pPr>
            <a:endParaRPr lang="lv-LV" altLang="lv-LV" sz="2500" dirty="0">
              <a:solidFill>
                <a:schemeClr val="tx1"/>
              </a:solidFill>
              <a:latin typeface="+mj-lt"/>
              <a:cs typeface="+mj-lt"/>
              <a:sym typeface="+mn-ea"/>
            </a:endParaRPr>
          </a:p>
        </p:txBody>
      </p:sp>
      <p:sp>
        <p:nvSpPr>
          <p:cNvPr id="22534" name="Slide Number Placeholder 5"/>
          <p:cNvSpPr>
            <a:spLocks noGrp="1" noChangeArrowheads="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p>
            <a:pPr>
              <a:spcAft>
                <a:spcPts val="600"/>
              </a:spcAft>
            </a:pPr>
            <a:fld id="{64BFD9C5-F327-4900-B87F-91A8669DA586}" type="slidenum">
              <a:rPr lang="en-US" altLang="en-US" smtClean="0"/>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p:txBody>
          <a:bodyPr/>
          <a:lstStyle/>
          <a:p>
            <a:pPr>
              <a:defRPr/>
            </a:pPr>
            <a:fld id="{6564FF0F-54F0-4533-BD00-8B476FCA260F}" type="slidenum">
              <a:rPr lang="en-US" altLang="en-US" smtClean="0"/>
              <a:t>4</a:t>
            </a:fld>
            <a:endParaRPr lang="en-US" altLang="en-US"/>
          </a:p>
        </p:txBody>
      </p:sp>
      <p:sp>
        <p:nvSpPr>
          <p:cNvPr id="4" name="Title 3"/>
          <p:cNvSpPr>
            <a:spLocks noGrp="1"/>
          </p:cNvSpPr>
          <p:nvPr>
            <p:ph type="title"/>
          </p:nvPr>
        </p:nvSpPr>
        <p:spPr>
          <a:xfrm>
            <a:off x="1805651" y="381000"/>
            <a:ext cx="6881149" cy="1036642"/>
          </a:xfrm>
        </p:spPr>
        <p:txBody>
          <a:bodyPr>
            <a:normAutofit/>
          </a:bodyPr>
          <a:lstStyle/>
          <a:p>
            <a:pPr algn="ctr"/>
            <a:r>
              <a:rPr lang="lv-LV" dirty="0">
                <a:latin typeface="+mj-lt"/>
              </a:rPr>
              <a:t>Ārstniecības iestādes, kurās tiek apkopoti pacientu ziņotās pieredzes dati</a:t>
            </a:r>
            <a:endParaRPr lang="lv-LV" dirty="0">
              <a:solidFill>
                <a:srgbClr val="FF0000"/>
              </a:solidFill>
              <a:latin typeface="+mj-lt"/>
            </a:endParaRPr>
          </a:p>
        </p:txBody>
      </p:sp>
      <p:pic>
        <p:nvPicPr>
          <p:cNvPr id="3" name="Picture 2" descr="A map of the state of latvia&#10;&#10;AI-generated content may be incorrect.">
            <a:extLst>
              <a:ext uri="{FF2B5EF4-FFF2-40B4-BE49-F238E27FC236}">
                <a16:creationId xmlns:a16="http://schemas.microsoft.com/office/drawing/2014/main" id="{B4F1116F-170A-B4FF-857A-298D7F3F4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52" y="1796731"/>
            <a:ext cx="8408495" cy="42325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15EF0156-2DF4-4677-9E4A-715626D79857}" type="slidenum">
              <a:rPr lang="en-US" altLang="en-US" smtClean="0"/>
              <a:t>5</a:t>
            </a:fld>
            <a:endParaRPr lang="en-US" altLang="en-US"/>
          </a:p>
        </p:txBody>
      </p:sp>
      <p:sp>
        <p:nvSpPr>
          <p:cNvPr id="7" name="TextBox 6"/>
          <p:cNvSpPr txBox="1"/>
          <p:nvPr/>
        </p:nvSpPr>
        <p:spPr>
          <a:xfrm>
            <a:off x="4030458" y="3128918"/>
            <a:ext cx="1692684" cy="600164"/>
          </a:xfrm>
          <a:prstGeom prst="rect">
            <a:avLst/>
          </a:prstGeom>
          <a:noFill/>
        </p:spPr>
        <p:txBody>
          <a:bodyPr wrap="square" rtlCol="0">
            <a:spAutoFit/>
          </a:bodyPr>
          <a:lstStyle/>
          <a:p>
            <a:r>
              <a:rPr lang="lv-LV" sz="1600" b="1" dirty="0">
                <a:solidFill>
                  <a:srgbClr val="FFFFFF"/>
                </a:solidFill>
                <a:effectLst/>
                <a:latin typeface="Times New Roman" panose="02020603050405020304" pitchFamily="18" charset="0"/>
                <a:ea typeface="Times New Roman" panose="02020603050405020304" pitchFamily="18" charset="0"/>
              </a:rPr>
              <a:t>Drošības</a:t>
            </a:r>
            <a:r>
              <a:rPr lang="en-US" sz="1600" b="1" dirty="0">
                <a:solidFill>
                  <a:srgbClr val="FFFFFF"/>
                </a:solidFill>
                <a:effectLst/>
                <a:latin typeface="Times New Roman" panose="02020603050405020304" pitchFamily="18" charset="0"/>
                <a:ea typeface="Times New Roman" panose="02020603050405020304" pitchFamily="18" charset="0"/>
              </a:rPr>
              <a:t> </a:t>
            </a:r>
            <a:r>
              <a:rPr lang="lv-LV" sz="1600" b="1" dirty="0">
                <a:solidFill>
                  <a:srgbClr val="FFFFFF"/>
                </a:solidFill>
                <a:effectLst/>
                <a:latin typeface="Times New Roman" panose="02020603050405020304" pitchFamily="18" charset="0"/>
                <a:ea typeface="Times New Roman" panose="02020603050405020304" pitchFamily="18" charset="0"/>
              </a:rPr>
              <a:t>kultūra</a:t>
            </a:r>
            <a:endParaRPr lang="lv-LV" sz="1600" dirty="0">
              <a:effectLst/>
              <a:latin typeface="Times New Roman" panose="02020603050405020304" pitchFamily="18" charset="0"/>
              <a:ea typeface="Times New Roman" panose="02020603050405020304" pitchFamily="18" charset="0"/>
            </a:endParaRPr>
          </a:p>
          <a:p>
            <a:endParaRPr lang="lv-LV" dirty="0"/>
          </a:p>
        </p:txBody>
      </p:sp>
      <p:pic>
        <p:nvPicPr>
          <p:cNvPr id="3" name="Picture 2"/>
          <p:cNvPicPr>
            <a:picLocks noChangeAspect="1"/>
          </p:cNvPicPr>
          <p:nvPr/>
        </p:nvPicPr>
        <p:blipFill>
          <a:blip r:embed="rId3"/>
          <a:stretch>
            <a:fillRect/>
          </a:stretch>
        </p:blipFill>
        <p:spPr>
          <a:xfrm>
            <a:off x="164432" y="2138638"/>
            <a:ext cx="1297106" cy="1042506"/>
          </a:xfrm>
          <a:prstGeom prst="rect">
            <a:avLst/>
          </a:prstGeom>
        </p:spPr>
      </p:pic>
      <p:sp>
        <p:nvSpPr>
          <p:cNvPr id="10" name="TextBox 9"/>
          <p:cNvSpPr txBox="1"/>
          <p:nvPr/>
        </p:nvSpPr>
        <p:spPr>
          <a:xfrm>
            <a:off x="2022338" y="1583251"/>
            <a:ext cx="4572000" cy="400110"/>
          </a:xfrm>
          <a:prstGeom prst="rect">
            <a:avLst/>
          </a:prstGeom>
          <a:noFill/>
        </p:spPr>
        <p:txBody>
          <a:bodyPr wrap="square">
            <a:spAutoFit/>
          </a:bodyPr>
          <a:lstStyle/>
          <a:p>
            <a:r>
              <a:rPr lang="lv-LV" sz="2000" b="1" dirty="0"/>
              <a:t>Vidējais vērtējums KPI* grupās, 2024.</a:t>
            </a:r>
          </a:p>
        </p:txBody>
      </p:sp>
      <p:pic>
        <p:nvPicPr>
          <p:cNvPr id="4" name="Picture 3"/>
          <p:cNvPicPr>
            <a:picLocks noChangeAspect="1"/>
          </p:cNvPicPr>
          <p:nvPr/>
        </p:nvPicPr>
        <p:blipFill>
          <a:blip r:embed="rId4"/>
          <a:stretch>
            <a:fillRect/>
          </a:stretch>
        </p:blipFill>
        <p:spPr>
          <a:xfrm>
            <a:off x="4175991" y="110238"/>
            <a:ext cx="3790160" cy="1362926"/>
          </a:xfrm>
          <a:prstGeom prst="rect">
            <a:avLst/>
          </a:prstGeom>
        </p:spPr>
      </p:pic>
      <p:pic>
        <p:nvPicPr>
          <p:cNvPr id="11" name="Picture 10"/>
          <p:cNvPicPr>
            <a:picLocks noChangeAspect="1"/>
          </p:cNvPicPr>
          <p:nvPr/>
        </p:nvPicPr>
        <p:blipFill>
          <a:blip r:embed="rId5"/>
          <a:stretch>
            <a:fillRect/>
          </a:stretch>
        </p:blipFill>
        <p:spPr>
          <a:xfrm>
            <a:off x="1727239" y="2060273"/>
            <a:ext cx="5632880" cy="4101992"/>
          </a:xfrm>
          <a:prstGeom prst="rect">
            <a:avLst/>
          </a:prstGeom>
        </p:spPr>
      </p:pic>
      <p:sp>
        <p:nvSpPr>
          <p:cNvPr id="9" name="Oval 8"/>
          <p:cNvSpPr/>
          <p:nvPr/>
        </p:nvSpPr>
        <p:spPr>
          <a:xfrm>
            <a:off x="1890890" y="3429446"/>
            <a:ext cx="5380662" cy="12453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4108FB3-CB44-42AF-658B-210D5EAAE0CA}"/>
              </a:ext>
            </a:extLst>
          </p:cNvPr>
          <p:cNvSpPr txBox="1"/>
          <p:nvPr/>
        </p:nvSpPr>
        <p:spPr>
          <a:xfrm>
            <a:off x="566208" y="6201307"/>
            <a:ext cx="4572000" cy="307777"/>
          </a:xfrm>
          <a:prstGeom prst="rect">
            <a:avLst/>
          </a:prstGeom>
          <a:noFill/>
        </p:spPr>
        <p:txBody>
          <a:bodyPr wrap="square">
            <a:spAutoFit/>
          </a:bodyPr>
          <a:lstStyle/>
          <a:p>
            <a:r>
              <a:rPr lang="lv-LV" sz="1300" i="1" dirty="0"/>
              <a:t>Galvenie darbības rādītāji </a:t>
            </a:r>
            <a:r>
              <a:rPr lang="en-GB" sz="1300" i="1" noProof="0" dirty="0">
                <a:latin typeface="+mj-lt"/>
              </a:rPr>
              <a:t>(</a:t>
            </a:r>
            <a:r>
              <a:rPr lang="en-GB" sz="1400" b="0" i="1" noProof="0" dirty="0">
                <a:solidFill>
                  <a:srgbClr val="1F1F1F"/>
                </a:solidFill>
                <a:effectLst/>
                <a:latin typeface="+mj-lt"/>
              </a:rPr>
              <a:t>Key Performance Indicators)</a:t>
            </a:r>
            <a:endParaRPr lang="lv-LV" sz="1300" i="1"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357" y="247049"/>
            <a:ext cx="4720855" cy="712608"/>
          </a:xfrm>
        </p:spPr>
        <p:txBody>
          <a:bodyPr>
            <a:noAutofit/>
          </a:bodyPr>
          <a:lstStyle/>
          <a:p>
            <a:r>
              <a:rPr lang="lv-LV" sz="2200" dirty="0">
                <a:cs typeface="Times New Roman" panose="02020603050405020304"/>
              </a:rPr>
              <a:t>Vidējais vērtējums, iestāde un struktūra</a:t>
            </a:r>
          </a:p>
        </p:txBody>
      </p:sp>
      <p:sp>
        <p:nvSpPr>
          <p:cNvPr id="6" name="Slide Number Placeholder 5"/>
          <p:cNvSpPr>
            <a:spLocks noGrp="1"/>
          </p:cNvSpPr>
          <p:nvPr>
            <p:ph type="sldNum" sz="quarter" idx="13"/>
          </p:nvPr>
        </p:nvSpPr>
        <p:spPr/>
        <p:txBody>
          <a:bodyPr/>
          <a:lstStyle/>
          <a:p>
            <a:pPr>
              <a:defRPr/>
            </a:pPr>
            <a:fld id="{6564FF0F-54F0-4533-BD00-8B476FCA260F}" type="slidenum">
              <a:rPr lang="en-US" altLang="en-US" smtClean="0"/>
              <a:t>6</a:t>
            </a:fld>
            <a:endParaRPr lang="en-US" altLang="en-US"/>
          </a:p>
        </p:txBody>
      </p:sp>
      <p:pic>
        <p:nvPicPr>
          <p:cNvPr id="11" name="Picture 10"/>
          <p:cNvPicPr>
            <a:picLocks noChangeAspect="1"/>
          </p:cNvPicPr>
          <p:nvPr/>
        </p:nvPicPr>
        <p:blipFill>
          <a:blip r:embed="rId2"/>
          <a:stretch>
            <a:fillRect/>
          </a:stretch>
        </p:blipFill>
        <p:spPr>
          <a:xfrm>
            <a:off x="6800262" y="152311"/>
            <a:ext cx="1561504" cy="902085"/>
          </a:xfrm>
          <a:prstGeom prst="rect">
            <a:avLst/>
          </a:prstGeom>
        </p:spPr>
      </p:pic>
      <p:pic>
        <p:nvPicPr>
          <p:cNvPr id="7" name="Picture 6"/>
          <p:cNvPicPr>
            <a:picLocks noChangeAspect="1"/>
          </p:cNvPicPr>
          <p:nvPr/>
        </p:nvPicPr>
        <p:blipFill>
          <a:blip r:embed="rId3"/>
          <a:stretch>
            <a:fillRect/>
          </a:stretch>
        </p:blipFill>
        <p:spPr>
          <a:xfrm>
            <a:off x="1656569" y="1476623"/>
            <a:ext cx="6778417" cy="5229066"/>
          </a:xfrm>
          <a:prstGeom prst="rect">
            <a:avLst/>
          </a:prstGeom>
        </p:spPr>
      </p:pic>
      <p:sp>
        <p:nvSpPr>
          <p:cNvPr id="4" name="Oval 3"/>
          <p:cNvSpPr/>
          <p:nvPr/>
        </p:nvSpPr>
        <p:spPr>
          <a:xfrm>
            <a:off x="2236424" y="4384713"/>
            <a:ext cx="5739789" cy="20754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876" y="426437"/>
            <a:ext cx="4840473" cy="615554"/>
          </a:xfrm>
        </p:spPr>
        <p:txBody>
          <a:bodyPr>
            <a:noAutofit/>
          </a:bodyPr>
          <a:lstStyle/>
          <a:p>
            <a:r>
              <a:rPr lang="lv-LV" sz="2200" dirty="0">
                <a:cs typeface="Times New Roman" panose="02020603050405020304"/>
              </a:rPr>
              <a:t>Iestāde un struktūra</a:t>
            </a:r>
          </a:p>
        </p:txBody>
      </p:sp>
      <p:sp>
        <p:nvSpPr>
          <p:cNvPr id="6" name="Slide Number Placeholder 5"/>
          <p:cNvSpPr>
            <a:spLocks noGrp="1"/>
          </p:cNvSpPr>
          <p:nvPr>
            <p:ph type="sldNum" sz="quarter" idx="13"/>
          </p:nvPr>
        </p:nvSpPr>
        <p:spPr/>
        <p:txBody>
          <a:bodyPr/>
          <a:lstStyle/>
          <a:p>
            <a:pPr>
              <a:defRPr/>
            </a:pPr>
            <a:fld id="{6564FF0F-54F0-4533-BD00-8B476FCA260F}" type="slidenum">
              <a:rPr lang="en-US" altLang="en-US" smtClean="0"/>
              <a:t>7</a:t>
            </a:fld>
            <a:endParaRPr lang="en-US" altLang="en-US"/>
          </a:p>
        </p:txBody>
      </p:sp>
      <p:pic>
        <p:nvPicPr>
          <p:cNvPr id="10" name="Picture 9" descr="A purple dots and text&#10;&#10;Description automatically generated with medium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157" y="-373"/>
            <a:ext cx="1800447" cy="1042364"/>
          </a:xfrm>
          <a:prstGeom prst="rect">
            <a:avLst/>
          </a:prstGeom>
        </p:spPr>
      </p:pic>
      <p:sp>
        <p:nvSpPr>
          <p:cNvPr id="5" name="TextBox 4"/>
          <p:cNvSpPr txBox="1"/>
          <p:nvPr/>
        </p:nvSpPr>
        <p:spPr>
          <a:xfrm>
            <a:off x="281923" y="1821919"/>
            <a:ext cx="4092767" cy="353943"/>
          </a:xfrm>
          <a:prstGeom prst="rect">
            <a:avLst/>
          </a:prstGeom>
          <a:noFill/>
        </p:spPr>
        <p:txBody>
          <a:bodyPr wrap="square">
            <a:spAutoFit/>
          </a:bodyPr>
          <a:lstStyle/>
          <a:p>
            <a:pPr algn="ctr"/>
            <a:r>
              <a:rPr lang="lv-LV" b="1" dirty="0">
                <a:solidFill>
                  <a:schemeClr val="accent3">
                    <a:lumMod val="75000"/>
                  </a:schemeClr>
                </a:solidFill>
              </a:rPr>
              <a:t>Vai Jūs slimnīcā jutāties droši, %?</a:t>
            </a:r>
          </a:p>
        </p:txBody>
      </p:sp>
      <p:sp>
        <p:nvSpPr>
          <p:cNvPr id="8" name="TextBox 7"/>
          <p:cNvSpPr txBox="1"/>
          <p:nvPr/>
        </p:nvSpPr>
        <p:spPr>
          <a:xfrm>
            <a:off x="4663985" y="1503488"/>
            <a:ext cx="3962728" cy="877163"/>
          </a:xfrm>
          <a:prstGeom prst="rect">
            <a:avLst/>
          </a:prstGeom>
          <a:noFill/>
        </p:spPr>
        <p:txBody>
          <a:bodyPr wrap="square">
            <a:spAutoFit/>
          </a:bodyPr>
          <a:lstStyle/>
          <a:p>
            <a:pPr algn="ctr"/>
            <a:r>
              <a:rPr lang="lv-LV" dirty="0"/>
              <a:t>Vai Jūs uzskatāt, ka mediķi/personāls pietiekami sagatavoja Jūs laikam pēc slimnīcas, %?</a:t>
            </a:r>
          </a:p>
        </p:txBody>
      </p:sp>
      <p:sp>
        <p:nvSpPr>
          <p:cNvPr id="11" name="TextBox 10"/>
          <p:cNvSpPr txBox="1"/>
          <p:nvPr/>
        </p:nvSpPr>
        <p:spPr>
          <a:xfrm>
            <a:off x="457200" y="6076054"/>
            <a:ext cx="3541923" cy="353943"/>
          </a:xfrm>
          <a:prstGeom prst="rect">
            <a:avLst/>
          </a:prstGeom>
          <a:noFill/>
        </p:spPr>
        <p:txBody>
          <a:bodyPr wrap="square">
            <a:spAutoFit/>
          </a:bodyPr>
          <a:lstStyle/>
          <a:p>
            <a:r>
              <a:rPr lang="lv-LV" i="1" dirty="0"/>
              <a:t>N/A - nav attiecināms</a:t>
            </a:r>
          </a:p>
        </p:txBody>
      </p:sp>
      <p:pic>
        <p:nvPicPr>
          <p:cNvPr id="3" name="Picture 2"/>
          <p:cNvPicPr>
            <a:picLocks noChangeAspect="1"/>
          </p:cNvPicPr>
          <p:nvPr/>
        </p:nvPicPr>
        <p:blipFill>
          <a:blip r:embed="rId3"/>
          <a:stretch>
            <a:fillRect/>
          </a:stretch>
        </p:blipFill>
        <p:spPr>
          <a:xfrm>
            <a:off x="214651" y="2409069"/>
            <a:ext cx="4227312" cy="3486996"/>
          </a:xfrm>
          <a:prstGeom prst="rect">
            <a:avLst/>
          </a:prstGeom>
        </p:spPr>
      </p:pic>
      <p:pic>
        <p:nvPicPr>
          <p:cNvPr id="4" name="Picture 3"/>
          <p:cNvPicPr>
            <a:picLocks noChangeAspect="1"/>
          </p:cNvPicPr>
          <p:nvPr/>
        </p:nvPicPr>
        <p:blipFill>
          <a:blip r:embed="rId4"/>
          <a:stretch>
            <a:fillRect/>
          </a:stretch>
        </p:blipFill>
        <p:spPr>
          <a:xfrm>
            <a:off x="4545192" y="2409069"/>
            <a:ext cx="4384157" cy="34728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876" y="426437"/>
            <a:ext cx="4840473" cy="615553"/>
          </a:xfrm>
        </p:spPr>
        <p:txBody>
          <a:bodyPr>
            <a:noAutofit/>
          </a:bodyPr>
          <a:lstStyle/>
          <a:p>
            <a:r>
              <a:rPr lang="lv-LV" sz="2200" dirty="0">
                <a:cs typeface="Times New Roman" panose="02020603050405020304"/>
              </a:rPr>
              <a:t>Iestāde un struktūra</a:t>
            </a:r>
          </a:p>
        </p:txBody>
      </p:sp>
      <p:sp>
        <p:nvSpPr>
          <p:cNvPr id="6" name="Slide Number Placeholder 5"/>
          <p:cNvSpPr>
            <a:spLocks noGrp="1"/>
          </p:cNvSpPr>
          <p:nvPr>
            <p:ph type="sldNum" sz="quarter" idx="13"/>
          </p:nvPr>
        </p:nvSpPr>
        <p:spPr/>
        <p:txBody>
          <a:bodyPr/>
          <a:lstStyle/>
          <a:p>
            <a:pPr>
              <a:defRPr/>
            </a:pPr>
            <a:fld id="{6564FF0F-54F0-4533-BD00-8B476FCA260F}" type="slidenum">
              <a:rPr lang="en-US" altLang="en-US" smtClean="0"/>
              <a:t>8</a:t>
            </a:fld>
            <a:endParaRPr lang="en-US" altLang="en-US"/>
          </a:p>
        </p:txBody>
      </p:sp>
      <p:pic>
        <p:nvPicPr>
          <p:cNvPr id="10" name="Picture 9" descr="A purple dots and text&#10;&#10;Description automatically generated with medium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157" y="-373"/>
            <a:ext cx="1800447" cy="1042364"/>
          </a:xfrm>
          <a:prstGeom prst="rect">
            <a:avLst/>
          </a:prstGeom>
        </p:spPr>
      </p:pic>
      <p:sp>
        <p:nvSpPr>
          <p:cNvPr id="5" name="TextBox 4"/>
          <p:cNvSpPr txBox="1"/>
          <p:nvPr/>
        </p:nvSpPr>
        <p:spPr>
          <a:xfrm>
            <a:off x="479233" y="1625684"/>
            <a:ext cx="4092767" cy="615553"/>
          </a:xfrm>
          <a:prstGeom prst="rect">
            <a:avLst/>
          </a:prstGeom>
          <a:noFill/>
        </p:spPr>
        <p:txBody>
          <a:bodyPr wrap="square">
            <a:spAutoFit/>
          </a:bodyPr>
          <a:lstStyle/>
          <a:p>
            <a:pPr algn="ctr"/>
            <a:r>
              <a:rPr lang="lv-LV" dirty="0"/>
              <a:t>Vai bijāt apmierināts/-a ar slimnīcā piedāvāto ēdienu, %?</a:t>
            </a:r>
          </a:p>
        </p:txBody>
      </p:sp>
      <p:sp>
        <p:nvSpPr>
          <p:cNvPr id="8" name="TextBox 7"/>
          <p:cNvSpPr txBox="1"/>
          <p:nvPr/>
        </p:nvSpPr>
        <p:spPr>
          <a:xfrm>
            <a:off x="5029200" y="1652531"/>
            <a:ext cx="3635567" cy="615553"/>
          </a:xfrm>
          <a:prstGeom prst="rect">
            <a:avLst/>
          </a:prstGeom>
          <a:noFill/>
        </p:spPr>
        <p:txBody>
          <a:bodyPr wrap="square">
            <a:spAutoFit/>
          </a:bodyPr>
          <a:lstStyle/>
          <a:p>
            <a:pPr algn="ctr"/>
            <a:r>
              <a:rPr lang="lv-LV" dirty="0"/>
              <a:t>Vai Jūs bijāt apmierināts/-a ar privātuma iespējām, %?</a:t>
            </a:r>
          </a:p>
        </p:txBody>
      </p:sp>
      <p:sp>
        <p:nvSpPr>
          <p:cNvPr id="11" name="TextBox 10"/>
          <p:cNvSpPr txBox="1"/>
          <p:nvPr/>
        </p:nvSpPr>
        <p:spPr>
          <a:xfrm>
            <a:off x="457200" y="6076054"/>
            <a:ext cx="3541923" cy="353943"/>
          </a:xfrm>
          <a:prstGeom prst="rect">
            <a:avLst/>
          </a:prstGeom>
          <a:noFill/>
        </p:spPr>
        <p:txBody>
          <a:bodyPr wrap="square">
            <a:spAutoFit/>
          </a:bodyPr>
          <a:lstStyle/>
          <a:p>
            <a:r>
              <a:rPr lang="lv-LV" i="1" dirty="0"/>
              <a:t>N/A - nav attiecināms</a:t>
            </a:r>
          </a:p>
        </p:txBody>
      </p:sp>
      <p:pic>
        <p:nvPicPr>
          <p:cNvPr id="12" name="Picture 11"/>
          <p:cNvPicPr>
            <a:picLocks noChangeAspect="1"/>
          </p:cNvPicPr>
          <p:nvPr/>
        </p:nvPicPr>
        <p:blipFill>
          <a:blip r:embed="rId3"/>
          <a:stretch>
            <a:fillRect/>
          </a:stretch>
        </p:blipFill>
        <p:spPr>
          <a:xfrm>
            <a:off x="4616066" y="2409069"/>
            <a:ext cx="4364160" cy="3486996"/>
          </a:xfrm>
          <a:prstGeom prst="rect">
            <a:avLst/>
          </a:prstGeom>
        </p:spPr>
      </p:pic>
      <p:pic>
        <p:nvPicPr>
          <p:cNvPr id="13" name="Picture 12"/>
          <p:cNvPicPr>
            <a:picLocks noChangeAspect="1"/>
          </p:cNvPicPr>
          <p:nvPr/>
        </p:nvPicPr>
        <p:blipFill>
          <a:blip r:embed="rId4"/>
          <a:stretch>
            <a:fillRect/>
          </a:stretch>
        </p:blipFill>
        <p:spPr>
          <a:xfrm>
            <a:off x="192499" y="2409069"/>
            <a:ext cx="4379501" cy="348699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357" y="247049"/>
            <a:ext cx="4720855" cy="712608"/>
          </a:xfrm>
        </p:spPr>
        <p:txBody>
          <a:bodyPr>
            <a:noAutofit/>
          </a:bodyPr>
          <a:lstStyle/>
          <a:p>
            <a:r>
              <a:rPr lang="lv-LV" sz="2200" dirty="0">
                <a:cs typeface="Times New Roman" panose="02020603050405020304"/>
              </a:rPr>
              <a:t>Vidējais vērtējums, pacienta iesaiste</a:t>
            </a:r>
          </a:p>
        </p:txBody>
      </p:sp>
      <p:sp>
        <p:nvSpPr>
          <p:cNvPr id="6" name="Slide Number Placeholder 5"/>
          <p:cNvSpPr>
            <a:spLocks noGrp="1"/>
          </p:cNvSpPr>
          <p:nvPr>
            <p:ph type="sldNum" sz="quarter" idx="13"/>
          </p:nvPr>
        </p:nvSpPr>
        <p:spPr/>
        <p:txBody>
          <a:bodyPr/>
          <a:lstStyle/>
          <a:p>
            <a:pPr>
              <a:defRPr/>
            </a:pPr>
            <a:fld id="{6564FF0F-54F0-4533-BD00-8B476FCA260F}" type="slidenum">
              <a:rPr lang="en-US" altLang="en-US" smtClean="0"/>
              <a:t>9</a:t>
            </a:fld>
            <a:endParaRPr lang="en-US" altLang="en-US"/>
          </a:p>
        </p:txBody>
      </p:sp>
      <p:pic>
        <p:nvPicPr>
          <p:cNvPr id="11" name="Picture 10"/>
          <p:cNvPicPr>
            <a:picLocks noChangeAspect="1"/>
          </p:cNvPicPr>
          <p:nvPr/>
        </p:nvPicPr>
        <p:blipFill>
          <a:blip r:embed="rId2"/>
          <a:stretch>
            <a:fillRect/>
          </a:stretch>
        </p:blipFill>
        <p:spPr>
          <a:xfrm>
            <a:off x="6800262" y="152311"/>
            <a:ext cx="1561504" cy="902085"/>
          </a:xfrm>
          <a:prstGeom prst="rect">
            <a:avLst/>
          </a:prstGeom>
        </p:spPr>
      </p:pic>
      <p:pic>
        <p:nvPicPr>
          <p:cNvPr id="9" name="Picture 8"/>
          <p:cNvPicPr>
            <a:picLocks noChangeAspect="1"/>
          </p:cNvPicPr>
          <p:nvPr/>
        </p:nvPicPr>
        <p:blipFill>
          <a:blip r:embed="rId3"/>
          <a:stretch>
            <a:fillRect/>
          </a:stretch>
        </p:blipFill>
        <p:spPr>
          <a:xfrm>
            <a:off x="1793878" y="1344472"/>
            <a:ext cx="6892922" cy="5132528"/>
          </a:xfrm>
          <a:prstGeom prst="rect">
            <a:avLst/>
          </a:prstGeom>
        </p:spPr>
      </p:pic>
      <p:sp>
        <p:nvSpPr>
          <p:cNvPr id="4" name="Oval 3"/>
          <p:cNvSpPr/>
          <p:nvPr/>
        </p:nvSpPr>
        <p:spPr>
          <a:xfrm>
            <a:off x="2181341" y="4428892"/>
            <a:ext cx="6505460" cy="192967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60</TotalTime>
  <Words>1169</Words>
  <Application>Microsoft Office PowerPoint</Application>
  <PresentationFormat>Slaidrāde ekrānā (4:3)</PresentationFormat>
  <Paragraphs>138</Paragraphs>
  <Slides>20</Slides>
  <Notes>2</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20</vt:i4>
      </vt:variant>
    </vt:vector>
  </HeadingPairs>
  <TitlesOfParts>
    <vt:vector size="27" baseType="lpstr">
      <vt:lpstr>Aptos</vt:lpstr>
      <vt:lpstr>Arial</vt:lpstr>
      <vt:lpstr>Calibri</vt:lpstr>
      <vt:lpstr>Times New Roman</vt:lpstr>
      <vt:lpstr>Verdana</vt:lpstr>
      <vt:lpstr>Wingdings</vt:lpstr>
      <vt:lpstr>89_Prezentacija_templateLV</vt:lpstr>
      <vt:lpstr>Pacientu ziņotās pieredzes mērījumi psihiatrijas profila slimnīcās, 2024. gada dati</vt:lpstr>
      <vt:lpstr>Pacientu pieredzes aptauja  psihiatrijas jomā</vt:lpstr>
      <vt:lpstr>Pacientu pieredzes aptauja  psihiatrijas jomā</vt:lpstr>
      <vt:lpstr>Ārstniecības iestādes, kurās tiek apkopoti pacientu ziņotās pieredzes dati</vt:lpstr>
      <vt:lpstr>PowerPoint prezentācija</vt:lpstr>
      <vt:lpstr>Vidējais vērtējums, iestāde un struktūra</vt:lpstr>
      <vt:lpstr>Iestāde un struktūra</vt:lpstr>
      <vt:lpstr>Iestāde un struktūra</vt:lpstr>
      <vt:lpstr>Vidējais vērtējums, pacienta iesaiste</vt:lpstr>
      <vt:lpstr>Pacienta iesaiste</vt:lpstr>
      <vt:lpstr>Pacienta iesaiste</vt:lpstr>
      <vt:lpstr>Vidējais vērtējums, iznākumi pacientam</vt:lpstr>
      <vt:lpstr>Iznākumi pacientam</vt:lpstr>
      <vt:lpstr>Iznākumi pacientam</vt:lpstr>
      <vt:lpstr>Pacientu komentāri, ieteikumi</vt:lpstr>
      <vt:lpstr>Pacientu komentāri, ieteikumi</vt:lpstr>
      <vt:lpstr>Pacientu komentāri, ieteikumi</vt:lpstr>
      <vt:lpstr>Pacientu komentāri, ieteikumi</vt:lpstr>
      <vt:lpstr>Pacientu norādītie drošības atgadījumi</vt:lpstr>
      <vt:lpstr>Pacientu norādītie drošības atgadījumi,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Edīte Čudina</cp:lastModifiedBy>
  <cp:revision>401</cp:revision>
  <dcterms:created xsi:type="dcterms:W3CDTF">2014-11-20T14:46:00Z</dcterms:created>
  <dcterms:modified xsi:type="dcterms:W3CDTF">2025-04-14T05:56:17Z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A194E44985D641D3A1C230F4DA3EC10F_12</vt:lpwstr>
  </property>
  <property fmtid="{D5CDD505-2E9C-101B-9397-08002B2CF9AE}" pid="3" name="KSOProductBuildVer">
    <vt:lpwstr>1033-12.2.0.20782</vt:lpwstr>
  </property>
</Properties>
</file>