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10" r:id="rId2"/>
    <p:sldId id="259" r:id="rId3"/>
    <p:sldId id="261" r:id="rId4"/>
    <p:sldId id="275" r:id="rId5"/>
    <p:sldId id="311" r:id="rId6"/>
    <p:sldId id="300" r:id="rId7"/>
    <p:sldId id="277" r:id="rId8"/>
    <p:sldId id="276" r:id="rId9"/>
    <p:sldId id="262" r:id="rId10"/>
    <p:sldId id="264" r:id="rId11"/>
    <p:sldId id="263" r:id="rId12"/>
    <p:sldId id="265" r:id="rId13"/>
    <p:sldId id="266" r:id="rId14"/>
    <p:sldId id="267" r:id="rId15"/>
    <p:sldId id="268" r:id="rId16"/>
    <p:sldId id="269" r:id="rId17"/>
    <p:sldId id="270" r:id="rId18"/>
    <p:sldId id="271" r:id="rId19"/>
    <p:sldId id="272" r:id="rId20"/>
    <p:sldId id="273" r:id="rId21"/>
    <p:sldId id="274" r:id="rId22"/>
    <p:sldId id="312" r:id="rId23"/>
    <p:sldId id="303" r:id="rId24"/>
    <p:sldId id="313" r:id="rId25"/>
    <p:sldId id="301" r:id="rId26"/>
    <p:sldId id="279" r:id="rId27"/>
    <p:sldId id="304" r:id="rId28"/>
    <p:sldId id="278" r:id="rId29"/>
    <p:sldId id="280" r:id="rId30"/>
    <p:sldId id="281" r:id="rId31"/>
    <p:sldId id="282" r:id="rId32"/>
    <p:sldId id="283" r:id="rId33"/>
    <p:sldId id="284" r:id="rId34"/>
    <p:sldId id="285" r:id="rId35"/>
    <p:sldId id="286" r:id="rId36"/>
    <p:sldId id="287" r:id="rId37"/>
    <p:sldId id="302" r:id="rId38"/>
    <p:sldId id="315" r:id="rId39"/>
    <p:sldId id="314" r:id="rId40"/>
    <p:sldId id="305" r:id="rId41"/>
    <p:sldId id="306" r:id="rId42"/>
    <p:sldId id="307" r:id="rId43"/>
    <p:sldId id="308" r:id="rId44"/>
    <p:sldId id="299" r:id="rId45"/>
    <p:sldId id="309" r:id="rId4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94660"/>
  </p:normalViewPr>
  <p:slideViewPr>
    <p:cSldViewPr snapToGrid="0" snapToObjects="1">
      <p:cViewPr varScale="1">
        <p:scale>
          <a:sx n="124" d="100"/>
          <a:sy n="124" d="100"/>
        </p:scale>
        <p:origin x="123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alvenes vietturis 1">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lv-LV"/>
          </a:p>
        </p:txBody>
      </p:sp>
      <p:sp>
        <p:nvSpPr>
          <p:cNvPr id="3" name="Datuma vietturis 2">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EC01F590-BA2B-41C3-B2A7-FB16CEE1427C}" type="datetimeFigureOut">
              <a:rPr lang="lv-LV"/>
              <a:pPr>
                <a:defRPr/>
              </a:pPr>
              <a:t>20.09.2018</a:t>
            </a:fld>
            <a:endParaRPr lang="lv-LV"/>
          </a:p>
        </p:txBody>
      </p:sp>
      <p:sp>
        <p:nvSpPr>
          <p:cNvPr id="4" name="Slaida attēla vietturis 3">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Piezīmju vietturis 4">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v-LV" noProof="0"/>
              <a:t>Noklikšķiniet, lai rediģētu šablona teksta stilus</a:t>
            </a:r>
          </a:p>
          <a:p>
            <a:pPr lvl="1"/>
            <a:r>
              <a:rPr lang="lv-LV" noProof="0"/>
              <a:t>Otrais līmenis</a:t>
            </a:r>
          </a:p>
          <a:p>
            <a:pPr lvl="2"/>
            <a:r>
              <a:rPr lang="lv-LV" noProof="0"/>
              <a:t>Trešais līmenis</a:t>
            </a:r>
          </a:p>
          <a:p>
            <a:pPr lvl="3"/>
            <a:r>
              <a:rPr lang="lv-LV" noProof="0"/>
              <a:t>Ceturtais līmenis</a:t>
            </a:r>
          </a:p>
          <a:p>
            <a:pPr lvl="4"/>
            <a:r>
              <a:rPr lang="lv-LV" noProof="0"/>
              <a:t>Piektais līmenis</a:t>
            </a:r>
          </a:p>
        </p:txBody>
      </p:sp>
      <p:sp>
        <p:nvSpPr>
          <p:cNvPr id="6" name="Kājenes vietturis 5">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lv-LV"/>
          </a:p>
        </p:txBody>
      </p:sp>
      <p:sp>
        <p:nvSpPr>
          <p:cNvPr id="7" name="Slaida numura vietturis 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B8E0C97-360E-4450-A870-6C727A1F9792}" type="slidenum">
              <a:rPr lang="lv-LV" altLang="lv-LV"/>
              <a:pPr/>
              <a:t>‹#›</a:t>
            </a:fld>
            <a:endParaRPr lang="lv-LV" altLang="lv-LV"/>
          </a:p>
        </p:txBody>
      </p:sp>
    </p:spTree>
    <p:extLst>
      <p:ext uri="{BB962C8B-B14F-4D97-AF65-F5344CB8AC3E}">
        <p14:creationId xmlns:p14="http://schemas.microsoft.com/office/powerpoint/2010/main" val="2742207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rtlCol="0"/>
          <a:lstStyle>
            <a:lvl1pPr defTabSz="923925">
              <a:spcBef>
                <a:spcPct val="30000"/>
              </a:spcBef>
              <a:defRPr sz="1200">
                <a:solidFill>
                  <a:schemeClr val="tx1"/>
                </a:solidFill>
                <a:latin typeface="Arial" charset="0"/>
                <a:cs typeface="Arial" charset="0"/>
              </a:defRPr>
            </a:lvl1pPr>
            <a:lvl2pPr marL="731838" indent="-280988" defTabSz="923925">
              <a:spcBef>
                <a:spcPct val="30000"/>
              </a:spcBef>
              <a:defRPr sz="1200">
                <a:solidFill>
                  <a:schemeClr val="tx1"/>
                </a:solidFill>
                <a:latin typeface="Arial" charset="0"/>
                <a:cs typeface="Arial" charset="0"/>
              </a:defRPr>
            </a:lvl2pPr>
            <a:lvl3pPr marL="1127125" indent="-223838" defTabSz="923925">
              <a:spcBef>
                <a:spcPct val="30000"/>
              </a:spcBef>
              <a:defRPr sz="1200">
                <a:solidFill>
                  <a:schemeClr val="tx1"/>
                </a:solidFill>
                <a:latin typeface="Arial" charset="0"/>
                <a:cs typeface="Arial" charset="0"/>
              </a:defRPr>
            </a:lvl3pPr>
            <a:lvl4pPr marL="1577975" indent="-223838" defTabSz="923925">
              <a:spcBef>
                <a:spcPct val="30000"/>
              </a:spcBef>
              <a:defRPr sz="1200">
                <a:solidFill>
                  <a:schemeClr val="tx1"/>
                </a:solidFill>
                <a:latin typeface="Arial" charset="0"/>
                <a:cs typeface="Arial" charset="0"/>
              </a:defRPr>
            </a:lvl4pPr>
            <a:lvl5pPr marL="2030413" indent="-223838" defTabSz="923925">
              <a:spcBef>
                <a:spcPct val="30000"/>
              </a:spcBef>
              <a:defRPr sz="1200">
                <a:solidFill>
                  <a:schemeClr val="tx1"/>
                </a:solidFill>
                <a:latin typeface="Arial" charset="0"/>
                <a:cs typeface="Arial" charset="0"/>
              </a:defRPr>
            </a:lvl5pPr>
            <a:lvl6pPr marL="2487613" indent="-223838" defTabSz="923925" eaLnBrk="0" fontAlgn="base" hangingPunct="0">
              <a:spcBef>
                <a:spcPct val="30000"/>
              </a:spcBef>
              <a:spcAft>
                <a:spcPct val="0"/>
              </a:spcAft>
              <a:defRPr sz="1200">
                <a:solidFill>
                  <a:schemeClr val="tx1"/>
                </a:solidFill>
                <a:latin typeface="Arial" charset="0"/>
                <a:cs typeface="Arial" charset="0"/>
              </a:defRPr>
            </a:lvl6pPr>
            <a:lvl7pPr marL="2944813" indent="-223838" defTabSz="923925" eaLnBrk="0" fontAlgn="base" hangingPunct="0">
              <a:spcBef>
                <a:spcPct val="30000"/>
              </a:spcBef>
              <a:spcAft>
                <a:spcPct val="0"/>
              </a:spcAft>
              <a:defRPr sz="1200">
                <a:solidFill>
                  <a:schemeClr val="tx1"/>
                </a:solidFill>
                <a:latin typeface="Arial" charset="0"/>
                <a:cs typeface="Arial" charset="0"/>
              </a:defRPr>
            </a:lvl7pPr>
            <a:lvl8pPr marL="3402013" indent="-223838" defTabSz="923925" eaLnBrk="0" fontAlgn="base" hangingPunct="0">
              <a:spcBef>
                <a:spcPct val="30000"/>
              </a:spcBef>
              <a:spcAft>
                <a:spcPct val="0"/>
              </a:spcAft>
              <a:defRPr sz="1200">
                <a:solidFill>
                  <a:schemeClr val="tx1"/>
                </a:solidFill>
                <a:latin typeface="Arial" charset="0"/>
                <a:cs typeface="Arial" charset="0"/>
              </a:defRPr>
            </a:lvl8pPr>
            <a:lvl9pPr marL="3859213" indent="-223838" defTabSz="923925" eaLnBrk="0" fontAlgn="base" hangingPunct="0">
              <a:spcBef>
                <a:spcPct val="30000"/>
              </a:spcBef>
              <a:spcAft>
                <a:spcPct val="0"/>
              </a:spcAft>
              <a:defRPr sz="1200">
                <a:solidFill>
                  <a:schemeClr val="tx1"/>
                </a:solidFill>
                <a:latin typeface="Arial" charset="0"/>
                <a:cs typeface="Arial" charset="0"/>
              </a:defRPr>
            </a:lvl9pPr>
          </a:lstStyle>
          <a:p>
            <a:pPr rtl="0">
              <a:spcBef>
                <a:spcPct val="0"/>
              </a:spcBef>
            </a:pPr>
            <a:fld id="{7D7A4C7C-1BD3-483F-9D39-919162414687}" type="slidenum">
              <a:rPr lang="en-US" altLang="en-US" smtClean="0"/>
              <a:pPr rtl="0">
                <a:spcBef>
                  <a:spcPct val="0"/>
                </a:spcBef>
              </a:pPr>
              <a:t>22</a:t>
            </a:fld>
            <a:endParaRPr lang="en-US" altLang="en-US"/>
          </a:p>
        </p:txBody>
      </p:sp>
      <p:sp>
        <p:nvSpPr>
          <p:cNvPr id="92163" name="Slide Image Placeholder 1"/>
          <p:cNvSpPr>
            <a:spLocks noGrp="1" noRot="1" noChangeAspect="1" noTextEdit="1"/>
          </p:cNvSpPr>
          <p:nvPr>
            <p:ph type="sldImg"/>
          </p:nvPr>
        </p:nvSpPr>
        <p:spPr>
          <a:xfrm>
            <a:off x="1233488" y="692150"/>
            <a:ext cx="4614862" cy="3462338"/>
          </a:xfrm>
          <a:ln/>
        </p:spPr>
      </p:sp>
      <p:sp>
        <p:nvSpPr>
          <p:cNvPr id="92164" name="Notes Placeholder 3"/>
          <p:cNvSpPr>
            <a:spLocks noGrp="1"/>
          </p:cNvSpPr>
          <p:nvPr/>
        </p:nvSpPr>
        <p:spPr bwMode="auto">
          <a:xfrm>
            <a:off x="708025" y="4389438"/>
            <a:ext cx="5662613" cy="4156075"/>
          </a:xfrm>
          <a:prstGeom prst="rect">
            <a:avLst/>
          </a:prstGeom>
          <a:solidFill>
            <a:srgbClr val="FFFFFF"/>
          </a:solidFill>
          <a:ln w="9525">
            <a:solidFill>
              <a:srgbClr val="000000"/>
            </a:solidFill>
            <a:miter lim="800000"/>
            <a:headEnd/>
            <a:tailEnd/>
          </a:ln>
        </p:spPr>
        <p:txBody>
          <a:bodyPr lIns="88696" tIns="44347" rIns="88696" bIns="44347" rtlCol="0"/>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rtl="0" eaLnBrk="1" hangingPunct="1"/>
            <a:endParaRPr lang="en-US" altLang="en-US"/>
          </a:p>
        </p:txBody>
      </p:sp>
      <p:sp>
        <p:nvSpPr>
          <p:cNvPr id="92165" name="TextBox 5"/>
          <p:cNvSpPr txBox="1">
            <a:spLocks noChangeArrowheads="1"/>
          </p:cNvSpPr>
          <p:nvPr/>
        </p:nvSpPr>
        <p:spPr bwMode="auto">
          <a:xfrm>
            <a:off x="122238" y="2663825"/>
            <a:ext cx="957262"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292" tIns="45145" rIns="90292" bIns="45145" rtlCol="0">
            <a:spAutoFit/>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rtl="0" eaLnBrk="1" hangingPunct="1">
              <a:spcBef>
                <a:spcPct val="0"/>
              </a:spcBef>
            </a:pPr>
            <a:r>
              <a:rPr lang="lv-LV" sz="900"/>
              <a:t>Bosch 2012: pF2B</a:t>
            </a:r>
          </a:p>
        </p:txBody>
      </p:sp>
      <p:sp>
        <p:nvSpPr>
          <p:cNvPr id="5" name="Left Bracket 4"/>
          <p:cNvSpPr/>
          <p:nvPr/>
        </p:nvSpPr>
        <p:spPr bwMode="auto">
          <a:xfrm flipH="1">
            <a:off x="4806950" y="3184525"/>
            <a:ext cx="111125" cy="40481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0292" tIns="45145" rIns="90292" bIns="45145" rtlCol="0" anchor="ctr"/>
          <a:lstStyle/>
          <a:p>
            <a:pPr algn="ctr" rtl="0" eaLnBrk="1" hangingPunct="1">
              <a:defRPr/>
            </a:pPr>
            <a:endParaRPr lang="en-US" dirty="0"/>
          </a:p>
        </p:txBody>
      </p:sp>
      <p:cxnSp>
        <p:nvCxnSpPr>
          <p:cNvPr id="7" name="Straight Connector 6"/>
          <p:cNvCxnSpPr>
            <a:stCxn id="92185" idx="1"/>
            <a:endCxn id="5" idx="1"/>
          </p:cNvCxnSpPr>
          <p:nvPr/>
        </p:nvCxnSpPr>
        <p:spPr bwMode="auto">
          <a:xfrm flipH="1" flipV="1">
            <a:off x="4918075" y="3387725"/>
            <a:ext cx="1003300" cy="58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2181" idx="2"/>
          </p:cNvCxnSpPr>
          <p:nvPr/>
        </p:nvCxnSpPr>
        <p:spPr>
          <a:xfrm flipH="1">
            <a:off x="3616325" y="503238"/>
            <a:ext cx="115888" cy="615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169" name="TextBox 31"/>
          <p:cNvSpPr txBox="1">
            <a:spLocks noChangeArrowheads="1"/>
          </p:cNvSpPr>
          <p:nvPr/>
        </p:nvSpPr>
        <p:spPr bwMode="auto">
          <a:xfrm>
            <a:off x="96838" y="3335338"/>
            <a:ext cx="963612"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751" tIns="45376" rIns="90751" bIns="45376" rtlCol="0">
            <a:spAutoFit/>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rtl="0" eaLnBrk="1" hangingPunct="1">
              <a:spcBef>
                <a:spcPct val="0"/>
              </a:spcBef>
            </a:pPr>
            <a:r>
              <a:rPr lang="lv-LV" sz="900"/>
              <a:t>Bosch 2012: pF2B</a:t>
            </a:r>
          </a:p>
        </p:txBody>
      </p:sp>
      <p:sp>
        <p:nvSpPr>
          <p:cNvPr id="92170" name="TextBox 35"/>
          <p:cNvSpPr txBox="1">
            <a:spLocks noChangeArrowheads="1"/>
          </p:cNvSpPr>
          <p:nvPr/>
        </p:nvSpPr>
        <p:spPr bwMode="auto">
          <a:xfrm>
            <a:off x="4502150" y="230188"/>
            <a:ext cx="941388" cy="366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292" tIns="45145" rIns="90292" bIns="45145" rtlCol="0">
            <a:spAutoFit/>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rtl="0" eaLnBrk="1" hangingPunct="1">
              <a:spcBef>
                <a:spcPct val="0"/>
              </a:spcBef>
            </a:pPr>
            <a:r>
              <a:rPr lang="lv-LV" sz="900"/>
              <a:t>Braaten 2008: p6A</a:t>
            </a:r>
          </a:p>
        </p:txBody>
      </p:sp>
      <p:sp>
        <p:nvSpPr>
          <p:cNvPr id="35" name="Right Bracket 34"/>
          <p:cNvSpPr/>
          <p:nvPr/>
        </p:nvSpPr>
        <p:spPr bwMode="auto">
          <a:xfrm>
            <a:off x="5243513" y="2498725"/>
            <a:ext cx="166687" cy="63976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0292" tIns="45145" rIns="90292" bIns="45145" rtlCol="0" anchor="ctr"/>
          <a:lstStyle/>
          <a:p>
            <a:pPr algn="ctr" rtl="0" eaLnBrk="1" hangingPunct="1">
              <a:defRPr/>
            </a:pPr>
            <a:endParaRPr lang="en-US" dirty="0"/>
          </a:p>
        </p:txBody>
      </p:sp>
      <p:cxnSp>
        <p:nvCxnSpPr>
          <p:cNvPr id="37" name="Straight Connector 36"/>
          <p:cNvCxnSpPr>
            <a:stCxn id="92174" idx="1"/>
            <a:endCxn id="35" idx="2"/>
          </p:cNvCxnSpPr>
          <p:nvPr/>
        </p:nvCxnSpPr>
        <p:spPr bwMode="auto">
          <a:xfrm flipH="1">
            <a:off x="5410200" y="2762250"/>
            <a:ext cx="520700" cy="55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ight Bracket 39"/>
          <p:cNvSpPr/>
          <p:nvPr/>
        </p:nvSpPr>
        <p:spPr>
          <a:xfrm flipH="1">
            <a:off x="2101850" y="3159125"/>
            <a:ext cx="90488" cy="3175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0751" tIns="45376" rIns="90751" bIns="45376" rtlCol="0" anchor="ctr"/>
          <a:lstStyle/>
          <a:p>
            <a:pPr algn="ctr" rtl="0" eaLnBrk="1" hangingPunct="1">
              <a:defRPr/>
            </a:pPr>
            <a:endParaRPr lang="en-US" dirty="0"/>
          </a:p>
        </p:txBody>
      </p:sp>
      <p:sp>
        <p:nvSpPr>
          <p:cNvPr id="92174" name="TextBox 40"/>
          <p:cNvSpPr txBox="1">
            <a:spLocks noChangeArrowheads="1"/>
          </p:cNvSpPr>
          <p:nvPr/>
        </p:nvSpPr>
        <p:spPr bwMode="auto">
          <a:xfrm>
            <a:off x="5930900" y="2576513"/>
            <a:ext cx="928688"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751" tIns="45376" rIns="90751" bIns="45376" rtlCol="0">
            <a:spAutoFit/>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rtl="0" eaLnBrk="1" hangingPunct="1">
              <a:spcBef>
                <a:spcPct val="0"/>
              </a:spcBef>
            </a:pPr>
            <a:r>
              <a:rPr lang="lv-LV" sz="900"/>
              <a:t>Braaten 2008: p4CD</a:t>
            </a:r>
          </a:p>
        </p:txBody>
      </p:sp>
      <p:cxnSp>
        <p:nvCxnSpPr>
          <p:cNvPr id="42" name="Straight Connector 41"/>
          <p:cNvCxnSpPr>
            <a:stCxn id="40" idx="2"/>
            <a:endCxn id="92169" idx="3"/>
          </p:cNvCxnSpPr>
          <p:nvPr/>
        </p:nvCxnSpPr>
        <p:spPr>
          <a:xfrm flipH="1">
            <a:off x="1060450" y="3317875"/>
            <a:ext cx="1041400" cy="201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Left Bracket 38"/>
          <p:cNvSpPr/>
          <p:nvPr/>
        </p:nvSpPr>
        <p:spPr bwMode="auto">
          <a:xfrm rot="5400000">
            <a:off x="2567782" y="1232694"/>
            <a:ext cx="127000" cy="62388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0292" tIns="45145" rIns="90292" bIns="45145" rtlCol="0" anchor="ctr"/>
          <a:lstStyle/>
          <a:p>
            <a:pPr algn="ctr" rtl="0" eaLnBrk="1" hangingPunct="1">
              <a:defRPr/>
            </a:pPr>
            <a:endParaRPr lang="en-US" dirty="0"/>
          </a:p>
        </p:txBody>
      </p:sp>
      <p:cxnSp>
        <p:nvCxnSpPr>
          <p:cNvPr id="41" name="Straight Connector 40"/>
          <p:cNvCxnSpPr>
            <a:stCxn id="92184" idx="3"/>
            <a:endCxn id="39" idx="1"/>
          </p:cNvCxnSpPr>
          <p:nvPr/>
        </p:nvCxnSpPr>
        <p:spPr bwMode="auto">
          <a:xfrm>
            <a:off x="1103313" y="1295400"/>
            <a:ext cx="1528762" cy="185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Left Bracket 62"/>
          <p:cNvSpPr/>
          <p:nvPr/>
        </p:nvSpPr>
        <p:spPr bwMode="auto">
          <a:xfrm>
            <a:off x="1727200" y="2405063"/>
            <a:ext cx="241300" cy="68897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0292" tIns="45145" rIns="90292" bIns="45145" rtlCol="0" anchor="ctr"/>
          <a:lstStyle/>
          <a:p>
            <a:pPr algn="ctr" rtl="0" eaLnBrk="1" hangingPunct="1">
              <a:defRPr/>
            </a:pPr>
            <a:endParaRPr lang="en-US" dirty="0"/>
          </a:p>
        </p:txBody>
      </p:sp>
      <p:cxnSp>
        <p:nvCxnSpPr>
          <p:cNvPr id="64" name="Straight Connector 63"/>
          <p:cNvCxnSpPr>
            <a:stCxn id="92165" idx="3"/>
            <a:endCxn id="63" idx="1"/>
          </p:cNvCxnSpPr>
          <p:nvPr/>
        </p:nvCxnSpPr>
        <p:spPr bwMode="auto">
          <a:xfrm flipV="1">
            <a:off x="1079500" y="2751138"/>
            <a:ext cx="647700"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ight Bracket 9"/>
          <p:cNvSpPr/>
          <p:nvPr/>
        </p:nvSpPr>
        <p:spPr>
          <a:xfrm rot="16200000">
            <a:off x="3391694" y="1016794"/>
            <a:ext cx="449262" cy="7239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0292" tIns="45145" rIns="90292" bIns="45145" rtlCol="0" anchor="ctr"/>
          <a:lstStyle/>
          <a:p>
            <a:pPr algn="ctr" rtl="0" eaLnBrk="1" hangingPunct="1">
              <a:defRPr/>
            </a:pPr>
            <a:endParaRPr lang="en-US" dirty="0"/>
          </a:p>
        </p:txBody>
      </p:sp>
      <p:sp>
        <p:nvSpPr>
          <p:cNvPr id="92181" name="TextBox 31"/>
          <p:cNvSpPr txBox="1">
            <a:spLocks noChangeArrowheads="1"/>
          </p:cNvSpPr>
          <p:nvPr/>
        </p:nvSpPr>
        <p:spPr bwMode="auto">
          <a:xfrm>
            <a:off x="3211513" y="134938"/>
            <a:ext cx="10382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751" tIns="45376" rIns="90751" bIns="45376" rtlCol="0">
            <a:spAutoFit/>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rtl="0">
              <a:spcBef>
                <a:spcPct val="0"/>
              </a:spcBef>
            </a:pPr>
            <a:r>
              <a:rPr lang="lv-LV" sz="900">
                <a:solidFill>
                  <a:srgbClr val="000000"/>
                </a:solidFill>
              </a:rPr>
              <a:t>Braaten 2008: p4A,B</a:t>
            </a:r>
          </a:p>
        </p:txBody>
      </p:sp>
      <p:cxnSp>
        <p:nvCxnSpPr>
          <p:cNvPr id="49" name="Straight Connector 48"/>
          <p:cNvCxnSpPr>
            <a:stCxn id="92170" idx="2"/>
            <a:endCxn id="50" idx="2"/>
          </p:cNvCxnSpPr>
          <p:nvPr/>
        </p:nvCxnSpPr>
        <p:spPr>
          <a:xfrm flipH="1">
            <a:off x="4533900" y="596900"/>
            <a:ext cx="439738" cy="839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ight Bracket 49"/>
          <p:cNvSpPr/>
          <p:nvPr/>
        </p:nvSpPr>
        <p:spPr>
          <a:xfrm rot="16200000">
            <a:off x="4368801" y="1273175"/>
            <a:ext cx="328612" cy="655637"/>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0292" tIns="45145" rIns="90292" bIns="45145" rtlCol="0" anchor="ctr"/>
          <a:lstStyle/>
          <a:p>
            <a:pPr algn="ctr" rtl="0" eaLnBrk="1" hangingPunct="1">
              <a:defRPr/>
            </a:pPr>
            <a:endParaRPr lang="en-US" dirty="0"/>
          </a:p>
        </p:txBody>
      </p:sp>
      <p:sp>
        <p:nvSpPr>
          <p:cNvPr id="92184" name="TextBox 9"/>
          <p:cNvSpPr txBox="1">
            <a:spLocks noChangeArrowheads="1"/>
          </p:cNvSpPr>
          <p:nvPr/>
        </p:nvSpPr>
        <p:spPr bwMode="auto">
          <a:xfrm>
            <a:off x="66675" y="1044575"/>
            <a:ext cx="1036638" cy="503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307" tIns="44653" rIns="89307" bIns="44653" rtlCol="0">
            <a:spAutoFit/>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rtl="0">
              <a:spcBef>
                <a:spcPct val="0"/>
              </a:spcBef>
            </a:pPr>
            <a:r>
              <a:rPr lang="lv-LV" sz="900">
                <a:solidFill>
                  <a:srgbClr val="000000"/>
                </a:solidFill>
              </a:rPr>
              <a:t>Bosch 2012: pF2A;</a:t>
            </a:r>
          </a:p>
          <a:p>
            <a:pPr rtl="0">
              <a:spcBef>
                <a:spcPct val="0"/>
              </a:spcBef>
            </a:pPr>
            <a:r>
              <a:rPr lang="lv-LV" sz="900">
                <a:solidFill>
                  <a:srgbClr val="000000"/>
                </a:solidFill>
              </a:rPr>
              <a:t>Hoots: p2375A</a:t>
            </a:r>
          </a:p>
        </p:txBody>
      </p:sp>
      <p:sp>
        <p:nvSpPr>
          <p:cNvPr id="92185" name="TextBox 5"/>
          <p:cNvSpPr txBox="1">
            <a:spLocks noChangeArrowheads="1"/>
          </p:cNvSpPr>
          <p:nvPr/>
        </p:nvSpPr>
        <p:spPr bwMode="auto">
          <a:xfrm>
            <a:off x="5921375" y="3263900"/>
            <a:ext cx="950913" cy="365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307" tIns="44653" rIns="89307" bIns="44653" rtlCol="0">
            <a:spAutoFit/>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rtl="0">
              <a:spcBef>
                <a:spcPct val="0"/>
              </a:spcBef>
            </a:pPr>
            <a:r>
              <a:rPr lang="lv-LV" sz="900">
                <a:solidFill>
                  <a:srgbClr val="000000"/>
                </a:solidFill>
              </a:rPr>
              <a:t>Bosch 2012: pF2B</a:t>
            </a:r>
          </a:p>
        </p:txBody>
      </p:sp>
      <p:sp>
        <p:nvSpPr>
          <p:cNvPr id="92186" name="Rectangle 1"/>
          <p:cNvSpPr>
            <a:spLocks noChangeArrowheads="1"/>
          </p:cNvSpPr>
          <p:nvPr/>
        </p:nvSpPr>
        <p:spPr bwMode="auto">
          <a:xfrm>
            <a:off x="1103313" y="4357688"/>
            <a:ext cx="4818062"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rtlCol="0">
            <a:spAutoFit/>
          </a:bodyPr>
          <a:lstStyle>
            <a:lvl1pPr>
              <a:defRPr sz="1400" b="1">
                <a:solidFill>
                  <a:schemeClr val="tx1"/>
                </a:solidFill>
                <a:latin typeface="Arial" charset="0"/>
                <a:ea typeface="MS PGothic" pitchFamily="34" charset="-128"/>
              </a:defRPr>
            </a:lvl1pPr>
            <a:lvl2pPr marL="742950" indent="-285750">
              <a:defRPr sz="1400" b="1">
                <a:solidFill>
                  <a:schemeClr val="tx1"/>
                </a:solidFill>
                <a:latin typeface="Arial" charset="0"/>
                <a:ea typeface="MS PGothic" pitchFamily="34" charset="-128"/>
              </a:defRPr>
            </a:lvl2pPr>
            <a:lvl3pPr marL="1143000" indent="-228600">
              <a:defRPr sz="1400" b="1">
                <a:solidFill>
                  <a:schemeClr val="tx1"/>
                </a:solidFill>
                <a:latin typeface="Arial" charset="0"/>
                <a:ea typeface="MS PGothic" pitchFamily="34" charset="-128"/>
              </a:defRPr>
            </a:lvl3pPr>
            <a:lvl4pPr marL="1600200" indent="-228600">
              <a:defRPr sz="1400" b="1">
                <a:solidFill>
                  <a:schemeClr val="tx1"/>
                </a:solidFill>
                <a:latin typeface="Arial" charset="0"/>
                <a:ea typeface="MS PGothic" pitchFamily="34" charset="-128"/>
              </a:defRPr>
            </a:lvl4pPr>
            <a:lvl5pPr marL="2057400" indent="-228600">
              <a:defRPr sz="1400" b="1">
                <a:solidFill>
                  <a:schemeClr val="tx1"/>
                </a:solidFill>
                <a:latin typeface="Arial" charset="0"/>
                <a:ea typeface="MS PGothic" pitchFamily="34" charset="-128"/>
              </a:defRPr>
            </a:lvl5pPr>
            <a:lvl6pPr marL="2514600" indent="-228600" eaLnBrk="0" fontAlgn="base" hangingPunct="0">
              <a:spcBef>
                <a:spcPct val="0"/>
              </a:spcBef>
              <a:spcAft>
                <a:spcPct val="0"/>
              </a:spcAft>
              <a:defRPr sz="1400" b="1">
                <a:solidFill>
                  <a:schemeClr val="tx1"/>
                </a:solidFill>
                <a:latin typeface="Arial" charset="0"/>
                <a:ea typeface="MS PGothic" pitchFamily="34" charset="-128"/>
              </a:defRPr>
            </a:lvl6pPr>
            <a:lvl7pPr marL="2971800" indent="-228600" eaLnBrk="0" fontAlgn="base" hangingPunct="0">
              <a:spcBef>
                <a:spcPct val="0"/>
              </a:spcBef>
              <a:spcAft>
                <a:spcPct val="0"/>
              </a:spcAft>
              <a:defRPr sz="1400" b="1">
                <a:solidFill>
                  <a:schemeClr val="tx1"/>
                </a:solidFill>
                <a:latin typeface="Arial" charset="0"/>
                <a:ea typeface="MS PGothic" pitchFamily="34" charset="-128"/>
              </a:defRPr>
            </a:lvl7pPr>
            <a:lvl8pPr marL="3429000" indent="-228600" eaLnBrk="0" fontAlgn="base" hangingPunct="0">
              <a:spcBef>
                <a:spcPct val="0"/>
              </a:spcBef>
              <a:spcAft>
                <a:spcPct val="0"/>
              </a:spcAft>
              <a:defRPr sz="1400" b="1">
                <a:solidFill>
                  <a:schemeClr val="tx1"/>
                </a:solidFill>
                <a:latin typeface="Arial" charset="0"/>
                <a:ea typeface="MS PGothic" pitchFamily="34" charset="-128"/>
              </a:defRPr>
            </a:lvl8pPr>
            <a:lvl9pPr marL="3886200" indent="-228600" eaLnBrk="0" fontAlgn="base" hangingPunct="0">
              <a:spcBef>
                <a:spcPct val="0"/>
              </a:spcBef>
              <a:spcAft>
                <a:spcPct val="0"/>
              </a:spcAft>
              <a:defRPr sz="1400" b="1">
                <a:solidFill>
                  <a:schemeClr val="tx1"/>
                </a:solidFill>
                <a:latin typeface="Arial" charset="0"/>
                <a:ea typeface="MS PGothic" pitchFamily="34" charset="-128"/>
              </a:defRPr>
            </a:lvl9pPr>
          </a:lstStyle>
          <a:p>
            <a:pPr rtl="0"/>
            <a:r>
              <a:rPr lang="lv-LV" sz="1200" b="0"/>
              <a:t>Please note: a revised slide appears in backup which excludes mention of RRP; RRP was kept on this slide as this supports the range of diseases that can associate with HPV infection.</a:t>
            </a:r>
          </a:p>
        </p:txBody>
      </p:sp>
    </p:spTree>
    <p:extLst>
      <p:ext uri="{BB962C8B-B14F-4D97-AF65-F5344CB8AC3E}">
        <p14:creationId xmlns:p14="http://schemas.microsoft.com/office/powerpoint/2010/main" val="264566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440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6F9D097-3B64-4CEF-8826-A6E6234770AF}" type="slidenum">
              <a:rPr lang="lv-LV" altLang="lv-LV"/>
              <a:pPr/>
              <a:t>29</a:t>
            </a:fld>
            <a:endParaRPr lang="lv-LV" altLang="lv-LV"/>
          </a:p>
        </p:txBody>
      </p:sp>
    </p:spTree>
    <p:extLst>
      <p:ext uri="{BB962C8B-B14F-4D97-AF65-F5344CB8AC3E}">
        <p14:creationId xmlns:p14="http://schemas.microsoft.com/office/powerpoint/2010/main" val="309822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a:extLst/>
          </p:cNvPr>
          <p:cNvSpPr>
            <a:spLocks noGrp="1"/>
          </p:cNvSpPr>
          <p:nvPr>
            <p:ph type="dt" sz="half" idx="10"/>
          </p:nvPr>
        </p:nvSpPr>
        <p:spPr/>
        <p:txBody>
          <a:bodyPr/>
          <a:lstStyle>
            <a:lvl1pPr>
              <a:defRPr/>
            </a:lvl1pPr>
          </a:lstStyle>
          <a:p>
            <a:pPr>
              <a:defRPr/>
            </a:pPr>
            <a:fld id="{EF75F87A-2979-4EA2-8346-4F5CDB0808AB}" type="datetimeFigureOut">
              <a:rPr lang="en-US" altLang="lv-LV"/>
              <a:pPr>
                <a:defRPr/>
              </a:pPr>
              <a:t>9/20/2018</a:t>
            </a:fld>
            <a:endParaRPr lang="en-US" altLang="lv-LV"/>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BF357582-7EDB-42F3-893D-FD4BD58DF1C2}" type="slidenum">
              <a:rPr lang="en-US" altLang="lv-LV"/>
              <a:pPr/>
              <a:t>‹#›</a:t>
            </a:fld>
            <a:endParaRPr lang="en-US" altLang="lv-LV"/>
          </a:p>
        </p:txBody>
      </p:sp>
    </p:spTree>
    <p:extLst>
      <p:ext uri="{BB962C8B-B14F-4D97-AF65-F5344CB8AC3E}">
        <p14:creationId xmlns:p14="http://schemas.microsoft.com/office/powerpoint/2010/main" val="143475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a:extLst/>
          </p:cNvPr>
          <p:cNvSpPr>
            <a:spLocks noGrp="1"/>
          </p:cNvSpPr>
          <p:nvPr>
            <p:ph type="dt" sz="half" idx="10"/>
          </p:nvPr>
        </p:nvSpPr>
        <p:spPr/>
        <p:txBody>
          <a:bodyPr/>
          <a:lstStyle>
            <a:lvl1pPr>
              <a:defRPr/>
            </a:lvl1pPr>
          </a:lstStyle>
          <a:p>
            <a:pPr>
              <a:defRPr/>
            </a:pPr>
            <a:fld id="{DD9FD415-B009-47B7-B06C-B6D22E6C3694}" type="datetimeFigureOut">
              <a:rPr lang="en-US" altLang="lv-LV"/>
              <a:pPr>
                <a:defRPr/>
              </a:pPr>
              <a:t>9/20/2018</a:t>
            </a:fld>
            <a:endParaRPr lang="en-US" altLang="lv-LV"/>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4D16F7BF-F96E-429A-883A-8BF7283F5D3E}" type="slidenum">
              <a:rPr lang="en-US" altLang="lv-LV"/>
              <a:pPr/>
              <a:t>‹#›</a:t>
            </a:fld>
            <a:endParaRPr lang="en-US" altLang="lv-LV"/>
          </a:p>
        </p:txBody>
      </p:sp>
    </p:spTree>
    <p:extLst>
      <p:ext uri="{BB962C8B-B14F-4D97-AF65-F5344CB8AC3E}">
        <p14:creationId xmlns:p14="http://schemas.microsoft.com/office/powerpoint/2010/main" val="377025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a:extLst/>
          </p:cNvPr>
          <p:cNvSpPr>
            <a:spLocks noGrp="1"/>
          </p:cNvSpPr>
          <p:nvPr>
            <p:ph type="dt" sz="half" idx="10"/>
          </p:nvPr>
        </p:nvSpPr>
        <p:spPr/>
        <p:txBody>
          <a:bodyPr/>
          <a:lstStyle>
            <a:lvl1pPr>
              <a:defRPr/>
            </a:lvl1pPr>
          </a:lstStyle>
          <a:p>
            <a:pPr>
              <a:defRPr/>
            </a:pPr>
            <a:fld id="{765EEE39-ED87-47A2-BFF2-ECA0CDA12C66}" type="datetimeFigureOut">
              <a:rPr lang="en-US" altLang="lv-LV"/>
              <a:pPr>
                <a:defRPr/>
              </a:pPr>
              <a:t>9/20/2018</a:t>
            </a:fld>
            <a:endParaRPr lang="en-US" altLang="lv-LV"/>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8E0CB3E8-5306-40F9-833E-37202ED60A18}" type="slidenum">
              <a:rPr lang="en-US" altLang="lv-LV"/>
              <a:pPr/>
              <a:t>‹#›</a:t>
            </a:fld>
            <a:endParaRPr lang="en-US" altLang="lv-LV"/>
          </a:p>
        </p:txBody>
      </p:sp>
    </p:spTree>
    <p:extLst>
      <p:ext uri="{BB962C8B-B14F-4D97-AF65-F5344CB8AC3E}">
        <p14:creationId xmlns:p14="http://schemas.microsoft.com/office/powerpoint/2010/main" val="365907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a:extLst/>
          </p:cNvPr>
          <p:cNvSpPr>
            <a:spLocks noGrp="1"/>
          </p:cNvSpPr>
          <p:nvPr>
            <p:ph type="dt" sz="half" idx="10"/>
          </p:nvPr>
        </p:nvSpPr>
        <p:spPr/>
        <p:txBody>
          <a:bodyPr/>
          <a:lstStyle>
            <a:lvl1pPr>
              <a:defRPr/>
            </a:lvl1pPr>
          </a:lstStyle>
          <a:p>
            <a:pPr>
              <a:defRPr/>
            </a:pPr>
            <a:fld id="{DD4F915B-848D-4D8C-BEE8-F80C4A4FAE1A}" type="datetimeFigureOut">
              <a:rPr lang="en-US" altLang="lv-LV"/>
              <a:pPr>
                <a:defRPr/>
              </a:pPr>
              <a:t>9/20/2018</a:t>
            </a:fld>
            <a:endParaRPr lang="en-US" altLang="lv-LV"/>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8144DC46-46C9-4C6B-BE9A-B321C2BB3417}" type="slidenum">
              <a:rPr lang="en-US" altLang="lv-LV"/>
              <a:pPr/>
              <a:t>‹#›</a:t>
            </a:fld>
            <a:endParaRPr lang="en-US" altLang="lv-LV"/>
          </a:p>
        </p:txBody>
      </p:sp>
    </p:spTree>
    <p:extLst>
      <p:ext uri="{BB962C8B-B14F-4D97-AF65-F5344CB8AC3E}">
        <p14:creationId xmlns:p14="http://schemas.microsoft.com/office/powerpoint/2010/main" val="354434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98F733D7-AAA4-4A72-A4EC-1FED1EE8AE30}" type="datetimeFigureOut">
              <a:rPr lang="en-US" altLang="lv-LV"/>
              <a:pPr>
                <a:defRPr/>
              </a:pPr>
              <a:t>9/20/2018</a:t>
            </a:fld>
            <a:endParaRPr lang="en-US" altLang="lv-LV"/>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fld id="{8408DC07-4A7D-4687-A9D8-4CFF6CDF638A}" type="slidenum">
              <a:rPr lang="en-US" altLang="lv-LV"/>
              <a:pPr/>
              <a:t>‹#›</a:t>
            </a:fld>
            <a:endParaRPr lang="en-US" altLang="lv-LV"/>
          </a:p>
        </p:txBody>
      </p:sp>
    </p:spTree>
    <p:extLst>
      <p:ext uri="{BB962C8B-B14F-4D97-AF65-F5344CB8AC3E}">
        <p14:creationId xmlns:p14="http://schemas.microsoft.com/office/powerpoint/2010/main" val="153607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3">
            <a:extLst/>
          </p:cNvPr>
          <p:cNvSpPr>
            <a:spLocks noGrp="1"/>
          </p:cNvSpPr>
          <p:nvPr>
            <p:ph type="dt" sz="half" idx="10"/>
          </p:nvPr>
        </p:nvSpPr>
        <p:spPr/>
        <p:txBody>
          <a:bodyPr/>
          <a:lstStyle>
            <a:lvl1pPr>
              <a:defRPr/>
            </a:lvl1pPr>
          </a:lstStyle>
          <a:p>
            <a:pPr>
              <a:defRPr/>
            </a:pPr>
            <a:fld id="{B3485482-FA9D-4B75-A495-8DBEA841D9CC}" type="datetimeFigureOut">
              <a:rPr lang="en-US" altLang="lv-LV"/>
              <a:pPr>
                <a:defRPr/>
              </a:pPr>
              <a:t>9/20/2018</a:t>
            </a:fld>
            <a:endParaRPr lang="en-US" altLang="lv-LV"/>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fld id="{CF7A6EBB-6A4C-4F77-A870-1B73D2B95BF5}" type="slidenum">
              <a:rPr lang="en-US" altLang="lv-LV"/>
              <a:pPr/>
              <a:t>‹#›</a:t>
            </a:fld>
            <a:endParaRPr lang="en-US" altLang="lv-LV"/>
          </a:p>
        </p:txBody>
      </p:sp>
    </p:spTree>
    <p:extLst>
      <p:ext uri="{BB962C8B-B14F-4D97-AF65-F5344CB8AC3E}">
        <p14:creationId xmlns:p14="http://schemas.microsoft.com/office/powerpoint/2010/main" val="140274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3">
            <a:extLst/>
          </p:cNvPr>
          <p:cNvSpPr>
            <a:spLocks noGrp="1"/>
          </p:cNvSpPr>
          <p:nvPr>
            <p:ph type="dt" sz="half" idx="10"/>
          </p:nvPr>
        </p:nvSpPr>
        <p:spPr/>
        <p:txBody>
          <a:bodyPr/>
          <a:lstStyle>
            <a:lvl1pPr>
              <a:defRPr/>
            </a:lvl1pPr>
          </a:lstStyle>
          <a:p>
            <a:pPr>
              <a:defRPr/>
            </a:pPr>
            <a:fld id="{E4A89E35-C894-4E07-A17F-981A0E250C6C}" type="datetimeFigureOut">
              <a:rPr lang="en-US" altLang="lv-LV"/>
              <a:pPr>
                <a:defRPr/>
              </a:pPr>
              <a:t>9/20/2018</a:t>
            </a:fld>
            <a:endParaRPr lang="en-US" altLang="lv-LV"/>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fld id="{722A40FB-DB46-40C0-8E0F-EDF9557E2E54}" type="slidenum">
              <a:rPr lang="en-US" altLang="lv-LV"/>
              <a:pPr/>
              <a:t>‹#›</a:t>
            </a:fld>
            <a:endParaRPr lang="en-US" altLang="lv-LV"/>
          </a:p>
        </p:txBody>
      </p:sp>
    </p:spTree>
    <p:extLst>
      <p:ext uri="{BB962C8B-B14F-4D97-AF65-F5344CB8AC3E}">
        <p14:creationId xmlns:p14="http://schemas.microsoft.com/office/powerpoint/2010/main" val="70494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3">
            <a:extLst/>
          </p:cNvPr>
          <p:cNvSpPr>
            <a:spLocks noGrp="1"/>
          </p:cNvSpPr>
          <p:nvPr>
            <p:ph type="dt" sz="half" idx="10"/>
          </p:nvPr>
        </p:nvSpPr>
        <p:spPr/>
        <p:txBody>
          <a:bodyPr/>
          <a:lstStyle>
            <a:lvl1pPr>
              <a:defRPr/>
            </a:lvl1pPr>
          </a:lstStyle>
          <a:p>
            <a:pPr>
              <a:defRPr/>
            </a:pPr>
            <a:fld id="{D975EB06-0322-4ECE-B0EC-D6ABD965C7B2}" type="datetimeFigureOut">
              <a:rPr lang="en-US" altLang="lv-LV"/>
              <a:pPr>
                <a:defRPr/>
              </a:pPr>
              <a:t>9/20/2018</a:t>
            </a:fld>
            <a:endParaRPr lang="en-US" altLang="lv-LV"/>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fld id="{860B526B-A973-479B-A002-4C2A9342D0DF}" type="slidenum">
              <a:rPr lang="en-US" altLang="lv-LV"/>
              <a:pPr/>
              <a:t>‹#›</a:t>
            </a:fld>
            <a:endParaRPr lang="en-US" altLang="lv-LV"/>
          </a:p>
        </p:txBody>
      </p:sp>
    </p:spTree>
    <p:extLst>
      <p:ext uri="{BB962C8B-B14F-4D97-AF65-F5344CB8AC3E}">
        <p14:creationId xmlns:p14="http://schemas.microsoft.com/office/powerpoint/2010/main" val="349377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D3D9F02A-D0C9-44EE-9E30-44956CC73173}" type="datetimeFigureOut">
              <a:rPr lang="en-US" altLang="lv-LV"/>
              <a:pPr>
                <a:defRPr/>
              </a:pPr>
              <a:t>9/20/2018</a:t>
            </a:fld>
            <a:endParaRPr lang="en-US" altLang="lv-LV"/>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fld id="{A979DC04-9F13-4B14-A84D-D4A7E02C3692}" type="slidenum">
              <a:rPr lang="en-US" altLang="lv-LV"/>
              <a:pPr/>
              <a:t>‹#›</a:t>
            </a:fld>
            <a:endParaRPr lang="en-US" altLang="lv-LV"/>
          </a:p>
        </p:txBody>
      </p:sp>
    </p:spTree>
    <p:extLst>
      <p:ext uri="{BB962C8B-B14F-4D97-AF65-F5344CB8AC3E}">
        <p14:creationId xmlns:p14="http://schemas.microsoft.com/office/powerpoint/2010/main" val="141391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D9148F6F-9923-4C04-9347-D53077F62223}" type="datetimeFigureOut">
              <a:rPr lang="en-US" altLang="lv-LV"/>
              <a:pPr>
                <a:defRPr/>
              </a:pPr>
              <a:t>9/20/2018</a:t>
            </a:fld>
            <a:endParaRPr lang="en-US" altLang="lv-LV"/>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fld id="{C0ED1EAF-E53F-47C9-BE77-270A5BE5FA38}" type="slidenum">
              <a:rPr lang="en-US" altLang="lv-LV"/>
              <a:pPr/>
              <a:t>‹#›</a:t>
            </a:fld>
            <a:endParaRPr lang="en-US" altLang="lv-LV"/>
          </a:p>
        </p:txBody>
      </p:sp>
    </p:spTree>
    <p:extLst>
      <p:ext uri="{BB962C8B-B14F-4D97-AF65-F5344CB8AC3E}">
        <p14:creationId xmlns:p14="http://schemas.microsoft.com/office/powerpoint/2010/main" val="182204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E701D005-B290-4BC3-A068-D3100DCABD6C}" type="datetimeFigureOut">
              <a:rPr lang="en-US" altLang="lv-LV"/>
              <a:pPr>
                <a:defRPr/>
              </a:pPr>
              <a:t>9/20/2018</a:t>
            </a:fld>
            <a:endParaRPr lang="en-US" altLang="lv-LV"/>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fld id="{E4D6E5AE-6AD2-4835-85CD-EAE0D8FDF217}" type="slidenum">
              <a:rPr lang="en-US" altLang="lv-LV"/>
              <a:pPr/>
              <a:t>‹#›</a:t>
            </a:fld>
            <a:endParaRPr lang="en-US" altLang="lv-LV"/>
          </a:p>
        </p:txBody>
      </p:sp>
    </p:spTree>
    <p:extLst>
      <p:ext uri="{BB962C8B-B14F-4D97-AF65-F5344CB8AC3E}">
        <p14:creationId xmlns:p14="http://schemas.microsoft.com/office/powerpoint/2010/main" val="58116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a:t>Click to edit Master title style</a:t>
            </a:r>
            <a:endParaRPr lang="en-US" altLang="lv-LV"/>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a:t>Click to edit Master text styles</a:t>
            </a:r>
          </a:p>
          <a:p>
            <a:pPr lvl="1"/>
            <a:r>
              <a:rPr lang="lv-LV" altLang="lv-LV"/>
              <a:t>Second level</a:t>
            </a:r>
          </a:p>
          <a:p>
            <a:pPr lvl="2"/>
            <a:r>
              <a:rPr lang="lv-LV" altLang="lv-LV"/>
              <a:t>Third level</a:t>
            </a:r>
          </a:p>
          <a:p>
            <a:pPr lvl="3"/>
            <a:r>
              <a:rPr lang="lv-LV" altLang="lv-LV"/>
              <a:t>Fourth level</a:t>
            </a:r>
          </a:p>
          <a:p>
            <a:pPr lvl="4"/>
            <a:r>
              <a:rPr lang="lv-LV" altLang="lv-LV"/>
              <a:t>Fifth level</a:t>
            </a:r>
            <a:endParaRPr lang="en-US" altLang="lv-LV"/>
          </a:p>
        </p:txBody>
      </p:sp>
      <p:sp>
        <p:nvSpPr>
          <p:cNvPr id="4" name="Date Placeholder 3">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A28EBDC-431F-445D-A23C-642505814952}" type="datetimeFigureOut">
              <a:rPr lang="en-US" altLang="lv-LV"/>
              <a:pPr>
                <a:defRPr/>
              </a:pPr>
              <a:t>9/20/2018</a:t>
            </a:fld>
            <a:endParaRPr lang="en-US" altLang="lv-LV"/>
          </a:p>
        </p:txBody>
      </p:sp>
      <p:sp>
        <p:nvSpPr>
          <p:cNvPr id="5" name="Footer Placeholder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34C3129-C246-49FC-9956-1221731F31F1}"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atubazes.lanet.lv:5250/"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atubazes.lanet.lv:5250/"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079625"/>
            <a:ext cx="7772400" cy="1470025"/>
          </a:xfrm>
        </p:spPr>
        <p:txBody>
          <a:bodyPr/>
          <a:lstStyle/>
          <a:p>
            <a:pPr eaLnBrk="1" hangingPunct="1"/>
            <a:r>
              <a:rPr lang="en-US" altLang="lv-LV" sz="3500">
                <a:solidFill>
                  <a:srgbClr val="403152"/>
                </a:solidFill>
                <a:latin typeface="Arial" panose="020B0604020202020204" pitchFamily="34" charset="0"/>
                <a:cs typeface="Arial" panose="020B0604020202020204" pitchFamily="34" charset="0"/>
              </a:rPr>
              <a:t>“Aicini vakcinēties pret CPV, izglāb dzīvību!” </a:t>
            </a:r>
            <a:br>
              <a:rPr lang="lv-LV" altLang="lv-LV" sz="3500">
                <a:solidFill>
                  <a:srgbClr val="403152"/>
                </a:solidFill>
                <a:latin typeface="Arial" panose="020B0604020202020204" pitchFamily="34" charset="0"/>
                <a:cs typeface="Arial" panose="020B0604020202020204" pitchFamily="34" charset="0"/>
              </a:rPr>
            </a:br>
            <a:br>
              <a:rPr lang="en-US" altLang="lv-LV" sz="3500">
                <a:solidFill>
                  <a:srgbClr val="403152"/>
                </a:solidFill>
                <a:latin typeface="Arial" panose="020B0604020202020204" pitchFamily="34" charset="0"/>
                <a:cs typeface="Arial" panose="020B0604020202020204" pitchFamily="34" charset="0"/>
              </a:rPr>
            </a:br>
            <a:r>
              <a:rPr lang="en-US" altLang="lv-LV" sz="3500">
                <a:solidFill>
                  <a:srgbClr val="403152"/>
                </a:solidFill>
                <a:latin typeface="Arial" panose="020B0604020202020204" pitchFamily="34" charset="0"/>
                <a:cs typeface="Arial" panose="020B0604020202020204" pitchFamily="34" charset="0"/>
              </a:rPr>
              <a:t>Cilvēka papilomas vīrusa izraisītās slimības un vakcinācijas nozīme to profilaksē</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47800" y="274638"/>
            <a:ext cx="7239000"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Cilvēka </a:t>
            </a:r>
            <a:r>
              <a:rPr lang="lv-LV" altLang="lv-LV" sz="3500" dirty="0" err="1">
                <a:solidFill>
                  <a:schemeClr val="accent4">
                    <a:lumMod val="50000"/>
                  </a:schemeClr>
                </a:solidFill>
                <a:latin typeface="Arial" panose="020B0604020202020204" pitchFamily="34" charset="0"/>
                <a:cs typeface="Arial" panose="020B0604020202020204" pitchFamily="34" charset="0"/>
              </a:rPr>
              <a:t>papilomas</a:t>
            </a:r>
            <a:r>
              <a:rPr lang="lv-LV" altLang="lv-LV" sz="3500" dirty="0">
                <a:solidFill>
                  <a:schemeClr val="accent4">
                    <a:lumMod val="50000"/>
                  </a:schemeClr>
                </a:solidFill>
                <a:latin typeface="Arial" panose="020B0604020202020204" pitchFamily="34" charset="0"/>
                <a:cs typeface="Arial" panose="020B0604020202020204" pitchFamily="34" charset="0"/>
              </a:rPr>
              <a:t> vīrusi (2)</a:t>
            </a:r>
          </a:p>
        </p:txBody>
      </p:sp>
      <p:sp>
        <p:nvSpPr>
          <p:cNvPr id="3" name="Content Placeholder 2">
            <a:extLst/>
          </p:cNvPr>
          <p:cNvSpPr>
            <a:spLocks noGrp="1"/>
          </p:cNvSpPr>
          <p:nvPr>
            <p:ph sz="quarter" idx="4294967295"/>
          </p:nvPr>
        </p:nvSpPr>
        <p:spPr>
          <a:xfrm>
            <a:off x="685800" y="1711325"/>
            <a:ext cx="7772400" cy="3424238"/>
          </a:xfrm>
        </p:spPr>
        <p:txBody>
          <a:bodyPr/>
          <a:lstStyle/>
          <a:p>
            <a:pPr marL="0" indent="0">
              <a:buFont typeface="Arial" charset="0"/>
              <a:buNone/>
              <a:defRPr/>
            </a:pPr>
            <a:r>
              <a:rPr lang="lv-LV" sz="2400" dirty="0">
                <a:solidFill>
                  <a:schemeClr val="accent4">
                    <a:lumMod val="50000"/>
                  </a:schemeClr>
                </a:solidFill>
                <a:latin typeface="Arial" panose="020B0604020202020204" pitchFamily="34" charset="0"/>
                <a:cs typeface="Arial" panose="020B0604020202020204" pitchFamily="34" charset="0"/>
              </a:rPr>
              <a:t>Gļotādas HPV</a:t>
            </a:r>
          </a:p>
          <a:p>
            <a:pPr marL="0" indent="0">
              <a:buFont typeface="Arial" charset="0"/>
              <a:buNone/>
              <a:defRPr/>
            </a:pPr>
            <a:r>
              <a:rPr lang="lv-LV" sz="2400" dirty="0">
                <a:solidFill>
                  <a:schemeClr val="accent4">
                    <a:lumMod val="50000"/>
                  </a:schemeClr>
                </a:solidFill>
                <a:latin typeface="Arial" panose="020B0604020202020204" pitchFamily="34" charset="0"/>
                <a:cs typeface="Arial" panose="020B0604020202020204" pitchFamily="34" charset="0"/>
              </a:rPr>
              <a:t>Seksuālās transmisijas ceļš</a:t>
            </a:r>
          </a:p>
          <a:p>
            <a:pPr>
              <a:buFont typeface="Arial" charset="0"/>
              <a:buChar char="•"/>
              <a:defRPr/>
            </a:pPr>
            <a:r>
              <a:rPr lang="lv-LV" sz="2400" dirty="0">
                <a:solidFill>
                  <a:schemeClr val="accent4">
                    <a:lumMod val="50000"/>
                  </a:schemeClr>
                </a:solidFill>
                <a:latin typeface="Arial" panose="020B0604020202020204" pitchFamily="34" charset="0"/>
                <a:cs typeface="Arial" panose="020B0604020202020204" pitchFamily="34" charset="0"/>
              </a:rPr>
              <a:t>~ 40 dažādi HPV var izraisīt </a:t>
            </a:r>
            <a:r>
              <a:rPr lang="lv-LV" sz="2400" dirty="0" err="1">
                <a:solidFill>
                  <a:schemeClr val="accent4">
                    <a:lumMod val="50000"/>
                  </a:schemeClr>
                </a:solidFill>
                <a:latin typeface="Arial" panose="020B0604020202020204" pitchFamily="34" charset="0"/>
                <a:cs typeface="Arial" panose="020B0604020202020204" pitchFamily="34" charset="0"/>
              </a:rPr>
              <a:t>ģenitālā</a:t>
            </a:r>
            <a:r>
              <a:rPr lang="lv-LV" sz="2400" dirty="0">
                <a:solidFill>
                  <a:schemeClr val="accent4">
                    <a:lumMod val="50000"/>
                  </a:schemeClr>
                </a:solidFill>
                <a:latin typeface="Arial" panose="020B0604020202020204" pitchFamily="34" charset="0"/>
                <a:cs typeface="Arial" panose="020B0604020202020204" pitchFamily="34" charset="0"/>
              </a:rPr>
              <a:t> trakta bojājumu</a:t>
            </a:r>
          </a:p>
          <a:p>
            <a:pPr lvl="1">
              <a:buFont typeface="Arial" charset="0"/>
              <a:buChar char="–"/>
              <a:defRPr/>
            </a:pPr>
            <a:r>
              <a:rPr lang="lv-LV" sz="2400" dirty="0" err="1">
                <a:solidFill>
                  <a:schemeClr val="accent4">
                    <a:lumMod val="50000"/>
                  </a:schemeClr>
                </a:solidFill>
                <a:latin typeface="Arial" panose="020B0604020202020204" pitchFamily="34" charset="0"/>
                <a:cs typeface="Arial" panose="020B0604020202020204" pitchFamily="34" charset="0"/>
              </a:rPr>
              <a:t>Kondilomas</a:t>
            </a:r>
            <a:r>
              <a:rPr lang="lv-LV" sz="2400" dirty="0">
                <a:solidFill>
                  <a:schemeClr val="accent4">
                    <a:lumMod val="50000"/>
                  </a:schemeClr>
                </a:solidFill>
                <a:latin typeface="Arial" panose="020B0604020202020204" pitchFamily="34" charset="0"/>
                <a:cs typeface="Arial" panose="020B0604020202020204" pitchFamily="34" charset="0"/>
              </a:rPr>
              <a:t> (HPV 6; 11)</a:t>
            </a:r>
          </a:p>
          <a:p>
            <a:pPr lvl="1">
              <a:buFont typeface="Arial" charset="0"/>
              <a:buChar char="–"/>
              <a:defRPr/>
            </a:pPr>
            <a:r>
              <a:rPr lang="lv-LV" sz="2400" dirty="0">
                <a:solidFill>
                  <a:schemeClr val="accent4">
                    <a:lumMod val="50000"/>
                  </a:schemeClr>
                </a:solidFill>
                <a:latin typeface="Arial" panose="020B0604020202020204" pitchFamily="34" charset="0"/>
                <a:cs typeface="Arial" panose="020B0604020202020204" pitchFamily="34" charset="0"/>
              </a:rPr>
              <a:t>Ļaundabīgi audzēji (HPV 16; 18; 31; 45)</a:t>
            </a:r>
          </a:p>
          <a:p>
            <a:pPr>
              <a:buFont typeface="Arial" charset="0"/>
              <a:buChar char="•"/>
              <a:defRPr/>
            </a:pPr>
            <a:r>
              <a:rPr lang="lv-LV" sz="2400" dirty="0">
                <a:solidFill>
                  <a:schemeClr val="accent4">
                    <a:lumMod val="50000"/>
                  </a:schemeClr>
                </a:solidFill>
                <a:latin typeface="Arial" panose="020B0604020202020204" pitchFamily="34" charset="0"/>
                <a:cs typeface="Arial" panose="020B0604020202020204" pitchFamily="34" charset="0"/>
              </a:rPr>
              <a:t>Mutes dobuma fokāli </a:t>
            </a:r>
            <a:r>
              <a:rPr lang="lv-LV" sz="2400" dirty="0" err="1">
                <a:solidFill>
                  <a:schemeClr val="accent4">
                    <a:lumMod val="50000"/>
                  </a:schemeClr>
                </a:solidFill>
                <a:latin typeface="Arial" panose="020B0604020202020204" pitchFamily="34" charset="0"/>
                <a:cs typeface="Arial" panose="020B0604020202020204" pitchFamily="34" charset="0"/>
              </a:rPr>
              <a:t>epiteliālā</a:t>
            </a:r>
            <a:r>
              <a:rPr lang="lv-LV" sz="2400" dirty="0">
                <a:solidFill>
                  <a:schemeClr val="accent4">
                    <a:lumMod val="50000"/>
                  </a:schemeClr>
                </a:solidFill>
                <a:latin typeface="Arial" panose="020B0604020202020204" pitchFamily="34" charset="0"/>
                <a:cs typeface="Arial" panose="020B0604020202020204" pitchFamily="34" charset="0"/>
              </a:rPr>
              <a:t> </a:t>
            </a:r>
            <a:r>
              <a:rPr lang="lv-LV" sz="2400" dirty="0" err="1">
                <a:solidFill>
                  <a:schemeClr val="accent4">
                    <a:lumMod val="50000"/>
                  </a:schemeClr>
                </a:solidFill>
                <a:latin typeface="Arial" panose="020B0604020202020204" pitchFamily="34" charset="0"/>
                <a:cs typeface="Arial" panose="020B0604020202020204" pitchFamily="34" charset="0"/>
              </a:rPr>
              <a:t>hiperplāzija</a:t>
            </a:r>
            <a:r>
              <a:rPr lang="lv-LV" sz="2400" dirty="0">
                <a:solidFill>
                  <a:schemeClr val="accent4">
                    <a:lumMod val="50000"/>
                  </a:schemeClr>
                </a:solidFill>
                <a:latin typeface="Arial" panose="020B0604020202020204" pitchFamily="34" charset="0"/>
                <a:cs typeface="Arial" panose="020B0604020202020204" pitchFamily="34" charset="0"/>
              </a:rPr>
              <a:t> (HPV 13; 32)</a:t>
            </a:r>
          </a:p>
          <a:p>
            <a:pPr>
              <a:buFont typeface="Arial" charset="0"/>
              <a:buChar char="•"/>
              <a:defRPr/>
            </a:pPr>
            <a:r>
              <a:rPr lang="lv-LV" sz="2400" dirty="0">
                <a:solidFill>
                  <a:schemeClr val="accent4">
                    <a:lumMod val="50000"/>
                  </a:schemeClr>
                </a:solidFill>
                <a:latin typeface="Arial" panose="020B0604020202020204" pitchFamily="34" charset="0"/>
                <a:cs typeface="Arial" panose="020B0604020202020204" pitchFamily="34" charset="0"/>
              </a:rPr>
              <a:t>Recidivējoša respiratora </a:t>
            </a:r>
            <a:r>
              <a:rPr lang="lv-LV" sz="2400" dirty="0" err="1">
                <a:solidFill>
                  <a:schemeClr val="accent4">
                    <a:lumMod val="50000"/>
                  </a:schemeClr>
                </a:solidFill>
                <a:latin typeface="Arial" panose="020B0604020202020204" pitchFamily="34" charset="0"/>
                <a:cs typeface="Arial" panose="020B0604020202020204" pitchFamily="34" charset="0"/>
              </a:rPr>
              <a:t>papilomatoze</a:t>
            </a:r>
            <a:r>
              <a:rPr lang="lv-LV" sz="2400" dirty="0">
                <a:solidFill>
                  <a:schemeClr val="accent4">
                    <a:lumMod val="50000"/>
                  </a:schemeClr>
                </a:solidFill>
                <a:latin typeface="Arial" panose="020B0604020202020204" pitchFamily="34" charset="0"/>
                <a:cs typeface="Arial" panose="020B0604020202020204" pitchFamily="34" charset="0"/>
              </a:rPr>
              <a:t> (HPV 6, 11)</a:t>
            </a:r>
          </a:p>
        </p:txBody>
      </p:sp>
      <p:sp>
        <p:nvSpPr>
          <p:cNvPr id="5" name="Kājenes vietturis 4">
            <a:extLst/>
          </p:cNvPr>
          <p:cNvSpPr>
            <a:spLocks noGrp="1"/>
          </p:cNvSpPr>
          <p:nvPr>
            <p:ph type="ftr" sz="quarter" idx="11"/>
          </p:nvPr>
        </p:nvSpPr>
        <p:spPr>
          <a:xfrm>
            <a:off x="0" y="6492875"/>
            <a:ext cx="7080250" cy="365125"/>
          </a:xfrm>
        </p:spPr>
        <p:txBody>
          <a:bodyPr/>
          <a:lstStyle/>
          <a:p>
            <a:pPr>
              <a:defRPr/>
            </a:pPr>
            <a:r>
              <a:rPr lang="en-US" sz="1000" dirty="0" err="1">
                <a:solidFill>
                  <a:schemeClr val="bg1"/>
                </a:solidFill>
                <a:latin typeface="Arial" panose="020B0604020202020204" pitchFamily="34" charset="0"/>
                <a:cs typeface="Arial" panose="020B0604020202020204" pitchFamily="34" charset="0"/>
              </a:rPr>
              <a:t>Papillomaviruses</a:t>
            </a:r>
            <a:r>
              <a:rPr lang="en-US" sz="1000" dirty="0">
                <a:solidFill>
                  <a:schemeClr val="bg1"/>
                </a:solidFill>
                <a:latin typeface="Arial" panose="020B0604020202020204" pitchFamily="34" charset="0"/>
                <a:cs typeface="Arial" panose="020B0604020202020204" pitchFamily="34" charset="0"/>
              </a:rPr>
              <a:t> Raphael P. </a:t>
            </a:r>
            <a:r>
              <a:rPr lang="en-US" sz="1000" dirty="0" err="1">
                <a:solidFill>
                  <a:schemeClr val="bg1"/>
                </a:solidFill>
                <a:latin typeface="Arial" panose="020B0604020202020204" pitchFamily="34" charset="0"/>
                <a:cs typeface="Arial" panose="020B0604020202020204" pitchFamily="34" charset="0"/>
              </a:rPr>
              <a:t>Viscidi</a:t>
            </a:r>
            <a:r>
              <a:rPr lang="en-US" sz="1000" dirty="0">
                <a:solidFill>
                  <a:schemeClr val="bg1"/>
                </a:solidFill>
                <a:latin typeface="Arial" panose="020B0604020202020204" pitchFamily="34" charset="0"/>
                <a:cs typeface="Arial" panose="020B0604020202020204" pitchFamily="34" charset="0"/>
              </a:rPr>
              <a:t> and </a:t>
            </a:r>
            <a:r>
              <a:rPr lang="en-US" sz="1000" dirty="0" err="1">
                <a:solidFill>
                  <a:schemeClr val="bg1"/>
                </a:solidFill>
                <a:latin typeface="Arial" panose="020B0604020202020204" pitchFamily="34" charset="0"/>
                <a:cs typeface="Arial" panose="020B0604020202020204" pitchFamily="34" charset="0"/>
              </a:rPr>
              <a:t>Keerti</a:t>
            </a:r>
            <a:r>
              <a:rPr lang="en-US" sz="1000" dirty="0">
                <a:solidFill>
                  <a:schemeClr val="bg1"/>
                </a:solidFill>
                <a:latin typeface="Arial" panose="020B0604020202020204" pitchFamily="34" charset="0"/>
                <a:cs typeface="Arial" panose="020B0604020202020204" pitchFamily="34" charset="0"/>
              </a:rPr>
              <a:t> V. Shah Infectious Diseases, Chapter 156, 1565-1569</a:t>
            </a:r>
          </a:p>
        </p:txBody>
      </p:sp>
      <p:pic>
        <p:nvPicPr>
          <p:cNvPr id="10245"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6550"/>
            <a:ext cx="9636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963" y="488950"/>
            <a:ext cx="7183437"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a:extLst/>
          </p:cNvPr>
          <p:cNvSpPr>
            <a:spLocks noGrp="1"/>
          </p:cNvSpPr>
          <p:nvPr>
            <p:ph type="ftr" sz="quarter" idx="11"/>
          </p:nvPr>
        </p:nvSpPr>
        <p:spPr>
          <a:xfrm>
            <a:off x="87313" y="6492875"/>
            <a:ext cx="6702425" cy="365125"/>
          </a:xfrm>
        </p:spPr>
        <p:txBody>
          <a:bodyPr/>
          <a:lstStyle/>
          <a:p>
            <a:pPr algn="l">
              <a:defRPr/>
            </a:pPr>
            <a:r>
              <a:rPr lang="lv-LV" sz="1000" dirty="0" err="1">
                <a:solidFill>
                  <a:schemeClr val="bg1"/>
                </a:solidFill>
                <a:latin typeface="Arial" panose="020B0604020202020204" pitchFamily="34" charset="0"/>
                <a:cs typeface="Arial" panose="020B0604020202020204" pitchFamily="34" charset="0"/>
              </a:rPr>
              <a:t>Raphael</a:t>
            </a:r>
            <a:r>
              <a:rPr lang="lv-LV" sz="1000" dirty="0">
                <a:solidFill>
                  <a:schemeClr val="bg1"/>
                </a:solidFill>
                <a:latin typeface="Arial" panose="020B0604020202020204" pitchFamily="34" charset="0"/>
                <a:cs typeface="Arial" panose="020B0604020202020204" pitchFamily="34" charset="0"/>
              </a:rPr>
              <a:t> P. </a:t>
            </a:r>
            <a:r>
              <a:rPr lang="lv-LV" sz="1000" dirty="0" err="1">
                <a:solidFill>
                  <a:schemeClr val="bg1"/>
                </a:solidFill>
                <a:latin typeface="Arial" panose="020B0604020202020204" pitchFamily="34" charset="0"/>
                <a:cs typeface="Arial" panose="020B0604020202020204" pitchFamily="34" charset="0"/>
              </a:rPr>
              <a:t>Viscidi</a:t>
            </a:r>
            <a:r>
              <a:rPr lang="lv-LV" sz="1000" dirty="0">
                <a:solidFill>
                  <a:schemeClr val="bg1"/>
                </a:solidFill>
                <a:latin typeface="Arial" panose="020B0604020202020204" pitchFamily="34" charset="0"/>
                <a:cs typeface="Arial" panose="020B0604020202020204" pitchFamily="34" charset="0"/>
              </a:rPr>
              <a:t> </a:t>
            </a:r>
            <a:r>
              <a:rPr lang="lv-LV" sz="1000" dirty="0" err="1">
                <a:solidFill>
                  <a:schemeClr val="bg1"/>
                </a:solidFill>
                <a:latin typeface="Arial" panose="020B0604020202020204" pitchFamily="34" charset="0"/>
                <a:cs typeface="Arial" panose="020B0604020202020204" pitchFamily="34" charset="0"/>
              </a:rPr>
              <a:t>and</a:t>
            </a:r>
            <a:r>
              <a:rPr lang="lv-LV" sz="1000" dirty="0">
                <a:solidFill>
                  <a:schemeClr val="bg1"/>
                </a:solidFill>
                <a:latin typeface="Arial" panose="020B0604020202020204" pitchFamily="34" charset="0"/>
                <a:cs typeface="Arial" panose="020B0604020202020204" pitchFamily="34" charset="0"/>
              </a:rPr>
              <a:t> </a:t>
            </a:r>
            <a:r>
              <a:rPr lang="lv-LV" sz="1000" dirty="0" err="1">
                <a:solidFill>
                  <a:schemeClr val="bg1"/>
                </a:solidFill>
                <a:latin typeface="Arial" panose="020B0604020202020204" pitchFamily="34" charset="0"/>
                <a:cs typeface="Arial" panose="020B0604020202020204" pitchFamily="34" charset="0"/>
              </a:rPr>
              <a:t>Keerti</a:t>
            </a:r>
            <a:r>
              <a:rPr lang="lv-LV" sz="1000" dirty="0">
                <a:solidFill>
                  <a:schemeClr val="bg1"/>
                </a:solidFill>
                <a:latin typeface="Arial" panose="020B0604020202020204" pitchFamily="34" charset="0"/>
                <a:cs typeface="Arial" panose="020B0604020202020204" pitchFamily="34" charset="0"/>
              </a:rPr>
              <a:t> V. </a:t>
            </a:r>
            <a:r>
              <a:rPr lang="lv-LV" sz="1000" dirty="0" err="1">
                <a:solidFill>
                  <a:schemeClr val="bg1"/>
                </a:solidFill>
                <a:latin typeface="Arial" panose="020B0604020202020204" pitchFamily="34" charset="0"/>
                <a:cs typeface="Arial" panose="020B0604020202020204" pitchFamily="34" charset="0"/>
              </a:rPr>
              <a:t>Shah</a:t>
            </a:r>
            <a:r>
              <a:rPr lang="lv-LV" sz="1000" dirty="0">
                <a:solidFill>
                  <a:schemeClr val="bg1"/>
                </a:solidFill>
                <a:latin typeface="Arial" panose="020B0604020202020204" pitchFamily="34" charset="0"/>
                <a:cs typeface="Arial" panose="020B0604020202020204" pitchFamily="34" charset="0"/>
              </a:rPr>
              <a:t> </a:t>
            </a:r>
            <a:r>
              <a:rPr lang="lv-LV" sz="1000" dirty="0" err="1">
                <a:solidFill>
                  <a:schemeClr val="bg1"/>
                </a:solidFill>
                <a:latin typeface="Arial" panose="020B0604020202020204" pitchFamily="34" charset="0"/>
                <a:cs typeface="Arial" panose="020B0604020202020204" pitchFamily="34" charset="0"/>
                <a:hlinkClick r:id="rId3"/>
              </a:rPr>
              <a:t>Infectious</a:t>
            </a:r>
            <a:r>
              <a:rPr lang="lv-LV" sz="1000" dirty="0">
                <a:solidFill>
                  <a:schemeClr val="bg1"/>
                </a:solidFill>
                <a:latin typeface="Arial" panose="020B0604020202020204" pitchFamily="34" charset="0"/>
                <a:cs typeface="Arial" panose="020B0604020202020204" pitchFamily="34" charset="0"/>
                <a:hlinkClick r:id="rId3"/>
              </a:rPr>
              <a:t> </a:t>
            </a:r>
            <a:r>
              <a:rPr lang="lv-LV" sz="1000" dirty="0" err="1">
                <a:solidFill>
                  <a:schemeClr val="bg1"/>
                </a:solidFill>
                <a:latin typeface="Arial" panose="020B0604020202020204" pitchFamily="34" charset="0"/>
                <a:cs typeface="Arial" panose="020B0604020202020204" pitchFamily="34" charset="0"/>
                <a:hlinkClick r:id="rId3"/>
              </a:rPr>
              <a:t>Diseases</a:t>
            </a:r>
            <a:r>
              <a:rPr lang="lv-LV" sz="1000" dirty="0">
                <a:solidFill>
                  <a:schemeClr val="bg1"/>
                </a:solidFill>
                <a:latin typeface="Arial" panose="020B0604020202020204" pitchFamily="34" charset="0"/>
                <a:cs typeface="Arial" panose="020B0604020202020204" pitchFamily="34" charset="0"/>
              </a:rPr>
              <a:t>, </a:t>
            </a:r>
            <a:r>
              <a:rPr lang="lv-LV" sz="1000" dirty="0" err="1">
                <a:solidFill>
                  <a:schemeClr val="bg1"/>
                </a:solidFill>
                <a:latin typeface="Arial" panose="020B0604020202020204" pitchFamily="34" charset="0"/>
                <a:cs typeface="Arial" panose="020B0604020202020204" pitchFamily="34" charset="0"/>
              </a:rPr>
              <a:t>Chapter</a:t>
            </a:r>
            <a:r>
              <a:rPr lang="lv-LV" sz="1000" dirty="0">
                <a:solidFill>
                  <a:schemeClr val="bg1"/>
                </a:solidFill>
                <a:latin typeface="Arial" panose="020B0604020202020204" pitchFamily="34" charset="0"/>
                <a:cs typeface="Arial" panose="020B0604020202020204" pitchFamily="34" charset="0"/>
              </a:rPr>
              <a:t> 156, 1565-1569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846138"/>
            <a:ext cx="8229600" cy="1143000"/>
          </a:xfrm>
        </p:spPr>
        <p:txBody>
          <a:bodyPr/>
          <a:lstStyle/>
          <a:p>
            <a:pPr>
              <a:defRPr/>
            </a:pPr>
            <a:r>
              <a:rPr lang="lv-LV" altLang="lv-LV" sz="3500" dirty="0">
                <a:solidFill>
                  <a:schemeClr val="accent4">
                    <a:lumMod val="50000"/>
                  </a:schemeClr>
                </a:solidFill>
                <a:latin typeface="Arial" panose="020B0604020202020204" pitchFamily="34" charset="0"/>
                <a:cs typeface="Arial" panose="020B0604020202020204" pitchFamily="34" charset="0"/>
              </a:rPr>
              <a:t>HPV klīniskās izpausmes</a:t>
            </a:r>
            <a:br>
              <a:rPr lang="lv-LV" altLang="lv-LV" sz="3500" dirty="0">
                <a:solidFill>
                  <a:schemeClr val="accent4">
                    <a:lumMod val="50000"/>
                  </a:schemeClr>
                </a:solidFill>
                <a:latin typeface="Arial" panose="020B0604020202020204" pitchFamily="34" charset="0"/>
                <a:cs typeface="Arial" panose="020B0604020202020204" pitchFamily="34" charset="0"/>
              </a:rPr>
            </a:br>
            <a:r>
              <a:rPr lang="lv-LV" altLang="lv-LV" sz="3500" dirty="0">
                <a:solidFill>
                  <a:schemeClr val="accent4">
                    <a:lumMod val="50000"/>
                  </a:schemeClr>
                </a:solidFill>
                <a:latin typeface="Arial" panose="020B0604020202020204" pitchFamily="34" charset="0"/>
                <a:cs typeface="Arial" panose="020B0604020202020204" pitchFamily="34" charset="0"/>
              </a:rPr>
              <a:t>Kārpas (1)</a:t>
            </a:r>
            <a:br>
              <a:rPr lang="lv-LV" altLang="lv-LV" sz="3500" dirty="0">
                <a:solidFill>
                  <a:schemeClr val="accent4">
                    <a:lumMod val="50000"/>
                  </a:schemeClr>
                </a:solidFill>
                <a:latin typeface="Arial" panose="020B0604020202020204" pitchFamily="34" charset="0"/>
                <a:cs typeface="Arial" panose="020B0604020202020204" pitchFamily="34" charset="0"/>
              </a:rPr>
            </a:br>
            <a:endParaRPr lang="lv-LV" altLang="lv-LV" sz="3500" dirty="0">
              <a:solidFill>
                <a:schemeClr val="accent4">
                  <a:lumMod val="50000"/>
                </a:schemeClr>
              </a:solidFill>
              <a:latin typeface="Arial" panose="020B0604020202020204" pitchFamily="34" charset="0"/>
              <a:cs typeface="Arial" panose="020B0604020202020204" pitchFamily="34" charset="0"/>
            </a:endParaRPr>
          </a:p>
        </p:txBody>
      </p:sp>
      <p:sp>
        <p:nvSpPr>
          <p:cNvPr id="12291" name="Content Placeholder 2"/>
          <p:cNvSpPr>
            <a:spLocks noGrp="1"/>
          </p:cNvSpPr>
          <p:nvPr>
            <p:ph sz="quarter" idx="4294967295"/>
          </p:nvPr>
        </p:nvSpPr>
        <p:spPr>
          <a:xfrm>
            <a:off x="685800" y="1989138"/>
            <a:ext cx="7772400" cy="3424237"/>
          </a:xfrm>
        </p:spPr>
        <p:txBody>
          <a:bodyPr/>
          <a:lstStyle/>
          <a:p>
            <a:pPr>
              <a:buFont typeface="Arial" charset="0"/>
              <a:buNone/>
              <a:defRPr/>
            </a:pPr>
            <a:r>
              <a:rPr lang="lv-LV" altLang="lv-LV" sz="2800" u="sng" dirty="0" err="1">
                <a:solidFill>
                  <a:schemeClr val="accent4">
                    <a:lumMod val="50000"/>
                  </a:schemeClr>
                </a:solidFill>
                <a:latin typeface="Arial" panose="020B0604020202020204" pitchFamily="34" charset="0"/>
                <a:cs typeface="Arial" panose="020B0604020202020204" pitchFamily="34" charset="0"/>
              </a:rPr>
              <a:t>Plantārās</a:t>
            </a:r>
            <a:r>
              <a:rPr lang="lv-LV" altLang="lv-LV" sz="2800" u="sng" dirty="0">
                <a:solidFill>
                  <a:schemeClr val="accent4">
                    <a:lumMod val="50000"/>
                  </a:schemeClr>
                </a:solidFill>
                <a:latin typeface="Arial" panose="020B0604020202020204" pitchFamily="34" charset="0"/>
                <a:cs typeface="Arial" panose="020B0604020202020204" pitchFamily="34" charset="0"/>
              </a:rPr>
              <a:t> kārpas</a:t>
            </a: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Parasti lokalizētas uz plaukstām vai pēdām</a:t>
            </a: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Tipiski izpaužas pusaudžiem  vai jauniem pieaugušajiem</a:t>
            </a: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2 – 10mmØ</a:t>
            </a: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Var asiņot</a:t>
            </a: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Nereti izraisa lokālas sāpes</a:t>
            </a:r>
          </a:p>
          <a:p>
            <a:pPr>
              <a:buFont typeface="Arial" charset="0"/>
              <a:buChar char="•"/>
              <a:defRPr/>
            </a:pPr>
            <a:endParaRPr lang="lv-LV" altLang="lv-LV" dirty="0"/>
          </a:p>
          <a:p>
            <a:pPr>
              <a:buFont typeface="Arial" charset="0"/>
              <a:buChar char="•"/>
              <a:defRPr/>
            </a:pPr>
            <a:endParaRPr lang="lv-LV" altLang="lv-LV" dirty="0"/>
          </a:p>
        </p:txBody>
      </p:sp>
      <p:pic>
        <p:nvPicPr>
          <p:cNvPr id="12292" name="Picture 2" descr="Deep Plantar W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138" y="4202113"/>
            <a:ext cx="3516312"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Kājenes vietturis 4">
            <a:extLst/>
          </p:cNvPr>
          <p:cNvSpPr>
            <a:spLocks noGrp="1"/>
          </p:cNvSpPr>
          <p:nvPr>
            <p:ph type="ftr" sz="quarter" idx="11"/>
          </p:nvPr>
        </p:nvSpPr>
        <p:spPr>
          <a:xfrm>
            <a:off x="0" y="6491288"/>
            <a:ext cx="5300663" cy="365125"/>
          </a:xfrm>
        </p:spPr>
        <p:txBody>
          <a:bodyPr/>
          <a:lstStyle/>
          <a:p>
            <a:pPr algn="l">
              <a:defRPr/>
            </a:pPr>
            <a:r>
              <a:rPr lang="en-US" sz="1000" dirty="0">
                <a:solidFill>
                  <a:schemeClr val="bg1"/>
                </a:solidFill>
                <a:latin typeface="Arial" panose="020B0604020202020204" pitchFamily="34" charset="0"/>
                <a:cs typeface="Arial" panose="020B0604020202020204" pitchFamily="34" charset="0"/>
              </a:rPr>
              <a:t>Mandell, Douglas, and Bennett’s principles and practice of infectious diseases</a:t>
            </a:r>
            <a:r>
              <a:rPr lang="lv-LV" sz="1000" dirty="0">
                <a:solidFill>
                  <a:schemeClr val="bg1"/>
                </a:solidFill>
                <a:latin typeface="Arial" panose="020B0604020202020204" pitchFamily="34" charset="0"/>
                <a:cs typeface="Arial" panose="020B0604020202020204" pitchFamily="34" charset="0"/>
              </a:rPr>
              <a:t> 7th </a:t>
            </a:r>
            <a:r>
              <a:rPr lang="lv-LV" sz="1000" dirty="0" err="1">
                <a:solidFill>
                  <a:schemeClr val="bg1"/>
                </a:solidFill>
                <a:latin typeface="Arial" panose="020B0604020202020204" pitchFamily="34" charset="0"/>
                <a:cs typeface="Arial" panose="020B0604020202020204" pitchFamily="34" charset="0"/>
              </a:rPr>
              <a:t>ed</a:t>
            </a:r>
            <a:r>
              <a:rPr lang="lv-LV" sz="1000" dirty="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Papillomaviruses WILLIAM BONNEZ</a:t>
            </a:r>
            <a:r>
              <a:rPr lang="lv-LV" sz="1000" dirty="0">
                <a:solidFill>
                  <a:schemeClr val="bg1"/>
                </a:solidFill>
                <a:latin typeface="Arial" panose="020B0604020202020204" pitchFamily="34" charset="0"/>
                <a:cs typeface="Arial" panose="020B0604020202020204" pitchFamily="34" charset="0"/>
              </a:rPr>
              <a:t>,</a:t>
            </a:r>
            <a:r>
              <a:rPr lang="en-US" sz="1000" dirty="0">
                <a:solidFill>
                  <a:schemeClr val="bg1"/>
                </a:solidFill>
                <a:latin typeface="Arial" panose="020B0604020202020204" pitchFamily="34" charset="0"/>
                <a:cs typeface="Arial" panose="020B0604020202020204" pitchFamily="34" charset="0"/>
              </a:rPr>
              <a:t> RICHARD C. REICHMAN</a:t>
            </a:r>
          </a:p>
        </p:txBody>
      </p:sp>
      <p:pic>
        <p:nvPicPr>
          <p:cNvPr id="12294" name="Picture 21" descr="C:\Users\Liga\Desktop\mikrosk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47675"/>
            <a:ext cx="10985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58925" y="274638"/>
            <a:ext cx="7127875"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Kārpas (2)</a:t>
            </a:r>
          </a:p>
        </p:txBody>
      </p:sp>
      <p:sp>
        <p:nvSpPr>
          <p:cNvPr id="13315" name="Content Placeholder 2"/>
          <p:cNvSpPr>
            <a:spLocks noGrp="1"/>
          </p:cNvSpPr>
          <p:nvPr>
            <p:ph sz="quarter" idx="4294967295"/>
          </p:nvPr>
        </p:nvSpPr>
        <p:spPr>
          <a:xfrm>
            <a:off x="685800" y="2366963"/>
            <a:ext cx="7772400" cy="3424237"/>
          </a:xfrm>
        </p:spPr>
        <p:txBody>
          <a:bodyPr/>
          <a:lstStyle/>
          <a:p>
            <a:pPr>
              <a:buFont typeface="Arial" charset="0"/>
              <a:buNone/>
              <a:defRPr/>
            </a:pPr>
            <a:r>
              <a:rPr lang="lv-LV" altLang="lv-LV" sz="2800" u="sng" dirty="0">
                <a:solidFill>
                  <a:schemeClr val="accent4">
                    <a:lumMod val="50000"/>
                  </a:schemeClr>
                </a:solidFill>
                <a:latin typeface="Arial" panose="020B0604020202020204" pitchFamily="34" charset="0"/>
                <a:cs typeface="Arial" panose="020B0604020202020204" pitchFamily="34" charset="0"/>
              </a:rPr>
              <a:t>Parastās kārpas</a:t>
            </a: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Tipiski lokalizētas uz plaukstām, starp pirkstiem</a:t>
            </a: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Retāk – uz pēdām</a:t>
            </a: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Ļoti reti atrodamas uz gļotādām</a:t>
            </a: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Līdz 1cmØ</a:t>
            </a:r>
          </a:p>
        </p:txBody>
      </p:sp>
      <p:pic>
        <p:nvPicPr>
          <p:cNvPr id="13316" name="Picture 2" descr="Attēlu rezultāti vaicājumam “common w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575" y="130175"/>
            <a:ext cx="262096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p:cNvPr>
          <p:cNvSpPr>
            <a:spLocks noGrp="1"/>
          </p:cNvSpPr>
          <p:nvPr>
            <p:ph type="ftr" sz="quarter" idx="11"/>
          </p:nvPr>
        </p:nvSpPr>
        <p:spPr>
          <a:xfrm>
            <a:off x="0" y="6492875"/>
            <a:ext cx="7518400" cy="365125"/>
          </a:xfrm>
        </p:spPr>
        <p:txBody>
          <a:bodyPr/>
          <a:lstStyle/>
          <a:p>
            <a:pPr>
              <a:defRPr/>
            </a:pPr>
            <a:r>
              <a:rPr lang="en-US" sz="1000" dirty="0">
                <a:solidFill>
                  <a:schemeClr val="bg1"/>
                </a:solidFill>
                <a:latin typeface="Arial" panose="020B0604020202020204" pitchFamily="34" charset="0"/>
                <a:cs typeface="Arial" panose="020B0604020202020204" pitchFamily="34" charset="0"/>
              </a:rPr>
              <a:t>Mandell, Douglas, and Bennett’s principles and practice of infectious diseases 7th ed. Papillomaviruses WILLIAM BONNEZ, RICHARD C. REICHMAN</a:t>
            </a:r>
          </a:p>
        </p:txBody>
      </p:sp>
      <p:pic>
        <p:nvPicPr>
          <p:cNvPr id="13318" name="Picture 21" descr="C:\Users\Liga\Desktop\mikrosk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47675"/>
            <a:ext cx="10985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58925" y="274638"/>
            <a:ext cx="6956425"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Kārpas (3)</a:t>
            </a:r>
          </a:p>
        </p:txBody>
      </p:sp>
      <p:sp>
        <p:nvSpPr>
          <p:cNvPr id="14339" name="Content Placeholder 2"/>
          <p:cNvSpPr>
            <a:spLocks noGrp="1"/>
          </p:cNvSpPr>
          <p:nvPr>
            <p:ph sz="quarter" idx="4294967295"/>
          </p:nvPr>
        </p:nvSpPr>
        <p:spPr>
          <a:xfrm>
            <a:off x="685800" y="2771775"/>
            <a:ext cx="7772400" cy="3424238"/>
          </a:xfrm>
        </p:spPr>
        <p:txBody>
          <a:bodyPr/>
          <a:lstStyle/>
          <a:p>
            <a:pPr>
              <a:buFont typeface="Arial" charset="0"/>
              <a:buNone/>
              <a:defRPr/>
            </a:pPr>
            <a:r>
              <a:rPr lang="lv-LV" altLang="lv-LV" sz="2800" u="sng" dirty="0">
                <a:solidFill>
                  <a:schemeClr val="accent4">
                    <a:lumMod val="50000"/>
                  </a:schemeClr>
                </a:solidFill>
                <a:latin typeface="Arial" panose="020B0604020202020204" pitchFamily="34" charset="0"/>
                <a:cs typeface="Arial" panose="020B0604020202020204" pitchFamily="34" charset="0"/>
              </a:rPr>
              <a:t>Plakanās kārpas</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Parasti izpaužas bērniem</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Tipiski lokalizējas uz sejas, kakla, rokām</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Ir multiplas</a:t>
            </a:r>
          </a:p>
        </p:txBody>
      </p:sp>
      <p:pic>
        <p:nvPicPr>
          <p:cNvPr id="14340" name="Picture 2" descr="Attēlu rezultāti vaicājumam “plane w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25" y="274638"/>
            <a:ext cx="4397375"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p:cNvPr>
          <p:cNvSpPr>
            <a:spLocks noGrp="1"/>
          </p:cNvSpPr>
          <p:nvPr>
            <p:ph type="ftr" sz="quarter" idx="11"/>
          </p:nvPr>
        </p:nvSpPr>
        <p:spPr>
          <a:xfrm>
            <a:off x="0" y="6492875"/>
            <a:ext cx="7431088" cy="365125"/>
          </a:xfrm>
        </p:spPr>
        <p:txBody>
          <a:bodyPr/>
          <a:lstStyle/>
          <a:p>
            <a:pPr>
              <a:defRPr/>
            </a:pPr>
            <a:r>
              <a:rPr lang="en-US" sz="1000" dirty="0">
                <a:solidFill>
                  <a:schemeClr val="bg1"/>
                </a:solidFill>
                <a:latin typeface="Arial" panose="020B0604020202020204" pitchFamily="34" charset="0"/>
                <a:cs typeface="Arial" panose="020B0604020202020204" pitchFamily="34" charset="0"/>
              </a:rPr>
              <a:t>Mandell, Douglas, and Bennett’s principles and practice of infectious diseases 7th ed. Papillomaviruses WILLIAM BONNEZ, RICHARD C. REICHMAN</a:t>
            </a:r>
          </a:p>
        </p:txBody>
      </p:sp>
      <p:pic>
        <p:nvPicPr>
          <p:cNvPr id="14342" name="Picture 21" descr="C:\Users\Liga\Desktop\mikrosk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47675"/>
            <a:ext cx="10985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58925" y="274638"/>
            <a:ext cx="7127875"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Kārpas (4)</a:t>
            </a:r>
          </a:p>
        </p:txBody>
      </p:sp>
      <p:sp>
        <p:nvSpPr>
          <p:cNvPr id="15363" name="Content Placeholder 2"/>
          <p:cNvSpPr>
            <a:spLocks noGrp="1"/>
          </p:cNvSpPr>
          <p:nvPr>
            <p:ph sz="quarter" idx="4294967295"/>
          </p:nvPr>
        </p:nvSpPr>
        <p:spPr>
          <a:xfrm>
            <a:off x="685800" y="1973263"/>
            <a:ext cx="7772400" cy="3422650"/>
          </a:xfrm>
        </p:spPr>
        <p:txBody>
          <a:bodyPr/>
          <a:lstStyle/>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Parasti vispārējas klīniskās ainas nav</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Nereti izpausmes ir atkarīgas no lokalizācijas</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Var asiņot vai izraisīt lokālu sāpīgumu</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Parasti spontāna izārstēšanās vairumam dažu mēnešu laikā</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Ļoti reti ir iespējama </a:t>
            </a:r>
            <a:r>
              <a:rPr lang="lv-LV" altLang="lv-LV" sz="2800" dirty="0" err="1">
                <a:solidFill>
                  <a:schemeClr val="accent4">
                    <a:lumMod val="50000"/>
                  </a:schemeClr>
                </a:solidFill>
                <a:latin typeface="Arial" panose="020B0604020202020204" pitchFamily="34" charset="0"/>
                <a:cs typeface="Arial" panose="020B0604020202020204" pitchFamily="34" charset="0"/>
              </a:rPr>
              <a:t>malignizācija</a:t>
            </a:r>
            <a:r>
              <a:rPr lang="lv-LV" altLang="lv-LV" sz="2800" dirty="0">
                <a:solidFill>
                  <a:schemeClr val="accent4">
                    <a:lumMod val="50000"/>
                  </a:schemeClr>
                </a:solidFill>
                <a:latin typeface="Arial" panose="020B0604020202020204" pitchFamily="34" charset="0"/>
                <a:cs typeface="Arial" panose="020B0604020202020204" pitchFamily="34" charset="0"/>
              </a:rPr>
              <a:t>!</a:t>
            </a:r>
          </a:p>
        </p:txBody>
      </p:sp>
      <p:sp>
        <p:nvSpPr>
          <p:cNvPr id="2" name="Footer Placeholder 1">
            <a:extLst/>
          </p:cNvPr>
          <p:cNvSpPr>
            <a:spLocks noGrp="1"/>
          </p:cNvSpPr>
          <p:nvPr>
            <p:ph type="ftr" sz="quarter" idx="11"/>
          </p:nvPr>
        </p:nvSpPr>
        <p:spPr>
          <a:xfrm>
            <a:off x="0" y="6492875"/>
            <a:ext cx="7377113" cy="365125"/>
          </a:xfrm>
        </p:spPr>
        <p:txBody>
          <a:bodyPr/>
          <a:lstStyle/>
          <a:p>
            <a:pPr>
              <a:defRPr/>
            </a:pPr>
            <a:r>
              <a:rPr lang="en-US" sz="1000" dirty="0">
                <a:solidFill>
                  <a:schemeClr val="bg1"/>
                </a:solidFill>
                <a:latin typeface="Arial" panose="020B0604020202020204" pitchFamily="34" charset="0"/>
                <a:cs typeface="Arial" panose="020B0604020202020204" pitchFamily="34" charset="0"/>
              </a:rPr>
              <a:t>Mandell, Douglas, and Bennett’s principles and practice of infectious diseases 7th ed. Papillomaviruses WILLIAM BONNEZ, RICHARD C. REICHMAN</a:t>
            </a:r>
          </a:p>
        </p:txBody>
      </p:sp>
      <p:pic>
        <p:nvPicPr>
          <p:cNvPr id="15365" name="Picture 21" descr="C:\Users\Liga\Desktop\mikrosko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47675"/>
            <a:ext cx="10985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47800" y="274638"/>
            <a:ext cx="7239000" cy="1143000"/>
          </a:xfrm>
        </p:spPr>
        <p:txBody>
          <a:bodyPr/>
          <a:lstStyle/>
          <a:p>
            <a:pPr>
              <a:defRPr/>
            </a:pPr>
            <a:r>
              <a:rPr lang="lv-LV" altLang="lv-LV" sz="3500" dirty="0" err="1">
                <a:solidFill>
                  <a:schemeClr val="accent4">
                    <a:lumMod val="50000"/>
                  </a:schemeClr>
                </a:solidFill>
                <a:latin typeface="Arial" panose="020B0604020202020204" pitchFamily="34" charset="0"/>
                <a:cs typeface="Arial" panose="020B0604020202020204" pitchFamily="34" charset="0"/>
              </a:rPr>
              <a:t>Epidermodysplasia</a:t>
            </a:r>
            <a:r>
              <a:rPr lang="lv-LV" altLang="lv-LV" sz="3500" dirty="0">
                <a:solidFill>
                  <a:schemeClr val="accent4">
                    <a:lumMod val="50000"/>
                  </a:schemeClr>
                </a:solidFill>
                <a:latin typeface="Arial" panose="020B0604020202020204" pitchFamily="34" charset="0"/>
                <a:cs typeface="Arial" panose="020B0604020202020204" pitchFamily="34" charset="0"/>
              </a:rPr>
              <a:t> </a:t>
            </a:r>
            <a:r>
              <a:rPr lang="lv-LV" altLang="lv-LV" sz="3500" dirty="0" err="1">
                <a:solidFill>
                  <a:schemeClr val="accent4">
                    <a:lumMod val="50000"/>
                  </a:schemeClr>
                </a:solidFill>
                <a:latin typeface="Arial" panose="020B0604020202020204" pitchFamily="34" charset="0"/>
                <a:cs typeface="Arial" panose="020B0604020202020204" pitchFamily="34" charset="0"/>
              </a:rPr>
              <a:t>verruciformis</a:t>
            </a:r>
            <a:endParaRPr lang="lv-LV" altLang="lv-LV" sz="3500" dirty="0">
              <a:solidFill>
                <a:schemeClr val="accent4">
                  <a:lumMod val="50000"/>
                </a:schemeClr>
              </a:solidFill>
              <a:latin typeface="Arial" panose="020B0604020202020204" pitchFamily="34" charset="0"/>
              <a:cs typeface="Arial" panose="020B0604020202020204" pitchFamily="34" charset="0"/>
            </a:endParaRPr>
          </a:p>
        </p:txBody>
      </p:sp>
      <p:sp>
        <p:nvSpPr>
          <p:cNvPr id="16387" name="Content Placeholder 2"/>
          <p:cNvSpPr>
            <a:spLocks noGrp="1"/>
          </p:cNvSpPr>
          <p:nvPr>
            <p:ph sz="quarter" idx="4294967295"/>
          </p:nvPr>
        </p:nvSpPr>
        <p:spPr>
          <a:xfrm>
            <a:off x="598488" y="1663700"/>
            <a:ext cx="7772400" cy="3424238"/>
          </a:xfrm>
        </p:spPr>
        <p:txBody>
          <a:bodyPr/>
          <a:lstStyle/>
          <a:p>
            <a:pPr>
              <a:buFont typeface="Wingdings" panose="05000000000000000000" pitchFamily="2" charset="2"/>
              <a:buChar char="§"/>
              <a:defRPr/>
            </a:pPr>
            <a:r>
              <a:rPr lang="lv-LV" altLang="lv-LV" sz="2600" dirty="0" err="1">
                <a:solidFill>
                  <a:schemeClr val="accent4">
                    <a:lumMod val="50000"/>
                  </a:schemeClr>
                </a:solidFill>
                <a:latin typeface="Arial" panose="020B0604020202020204" pitchFamily="34" charset="0"/>
                <a:cs typeface="Arial" panose="020B0604020202020204" pitchFamily="34" charset="0"/>
              </a:rPr>
              <a:t>Autosomāli</a:t>
            </a:r>
            <a:r>
              <a:rPr lang="lv-LV" altLang="lv-LV" sz="2600" dirty="0">
                <a:solidFill>
                  <a:schemeClr val="accent4">
                    <a:lumMod val="50000"/>
                  </a:schemeClr>
                </a:solidFill>
                <a:latin typeface="Arial" panose="020B0604020202020204" pitchFamily="34" charset="0"/>
                <a:cs typeface="Arial" panose="020B0604020202020204" pitchFamily="34" charset="0"/>
              </a:rPr>
              <a:t> </a:t>
            </a:r>
            <a:r>
              <a:rPr lang="lv-LV" altLang="lv-LV" sz="2600" dirty="0" err="1">
                <a:solidFill>
                  <a:schemeClr val="accent4">
                    <a:lumMod val="50000"/>
                  </a:schemeClr>
                </a:solidFill>
                <a:latin typeface="Arial" panose="020B0604020202020204" pitchFamily="34" charset="0"/>
                <a:cs typeface="Arial" panose="020B0604020202020204" pitchFamily="34" charset="0"/>
              </a:rPr>
              <a:t>recesīva</a:t>
            </a:r>
            <a:r>
              <a:rPr lang="lv-LV" altLang="lv-LV" sz="2600" dirty="0">
                <a:solidFill>
                  <a:schemeClr val="accent4">
                    <a:lumMod val="50000"/>
                  </a:schemeClr>
                </a:solidFill>
                <a:latin typeface="Arial" panose="020B0604020202020204" pitchFamily="34" charset="0"/>
                <a:cs typeface="Arial" panose="020B0604020202020204" pitchFamily="34" charset="0"/>
              </a:rPr>
              <a:t> slimība</a:t>
            </a:r>
          </a:p>
          <a:p>
            <a:pPr>
              <a:buFont typeface="Wingdings" panose="05000000000000000000" pitchFamily="2" charset="2"/>
              <a:buChar char="§"/>
              <a:defRPr/>
            </a:pPr>
            <a:r>
              <a:rPr lang="lv-LV" altLang="lv-LV" sz="2600" dirty="0">
                <a:solidFill>
                  <a:schemeClr val="accent4">
                    <a:lumMod val="50000"/>
                  </a:schemeClr>
                </a:solidFill>
                <a:latin typeface="Arial" panose="020B0604020202020204" pitchFamily="34" charset="0"/>
                <a:cs typeface="Arial" panose="020B0604020202020204" pitchFamily="34" charset="0"/>
              </a:rPr>
              <a:t>Izraisa vairāki, šai patoloģijai specifiski HPV tipi</a:t>
            </a:r>
          </a:p>
          <a:p>
            <a:pPr>
              <a:buFont typeface="Wingdings" panose="05000000000000000000" pitchFamily="2" charset="2"/>
              <a:buChar char="§"/>
              <a:defRPr/>
            </a:pPr>
            <a:r>
              <a:rPr lang="lv-LV" altLang="lv-LV" sz="2600" dirty="0">
                <a:solidFill>
                  <a:schemeClr val="accent4">
                    <a:lumMod val="50000"/>
                  </a:schemeClr>
                </a:solidFill>
                <a:latin typeface="Arial" panose="020B0604020202020204" pitchFamily="34" charset="0"/>
                <a:cs typeface="Arial" panose="020B0604020202020204" pitchFamily="34" charset="0"/>
              </a:rPr>
              <a:t>Biežāk izpaužas bērniem vai jauniem pieaugušajiem</a:t>
            </a:r>
          </a:p>
          <a:p>
            <a:pPr>
              <a:buFont typeface="Wingdings" panose="05000000000000000000" pitchFamily="2" charset="2"/>
              <a:buChar char="§"/>
              <a:defRPr/>
            </a:pPr>
            <a:r>
              <a:rPr lang="lv-LV" altLang="lv-LV" sz="2600" dirty="0">
                <a:solidFill>
                  <a:schemeClr val="accent4">
                    <a:lumMod val="50000"/>
                  </a:schemeClr>
                </a:solidFill>
                <a:latin typeface="Arial" panose="020B0604020202020204" pitchFamily="34" charset="0"/>
                <a:cs typeface="Arial" panose="020B0604020202020204" pitchFamily="34" charset="0"/>
              </a:rPr>
              <a:t>Parasti šiem pacientiem ir </a:t>
            </a:r>
            <a:r>
              <a:rPr lang="lv-LV" altLang="lv-LV" sz="2600" dirty="0" err="1">
                <a:solidFill>
                  <a:schemeClr val="accent4">
                    <a:lumMod val="50000"/>
                  </a:schemeClr>
                </a:solidFill>
                <a:latin typeface="Arial" panose="020B0604020202020204" pitchFamily="34" charset="0"/>
                <a:cs typeface="Arial" panose="020B0604020202020204" pitchFamily="34" charset="0"/>
              </a:rPr>
              <a:t>celulārās</a:t>
            </a:r>
            <a:r>
              <a:rPr lang="lv-LV" altLang="lv-LV" sz="2600" dirty="0">
                <a:solidFill>
                  <a:schemeClr val="accent4">
                    <a:lumMod val="50000"/>
                  </a:schemeClr>
                </a:solidFill>
                <a:latin typeface="Arial" panose="020B0604020202020204" pitchFamily="34" charset="0"/>
                <a:cs typeface="Arial" panose="020B0604020202020204" pitchFamily="34" charset="0"/>
              </a:rPr>
              <a:t> imunitātes nomākums</a:t>
            </a:r>
          </a:p>
          <a:p>
            <a:pPr>
              <a:buFont typeface="Wingdings" panose="05000000000000000000" pitchFamily="2" charset="2"/>
              <a:buChar char="§"/>
              <a:defRPr/>
            </a:pPr>
            <a:r>
              <a:rPr lang="lv-LV" altLang="lv-LV" sz="2600" dirty="0">
                <a:solidFill>
                  <a:schemeClr val="accent4">
                    <a:lumMod val="50000"/>
                  </a:schemeClr>
                </a:solidFill>
                <a:latin typeface="Arial" panose="020B0604020202020204" pitchFamily="34" charset="0"/>
                <a:cs typeface="Arial" panose="020B0604020202020204" pitchFamily="34" charset="0"/>
              </a:rPr>
              <a:t>Slimnieki nav </a:t>
            </a:r>
            <a:r>
              <a:rPr lang="lv-LV" altLang="lv-LV" sz="2600" dirty="0" err="1">
                <a:solidFill>
                  <a:schemeClr val="accent4">
                    <a:lumMod val="50000"/>
                  </a:schemeClr>
                </a:solidFill>
                <a:latin typeface="Arial" panose="020B0604020202020204" pitchFamily="34" charset="0"/>
                <a:cs typeface="Arial" panose="020B0604020202020204" pitchFamily="34" charset="0"/>
              </a:rPr>
              <a:t>kontagiozi</a:t>
            </a:r>
            <a:endParaRPr lang="lv-LV" altLang="lv-LV" sz="2600" dirty="0">
              <a:solidFill>
                <a:schemeClr val="accent4">
                  <a:lumMod val="50000"/>
                </a:schemeClr>
              </a:solidFill>
              <a:latin typeface="Arial" panose="020B0604020202020204" pitchFamily="34" charset="0"/>
              <a:cs typeface="Arial" panose="020B0604020202020204" pitchFamily="34" charset="0"/>
            </a:endParaRPr>
          </a:p>
        </p:txBody>
      </p:sp>
      <p:pic>
        <p:nvPicPr>
          <p:cNvPr id="16388" name="Picture 2" descr="Attēlu rezultāti vaicājumam “Epidermodysplasia verruciform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088" y="4349750"/>
            <a:ext cx="446087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p:cNvPr>
          <p:cNvSpPr>
            <a:spLocks noGrp="1"/>
          </p:cNvSpPr>
          <p:nvPr>
            <p:ph type="ftr" sz="quarter" idx="11"/>
          </p:nvPr>
        </p:nvSpPr>
        <p:spPr>
          <a:xfrm>
            <a:off x="0" y="6492875"/>
            <a:ext cx="5018088" cy="365125"/>
          </a:xfrm>
        </p:spPr>
        <p:txBody>
          <a:bodyPr/>
          <a:lstStyle/>
          <a:p>
            <a:pPr>
              <a:defRPr/>
            </a:pPr>
            <a:r>
              <a:rPr lang="en-US" sz="1000" dirty="0">
                <a:solidFill>
                  <a:schemeClr val="bg1"/>
                </a:solidFill>
              </a:rPr>
              <a:t>Mandell, Douglas, and Bennett’s principles and practice of infectious diseases 7th ed. Papillomaviruses WILLIAM BONNEZ, RICHARD C. REICHMAN</a:t>
            </a:r>
          </a:p>
        </p:txBody>
      </p:sp>
      <p:pic>
        <p:nvPicPr>
          <p:cNvPr id="16390" name="Picture 21" descr="C:\Users\Liga\Desktop\mikrosk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47675"/>
            <a:ext cx="10985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58925" y="274638"/>
            <a:ext cx="7127875" cy="1143000"/>
          </a:xfrm>
        </p:spPr>
        <p:txBody>
          <a:bodyPr/>
          <a:lstStyle/>
          <a:p>
            <a:pPr algn="l">
              <a:defRPr/>
            </a:pPr>
            <a:r>
              <a:rPr lang="lv-LV" altLang="lv-LV" sz="3500" dirty="0" err="1">
                <a:solidFill>
                  <a:schemeClr val="accent4">
                    <a:lumMod val="50000"/>
                  </a:schemeClr>
                </a:solidFill>
                <a:latin typeface="Arial" panose="020B0604020202020204" pitchFamily="34" charset="0"/>
                <a:cs typeface="Arial" panose="020B0604020202020204" pitchFamily="34" charset="0"/>
              </a:rPr>
              <a:t>Anoģenitālās</a:t>
            </a:r>
            <a:r>
              <a:rPr lang="lv-LV" altLang="lv-LV" sz="3500" dirty="0">
                <a:solidFill>
                  <a:schemeClr val="accent4">
                    <a:lumMod val="50000"/>
                  </a:schemeClr>
                </a:solidFill>
                <a:latin typeface="Arial" panose="020B0604020202020204" pitchFamily="34" charset="0"/>
                <a:cs typeface="Arial" panose="020B0604020202020204" pitchFamily="34" charset="0"/>
              </a:rPr>
              <a:t> kārpas (1)</a:t>
            </a:r>
          </a:p>
        </p:txBody>
      </p:sp>
      <p:sp>
        <p:nvSpPr>
          <p:cNvPr id="17411" name="Content Placeholder 2"/>
          <p:cNvSpPr>
            <a:spLocks noGrp="1"/>
          </p:cNvSpPr>
          <p:nvPr>
            <p:ph sz="quarter" idx="4294967295"/>
          </p:nvPr>
        </p:nvSpPr>
        <p:spPr>
          <a:xfrm>
            <a:off x="685800" y="2203450"/>
            <a:ext cx="7772400" cy="3424238"/>
          </a:xfrm>
        </p:spPr>
        <p:txBody>
          <a:bodyPr/>
          <a:lstStyle/>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Ļoti bieža dzimumorgānu infekcija</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Skar gan sievietes, gan vīriešus</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Reizēm tipiska klīniskā aina nav ieraugāma ar «neapbruņotu» aci – nepieciešama instrumentālā diagnostika</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¾ pacientu ir </a:t>
            </a:r>
            <a:r>
              <a:rPr lang="lv-LV" altLang="lv-LV" sz="2800" dirty="0" err="1">
                <a:solidFill>
                  <a:schemeClr val="accent4">
                    <a:lumMod val="50000"/>
                  </a:schemeClr>
                </a:solidFill>
                <a:latin typeface="Arial" panose="020B0604020202020204" pitchFamily="34" charset="0"/>
                <a:cs typeface="Arial" panose="020B0604020202020204" pitchFamily="34" charset="0"/>
              </a:rPr>
              <a:t>asimptomātiski</a:t>
            </a:r>
            <a:r>
              <a:rPr lang="lv-LV" altLang="lv-LV" sz="2800" dirty="0">
                <a:solidFill>
                  <a:schemeClr val="accent4">
                    <a:lumMod val="50000"/>
                  </a:schemeClr>
                </a:solidFill>
                <a:latin typeface="Arial" panose="020B0604020202020204" pitchFamily="34" charset="0"/>
                <a:cs typeface="Arial" panose="020B0604020202020204" pitchFamily="34" charset="0"/>
              </a:rPr>
              <a:t>!</a:t>
            </a:r>
          </a:p>
        </p:txBody>
      </p:sp>
      <p:sp>
        <p:nvSpPr>
          <p:cNvPr id="2" name="Footer Placeholder 1">
            <a:extLst/>
          </p:cNvPr>
          <p:cNvSpPr>
            <a:spLocks noGrp="1"/>
          </p:cNvSpPr>
          <p:nvPr>
            <p:ph type="ftr" sz="quarter" idx="11"/>
          </p:nvPr>
        </p:nvSpPr>
        <p:spPr>
          <a:xfrm>
            <a:off x="0" y="6491288"/>
            <a:ext cx="7215188" cy="365125"/>
          </a:xfrm>
        </p:spPr>
        <p:txBody>
          <a:bodyPr/>
          <a:lstStyle/>
          <a:p>
            <a:pPr>
              <a:defRPr/>
            </a:pPr>
            <a:r>
              <a:rPr lang="en-US" sz="1000" dirty="0">
                <a:solidFill>
                  <a:schemeClr val="bg1"/>
                </a:solidFill>
                <a:latin typeface="Arial" panose="020B0604020202020204" pitchFamily="34" charset="0"/>
                <a:cs typeface="Arial" panose="020B0604020202020204" pitchFamily="34" charset="0"/>
              </a:rPr>
              <a:t>Mandell, Douglas, and Bennett’s principles and practice of infectious diseases 7th ed. Papillomaviruses WILLIAM BONNEZ, RICHARD C. REICHMAN</a:t>
            </a:r>
          </a:p>
        </p:txBody>
      </p:sp>
      <p:pic>
        <p:nvPicPr>
          <p:cNvPr id="17413" name="Picture 21" descr="C:\Users\Liga\Desktop\mikrosko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47675"/>
            <a:ext cx="10985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58925" y="274638"/>
            <a:ext cx="7127875" cy="1143000"/>
          </a:xfrm>
        </p:spPr>
        <p:txBody>
          <a:bodyPr/>
          <a:lstStyle/>
          <a:p>
            <a:pPr algn="l">
              <a:defRPr/>
            </a:pPr>
            <a:r>
              <a:rPr lang="lv-LV" altLang="lv-LV" sz="3500" dirty="0" err="1">
                <a:solidFill>
                  <a:schemeClr val="accent4">
                    <a:lumMod val="50000"/>
                  </a:schemeClr>
                </a:solidFill>
                <a:latin typeface="Arial" panose="020B0604020202020204" pitchFamily="34" charset="0"/>
                <a:cs typeface="Arial" panose="020B0604020202020204" pitchFamily="34" charset="0"/>
              </a:rPr>
              <a:t>Anoģenitālās</a:t>
            </a:r>
            <a:r>
              <a:rPr lang="lv-LV" altLang="lv-LV" sz="3500" dirty="0">
                <a:solidFill>
                  <a:schemeClr val="accent4">
                    <a:lumMod val="50000"/>
                  </a:schemeClr>
                </a:solidFill>
                <a:latin typeface="Arial" panose="020B0604020202020204" pitchFamily="34" charset="0"/>
                <a:cs typeface="Arial" panose="020B0604020202020204" pitchFamily="34" charset="0"/>
              </a:rPr>
              <a:t> kārpas (2)</a:t>
            </a:r>
          </a:p>
        </p:txBody>
      </p:sp>
      <p:sp>
        <p:nvSpPr>
          <p:cNvPr id="18435" name="Content Placeholder 2"/>
          <p:cNvSpPr>
            <a:spLocks noGrp="1"/>
          </p:cNvSpPr>
          <p:nvPr>
            <p:ph sz="quarter" idx="4294967295"/>
          </p:nvPr>
        </p:nvSpPr>
        <p:spPr>
          <a:xfrm>
            <a:off x="685800" y="2366963"/>
            <a:ext cx="7772400" cy="3424237"/>
          </a:xfrm>
        </p:spPr>
        <p:txBody>
          <a:bodyPr/>
          <a:lstStyle/>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Lokāla nieze, dedzinoša sajūta bieži ir vienīgās izpausmes</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10 – 20% pacientu iestājas spontāna remisija 3 – 4 mēnešu laikā</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Ir iespējama </a:t>
            </a:r>
            <a:r>
              <a:rPr lang="lv-LV" altLang="lv-LV" sz="2800" dirty="0" err="1">
                <a:solidFill>
                  <a:schemeClr val="accent4">
                    <a:lumMod val="50000"/>
                  </a:schemeClr>
                </a:solidFill>
                <a:latin typeface="Arial" panose="020B0604020202020204" pitchFamily="34" charset="0"/>
                <a:cs typeface="Arial" panose="020B0604020202020204" pitchFamily="34" charset="0"/>
              </a:rPr>
              <a:t>malignizācija</a:t>
            </a:r>
            <a:endParaRPr lang="lv-LV" altLang="lv-LV" sz="2800" dirty="0">
              <a:solidFill>
                <a:schemeClr val="accent4">
                  <a:lumMod val="50000"/>
                </a:schemeClr>
              </a:solidFill>
              <a:latin typeface="Arial" panose="020B0604020202020204" pitchFamily="34" charset="0"/>
              <a:cs typeface="Arial" panose="020B0604020202020204" pitchFamily="34" charset="0"/>
            </a:endParaRPr>
          </a:p>
        </p:txBody>
      </p:sp>
      <p:sp>
        <p:nvSpPr>
          <p:cNvPr id="2" name="Footer Placeholder 1">
            <a:extLst/>
          </p:cNvPr>
          <p:cNvSpPr>
            <a:spLocks noGrp="1"/>
          </p:cNvSpPr>
          <p:nvPr>
            <p:ph type="ftr" sz="quarter" idx="11"/>
          </p:nvPr>
        </p:nvSpPr>
        <p:spPr>
          <a:xfrm>
            <a:off x="0" y="6492875"/>
            <a:ext cx="6996113" cy="365125"/>
          </a:xfrm>
        </p:spPr>
        <p:txBody>
          <a:bodyPr/>
          <a:lstStyle/>
          <a:p>
            <a:pPr>
              <a:defRPr/>
            </a:pPr>
            <a:r>
              <a:rPr lang="en-US" sz="1000" dirty="0">
                <a:solidFill>
                  <a:schemeClr val="bg1"/>
                </a:solidFill>
                <a:latin typeface="Arial" panose="020B0604020202020204" pitchFamily="34" charset="0"/>
                <a:cs typeface="Arial" panose="020B0604020202020204" pitchFamily="34" charset="0"/>
              </a:rPr>
              <a:t>Mandell, Douglas, and Bennett’s principles and practice of infectious diseases 7th ed. Papillomaviruses WILLIAM BONNEZ, RICHARD C. REICHMAN</a:t>
            </a:r>
          </a:p>
        </p:txBody>
      </p:sp>
      <p:pic>
        <p:nvPicPr>
          <p:cNvPr id="18437" name="Picture 21" descr="C:\Users\Liga\Desktop\mikrosko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47675"/>
            <a:ext cx="10985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58925" y="274638"/>
            <a:ext cx="7127875" cy="1143000"/>
          </a:xfrm>
        </p:spPr>
        <p:txBody>
          <a:bodyPr/>
          <a:lstStyle/>
          <a:p>
            <a:pPr algn="l">
              <a:defRPr/>
            </a:pPr>
            <a:r>
              <a:rPr lang="lv-LV" altLang="lv-LV" sz="3500" dirty="0" err="1">
                <a:solidFill>
                  <a:schemeClr val="accent4">
                    <a:lumMod val="50000"/>
                  </a:schemeClr>
                </a:solidFill>
                <a:latin typeface="Arial" panose="020B0604020202020204" pitchFamily="34" charset="0"/>
                <a:cs typeface="Arial" panose="020B0604020202020204" pitchFamily="34" charset="0"/>
              </a:rPr>
              <a:t>Anoģenitālās</a:t>
            </a:r>
            <a:r>
              <a:rPr lang="lv-LV" altLang="lv-LV" sz="3500" dirty="0">
                <a:solidFill>
                  <a:schemeClr val="accent4">
                    <a:lumMod val="50000"/>
                  </a:schemeClr>
                </a:solidFill>
                <a:latin typeface="Arial" panose="020B0604020202020204" pitchFamily="34" charset="0"/>
                <a:cs typeface="Arial" panose="020B0604020202020204" pitchFamily="34" charset="0"/>
              </a:rPr>
              <a:t> kārpas (3)</a:t>
            </a:r>
          </a:p>
        </p:txBody>
      </p:sp>
      <p:sp>
        <p:nvSpPr>
          <p:cNvPr id="19459" name="Content Placeholder 2"/>
          <p:cNvSpPr>
            <a:spLocks noGrp="1"/>
          </p:cNvSpPr>
          <p:nvPr>
            <p:ph sz="quarter" idx="4294967295"/>
          </p:nvPr>
        </p:nvSpPr>
        <p:spPr>
          <a:xfrm>
            <a:off x="685800" y="1831975"/>
            <a:ext cx="7772400" cy="3424238"/>
          </a:xfrm>
        </p:spPr>
        <p:txBody>
          <a:bodyPr/>
          <a:lstStyle/>
          <a:p>
            <a:pPr>
              <a:buFont typeface="Wingdings" panose="05000000000000000000" pitchFamily="2" charset="2"/>
              <a:buChar char="§"/>
              <a:defRPr/>
            </a:pPr>
            <a:r>
              <a:rPr lang="lv-LV" altLang="lv-LV" sz="2600" dirty="0" err="1">
                <a:solidFill>
                  <a:schemeClr val="accent4">
                    <a:lumMod val="50000"/>
                  </a:schemeClr>
                </a:solidFill>
                <a:latin typeface="Arial" panose="020B0604020202020204" pitchFamily="34" charset="0"/>
                <a:cs typeface="Arial" panose="020B0604020202020204" pitchFamily="34" charset="0"/>
              </a:rPr>
              <a:t>Perianālās</a:t>
            </a:r>
            <a:r>
              <a:rPr lang="lv-LV" altLang="lv-LV" sz="2600" dirty="0">
                <a:solidFill>
                  <a:schemeClr val="accent4">
                    <a:lumMod val="50000"/>
                  </a:schemeClr>
                </a:solidFill>
                <a:latin typeface="Arial" panose="020B0604020202020204" pitchFamily="34" charset="0"/>
                <a:cs typeface="Arial" panose="020B0604020202020204" pitchFamily="34" charset="0"/>
              </a:rPr>
              <a:t> kārpas (</a:t>
            </a:r>
            <a:r>
              <a:rPr lang="lv-LV" altLang="lv-LV" sz="2600" dirty="0" err="1">
                <a:solidFill>
                  <a:schemeClr val="accent4">
                    <a:lumMod val="50000"/>
                  </a:schemeClr>
                </a:solidFill>
                <a:latin typeface="Arial" panose="020B0604020202020204" pitchFamily="34" charset="0"/>
                <a:cs typeface="Arial" panose="020B0604020202020204" pitchFamily="34" charset="0"/>
              </a:rPr>
              <a:t>kondilomas</a:t>
            </a:r>
            <a:r>
              <a:rPr lang="lv-LV" altLang="lv-LV" sz="2600" dirty="0">
                <a:solidFill>
                  <a:schemeClr val="accent4">
                    <a:lumMod val="50000"/>
                  </a:schemeClr>
                </a:solidFill>
                <a:latin typeface="Arial" panose="020B0604020202020204" pitchFamily="34" charset="0"/>
                <a:cs typeface="Arial" panose="020B0604020202020204" pitchFamily="34" charset="0"/>
              </a:rPr>
              <a:t>)</a:t>
            </a:r>
          </a:p>
          <a:p>
            <a:pPr>
              <a:buFont typeface="Wingdings" panose="05000000000000000000" pitchFamily="2" charset="2"/>
              <a:buChar char="§"/>
              <a:defRPr/>
            </a:pPr>
            <a:r>
              <a:rPr lang="lv-LV" altLang="lv-LV" sz="2600" dirty="0">
                <a:solidFill>
                  <a:schemeClr val="accent4">
                    <a:lumMod val="50000"/>
                  </a:schemeClr>
                </a:solidFill>
                <a:latin typeface="Arial" panose="020B0604020202020204" pitchFamily="34" charset="0"/>
                <a:cs typeface="Arial" panose="020B0604020202020204" pitchFamily="34" charset="0"/>
              </a:rPr>
              <a:t>Visbiežāk vērojamas homoseksuālas orientācijas vīriešiem </a:t>
            </a:r>
          </a:p>
          <a:p>
            <a:pPr>
              <a:buFont typeface="Wingdings" panose="05000000000000000000" pitchFamily="2" charset="2"/>
              <a:buChar char="§"/>
              <a:defRPr/>
            </a:pPr>
            <a:r>
              <a:rPr lang="lv-LV" altLang="lv-LV" sz="2600" dirty="0">
                <a:solidFill>
                  <a:schemeClr val="accent4">
                    <a:lumMod val="50000"/>
                  </a:schemeClr>
                </a:solidFill>
                <a:latin typeface="Arial" panose="020B0604020202020204" pitchFamily="34" charset="0"/>
                <a:cs typeface="Arial" panose="020B0604020202020204" pitchFamily="34" charset="0"/>
              </a:rPr>
              <a:t>Ir pierādījums HPV saistībai ar </a:t>
            </a:r>
            <a:r>
              <a:rPr lang="lv-LV" altLang="lv-LV" sz="2600" dirty="0" err="1">
                <a:solidFill>
                  <a:schemeClr val="accent4">
                    <a:lumMod val="50000"/>
                  </a:schemeClr>
                </a:solidFill>
                <a:latin typeface="Arial" panose="020B0604020202020204" pitchFamily="34" charset="0"/>
                <a:cs typeface="Arial" panose="020B0604020202020204" pitchFamily="34" charset="0"/>
              </a:rPr>
              <a:t>anorektālo</a:t>
            </a:r>
            <a:r>
              <a:rPr lang="lv-LV" altLang="lv-LV" sz="2600" dirty="0">
                <a:solidFill>
                  <a:schemeClr val="accent4">
                    <a:lumMod val="50000"/>
                  </a:schemeClr>
                </a:solidFill>
                <a:latin typeface="Arial" panose="020B0604020202020204" pitchFamily="34" charset="0"/>
                <a:cs typeface="Arial" panose="020B0604020202020204" pitchFamily="34" charset="0"/>
              </a:rPr>
              <a:t> </a:t>
            </a:r>
            <a:r>
              <a:rPr lang="lv-LV" altLang="lv-LV" sz="2600" dirty="0" err="1">
                <a:solidFill>
                  <a:schemeClr val="accent4">
                    <a:lumMod val="50000"/>
                  </a:schemeClr>
                </a:solidFill>
                <a:latin typeface="Arial" panose="020B0604020202020204" pitchFamily="34" charset="0"/>
                <a:cs typeface="Arial" panose="020B0604020202020204" pitchFamily="34" charset="0"/>
              </a:rPr>
              <a:t>displāziju</a:t>
            </a:r>
            <a:r>
              <a:rPr lang="lv-LV" altLang="lv-LV" sz="2600" dirty="0">
                <a:solidFill>
                  <a:schemeClr val="accent4">
                    <a:lumMod val="50000"/>
                  </a:schemeClr>
                </a:solidFill>
                <a:latin typeface="Arial" panose="020B0604020202020204" pitchFamily="34" charset="0"/>
                <a:cs typeface="Arial" panose="020B0604020202020204" pitchFamily="34" charset="0"/>
              </a:rPr>
              <a:t> VSV*</a:t>
            </a:r>
          </a:p>
          <a:p>
            <a:pPr>
              <a:buFont typeface="Wingdings" panose="05000000000000000000" pitchFamily="2" charset="2"/>
              <a:buChar char="§"/>
              <a:defRPr/>
            </a:pPr>
            <a:r>
              <a:rPr lang="lv-LV" altLang="lv-LV" sz="2600" dirty="0">
                <a:solidFill>
                  <a:schemeClr val="accent4">
                    <a:lumMod val="50000"/>
                  </a:schemeClr>
                </a:solidFill>
                <a:latin typeface="Arial" panose="020B0604020202020204" pitchFamily="34" charset="0"/>
                <a:cs typeface="Arial" panose="020B0604020202020204" pitchFamily="34" charset="0"/>
              </a:rPr>
              <a:t>Pasīvajiem anālā seksuālā kontakta partneriem anālās atveres karcinomas risks ir 30 reizes augstāks nekā vispārējās populācijas pārstāvim!</a:t>
            </a:r>
          </a:p>
          <a:p>
            <a:pPr>
              <a:buNone/>
              <a:defRPr/>
            </a:pPr>
            <a:r>
              <a:rPr lang="lv-LV" altLang="lv-LV" sz="2600" dirty="0">
                <a:solidFill>
                  <a:schemeClr val="accent4">
                    <a:lumMod val="50000"/>
                  </a:schemeClr>
                </a:solidFill>
                <a:latin typeface="Arial" panose="020B0604020202020204" pitchFamily="34" charset="0"/>
                <a:cs typeface="Arial" panose="020B0604020202020204" pitchFamily="34" charset="0"/>
              </a:rPr>
              <a:t>*</a:t>
            </a:r>
            <a:r>
              <a:rPr lang="lv-LV" altLang="lv-LV" sz="1600" dirty="0">
                <a:solidFill>
                  <a:schemeClr val="accent4">
                    <a:lumMod val="50000"/>
                  </a:schemeClr>
                </a:solidFill>
                <a:latin typeface="Arial" panose="020B0604020202020204" pitchFamily="34" charset="0"/>
                <a:cs typeface="Arial" panose="020B0604020202020204" pitchFamily="34" charset="0"/>
              </a:rPr>
              <a:t>vīrieši, kuriem ir seksuāls kontakts ar vīrieti</a:t>
            </a:r>
            <a:endParaRPr lang="lv-LV" altLang="lv-LV" sz="2600" dirty="0">
              <a:solidFill>
                <a:schemeClr val="accent4">
                  <a:lumMod val="50000"/>
                </a:schemeClr>
              </a:solidFill>
              <a:latin typeface="Arial" panose="020B0604020202020204" pitchFamily="34" charset="0"/>
              <a:cs typeface="Arial" panose="020B0604020202020204" pitchFamily="34" charset="0"/>
            </a:endParaRPr>
          </a:p>
        </p:txBody>
      </p:sp>
      <p:sp>
        <p:nvSpPr>
          <p:cNvPr id="2" name="Footer Placeholder 1">
            <a:extLst/>
          </p:cNvPr>
          <p:cNvSpPr>
            <a:spLocks noGrp="1"/>
          </p:cNvSpPr>
          <p:nvPr>
            <p:ph type="ftr" sz="quarter" idx="11"/>
          </p:nvPr>
        </p:nvSpPr>
        <p:spPr>
          <a:xfrm>
            <a:off x="0" y="6492875"/>
            <a:ext cx="8415338" cy="365125"/>
          </a:xfrm>
        </p:spPr>
        <p:txBody>
          <a:bodyPr/>
          <a:lstStyle/>
          <a:p>
            <a:pPr>
              <a:defRPr/>
            </a:pPr>
            <a:r>
              <a:rPr lang="en-US" sz="1000" dirty="0">
                <a:solidFill>
                  <a:schemeClr val="bg1"/>
                </a:solidFill>
                <a:latin typeface="Arial" panose="020B0604020202020204" pitchFamily="34" charset="0"/>
                <a:cs typeface="Arial" panose="020B0604020202020204" pitchFamily="34" charset="0"/>
              </a:rPr>
              <a:t>Mandell, Douglas, and Bennett’s principles and practice of infectious diseases 7th ed. Papillomaviruses WILLIAM BONNEZ, RICHARD C. REICHMAN</a:t>
            </a:r>
          </a:p>
        </p:txBody>
      </p:sp>
      <p:pic>
        <p:nvPicPr>
          <p:cNvPr id="19461" name="Picture 21" descr="C:\Users\Liga\Desktop\mikrosko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47675"/>
            <a:ext cx="10985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p:cNvPr>
          <p:cNvSpPr>
            <a:spLocks noGrp="1"/>
          </p:cNvSpPr>
          <p:nvPr>
            <p:ph type="ctrTitle"/>
          </p:nvPr>
        </p:nvSpPr>
        <p:spPr>
          <a:xfrm>
            <a:off x="685800" y="1112838"/>
            <a:ext cx="7772400" cy="1470025"/>
          </a:xfrm>
        </p:spPr>
        <p:txBody>
          <a:bodyPr/>
          <a:lstStyle/>
          <a:p>
            <a:pPr eaLnBrk="1" hangingPunct="1">
              <a:defRPr/>
            </a:pPr>
            <a:r>
              <a:rPr lang="lv-LV" sz="3500" dirty="0">
                <a:solidFill>
                  <a:schemeClr val="accent4">
                    <a:lumMod val="50000"/>
                  </a:schemeClr>
                </a:solidFill>
                <a:latin typeface="Arial" panose="020B0604020202020204" pitchFamily="34" charset="0"/>
                <a:cs typeface="Arial" panose="020B0604020202020204" pitchFamily="34" charset="0"/>
              </a:rPr>
              <a:t>Cilvēka </a:t>
            </a:r>
            <a:r>
              <a:rPr lang="lv-LV" sz="3500" dirty="0" err="1">
                <a:solidFill>
                  <a:schemeClr val="accent4">
                    <a:lumMod val="50000"/>
                  </a:schemeClr>
                </a:solidFill>
                <a:latin typeface="Arial" panose="020B0604020202020204" pitchFamily="34" charset="0"/>
                <a:cs typeface="Arial" panose="020B0604020202020204" pitchFamily="34" charset="0"/>
              </a:rPr>
              <a:t>papilomas</a:t>
            </a:r>
            <a:r>
              <a:rPr lang="lv-LV" sz="3500" dirty="0">
                <a:solidFill>
                  <a:schemeClr val="accent4">
                    <a:lumMod val="50000"/>
                  </a:schemeClr>
                </a:solidFill>
                <a:latin typeface="Arial" panose="020B0604020202020204" pitchFamily="34" charset="0"/>
                <a:cs typeface="Arial" panose="020B0604020202020204" pitchFamily="34" charset="0"/>
              </a:rPr>
              <a:t> vīrusa (CPV) infekcija infektologa skatījumā</a:t>
            </a:r>
            <a:endParaRPr lang="lv-LV" altLang="lv-LV" sz="3500" dirty="0">
              <a:solidFill>
                <a:schemeClr val="accent4">
                  <a:lumMod val="50000"/>
                </a:schemeClr>
              </a:solidFill>
              <a:latin typeface="Arial" panose="020B0604020202020204" pitchFamily="34" charset="0"/>
              <a:cs typeface="Arial" panose="020B0604020202020204" pitchFamily="34" charset="0"/>
            </a:endParaRPr>
          </a:p>
        </p:txBody>
      </p:sp>
      <p:sp>
        <p:nvSpPr>
          <p:cNvPr id="3" name="Subtitle 2">
            <a:extLst/>
          </p:cNvPr>
          <p:cNvSpPr>
            <a:spLocks noGrp="1"/>
          </p:cNvSpPr>
          <p:nvPr>
            <p:ph type="subTitle" idx="1"/>
          </p:nvPr>
        </p:nvSpPr>
        <p:spPr>
          <a:xfrm>
            <a:off x="1371600" y="3214688"/>
            <a:ext cx="6400800" cy="1752600"/>
          </a:xfrm>
        </p:spPr>
        <p:txBody>
          <a:bodyPr rtlCol="0">
            <a:normAutofit fontScale="70000" lnSpcReduction="20000"/>
          </a:bodyPr>
          <a:lstStyle/>
          <a:p>
            <a:pPr>
              <a:buFont typeface="Arial" charset="0"/>
              <a:buNone/>
              <a:defRPr/>
            </a:pPr>
            <a:endParaRPr lang="lv-LV" dirty="0">
              <a:solidFill>
                <a:schemeClr val="accent4">
                  <a:lumMod val="20000"/>
                  <a:lumOff val="80000"/>
                </a:schemeClr>
              </a:solidFill>
              <a:latin typeface="Arial" panose="020B0604020202020204" pitchFamily="34" charset="0"/>
              <a:cs typeface="Arial" panose="020B0604020202020204" pitchFamily="34" charset="0"/>
            </a:endParaRPr>
          </a:p>
          <a:p>
            <a:pPr>
              <a:buFont typeface="Arial" charset="0"/>
              <a:buNone/>
              <a:defRPr/>
            </a:pPr>
            <a:r>
              <a:rPr lang="lv-LV" b="1" dirty="0">
                <a:solidFill>
                  <a:schemeClr val="accent4">
                    <a:lumMod val="20000"/>
                    <a:lumOff val="80000"/>
                  </a:schemeClr>
                </a:solidFill>
                <a:latin typeface="Arial" panose="020B0604020202020204" pitchFamily="34" charset="0"/>
                <a:cs typeface="Arial" panose="020B0604020202020204" pitchFamily="34" charset="0"/>
              </a:rPr>
              <a:t>Pauls Aldiņš</a:t>
            </a:r>
          </a:p>
          <a:p>
            <a:pPr>
              <a:buFont typeface="Arial" charset="0"/>
              <a:buNone/>
              <a:defRPr/>
            </a:pPr>
            <a:r>
              <a:rPr lang="lv-LV" dirty="0">
                <a:solidFill>
                  <a:schemeClr val="accent4">
                    <a:lumMod val="20000"/>
                    <a:lumOff val="80000"/>
                  </a:schemeClr>
                </a:solidFill>
                <a:latin typeface="Arial" panose="020B0604020202020204" pitchFamily="34" charset="0"/>
                <a:cs typeface="Arial" panose="020B0604020202020204" pitchFamily="34" charset="0"/>
              </a:rPr>
              <a:t>Paula Stradiņa Klīniskā universitātes slimnīca</a:t>
            </a:r>
          </a:p>
          <a:p>
            <a:pPr>
              <a:buFont typeface="Arial" charset="0"/>
              <a:buNone/>
              <a:defRPr/>
            </a:pPr>
            <a:r>
              <a:rPr lang="lv-LV" dirty="0" err="1">
                <a:solidFill>
                  <a:schemeClr val="accent4">
                    <a:lumMod val="20000"/>
                    <a:lumOff val="80000"/>
                  </a:schemeClr>
                </a:solidFill>
                <a:latin typeface="Arial" panose="020B0604020202020204" pitchFamily="34" charset="0"/>
                <a:cs typeface="Arial" panose="020B0604020202020204" pitchFamily="34" charset="0"/>
              </a:rPr>
              <a:t>Infektologs</a:t>
            </a:r>
            <a:r>
              <a:rPr lang="lv-LV" dirty="0">
                <a:solidFill>
                  <a:schemeClr val="accent4">
                    <a:lumMod val="20000"/>
                    <a:lumOff val="80000"/>
                  </a:schemeClr>
                </a:solidFill>
                <a:latin typeface="Arial" panose="020B0604020202020204" pitchFamily="34" charset="0"/>
                <a:cs typeface="Arial" panose="020B0604020202020204" pitchFamily="34" charset="0"/>
              </a:rPr>
              <a:t>, </a:t>
            </a:r>
            <a:r>
              <a:rPr lang="lv-LV" dirty="0" err="1">
                <a:solidFill>
                  <a:schemeClr val="accent4">
                    <a:lumMod val="20000"/>
                    <a:lumOff val="80000"/>
                  </a:schemeClr>
                </a:solidFill>
                <a:latin typeface="Arial" panose="020B0604020202020204" pitchFamily="34" charset="0"/>
                <a:cs typeface="Arial" panose="020B0604020202020204" pitchFamily="34" charset="0"/>
              </a:rPr>
              <a:t>hepatologs</a:t>
            </a:r>
            <a:endParaRPr lang="lv-LV" dirty="0">
              <a:solidFill>
                <a:schemeClr val="accent4">
                  <a:lumMod val="20000"/>
                  <a:lumOff val="80000"/>
                </a:schemeClr>
              </a:solidFill>
              <a:latin typeface="Arial" panose="020B0604020202020204" pitchFamily="34" charset="0"/>
              <a:cs typeface="Arial" panose="020B0604020202020204" pitchFamily="34" charset="0"/>
            </a:endParaRPr>
          </a:p>
          <a:p>
            <a:pPr>
              <a:buFont typeface="Arial" charset="0"/>
              <a:buNone/>
              <a:defRPr/>
            </a:pPr>
            <a:r>
              <a:rPr lang="lv-LV" dirty="0">
                <a:solidFill>
                  <a:schemeClr val="accent4">
                    <a:lumMod val="20000"/>
                    <a:lumOff val="80000"/>
                  </a:schemeClr>
                </a:solidFill>
                <a:latin typeface="Arial" panose="020B0604020202020204" pitchFamily="34" charset="0"/>
                <a:cs typeface="Arial" panose="020B0604020202020204" pitchFamily="34" charset="0"/>
              </a:rPr>
              <a:t>2017</a:t>
            </a:r>
          </a:p>
          <a:p>
            <a:pPr eaLnBrk="1" fontAlgn="auto" hangingPunct="1">
              <a:spcAft>
                <a:spcPts val="0"/>
              </a:spcAft>
              <a:buFont typeface="Arial"/>
              <a:buNone/>
              <a:defRPr/>
            </a:pPr>
            <a:endParaRPr lang="en-US" dirty="0">
              <a:solidFill>
                <a:schemeClr val="accent4">
                  <a:lumMod val="20000"/>
                  <a:lumOff val="80000"/>
                </a:schemeClr>
              </a:solidFill>
              <a:latin typeface="Arial" panose="020B0604020202020204" pitchFamily="34" charset="0"/>
              <a:ea typeface="+mn-ea"/>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58925" y="447675"/>
            <a:ext cx="7421563"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Recidivējošā respiratorā </a:t>
            </a:r>
            <a:r>
              <a:rPr lang="lv-LV" altLang="lv-LV" sz="3500" dirty="0" err="1">
                <a:solidFill>
                  <a:schemeClr val="accent4">
                    <a:lumMod val="50000"/>
                  </a:schemeClr>
                </a:solidFill>
                <a:latin typeface="Arial" panose="020B0604020202020204" pitchFamily="34" charset="0"/>
                <a:cs typeface="Arial" panose="020B0604020202020204" pitchFamily="34" charset="0"/>
              </a:rPr>
              <a:t>papilomatoze</a:t>
            </a:r>
            <a:endParaRPr lang="lv-LV" altLang="lv-LV" sz="3500" dirty="0">
              <a:solidFill>
                <a:schemeClr val="accent4">
                  <a:lumMod val="50000"/>
                </a:schemeClr>
              </a:solidFill>
              <a:latin typeface="Arial" panose="020B0604020202020204" pitchFamily="34" charset="0"/>
              <a:cs typeface="Arial" panose="020B0604020202020204" pitchFamily="34" charset="0"/>
            </a:endParaRPr>
          </a:p>
        </p:txBody>
      </p:sp>
      <p:sp>
        <p:nvSpPr>
          <p:cNvPr id="20483" name="Content Placeholder 2"/>
          <p:cNvSpPr>
            <a:spLocks noGrp="1"/>
          </p:cNvSpPr>
          <p:nvPr>
            <p:ph sz="quarter" idx="4294967295"/>
          </p:nvPr>
        </p:nvSpPr>
        <p:spPr>
          <a:xfrm>
            <a:off x="685800" y="2084388"/>
            <a:ext cx="7772400" cy="3424237"/>
          </a:xfrm>
        </p:spPr>
        <p:txBody>
          <a:bodyPr/>
          <a:lstStyle/>
          <a:p>
            <a:pPr>
              <a:buFont typeface="Wingdings" panose="05000000000000000000" pitchFamily="2" charset="2"/>
              <a:buChar char="§"/>
              <a:defRPr/>
            </a:pPr>
            <a:r>
              <a:rPr lang="lv-LV" altLang="lv-LV" sz="2600" dirty="0">
                <a:solidFill>
                  <a:schemeClr val="accent4">
                    <a:lumMod val="50000"/>
                  </a:schemeClr>
                </a:solidFill>
                <a:latin typeface="Arial" panose="020B0604020202020204" pitchFamily="34" charset="0"/>
                <a:cs typeface="Arial" panose="020B0604020202020204" pitchFamily="34" charset="0"/>
              </a:rPr>
              <a:t>Biežāk sastopama bērniem</a:t>
            </a:r>
          </a:p>
          <a:p>
            <a:pPr>
              <a:buFont typeface="Wingdings" panose="05000000000000000000" pitchFamily="2" charset="2"/>
              <a:buChar char="§"/>
              <a:defRPr/>
            </a:pPr>
            <a:r>
              <a:rPr lang="lv-LV" altLang="lv-LV" sz="2600" dirty="0">
                <a:solidFill>
                  <a:schemeClr val="accent4">
                    <a:lumMod val="50000"/>
                  </a:schemeClr>
                </a:solidFill>
                <a:latin typeface="Arial" panose="020B0604020202020204" pitchFamily="34" charset="0"/>
                <a:cs typeface="Arial" panose="020B0604020202020204" pitchFamily="34" charset="0"/>
              </a:rPr>
              <a:t>Raksturīga izpausme ir balss aizsmakums vai izmainīts kliedziens</a:t>
            </a:r>
          </a:p>
          <a:p>
            <a:pPr>
              <a:buFont typeface="Wingdings" panose="05000000000000000000" pitchFamily="2" charset="2"/>
              <a:buChar char="§"/>
              <a:defRPr/>
            </a:pPr>
            <a:r>
              <a:rPr lang="lv-LV" altLang="lv-LV" sz="2600" dirty="0">
                <a:solidFill>
                  <a:schemeClr val="accent4">
                    <a:lumMod val="50000"/>
                  </a:schemeClr>
                </a:solidFill>
                <a:latin typeface="Arial" panose="020B0604020202020204" pitchFamily="34" charset="0"/>
                <a:cs typeface="Arial" panose="020B0604020202020204" pitchFamily="34" charset="0"/>
              </a:rPr>
              <a:t>Retos gadījumos ARDS</a:t>
            </a:r>
          </a:p>
          <a:p>
            <a:pPr>
              <a:buFont typeface="Wingdings" panose="05000000000000000000" pitchFamily="2" charset="2"/>
              <a:buChar char="§"/>
              <a:defRPr/>
            </a:pPr>
            <a:r>
              <a:rPr lang="lv-LV" altLang="lv-LV" sz="2600" dirty="0">
                <a:solidFill>
                  <a:schemeClr val="accent4">
                    <a:lumMod val="50000"/>
                  </a:schemeClr>
                </a:solidFill>
                <a:latin typeface="Arial" panose="020B0604020202020204" pitchFamily="34" charset="0"/>
                <a:cs typeface="Arial" panose="020B0604020202020204" pitchFamily="34" charset="0"/>
              </a:rPr>
              <a:t>Slimībai izplatoties – elpošanas mazspēja, elpceļu obstrukcija, recidivējošas bakteriālas infekcijas</a:t>
            </a:r>
          </a:p>
          <a:p>
            <a:pPr>
              <a:buFont typeface="Wingdings" panose="05000000000000000000" pitchFamily="2" charset="2"/>
              <a:buChar char="§"/>
              <a:defRPr/>
            </a:pPr>
            <a:r>
              <a:rPr lang="lv-LV" altLang="lv-LV" sz="2600" dirty="0">
                <a:solidFill>
                  <a:schemeClr val="accent4">
                    <a:lumMod val="50000"/>
                  </a:schemeClr>
                </a:solidFill>
                <a:latin typeface="Arial" panose="020B0604020202020204" pitchFamily="34" charset="0"/>
                <a:cs typeface="Arial" panose="020B0604020202020204" pitchFamily="34" charset="0"/>
              </a:rPr>
              <a:t>Pieaugušajiem slimības izpausmes parasti ir maz izteiktas</a:t>
            </a:r>
          </a:p>
        </p:txBody>
      </p:sp>
      <p:sp>
        <p:nvSpPr>
          <p:cNvPr id="2" name="Footer Placeholder 1">
            <a:extLst/>
          </p:cNvPr>
          <p:cNvSpPr>
            <a:spLocks noGrp="1"/>
          </p:cNvSpPr>
          <p:nvPr>
            <p:ph type="ftr" sz="quarter" idx="11"/>
          </p:nvPr>
        </p:nvSpPr>
        <p:spPr>
          <a:xfrm>
            <a:off x="0" y="6524625"/>
            <a:ext cx="7191375" cy="365125"/>
          </a:xfrm>
        </p:spPr>
        <p:txBody>
          <a:bodyPr/>
          <a:lstStyle/>
          <a:p>
            <a:pPr>
              <a:defRPr/>
            </a:pPr>
            <a:r>
              <a:rPr lang="en-US" sz="1000" dirty="0">
                <a:solidFill>
                  <a:schemeClr val="bg1"/>
                </a:solidFill>
                <a:latin typeface="Arial" panose="020B0604020202020204" pitchFamily="34" charset="0"/>
                <a:cs typeface="Arial" panose="020B0604020202020204" pitchFamily="34" charset="0"/>
              </a:rPr>
              <a:t>Mandell, Douglas, and Bennett’s principles and practice of infectious diseases 7th ed. Papillomaviruses WILLIAM BONNEZ, RICHARD C. REICHMAN</a:t>
            </a:r>
          </a:p>
        </p:txBody>
      </p:sp>
      <p:pic>
        <p:nvPicPr>
          <p:cNvPr id="20485" name="Picture 21" descr="C:\Users\Liga\Desktop\mikrosko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47675"/>
            <a:ext cx="10985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58925" y="274638"/>
            <a:ext cx="7127875"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Retākas klīniskās izpausmes</a:t>
            </a:r>
          </a:p>
        </p:txBody>
      </p:sp>
      <p:sp>
        <p:nvSpPr>
          <p:cNvPr id="21507" name="Content Placeholder 2"/>
          <p:cNvSpPr>
            <a:spLocks noGrp="1"/>
          </p:cNvSpPr>
          <p:nvPr>
            <p:ph sz="quarter" idx="4294967295"/>
          </p:nvPr>
        </p:nvSpPr>
        <p:spPr>
          <a:xfrm>
            <a:off x="685800" y="2366963"/>
            <a:ext cx="7772400" cy="3424237"/>
          </a:xfrm>
        </p:spPr>
        <p:txBody>
          <a:bodyPr/>
          <a:lstStyle/>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Mutes </a:t>
            </a:r>
            <a:r>
              <a:rPr lang="lv-LV" altLang="lv-LV" sz="2800" dirty="0" err="1">
                <a:solidFill>
                  <a:schemeClr val="accent4">
                    <a:lumMod val="50000"/>
                  </a:schemeClr>
                </a:solidFill>
                <a:latin typeface="Arial" panose="020B0604020202020204" pitchFamily="34" charset="0"/>
                <a:cs typeface="Arial" panose="020B0604020202020204" pitchFamily="34" charset="0"/>
              </a:rPr>
              <a:t>plakanšūnu</a:t>
            </a:r>
            <a:r>
              <a:rPr lang="lv-LV" altLang="lv-LV" sz="2800" dirty="0">
                <a:solidFill>
                  <a:schemeClr val="accent4">
                    <a:lumMod val="50000"/>
                  </a:schemeClr>
                </a:solidFill>
                <a:latin typeface="Arial" panose="020B0604020202020204" pitchFamily="34" charset="0"/>
                <a:cs typeface="Arial" panose="020B0604020202020204" pitchFamily="34" charset="0"/>
              </a:rPr>
              <a:t> </a:t>
            </a:r>
            <a:r>
              <a:rPr lang="lv-LV" altLang="lv-LV" sz="2800" dirty="0" err="1">
                <a:solidFill>
                  <a:schemeClr val="accent4">
                    <a:lumMod val="50000"/>
                  </a:schemeClr>
                </a:solidFill>
                <a:latin typeface="Arial" panose="020B0604020202020204" pitchFamily="34" charset="0"/>
                <a:cs typeface="Arial" panose="020B0604020202020204" pitchFamily="34" charset="0"/>
              </a:rPr>
              <a:t>papilomas</a:t>
            </a:r>
            <a:endParaRPr lang="lv-LV" altLang="lv-LV" sz="2800" dirty="0">
              <a:solidFill>
                <a:schemeClr val="accent4">
                  <a:lumMod val="50000"/>
                </a:schemeClr>
              </a:solidFill>
              <a:latin typeface="Arial" panose="020B0604020202020204" pitchFamily="34" charset="0"/>
              <a:cs typeface="Arial" panose="020B0604020202020204" pitchFamily="34" charset="0"/>
            </a:endParaRP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Mutes gļotādas kārpas</a:t>
            </a: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Mutes dobuma </a:t>
            </a:r>
            <a:r>
              <a:rPr lang="lv-LV" altLang="lv-LV" sz="2800" dirty="0" err="1">
                <a:solidFill>
                  <a:schemeClr val="accent4">
                    <a:lumMod val="50000"/>
                  </a:schemeClr>
                </a:solidFill>
                <a:latin typeface="Arial" panose="020B0604020202020204" pitchFamily="34" charset="0"/>
                <a:cs typeface="Arial" panose="020B0604020202020204" pitchFamily="34" charset="0"/>
              </a:rPr>
              <a:t>fokali</a:t>
            </a:r>
            <a:r>
              <a:rPr lang="lv-LV" altLang="lv-LV" sz="2800" dirty="0">
                <a:solidFill>
                  <a:schemeClr val="accent4">
                    <a:lumMod val="50000"/>
                  </a:schemeClr>
                </a:solidFill>
                <a:latin typeface="Arial" panose="020B0604020202020204" pitchFamily="34" charset="0"/>
                <a:cs typeface="Arial" panose="020B0604020202020204" pitchFamily="34" charset="0"/>
              </a:rPr>
              <a:t> </a:t>
            </a:r>
            <a:r>
              <a:rPr lang="lv-LV" altLang="lv-LV" sz="2800" dirty="0" err="1">
                <a:solidFill>
                  <a:schemeClr val="accent4">
                    <a:lumMod val="50000"/>
                  </a:schemeClr>
                </a:solidFill>
                <a:latin typeface="Arial" panose="020B0604020202020204" pitchFamily="34" charset="0"/>
                <a:cs typeface="Arial" panose="020B0604020202020204" pitchFamily="34" charset="0"/>
              </a:rPr>
              <a:t>epiteliāla</a:t>
            </a:r>
            <a:r>
              <a:rPr lang="lv-LV" altLang="lv-LV" sz="2800" dirty="0">
                <a:solidFill>
                  <a:schemeClr val="accent4">
                    <a:lumMod val="50000"/>
                  </a:schemeClr>
                </a:solidFill>
                <a:latin typeface="Arial" panose="020B0604020202020204" pitchFamily="34" charset="0"/>
                <a:cs typeface="Arial" panose="020B0604020202020204" pitchFamily="34" charset="0"/>
              </a:rPr>
              <a:t> </a:t>
            </a:r>
            <a:r>
              <a:rPr lang="lv-LV" altLang="lv-LV" sz="2800" dirty="0" err="1">
                <a:solidFill>
                  <a:schemeClr val="accent4">
                    <a:lumMod val="50000"/>
                  </a:schemeClr>
                </a:solidFill>
                <a:latin typeface="Arial" panose="020B0604020202020204" pitchFamily="34" charset="0"/>
                <a:cs typeface="Arial" panose="020B0604020202020204" pitchFamily="34" charset="0"/>
              </a:rPr>
              <a:t>hiperplāzija</a:t>
            </a:r>
            <a:endParaRPr lang="lv-LV" altLang="lv-LV" sz="2800" dirty="0">
              <a:solidFill>
                <a:schemeClr val="accent4">
                  <a:lumMod val="50000"/>
                </a:schemeClr>
              </a:solidFill>
              <a:latin typeface="Arial" panose="020B0604020202020204" pitchFamily="34" charset="0"/>
              <a:cs typeface="Arial" panose="020B0604020202020204" pitchFamily="34" charset="0"/>
            </a:endParaRP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Acu </a:t>
            </a:r>
            <a:r>
              <a:rPr lang="lv-LV" altLang="lv-LV" sz="2800" dirty="0" err="1">
                <a:solidFill>
                  <a:schemeClr val="accent4">
                    <a:lumMod val="50000"/>
                  </a:schemeClr>
                </a:solidFill>
                <a:latin typeface="Arial" panose="020B0604020202020204" pitchFamily="34" charset="0"/>
                <a:cs typeface="Arial" panose="020B0604020202020204" pitchFamily="34" charset="0"/>
              </a:rPr>
              <a:t>papilomas</a:t>
            </a:r>
            <a:endParaRPr lang="lv-LV" altLang="lv-LV" sz="2800" dirty="0">
              <a:solidFill>
                <a:schemeClr val="accent4">
                  <a:lumMod val="50000"/>
                </a:schemeClr>
              </a:solidFill>
              <a:latin typeface="Arial" panose="020B0604020202020204" pitchFamily="34" charset="0"/>
              <a:cs typeface="Arial" panose="020B0604020202020204" pitchFamily="34" charset="0"/>
            </a:endParaRP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Citas formas</a:t>
            </a:r>
          </a:p>
        </p:txBody>
      </p:sp>
      <p:sp>
        <p:nvSpPr>
          <p:cNvPr id="2" name="Footer Placeholder 1">
            <a:extLst/>
          </p:cNvPr>
          <p:cNvSpPr>
            <a:spLocks noGrp="1"/>
          </p:cNvSpPr>
          <p:nvPr>
            <p:ph type="ftr" sz="quarter" idx="11"/>
          </p:nvPr>
        </p:nvSpPr>
        <p:spPr>
          <a:xfrm>
            <a:off x="0" y="6492875"/>
            <a:ext cx="7102475" cy="365125"/>
          </a:xfrm>
        </p:spPr>
        <p:txBody>
          <a:bodyPr/>
          <a:lstStyle/>
          <a:p>
            <a:pPr>
              <a:defRPr/>
            </a:pPr>
            <a:r>
              <a:rPr lang="en-US" sz="1000" dirty="0">
                <a:solidFill>
                  <a:schemeClr val="bg1"/>
                </a:solidFill>
                <a:latin typeface="Arial" panose="020B0604020202020204" pitchFamily="34" charset="0"/>
                <a:cs typeface="Arial" panose="020B0604020202020204" pitchFamily="34" charset="0"/>
              </a:rPr>
              <a:t>Mandell, Douglas, and Bennett’s principles and practice of infectious diseases 7th ed. Papillomaviruses WILLIAM BONNEZ, RICHARD C. REICHMAN</a:t>
            </a:r>
          </a:p>
        </p:txBody>
      </p:sp>
      <p:pic>
        <p:nvPicPr>
          <p:cNvPr id="21509" name="Picture 21" descr="C:\Users\Liga\Desktop\mikrosko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47675"/>
            <a:ext cx="10985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H="1">
            <a:off x="2306638" y="3735388"/>
            <a:ext cx="1455737" cy="0"/>
          </a:xfrm>
          <a:prstGeom prst="straightConnector1">
            <a:avLst/>
          </a:prstGeom>
          <a:ln w="63500">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4552950" y="2286000"/>
            <a:ext cx="11113" cy="639763"/>
          </a:xfrm>
          <a:prstGeom prst="straightConnector1">
            <a:avLst/>
          </a:prstGeom>
          <a:ln w="63500">
            <a:tailEnd type="stealth"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5146675" y="2895600"/>
            <a:ext cx="496888" cy="296863"/>
          </a:xfrm>
          <a:prstGeom prst="straightConnector1">
            <a:avLst/>
          </a:prstGeom>
          <a:ln w="63500">
            <a:tailEnd type="stealth"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5345113" y="3729038"/>
            <a:ext cx="1454150" cy="0"/>
          </a:xfrm>
          <a:prstGeom prst="straightConnector1">
            <a:avLst/>
          </a:prstGeom>
          <a:ln w="63500">
            <a:headEnd type="stealth"/>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425825" y="4278313"/>
            <a:ext cx="509588" cy="282575"/>
          </a:xfrm>
          <a:prstGeom prst="straightConnector1">
            <a:avLst/>
          </a:prstGeom>
          <a:ln w="63500">
            <a:tailEnd type="stealth"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148263" y="4300538"/>
            <a:ext cx="493712" cy="315912"/>
          </a:xfrm>
          <a:prstGeom prst="straightConnector1">
            <a:avLst/>
          </a:prstGeom>
          <a:ln w="63500">
            <a:tailEnd type="stealth" w="med" len="med"/>
          </a:ln>
        </p:spPr>
        <p:style>
          <a:lnRef idx="1">
            <a:schemeClr val="accent1"/>
          </a:lnRef>
          <a:fillRef idx="0">
            <a:schemeClr val="accent1"/>
          </a:fillRef>
          <a:effectRef idx="0">
            <a:schemeClr val="accent1"/>
          </a:effectRef>
          <a:fontRef idx="minor">
            <a:schemeClr val="tx1"/>
          </a:fontRef>
        </p:style>
      </p:cxnSp>
      <p:sp>
        <p:nvSpPr>
          <p:cNvPr id="37896" name="Rectangle 8"/>
          <p:cNvSpPr>
            <a:spLocks noGrp="1" noChangeArrowheads="1"/>
          </p:cNvSpPr>
          <p:nvPr>
            <p:ph type="title"/>
          </p:nvPr>
        </p:nvSpPr>
        <p:spPr/>
        <p:txBody>
          <a:bodyPr rtlCol="0"/>
          <a:lstStyle/>
          <a:p>
            <a:pPr algn="l" rtl="0"/>
            <a:r>
              <a:rPr lang="lv-LV" sz="3600" dirty="0"/>
              <a:t>HPV ir saistība ar noteiktiem vēža veidiem </a:t>
            </a:r>
            <a:br>
              <a:rPr lang="en-US" altLang="en-US" sz="3600" dirty="0"/>
            </a:br>
            <a:r>
              <a:rPr lang="lv-LV" sz="3600" dirty="0"/>
              <a:t>un citām slimībām</a:t>
            </a:r>
          </a:p>
        </p:txBody>
      </p:sp>
      <p:grpSp>
        <p:nvGrpSpPr>
          <p:cNvPr id="37897" name="Group 10"/>
          <p:cNvGrpSpPr>
            <a:grpSpLocks/>
          </p:cNvGrpSpPr>
          <p:nvPr/>
        </p:nvGrpSpPr>
        <p:grpSpPr bwMode="auto">
          <a:xfrm>
            <a:off x="6884988" y="3341688"/>
            <a:ext cx="1341437" cy="1400006"/>
            <a:chOff x="7286625" y="3435350"/>
            <a:chExt cx="1341438" cy="1400006"/>
          </a:xfrm>
        </p:grpSpPr>
        <p:pic>
          <p:nvPicPr>
            <p:cNvPr id="34818" name="Picture 2" descr="P:\Projects\Merck Commercial\2011 MERCK PROJECTS\MER11097 - GARDASIL-CORE LECTURE deck revisions\PERMISSIONS\images\BSI-0758705.jpg"/>
            <p:cNvPicPr>
              <a:picLocks noChangeAspect="1" noChangeArrowheads="1"/>
            </p:cNvPicPr>
            <p:nvPr/>
          </p:nvPicPr>
          <p:blipFill>
            <a:blip r:embed="rId3"/>
            <a:srcRect/>
            <a:stretch>
              <a:fillRect/>
            </a:stretch>
          </p:blipFill>
          <p:spPr bwMode="auto">
            <a:xfrm>
              <a:off x="7491412" y="3435350"/>
              <a:ext cx="728664" cy="904875"/>
            </a:xfrm>
            <a:prstGeom prst="rect">
              <a:avLst/>
            </a:prstGeom>
            <a:noFill/>
            <a:ln>
              <a:noFill/>
            </a:ln>
            <a:effectLst>
              <a:outerShdw blurRad="127000" dist="63500" dir="2700000" algn="tl"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7921" name="Text Box 27"/>
            <p:cNvSpPr txBox="1">
              <a:spLocks noChangeArrowheads="1"/>
            </p:cNvSpPr>
            <p:nvPr/>
          </p:nvSpPr>
          <p:spPr bwMode="auto">
            <a:xfrm>
              <a:off x="7286625" y="4327525"/>
              <a:ext cx="1341438" cy="507831"/>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Clr>
                  <a:srgbClr val="800000"/>
                </a:buClr>
                <a:buFont typeface="Arial" charset="0"/>
                <a:buChar char="»"/>
                <a:defRPr sz="2000">
                  <a:solidFill>
                    <a:srgbClr val="261300"/>
                  </a:solidFill>
                  <a:latin typeface="Arial" charset="0"/>
                  <a:ea typeface="MS PGothic" pitchFamily="34" charset="-128"/>
                  <a:cs typeface="Arial" charset="0"/>
                </a:defRPr>
              </a:lvl1pPr>
              <a:lvl2pPr marL="742950" indent="-285750">
                <a:spcBef>
                  <a:spcPct val="20000"/>
                </a:spcBef>
                <a:buClr>
                  <a:srgbClr val="4F8AFF"/>
                </a:buClr>
                <a:buFont typeface="Arial" charset="0"/>
                <a:buChar char="»"/>
                <a:defRPr sz="1600">
                  <a:solidFill>
                    <a:srgbClr val="261300"/>
                  </a:solidFill>
                  <a:latin typeface="Arial" charset="0"/>
                  <a:ea typeface="MS PGothic" pitchFamily="34" charset="-128"/>
                  <a:cs typeface="Arial" charset="0"/>
                </a:defRPr>
              </a:lvl2pPr>
              <a:lvl3pPr marL="1143000" indent="-228600">
                <a:spcBef>
                  <a:spcPct val="20000"/>
                </a:spcBef>
                <a:buClr>
                  <a:srgbClr val="FFD869"/>
                </a:buClr>
                <a:buFont typeface="Arial" charset="0"/>
                <a:buChar char="»"/>
                <a:defRPr sz="1600">
                  <a:solidFill>
                    <a:srgbClr val="261300"/>
                  </a:solidFill>
                  <a:latin typeface="Arial" charset="0"/>
                  <a:ea typeface="MS PGothic" pitchFamily="34" charset="-128"/>
                  <a:cs typeface="Arial" charset="0"/>
                </a:defRPr>
              </a:lvl3pPr>
              <a:lvl4pPr marL="1600200" indent="-228600">
                <a:spcBef>
                  <a:spcPct val="20000"/>
                </a:spcBef>
                <a:buClr>
                  <a:srgbClr val="800000"/>
                </a:buClr>
                <a:buFont typeface="Arial" charset="0"/>
                <a:buChar char="»"/>
                <a:defRPr sz="1600">
                  <a:solidFill>
                    <a:srgbClr val="261300"/>
                  </a:solidFill>
                  <a:latin typeface="Arial" charset="0"/>
                  <a:ea typeface="MS PGothic" pitchFamily="34" charset="-128"/>
                  <a:cs typeface="Arial" charset="0"/>
                </a:defRPr>
              </a:lvl4pPr>
              <a:lvl5pPr marL="2057400" indent="-228600">
                <a:spcBef>
                  <a:spcPct val="20000"/>
                </a:spcBef>
                <a:buClr>
                  <a:srgbClr val="4F8AFF"/>
                </a:buClr>
                <a:buFont typeface="Arial" charset="0"/>
                <a:buChar char="»"/>
                <a:defRPr sz="1600">
                  <a:solidFill>
                    <a:srgbClr val="261300"/>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9pPr>
            </a:lstStyle>
            <a:p>
              <a:pPr rtl="0" eaLnBrk="1" hangingPunct="1">
                <a:spcBef>
                  <a:spcPct val="0"/>
                </a:spcBef>
                <a:buClrTx/>
                <a:buFontTx/>
                <a:buNone/>
              </a:pPr>
              <a:r>
                <a:rPr lang="lv-LV" sz="900" dirty="0" err="1">
                  <a:solidFill>
                    <a:schemeClr val="tx1"/>
                  </a:solidFill>
                </a:rPr>
                <a:t>Vulvas</a:t>
              </a:r>
              <a:r>
                <a:rPr lang="lv-LV" sz="900" dirty="0">
                  <a:solidFill>
                    <a:schemeClr val="tx1"/>
                  </a:solidFill>
                </a:rPr>
                <a:t> vēzis un </a:t>
              </a:r>
              <a:r>
                <a:rPr lang="lv-LV" sz="900" dirty="0" err="1">
                  <a:solidFill>
                    <a:schemeClr val="tx1"/>
                  </a:solidFill>
                </a:rPr>
                <a:t>vulvas</a:t>
              </a:r>
              <a:r>
                <a:rPr lang="lv-LV" sz="900" dirty="0">
                  <a:solidFill>
                    <a:schemeClr val="tx1"/>
                  </a:solidFill>
                </a:rPr>
                <a:t> </a:t>
              </a:r>
              <a:r>
                <a:rPr lang="lv-LV" sz="900" dirty="0" err="1">
                  <a:solidFill>
                    <a:schemeClr val="tx1"/>
                  </a:solidFill>
                </a:rPr>
                <a:t>intraepiteliāla</a:t>
              </a:r>
              <a:r>
                <a:rPr lang="lv-LV" sz="900" dirty="0">
                  <a:solidFill>
                    <a:schemeClr val="tx1"/>
                  </a:solidFill>
                </a:rPr>
                <a:t> </a:t>
              </a:r>
              <a:r>
                <a:rPr lang="lv-LV" sz="900" dirty="0" err="1">
                  <a:solidFill>
                    <a:schemeClr val="tx1"/>
                  </a:solidFill>
                </a:rPr>
                <a:t>neoplāzija</a:t>
              </a:r>
              <a:r>
                <a:rPr lang="lv-LV" sz="900" dirty="0">
                  <a:solidFill>
                    <a:schemeClr val="tx1"/>
                  </a:solidFill>
                </a:rPr>
                <a:t> (VIN)</a:t>
              </a:r>
              <a:r>
                <a:rPr lang="lv-LV" sz="900" baseline="30000" dirty="0">
                  <a:solidFill>
                    <a:schemeClr val="tx1"/>
                  </a:solidFill>
                </a:rPr>
                <a:t>3</a:t>
              </a:r>
            </a:p>
          </p:txBody>
        </p:sp>
      </p:grpSp>
      <p:grpSp>
        <p:nvGrpSpPr>
          <p:cNvPr id="37898" name="Group 8"/>
          <p:cNvGrpSpPr>
            <a:grpSpLocks/>
          </p:cNvGrpSpPr>
          <p:nvPr/>
        </p:nvGrpSpPr>
        <p:grpSpPr bwMode="auto">
          <a:xfrm>
            <a:off x="5345113" y="1693863"/>
            <a:ext cx="2362200" cy="1185307"/>
            <a:chOff x="5072063" y="1339850"/>
            <a:chExt cx="2362200" cy="1185307"/>
          </a:xfrm>
        </p:grpSpPr>
        <p:sp>
          <p:nvSpPr>
            <p:cNvPr id="36" name="Text Box 28"/>
            <p:cNvSpPr txBox="1">
              <a:spLocks noChangeArrowheads="1"/>
            </p:cNvSpPr>
            <p:nvPr/>
          </p:nvSpPr>
          <p:spPr bwMode="auto">
            <a:xfrm>
              <a:off x="5072063" y="2155825"/>
              <a:ext cx="236220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rtlCol="0">
              <a:spAutoFit/>
            </a:bodyPr>
            <a:lstStyle>
              <a:lvl1pPr>
                <a:spcBef>
                  <a:spcPct val="20000"/>
                </a:spcBef>
                <a:buClr>
                  <a:srgbClr val="800000"/>
                </a:buClr>
                <a:buFont typeface="Arial" panose="020B0604020202020204" pitchFamily="34" charset="0"/>
                <a:buChar char="»"/>
                <a:defRPr sz="2000">
                  <a:solidFill>
                    <a:srgbClr val="2613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4F8AFF"/>
                </a:buClr>
                <a:buFont typeface="Arial" panose="020B0604020202020204" pitchFamily="34" charset="0"/>
                <a:buChar char="»"/>
                <a:defRPr sz="1600">
                  <a:solidFill>
                    <a:srgbClr val="2613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FFD869"/>
                </a:buClr>
                <a:buFont typeface="Arial" panose="020B0604020202020204" pitchFamily="34" charset="0"/>
                <a:buChar char="»"/>
                <a:defRPr sz="1600">
                  <a:solidFill>
                    <a:srgbClr val="2613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800000"/>
                </a:buClr>
                <a:buFont typeface="Arial" panose="020B0604020202020204" pitchFamily="34" charset="0"/>
                <a:buChar char="»"/>
                <a:defRPr sz="1600">
                  <a:solidFill>
                    <a:srgbClr val="2613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4F8AFF"/>
                </a:buClr>
                <a:buFont typeface="Arial" panose="020B0604020202020204" pitchFamily="34" charset="0"/>
                <a:buChar char="»"/>
                <a:defRPr sz="1600">
                  <a:solidFill>
                    <a:srgbClr val="2613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4F8AFF"/>
                </a:buClr>
                <a:buFont typeface="Arial" panose="020B0604020202020204" pitchFamily="34" charset="0"/>
                <a:buChar char="»"/>
                <a:defRPr sz="1600">
                  <a:solidFill>
                    <a:srgbClr val="2613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4F8AFF"/>
                </a:buClr>
                <a:buFont typeface="Arial" panose="020B0604020202020204" pitchFamily="34" charset="0"/>
                <a:buChar char="»"/>
                <a:defRPr sz="1600">
                  <a:solidFill>
                    <a:srgbClr val="2613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4F8AFF"/>
                </a:buClr>
                <a:buFont typeface="Arial" panose="020B0604020202020204" pitchFamily="34" charset="0"/>
                <a:buChar char="»"/>
                <a:defRPr sz="1600">
                  <a:solidFill>
                    <a:srgbClr val="2613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4F8AFF"/>
                </a:buClr>
                <a:buFont typeface="Arial" panose="020B0604020202020204" pitchFamily="34" charset="0"/>
                <a:buChar char="»"/>
                <a:defRPr sz="1600">
                  <a:solidFill>
                    <a:srgbClr val="261300"/>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rtl="0" eaLnBrk="1" hangingPunct="1">
                <a:spcBef>
                  <a:spcPct val="0"/>
                </a:spcBef>
                <a:buClrTx/>
                <a:buFontTx/>
                <a:buNone/>
                <a:defRPr/>
              </a:pPr>
              <a:r>
                <a:rPr lang="lv-LV" sz="900" dirty="0">
                  <a:solidFill>
                    <a:schemeClr val="bg2"/>
                  </a:solidFill>
                </a:rPr>
                <a:t> </a:t>
              </a:r>
              <a:r>
                <a:rPr lang="lv-LV" sz="900" dirty="0">
                  <a:solidFill>
                    <a:schemeClr val="tx1"/>
                  </a:solidFill>
                </a:rPr>
                <a:t>Dzemdes kakla </a:t>
              </a:r>
              <a:r>
                <a:rPr lang="lv-LV" sz="900" dirty="0" err="1">
                  <a:solidFill>
                    <a:schemeClr val="tx1"/>
                  </a:solidFill>
                </a:rPr>
                <a:t>adenokarcinoma</a:t>
              </a:r>
              <a:r>
                <a:rPr lang="lv-LV" sz="900" dirty="0">
                  <a:solidFill>
                    <a:schemeClr val="tx1"/>
                  </a:solidFill>
                </a:rPr>
                <a:t> </a:t>
              </a:r>
            </a:p>
            <a:p>
              <a:pPr algn="ctr" rtl="0" eaLnBrk="1" hangingPunct="1">
                <a:spcBef>
                  <a:spcPct val="0"/>
                </a:spcBef>
                <a:buClrTx/>
                <a:buFontTx/>
                <a:buNone/>
                <a:defRPr/>
              </a:pPr>
              <a:r>
                <a:rPr lang="lv-LV" sz="900" dirty="0" err="1">
                  <a:solidFill>
                    <a:schemeClr val="tx1"/>
                  </a:solidFill>
                </a:rPr>
                <a:t>in</a:t>
              </a:r>
              <a:r>
                <a:rPr lang="lv-LV" sz="900" dirty="0">
                  <a:solidFill>
                    <a:schemeClr val="tx1"/>
                  </a:solidFill>
                </a:rPr>
                <a:t> situ</a:t>
              </a:r>
              <a:r>
                <a:rPr lang="lv-LV" sz="900" baseline="30000" dirty="0">
                  <a:solidFill>
                    <a:schemeClr val="tx1"/>
                  </a:solidFill>
                </a:rPr>
                <a:t> (AIS)3</a:t>
              </a:r>
              <a:endParaRPr lang="en-US" altLang="en-US" sz="900" dirty="0">
                <a:solidFill>
                  <a:schemeClr val="tx1"/>
                </a:solidFill>
              </a:endParaRPr>
            </a:p>
          </p:txBody>
        </p:sp>
        <p:pic>
          <p:nvPicPr>
            <p:cNvPr id="34835" name="Picture 8" descr="Cervical Aden 2.jpg"/>
            <p:cNvPicPr>
              <a:picLocks noChangeAspect="1"/>
            </p:cNvPicPr>
            <p:nvPr/>
          </p:nvPicPr>
          <p:blipFill rotWithShape="1">
            <a:blip r:embed="rId4"/>
            <a:srcRect b="2971"/>
            <a:stretch/>
          </p:blipFill>
          <p:spPr bwMode="auto">
            <a:xfrm>
              <a:off x="5746750" y="1339850"/>
              <a:ext cx="1012825" cy="796925"/>
            </a:xfrm>
            <a:prstGeom prst="rect">
              <a:avLst/>
            </a:prstGeom>
            <a:noFill/>
            <a:ln>
              <a:noFill/>
            </a:ln>
            <a:effectLst>
              <a:outerShdw blurRad="127000" dist="63500" dir="2700000" algn="tl"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pic>
        <p:nvPicPr>
          <p:cNvPr id="34" name="Picture 7" descr="01_HPV_WholeAndCut copy"/>
          <p:cNvPicPr>
            <a:picLocks noChangeAspect="1" noChangeArrowheads="1"/>
          </p:cNvPicPr>
          <p:nvPr/>
        </p:nvPicPr>
        <p:blipFill rotWithShape="1">
          <a:blip r:embed="rId5" cstate="print">
            <a:lum contrast="24000"/>
          </a:blip>
          <a:srcRect l="10685" t="24136" r="56044" b="12798"/>
          <a:stretch/>
        </p:blipFill>
        <p:spPr bwMode="ltGray">
          <a:xfrm>
            <a:off x="3834107" y="3033223"/>
            <a:ext cx="1475786" cy="1554480"/>
          </a:xfrm>
          <a:prstGeom prst="ellipse">
            <a:avLst/>
          </a:prstGeom>
          <a:ln>
            <a:noFill/>
          </a:ln>
          <a:effectLst>
            <a:softEdge rad="112500"/>
          </a:effectLst>
        </p:spPr>
      </p:pic>
      <p:grpSp>
        <p:nvGrpSpPr>
          <p:cNvPr id="37900" name="Group 6"/>
          <p:cNvGrpSpPr>
            <a:grpSpLocks/>
          </p:cNvGrpSpPr>
          <p:nvPr/>
        </p:nvGrpSpPr>
        <p:grpSpPr bwMode="auto">
          <a:xfrm>
            <a:off x="2236788" y="1698625"/>
            <a:ext cx="1076325" cy="1314281"/>
            <a:chOff x="2808288" y="1303338"/>
            <a:chExt cx="1076325" cy="1314281"/>
          </a:xfrm>
        </p:grpSpPr>
        <p:sp>
          <p:nvSpPr>
            <p:cNvPr id="37" name="Text Box 18"/>
            <p:cNvSpPr txBox="1">
              <a:spLocks noChangeArrowheads="1"/>
            </p:cNvSpPr>
            <p:nvPr/>
          </p:nvSpPr>
          <p:spPr bwMode="auto">
            <a:xfrm>
              <a:off x="2808288" y="2109788"/>
              <a:ext cx="1076325" cy="507831"/>
            </a:xfrm>
            <a:prstGeom prst="rect">
              <a:avLst/>
            </a:prstGeom>
            <a:noFill/>
            <a:ln w="9525">
              <a:noFill/>
              <a:miter lim="800000"/>
              <a:headEnd/>
              <a:tailEnd/>
            </a:ln>
            <a:effectLst>
              <a:prstShdw prst="shdw17" dist="17961" dir="2700000">
                <a:schemeClr val="accent1">
                  <a:gamma/>
                  <a:shade val="60000"/>
                  <a:invGamma/>
                </a:schemeClr>
              </a:prstShdw>
            </a:effectLst>
          </p:spPr>
          <p:txBody>
            <a:bodyPr rtlCol="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rtl="0" eaLnBrk="1" hangingPunct="1">
                <a:defRPr/>
              </a:pPr>
              <a:r>
                <a:rPr lang="lv-LV" sz="900" dirty="0">
                  <a:ea typeface="+mn-ea"/>
                </a:rPr>
                <a:t>Anālās atveres vēzis </a:t>
              </a:r>
              <a:br>
                <a:rPr lang="en-US" sz="900" dirty="0">
                  <a:ea typeface="+mn-ea"/>
                </a:rPr>
              </a:br>
              <a:r>
                <a:rPr lang="lv-LV" sz="900" dirty="0">
                  <a:ea typeface="+mn-ea"/>
                </a:rPr>
                <a:t>un AIN</a:t>
              </a:r>
              <a:r>
                <a:rPr lang="lv-LV" sz="900" baseline="30000" dirty="0">
                  <a:ea typeface="+mn-ea"/>
                </a:rPr>
                <a:t>1,2</a:t>
              </a:r>
            </a:p>
          </p:txBody>
        </p:sp>
        <p:pic>
          <p:nvPicPr>
            <p:cNvPr id="34837" name="Picture 3" descr="http://www.theaidsreader.com/image/image_gallery?img_id=1294039&amp;t=1228768894289"/>
            <p:cNvPicPr>
              <a:picLocks noChangeAspect="1" noChangeArrowheads="1"/>
            </p:cNvPicPr>
            <p:nvPr/>
          </p:nvPicPr>
          <p:blipFill rotWithShape="1">
            <a:blip r:embed="rId6"/>
            <a:srcRect l="2674" r="4291" b="3583"/>
            <a:stretch/>
          </p:blipFill>
          <p:spPr bwMode="auto">
            <a:xfrm>
              <a:off x="2808288" y="1303338"/>
              <a:ext cx="1076325" cy="800100"/>
            </a:xfrm>
            <a:prstGeom prst="rect">
              <a:avLst/>
            </a:prstGeom>
            <a:noFill/>
            <a:ln>
              <a:noFill/>
            </a:ln>
            <a:effectLst>
              <a:outerShdw blurRad="127000" dist="63500" dir="2700000" algn="tl"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01" name="Group 7"/>
          <p:cNvGrpSpPr>
            <a:grpSpLocks/>
          </p:cNvGrpSpPr>
          <p:nvPr/>
        </p:nvGrpSpPr>
        <p:grpSpPr bwMode="auto">
          <a:xfrm>
            <a:off x="4041775" y="1057275"/>
            <a:ext cx="1060450" cy="1273006"/>
            <a:chOff x="4289425" y="1276350"/>
            <a:chExt cx="1060450" cy="1273006"/>
          </a:xfrm>
        </p:grpSpPr>
        <p:sp>
          <p:nvSpPr>
            <p:cNvPr id="28" name="Text Box 18"/>
            <p:cNvSpPr txBox="1">
              <a:spLocks noChangeArrowheads="1"/>
            </p:cNvSpPr>
            <p:nvPr/>
          </p:nvSpPr>
          <p:spPr bwMode="auto">
            <a:xfrm>
              <a:off x="4289425" y="2041525"/>
              <a:ext cx="1058863" cy="507831"/>
            </a:xfrm>
            <a:prstGeom prst="rect">
              <a:avLst/>
            </a:prstGeom>
            <a:noFill/>
            <a:ln w="9525">
              <a:noFill/>
              <a:miter lim="800000"/>
              <a:headEnd/>
              <a:tailEnd/>
            </a:ln>
            <a:effectLst>
              <a:prstShdw prst="shdw17" dist="17961" dir="2700000">
                <a:schemeClr val="accent1">
                  <a:gamma/>
                  <a:shade val="60000"/>
                  <a:invGamma/>
                </a:schemeClr>
              </a:prstShdw>
            </a:effectLst>
          </p:spPr>
          <p:txBody>
            <a:bodyPr rtlCol="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rtl="0" eaLnBrk="1" hangingPunct="1">
                <a:defRPr/>
              </a:pPr>
              <a:r>
                <a:rPr lang="lv-LV" sz="900" dirty="0">
                  <a:ea typeface="+mn-ea"/>
                </a:rPr>
                <a:t>Dzemdes kakla vēzis </a:t>
              </a:r>
              <a:br>
                <a:rPr lang="en-US" sz="900" dirty="0">
                  <a:ea typeface="+mn-ea"/>
                </a:rPr>
              </a:br>
              <a:r>
                <a:rPr lang="lv-LV" sz="900" dirty="0">
                  <a:ea typeface="+mn-ea"/>
                </a:rPr>
                <a:t>un CIN</a:t>
              </a:r>
              <a:r>
                <a:rPr lang="lv-LV" sz="900" baseline="30000" dirty="0">
                  <a:ea typeface="+mn-ea"/>
                </a:rPr>
                <a:t>3</a:t>
              </a:r>
              <a:endParaRPr lang="en-US" sz="900" dirty="0">
                <a:ea typeface="+mn-ea"/>
              </a:endParaRPr>
            </a:p>
          </p:txBody>
        </p:sp>
        <p:pic>
          <p:nvPicPr>
            <p:cNvPr id="34838" name="Picture 7" descr="38"/>
            <p:cNvPicPr>
              <a:picLocks noChangeAspect="1" noChangeArrowheads="1"/>
            </p:cNvPicPr>
            <p:nvPr/>
          </p:nvPicPr>
          <p:blipFill>
            <a:blip r:embed="rId7"/>
            <a:srcRect/>
            <a:stretch>
              <a:fillRect/>
            </a:stretch>
          </p:blipFill>
          <p:spPr bwMode="auto">
            <a:xfrm>
              <a:off x="4291013" y="1276350"/>
              <a:ext cx="1058862" cy="757238"/>
            </a:xfrm>
            <a:prstGeom prst="rect">
              <a:avLst/>
            </a:prstGeom>
            <a:noFill/>
            <a:ln>
              <a:noFill/>
            </a:ln>
            <a:effectLst>
              <a:outerShdw blurRad="127000" dist="63500" dir="2700000" algn="tl"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grpSp>
        <p:nvGrpSpPr>
          <p:cNvPr id="37902" name="Group 1"/>
          <p:cNvGrpSpPr>
            <a:grpSpLocks/>
          </p:cNvGrpSpPr>
          <p:nvPr/>
        </p:nvGrpSpPr>
        <p:grpSpPr bwMode="auto">
          <a:xfrm>
            <a:off x="2081213" y="4600575"/>
            <a:ext cx="1268296" cy="1198007"/>
            <a:chOff x="5626100" y="4198938"/>
            <a:chExt cx="1268296" cy="1198007"/>
          </a:xfrm>
        </p:grpSpPr>
        <p:sp>
          <p:nvSpPr>
            <p:cNvPr id="31" name="Text Box 24"/>
            <p:cNvSpPr txBox="1">
              <a:spLocks noChangeArrowheads="1"/>
            </p:cNvSpPr>
            <p:nvPr/>
          </p:nvSpPr>
          <p:spPr bwMode="auto">
            <a:xfrm>
              <a:off x="5626100" y="5027613"/>
              <a:ext cx="1268296"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rtlCol="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rtl="0" eaLnBrk="1" hangingPunct="1">
                <a:defRPr/>
              </a:pPr>
              <a:r>
                <a:rPr lang="lv-LV" sz="900" dirty="0" err="1">
                  <a:ea typeface="+mn-ea"/>
                </a:rPr>
                <a:t>Recidivējoša</a:t>
              </a:r>
              <a:r>
                <a:rPr lang="lv-LV" sz="900" dirty="0">
                  <a:ea typeface="+mn-ea"/>
                </a:rPr>
                <a:t> elpceļu </a:t>
              </a:r>
              <a:br>
                <a:rPr lang="en-US" sz="900" dirty="0">
                  <a:ea typeface="+mn-ea"/>
                </a:rPr>
              </a:br>
              <a:r>
                <a:rPr lang="lv-LV" sz="900" dirty="0" err="1">
                  <a:ea typeface="+mn-ea"/>
                </a:rPr>
                <a:t>papilomatoze</a:t>
              </a:r>
              <a:r>
                <a:rPr lang="lv-LV" sz="900" dirty="0">
                  <a:ea typeface="+mn-ea"/>
                </a:rPr>
                <a:t> (REP)</a:t>
              </a:r>
              <a:r>
                <a:rPr lang="lv-LV" sz="900" baseline="30000" dirty="0">
                  <a:solidFill>
                    <a:schemeClr val="bg2"/>
                  </a:solidFill>
                  <a:ea typeface="+mn-ea"/>
                </a:rPr>
                <a:t>1</a:t>
              </a:r>
            </a:p>
          </p:txBody>
        </p:sp>
        <p:pic>
          <p:nvPicPr>
            <p:cNvPr id="34839" name="Picture 6"/>
            <p:cNvPicPr>
              <a:picLocks noChangeAspect="1" noChangeArrowheads="1"/>
            </p:cNvPicPr>
            <p:nvPr/>
          </p:nvPicPr>
          <p:blipFill>
            <a:blip r:embed="rId8"/>
            <a:srcRect/>
            <a:stretch>
              <a:fillRect/>
            </a:stretch>
          </p:blipFill>
          <p:spPr bwMode="auto">
            <a:xfrm>
              <a:off x="5903912" y="4198938"/>
              <a:ext cx="812800" cy="820738"/>
            </a:xfrm>
            <a:prstGeom prst="rect">
              <a:avLst/>
            </a:prstGeom>
            <a:noFill/>
            <a:ln>
              <a:noFill/>
            </a:ln>
            <a:effectLst>
              <a:outerShdw blurRad="127000" dist="63500" dir="2700000" algn="tl"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03" name="Group 3"/>
          <p:cNvGrpSpPr>
            <a:grpSpLocks/>
          </p:cNvGrpSpPr>
          <p:nvPr/>
        </p:nvGrpSpPr>
        <p:grpSpPr bwMode="auto">
          <a:xfrm>
            <a:off x="836530" y="3322638"/>
            <a:ext cx="1625766" cy="894407"/>
            <a:chOff x="853992" y="3182938"/>
            <a:chExt cx="1625768" cy="894407"/>
          </a:xfrm>
        </p:grpSpPr>
        <p:sp>
          <p:nvSpPr>
            <p:cNvPr id="30" name="Text Box 22"/>
            <p:cNvSpPr txBox="1">
              <a:spLocks noChangeArrowheads="1"/>
            </p:cNvSpPr>
            <p:nvPr/>
          </p:nvSpPr>
          <p:spPr bwMode="auto">
            <a:xfrm>
              <a:off x="853992" y="3846513"/>
              <a:ext cx="1625768" cy="2308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rtlCol="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rtl="0" eaLnBrk="1" hangingPunct="1">
                <a:defRPr/>
              </a:pPr>
              <a:r>
                <a:rPr lang="lv-LV" sz="900" dirty="0">
                  <a:ea typeface="+mn-ea"/>
                </a:rPr>
                <a:t>Dzimumorgānu kondilomas</a:t>
              </a:r>
              <a:r>
                <a:rPr lang="lv-LV" sz="900" baseline="30000" dirty="0">
                  <a:ea typeface="+mn-ea"/>
                </a:rPr>
                <a:t>1</a:t>
              </a:r>
            </a:p>
          </p:txBody>
        </p:sp>
        <p:pic>
          <p:nvPicPr>
            <p:cNvPr id="34840" name="Picture 4" descr="10"/>
            <p:cNvPicPr>
              <a:picLocks noChangeAspect="1" noChangeArrowheads="1"/>
            </p:cNvPicPr>
            <p:nvPr/>
          </p:nvPicPr>
          <p:blipFill>
            <a:blip r:embed="rId9"/>
            <a:srcRect b="6667"/>
            <a:stretch>
              <a:fillRect/>
            </a:stretch>
          </p:blipFill>
          <p:spPr bwMode="auto">
            <a:xfrm>
              <a:off x="1133475" y="3182938"/>
              <a:ext cx="1077913" cy="654050"/>
            </a:xfrm>
            <a:prstGeom prst="rect">
              <a:avLst/>
            </a:prstGeom>
            <a:noFill/>
            <a:ln>
              <a:noFill/>
            </a:ln>
            <a:effectLst>
              <a:outerShdw blurRad="127000" dist="63500" dir="2700000" algn="tl"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04" name="Group 2"/>
          <p:cNvGrpSpPr>
            <a:grpSpLocks/>
          </p:cNvGrpSpPr>
          <p:nvPr/>
        </p:nvGrpSpPr>
        <p:grpSpPr bwMode="auto">
          <a:xfrm>
            <a:off x="5462588" y="4676775"/>
            <a:ext cx="1538287" cy="1195219"/>
            <a:chOff x="1893888" y="4129088"/>
            <a:chExt cx="1538287" cy="1195218"/>
          </a:xfrm>
        </p:grpSpPr>
        <p:sp>
          <p:nvSpPr>
            <p:cNvPr id="37908" name="Text Box 26"/>
            <p:cNvSpPr txBox="1">
              <a:spLocks noChangeArrowheads="1"/>
            </p:cNvSpPr>
            <p:nvPr/>
          </p:nvSpPr>
          <p:spPr bwMode="auto">
            <a:xfrm>
              <a:off x="1893888" y="4816475"/>
              <a:ext cx="1538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Clr>
                  <a:srgbClr val="800000"/>
                </a:buClr>
                <a:buFont typeface="Arial" charset="0"/>
                <a:buChar char="»"/>
                <a:defRPr sz="2000">
                  <a:solidFill>
                    <a:srgbClr val="261300"/>
                  </a:solidFill>
                  <a:latin typeface="Arial" charset="0"/>
                  <a:ea typeface="MS PGothic" pitchFamily="34" charset="-128"/>
                  <a:cs typeface="Arial" charset="0"/>
                </a:defRPr>
              </a:lvl1pPr>
              <a:lvl2pPr marL="742950" indent="-285750">
                <a:spcBef>
                  <a:spcPct val="20000"/>
                </a:spcBef>
                <a:buClr>
                  <a:srgbClr val="4F8AFF"/>
                </a:buClr>
                <a:buFont typeface="Arial" charset="0"/>
                <a:buChar char="»"/>
                <a:defRPr sz="1600">
                  <a:solidFill>
                    <a:srgbClr val="261300"/>
                  </a:solidFill>
                  <a:latin typeface="Arial" charset="0"/>
                  <a:ea typeface="MS PGothic" pitchFamily="34" charset="-128"/>
                  <a:cs typeface="Arial" charset="0"/>
                </a:defRPr>
              </a:lvl2pPr>
              <a:lvl3pPr marL="1143000" indent="-228600">
                <a:spcBef>
                  <a:spcPct val="20000"/>
                </a:spcBef>
                <a:buClr>
                  <a:srgbClr val="FFD869"/>
                </a:buClr>
                <a:buFont typeface="Arial" charset="0"/>
                <a:buChar char="»"/>
                <a:defRPr sz="1600">
                  <a:solidFill>
                    <a:srgbClr val="261300"/>
                  </a:solidFill>
                  <a:latin typeface="Arial" charset="0"/>
                  <a:ea typeface="MS PGothic" pitchFamily="34" charset="-128"/>
                  <a:cs typeface="Arial" charset="0"/>
                </a:defRPr>
              </a:lvl3pPr>
              <a:lvl4pPr marL="1600200" indent="-228600">
                <a:spcBef>
                  <a:spcPct val="20000"/>
                </a:spcBef>
                <a:buClr>
                  <a:srgbClr val="800000"/>
                </a:buClr>
                <a:buFont typeface="Arial" charset="0"/>
                <a:buChar char="»"/>
                <a:defRPr sz="1600">
                  <a:solidFill>
                    <a:srgbClr val="261300"/>
                  </a:solidFill>
                  <a:latin typeface="Arial" charset="0"/>
                  <a:ea typeface="MS PGothic" pitchFamily="34" charset="-128"/>
                  <a:cs typeface="Arial" charset="0"/>
                </a:defRPr>
              </a:lvl4pPr>
              <a:lvl5pPr marL="2057400" indent="-228600">
                <a:spcBef>
                  <a:spcPct val="20000"/>
                </a:spcBef>
                <a:buClr>
                  <a:srgbClr val="4F8AFF"/>
                </a:buClr>
                <a:buFont typeface="Arial" charset="0"/>
                <a:buChar char="»"/>
                <a:defRPr sz="1600">
                  <a:solidFill>
                    <a:srgbClr val="261300"/>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9pPr>
            </a:lstStyle>
            <a:p>
              <a:pPr algn="ctr" rtl="0" eaLnBrk="1" hangingPunct="1">
                <a:spcBef>
                  <a:spcPct val="0"/>
                </a:spcBef>
                <a:buClrTx/>
                <a:buFontTx/>
                <a:buNone/>
              </a:pPr>
              <a:r>
                <a:rPr lang="lv-LV" sz="900" dirty="0">
                  <a:solidFill>
                    <a:schemeClr val="tx1"/>
                  </a:solidFill>
                </a:rPr>
                <a:t>Maksts vēzis un </a:t>
              </a:r>
              <a:br>
                <a:rPr lang="en-US" altLang="en-US" sz="900" dirty="0">
                  <a:solidFill>
                    <a:schemeClr val="tx1"/>
                  </a:solidFill>
                </a:rPr>
              </a:br>
              <a:r>
                <a:rPr lang="lv-LV" sz="900" dirty="0" err="1">
                  <a:solidFill>
                    <a:schemeClr val="tx1"/>
                  </a:solidFill>
                </a:rPr>
                <a:t>vagināla</a:t>
              </a:r>
              <a:r>
                <a:rPr lang="lv-LV" sz="900" dirty="0">
                  <a:solidFill>
                    <a:schemeClr val="tx1"/>
                  </a:solidFill>
                </a:rPr>
                <a:t> </a:t>
              </a:r>
              <a:r>
                <a:rPr lang="lv-LV" sz="900" dirty="0" err="1">
                  <a:solidFill>
                    <a:schemeClr val="tx1"/>
                  </a:solidFill>
                </a:rPr>
                <a:t>intraepiteliāla</a:t>
              </a:r>
              <a:r>
                <a:rPr lang="lv-LV" sz="900" dirty="0">
                  <a:solidFill>
                    <a:schemeClr val="tx1"/>
                  </a:solidFill>
                </a:rPr>
                <a:t> </a:t>
              </a:r>
              <a:br>
                <a:rPr lang="en-US" altLang="en-US" sz="900" dirty="0">
                  <a:solidFill>
                    <a:schemeClr val="tx1"/>
                  </a:solidFill>
                </a:rPr>
              </a:br>
              <a:r>
                <a:rPr lang="lv-LV" sz="900" dirty="0" err="1">
                  <a:solidFill>
                    <a:schemeClr val="tx1"/>
                  </a:solidFill>
                </a:rPr>
                <a:t>neoplāzija</a:t>
              </a:r>
              <a:r>
                <a:rPr lang="lv-LV" sz="900" dirty="0">
                  <a:solidFill>
                    <a:schemeClr val="tx1"/>
                  </a:solidFill>
                </a:rPr>
                <a:t> (</a:t>
              </a:r>
              <a:r>
                <a:rPr lang="lv-LV" sz="900" dirty="0" err="1">
                  <a:solidFill>
                    <a:schemeClr val="tx1"/>
                  </a:solidFill>
                </a:rPr>
                <a:t>VaIN</a:t>
              </a:r>
              <a:r>
                <a:rPr lang="lv-LV" sz="900" dirty="0">
                  <a:solidFill>
                    <a:schemeClr val="tx1"/>
                  </a:solidFill>
                </a:rPr>
                <a:t>) </a:t>
              </a:r>
              <a:r>
                <a:rPr lang="lv-LV" sz="900" baseline="30000" dirty="0">
                  <a:solidFill>
                    <a:schemeClr val="tx1"/>
                  </a:solidFill>
                </a:rPr>
                <a:t>1</a:t>
              </a:r>
              <a:endParaRPr lang="en-US" altLang="en-US" sz="900" dirty="0">
                <a:solidFill>
                  <a:schemeClr val="tx1"/>
                </a:solidFill>
              </a:endParaRPr>
            </a:p>
          </p:txBody>
        </p:sp>
        <p:pic>
          <p:nvPicPr>
            <p:cNvPr id="34841" name="Picture 5" descr="Slide_57"/>
            <p:cNvPicPr>
              <a:picLocks noChangeAspect="1" noChangeArrowheads="1"/>
            </p:cNvPicPr>
            <p:nvPr/>
          </p:nvPicPr>
          <p:blipFill>
            <a:blip r:embed="rId10">
              <a:lum bright="12000"/>
            </a:blip>
            <a:srcRect/>
            <a:stretch>
              <a:fillRect/>
            </a:stretch>
          </p:blipFill>
          <p:spPr bwMode="auto">
            <a:xfrm>
              <a:off x="2187575" y="4129088"/>
              <a:ext cx="1031875" cy="677862"/>
            </a:xfrm>
            <a:prstGeom prst="rect">
              <a:avLst/>
            </a:prstGeom>
            <a:noFill/>
            <a:ln>
              <a:noFill/>
            </a:ln>
            <a:effectLst>
              <a:outerShdw blurRad="127000" dist="63500" dir="2700000" algn="tl"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7905" name="Text Box 35"/>
          <p:cNvSpPr txBox="1">
            <a:spLocks noChangeArrowheads="1"/>
          </p:cNvSpPr>
          <p:nvPr/>
        </p:nvSpPr>
        <p:spPr bwMode="auto">
          <a:xfrm>
            <a:off x="457200" y="5837238"/>
            <a:ext cx="80851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rtlCol="0" anchor="b"/>
          <a:lstStyle>
            <a:lvl1pPr marL="342900" indent="-342900">
              <a:spcBef>
                <a:spcPct val="20000"/>
              </a:spcBef>
              <a:buClr>
                <a:srgbClr val="800000"/>
              </a:buClr>
              <a:buFont typeface="Arial" charset="0"/>
              <a:buChar char="»"/>
              <a:defRPr sz="2000">
                <a:solidFill>
                  <a:srgbClr val="261300"/>
                </a:solidFill>
                <a:latin typeface="Arial" charset="0"/>
                <a:ea typeface="MS PGothic" pitchFamily="34" charset="-128"/>
                <a:cs typeface="Arial" charset="0"/>
              </a:defRPr>
            </a:lvl1pPr>
            <a:lvl2pPr marL="742950" indent="-285750">
              <a:spcBef>
                <a:spcPct val="20000"/>
              </a:spcBef>
              <a:buClr>
                <a:srgbClr val="4F8AFF"/>
              </a:buClr>
              <a:buFont typeface="Arial" charset="0"/>
              <a:buChar char="»"/>
              <a:defRPr sz="1600">
                <a:solidFill>
                  <a:srgbClr val="261300"/>
                </a:solidFill>
                <a:latin typeface="Arial" charset="0"/>
                <a:ea typeface="MS PGothic" pitchFamily="34" charset="-128"/>
                <a:cs typeface="Arial" charset="0"/>
              </a:defRPr>
            </a:lvl2pPr>
            <a:lvl3pPr marL="1143000" indent="-228600">
              <a:spcBef>
                <a:spcPct val="20000"/>
              </a:spcBef>
              <a:buClr>
                <a:srgbClr val="FFD869"/>
              </a:buClr>
              <a:buFont typeface="Arial" charset="0"/>
              <a:buChar char="»"/>
              <a:defRPr sz="1600">
                <a:solidFill>
                  <a:srgbClr val="261300"/>
                </a:solidFill>
                <a:latin typeface="Arial" charset="0"/>
                <a:ea typeface="MS PGothic" pitchFamily="34" charset="-128"/>
                <a:cs typeface="Arial" charset="0"/>
              </a:defRPr>
            </a:lvl3pPr>
            <a:lvl4pPr marL="1600200" indent="-228600">
              <a:spcBef>
                <a:spcPct val="20000"/>
              </a:spcBef>
              <a:buClr>
                <a:srgbClr val="800000"/>
              </a:buClr>
              <a:buFont typeface="Arial" charset="0"/>
              <a:buChar char="»"/>
              <a:defRPr sz="1600">
                <a:solidFill>
                  <a:srgbClr val="261300"/>
                </a:solidFill>
                <a:latin typeface="Arial" charset="0"/>
                <a:ea typeface="MS PGothic" pitchFamily="34" charset="-128"/>
                <a:cs typeface="Arial" charset="0"/>
              </a:defRPr>
            </a:lvl4pPr>
            <a:lvl5pPr>
              <a:spcBef>
                <a:spcPct val="20000"/>
              </a:spcBef>
              <a:buClr>
                <a:srgbClr val="4F8AFF"/>
              </a:buClr>
              <a:buFont typeface="Arial" charset="0"/>
              <a:buChar char="»"/>
              <a:defRPr sz="1600">
                <a:solidFill>
                  <a:srgbClr val="261300"/>
                </a:solidFill>
                <a:latin typeface="Arial" charset="0"/>
                <a:ea typeface="MS PGothic" pitchFamily="34" charset="-128"/>
                <a:cs typeface="Arial" charset="0"/>
              </a:defRPr>
            </a:lvl5pPr>
            <a:lvl6pPr marL="4572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6pPr>
            <a:lvl7pPr marL="9144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7pPr>
            <a:lvl8pPr marL="1371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8pPr>
            <a:lvl9pPr marL="18288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9pPr>
          </a:lstStyle>
          <a:p>
            <a:pPr marL="0" lvl="4" rtl="0">
              <a:spcBef>
                <a:spcPct val="0"/>
              </a:spcBef>
              <a:spcAft>
                <a:spcPts val="300"/>
              </a:spcAft>
              <a:buClrTx/>
              <a:buFontTx/>
              <a:buNone/>
            </a:pPr>
            <a:r>
              <a:rPr lang="lv-LV" sz="800" b="0">
                <a:solidFill>
                  <a:srgbClr val="C00000"/>
                </a:solidFill>
              </a:rPr>
              <a:t>Cervical cancer and genital wart photos courtesy of Dr. J. Monsonego; RRP photo courtesy of Craig S. Derkay, MD; vaginal cancer photo courtesy of Dr. R. W. Jones; anal cancer photo from Pantanowitz L et al. </a:t>
            </a:r>
            <a:r>
              <a:rPr lang="lv-LV" sz="800" b="0" i="1">
                <a:solidFill>
                  <a:srgbClr val="C00000"/>
                </a:solidFill>
              </a:rPr>
              <a:t>AIDS Reader</a:t>
            </a:r>
            <a:r>
              <a:rPr lang="lv-LV" sz="800" b="0">
                <a:solidFill>
                  <a:srgbClr val="C00000"/>
                </a:solidFill>
              </a:rPr>
              <a:t>. 2008;18:1–4. Copyright 2013. UBM Medica. 102641:713SP; vulvar cancer photo with permission from © [age fotostock]; AIS photo permission from Sellors JW, Sankaranarayanan R, eds. Lyon, France: International Agency for Research on Cancer; 2003. Reprinted from </a:t>
            </a:r>
            <a:r>
              <a:rPr lang="lv-LV" sz="800" b="0" i="1">
                <a:solidFill>
                  <a:srgbClr val="C00000"/>
                </a:solidFill>
              </a:rPr>
              <a:t>Colposcopy and Treatment of Cervical Intraepithelial Neoplasia. A Beginner’s Manual</a:t>
            </a:r>
            <a:r>
              <a:rPr lang="lv-LV" sz="800" b="0">
                <a:solidFill>
                  <a:srgbClr val="C00000"/>
                </a:solidFill>
              </a:rPr>
              <a:t> with permission of the International Agency for Research on Cancer, World Health Organization</a:t>
            </a:r>
            <a:r>
              <a:rPr lang="lv-LV" sz="800" b="0"/>
              <a:t>. </a:t>
            </a:r>
          </a:p>
        </p:txBody>
      </p:sp>
      <p:sp>
        <p:nvSpPr>
          <p:cNvPr id="37906" name="Slide Number Placeholder 1"/>
          <p:cNvSpPr txBox="1">
            <a:spLocks/>
          </p:cNvSpPr>
          <p:nvPr/>
        </p:nvSpPr>
        <p:spPr bwMode="auto">
          <a:xfrm>
            <a:off x="8542338" y="6500813"/>
            <a:ext cx="5984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ctr"/>
          <a:lstStyle>
            <a:lvl1pPr>
              <a:spcBef>
                <a:spcPct val="20000"/>
              </a:spcBef>
              <a:buClr>
                <a:srgbClr val="800000"/>
              </a:buClr>
              <a:buFont typeface="Arial" charset="0"/>
              <a:buChar char="»"/>
              <a:defRPr sz="2000">
                <a:solidFill>
                  <a:srgbClr val="261300"/>
                </a:solidFill>
                <a:latin typeface="Arial" charset="0"/>
                <a:ea typeface="MS PGothic" pitchFamily="34" charset="-128"/>
                <a:cs typeface="Arial" charset="0"/>
              </a:defRPr>
            </a:lvl1pPr>
            <a:lvl2pPr marL="742950" indent="-285750">
              <a:spcBef>
                <a:spcPct val="20000"/>
              </a:spcBef>
              <a:buClr>
                <a:srgbClr val="4F8AFF"/>
              </a:buClr>
              <a:buFont typeface="Arial" charset="0"/>
              <a:buChar char="»"/>
              <a:defRPr sz="1600">
                <a:solidFill>
                  <a:srgbClr val="261300"/>
                </a:solidFill>
                <a:latin typeface="Arial" charset="0"/>
                <a:ea typeface="MS PGothic" pitchFamily="34" charset="-128"/>
                <a:cs typeface="Arial" charset="0"/>
              </a:defRPr>
            </a:lvl2pPr>
            <a:lvl3pPr marL="1143000" indent="-228600">
              <a:spcBef>
                <a:spcPct val="20000"/>
              </a:spcBef>
              <a:buClr>
                <a:srgbClr val="FFD869"/>
              </a:buClr>
              <a:buFont typeface="Arial" charset="0"/>
              <a:buChar char="»"/>
              <a:defRPr sz="1600">
                <a:solidFill>
                  <a:srgbClr val="261300"/>
                </a:solidFill>
                <a:latin typeface="Arial" charset="0"/>
                <a:ea typeface="MS PGothic" pitchFamily="34" charset="-128"/>
                <a:cs typeface="Arial" charset="0"/>
              </a:defRPr>
            </a:lvl3pPr>
            <a:lvl4pPr marL="1600200" indent="-228600">
              <a:spcBef>
                <a:spcPct val="20000"/>
              </a:spcBef>
              <a:buClr>
                <a:srgbClr val="800000"/>
              </a:buClr>
              <a:buFont typeface="Arial" charset="0"/>
              <a:buChar char="»"/>
              <a:defRPr sz="1600">
                <a:solidFill>
                  <a:srgbClr val="261300"/>
                </a:solidFill>
                <a:latin typeface="Arial" charset="0"/>
                <a:ea typeface="MS PGothic" pitchFamily="34" charset="-128"/>
                <a:cs typeface="Arial" charset="0"/>
              </a:defRPr>
            </a:lvl4pPr>
            <a:lvl5pPr marL="2057400" indent="-228600">
              <a:spcBef>
                <a:spcPct val="20000"/>
              </a:spcBef>
              <a:buClr>
                <a:srgbClr val="4F8AFF"/>
              </a:buClr>
              <a:buFont typeface="Arial" charset="0"/>
              <a:buChar char="»"/>
              <a:defRPr sz="1600">
                <a:solidFill>
                  <a:srgbClr val="261300"/>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9pPr>
          </a:lstStyle>
          <a:p>
            <a:pPr algn="ctr" rtl="0">
              <a:spcBef>
                <a:spcPct val="0"/>
              </a:spcBef>
              <a:buClrTx/>
              <a:buFontTx/>
              <a:buNone/>
            </a:pPr>
            <a:r>
              <a:rPr lang="lv-LV" sz="800" b="0"/>
              <a:t>7</a:t>
            </a:r>
          </a:p>
        </p:txBody>
      </p:sp>
      <p:cxnSp>
        <p:nvCxnSpPr>
          <p:cNvPr id="47" name="Straight Arrow Connector 46"/>
          <p:cNvCxnSpPr/>
          <p:nvPr/>
        </p:nvCxnSpPr>
        <p:spPr>
          <a:xfrm flipH="1" flipV="1">
            <a:off x="3465513" y="2895600"/>
            <a:ext cx="496887" cy="296863"/>
          </a:xfrm>
          <a:prstGeom prst="straightConnector1">
            <a:avLst/>
          </a:prstGeom>
          <a:ln w="63500">
            <a:tailEnd type="stealth" w="med" len="med"/>
          </a:ln>
        </p:spPr>
        <p:style>
          <a:lnRef idx="1">
            <a:schemeClr val="accent1"/>
          </a:lnRef>
          <a:fillRef idx="0">
            <a:schemeClr val="accent1"/>
          </a:fillRef>
          <a:effectRef idx="0">
            <a:schemeClr val="accent1"/>
          </a:effectRef>
          <a:fontRef idx="minor">
            <a:schemeClr val="tx1"/>
          </a:fontRef>
        </p:style>
      </p:cxnSp>
      <p:sp>
        <p:nvSpPr>
          <p:cNvPr id="35" name="Text Box 35"/>
          <p:cNvSpPr txBox="1">
            <a:spLocks noChangeArrowheads="1"/>
          </p:cNvSpPr>
          <p:nvPr/>
        </p:nvSpPr>
        <p:spPr bwMode="auto">
          <a:xfrm>
            <a:off x="438912" y="6650038"/>
            <a:ext cx="80851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rtlCol="0" anchor="b"/>
          <a:lstStyle>
            <a:lvl1pPr marL="342900" indent="-342900">
              <a:spcBef>
                <a:spcPct val="20000"/>
              </a:spcBef>
              <a:buClr>
                <a:srgbClr val="800000"/>
              </a:buClr>
              <a:buFont typeface="Arial" charset="0"/>
              <a:buChar char="»"/>
              <a:defRPr sz="2000">
                <a:solidFill>
                  <a:srgbClr val="261300"/>
                </a:solidFill>
                <a:latin typeface="Arial" charset="0"/>
                <a:ea typeface="MS PGothic" pitchFamily="34" charset="-128"/>
                <a:cs typeface="Arial" charset="0"/>
              </a:defRPr>
            </a:lvl1pPr>
            <a:lvl2pPr marL="742950" indent="-285750">
              <a:spcBef>
                <a:spcPct val="20000"/>
              </a:spcBef>
              <a:buClr>
                <a:srgbClr val="4F8AFF"/>
              </a:buClr>
              <a:buFont typeface="Arial" charset="0"/>
              <a:buChar char="»"/>
              <a:defRPr sz="1600">
                <a:solidFill>
                  <a:srgbClr val="261300"/>
                </a:solidFill>
                <a:latin typeface="Arial" charset="0"/>
                <a:ea typeface="MS PGothic" pitchFamily="34" charset="-128"/>
                <a:cs typeface="Arial" charset="0"/>
              </a:defRPr>
            </a:lvl2pPr>
            <a:lvl3pPr marL="1143000" indent="-228600">
              <a:spcBef>
                <a:spcPct val="20000"/>
              </a:spcBef>
              <a:buClr>
                <a:srgbClr val="FFD869"/>
              </a:buClr>
              <a:buFont typeface="Arial" charset="0"/>
              <a:buChar char="»"/>
              <a:defRPr sz="1600">
                <a:solidFill>
                  <a:srgbClr val="261300"/>
                </a:solidFill>
                <a:latin typeface="Arial" charset="0"/>
                <a:ea typeface="MS PGothic" pitchFamily="34" charset="-128"/>
                <a:cs typeface="Arial" charset="0"/>
              </a:defRPr>
            </a:lvl3pPr>
            <a:lvl4pPr marL="1600200" indent="-228600">
              <a:spcBef>
                <a:spcPct val="20000"/>
              </a:spcBef>
              <a:buClr>
                <a:srgbClr val="800000"/>
              </a:buClr>
              <a:buFont typeface="Arial" charset="0"/>
              <a:buChar char="»"/>
              <a:defRPr sz="1600">
                <a:solidFill>
                  <a:srgbClr val="261300"/>
                </a:solidFill>
                <a:latin typeface="Arial" charset="0"/>
                <a:ea typeface="MS PGothic" pitchFamily="34" charset="-128"/>
                <a:cs typeface="Arial" charset="0"/>
              </a:defRPr>
            </a:lvl4pPr>
            <a:lvl5pPr>
              <a:spcBef>
                <a:spcPct val="20000"/>
              </a:spcBef>
              <a:buClr>
                <a:srgbClr val="4F8AFF"/>
              </a:buClr>
              <a:buFont typeface="Arial" charset="0"/>
              <a:buChar char="»"/>
              <a:defRPr sz="1600">
                <a:solidFill>
                  <a:srgbClr val="261300"/>
                </a:solidFill>
                <a:latin typeface="Arial" charset="0"/>
                <a:ea typeface="MS PGothic" pitchFamily="34" charset="-128"/>
                <a:cs typeface="Arial" charset="0"/>
              </a:defRPr>
            </a:lvl5pPr>
            <a:lvl6pPr marL="4572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6pPr>
            <a:lvl7pPr marL="9144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7pPr>
            <a:lvl8pPr marL="1371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8pPr>
            <a:lvl9pPr marL="18288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9pPr>
          </a:lstStyle>
          <a:p>
            <a:pPr marL="0" lvl="4" rtl="0">
              <a:spcBef>
                <a:spcPct val="0"/>
              </a:spcBef>
              <a:spcAft>
                <a:spcPts val="300"/>
              </a:spcAft>
              <a:buClrTx/>
              <a:buFontTx/>
              <a:buNone/>
            </a:pPr>
            <a:r>
              <a:rPr lang="lv-LV" sz="800">
                <a:solidFill>
                  <a:srgbClr val="C00000"/>
                </a:solidFill>
              </a:rPr>
              <a:t>1. </a:t>
            </a:r>
            <a:r>
              <a:rPr lang="lv-LV" sz="800" b="0">
                <a:solidFill>
                  <a:srgbClr val="C00000"/>
                </a:solidFill>
              </a:rPr>
              <a:t>Bosch FX et al. </a:t>
            </a:r>
            <a:r>
              <a:rPr lang="lv-LV" sz="800" b="0" i="1">
                <a:solidFill>
                  <a:srgbClr val="C00000"/>
                </a:solidFill>
              </a:rPr>
              <a:t>Vaccine</a:t>
            </a:r>
            <a:r>
              <a:rPr lang="lv-LV" sz="800" b="0">
                <a:solidFill>
                  <a:srgbClr val="C00000"/>
                </a:solidFill>
              </a:rPr>
              <a:t>. 2012;30:F1–F11. </a:t>
            </a:r>
            <a:r>
              <a:rPr lang="lv-LV" sz="800">
                <a:solidFill>
                  <a:srgbClr val="C00000"/>
                </a:solidFill>
              </a:rPr>
              <a:t>2. </a:t>
            </a:r>
            <a:r>
              <a:rPr lang="lv-LV" sz="800" b="0">
                <a:solidFill>
                  <a:srgbClr val="C00000"/>
                </a:solidFill>
              </a:rPr>
              <a:t>Hoots BE et al. </a:t>
            </a:r>
            <a:r>
              <a:rPr lang="lv-LV" sz="800" b="0" i="1">
                <a:solidFill>
                  <a:srgbClr val="C00000"/>
                </a:solidFill>
              </a:rPr>
              <a:t>Int J Cancer</a:t>
            </a:r>
            <a:r>
              <a:rPr lang="lv-LV" sz="800" b="0">
                <a:solidFill>
                  <a:srgbClr val="C00000"/>
                </a:solidFill>
              </a:rPr>
              <a:t>. 2009;124:2375–2383. </a:t>
            </a:r>
            <a:r>
              <a:rPr lang="lv-LV" sz="800">
                <a:solidFill>
                  <a:srgbClr val="C00000"/>
                </a:solidFill>
              </a:rPr>
              <a:t>3.</a:t>
            </a:r>
            <a:r>
              <a:rPr lang="lv-LV" sz="800" b="0">
                <a:solidFill>
                  <a:srgbClr val="C00000"/>
                </a:solidFill>
              </a:rPr>
              <a:t> Braaten KP et al. </a:t>
            </a:r>
            <a:r>
              <a:rPr lang="lv-LV" sz="800" b="0" i="1">
                <a:solidFill>
                  <a:srgbClr val="C00000"/>
                </a:solidFill>
              </a:rPr>
              <a:t>Rev Obstet Gynecol</a:t>
            </a:r>
            <a:r>
              <a:rPr lang="lv-LV" sz="800" b="0">
                <a:solidFill>
                  <a:srgbClr val="C00000"/>
                </a:solidFill>
              </a:rPr>
              <a:t>. 2008;1:2–10.</a:t>
            </a:r>
          </a:p>
        </p:txBody>
      </p:sp>
      <p:sp>
        <p:nvSpPr>
          <p:cNvPr id="38" name="Text Box 35"/>
          <p:cNvSpPr txBox="1">
            <a:spLocks noChangeArrowheads="1"/>
          </p:cNvSpPr>
          <p:nvPr/>
        </p:nvSpPr>
        <p:spPr bwMode="auto">
          <a:xfrm>
            <a:off x="438912" y="6500813"/>
            <a:ext cx="80851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rtlCol="0" anchor="b"/>
          <a:lstStyle>
            <a:lvl1pPr marL="342900" indent="-342900">
              <a:spcBef>
                <a:spcPct val="20000"/>
              </a:spcBef>
              <a:buClr>
                <a:srgbClr val="800000"/>
              </a:buClr>
              <a:buFont typeface="Arial" charset="0"/>
              <a:buChar char="»"/>
              <a:defRPr sz="2000">
                <a:solidFill>
                  <a:srgbClr val="261300"/>
                </a:solidFill>
                <a:latin typeface="Arial" charset="0"/>
                <a:ea typeface="MS PGothic" pitchFamily="34" charset="-128"/>
                <a:cs typeface="Arial" charset="0"/>
              </a:defRPr>
            </a:lvl1pPr>
            <a:lvl2pPr marL="742950" indent="-285750">
              <a:spcBef>
                <a:spcPct val="20000"/>
              </a:spcBef>
              <a:buClr>
                <a:srgbClr val="4F8AFF"/>
              </a:buClr>
              <a:buFont typeface="Arial" charset="0"/>
              <a:buChar char="»"/>
              <a:defRPr sz="1600">
                <a:solidFill>
                  <a:srgbClr val="261300"/>
                </a:solidFill>
                <a:latin typeface="Arial" charset="0"/>
                <a:ea typeface="MS PGothic" pitchFamily="34" charset="-128"/>
                <a:cs typeface="Arial" charset="0"/>
              </a:defRPr>
            </a:lvl2pPr>
            <a:lvl3pPr marL="1143000" indent="-228600">
              <a:spcBef>
                <a:spcPct val="20000"/>
              </a:spcBef>
              <a:buClr>
                <a:srgbClr val="FFD869"/>
              </a:buClr>
              <a:buFont typeface="Arial" charset="0"/>
              <a:buChar char="»"/>
              <a:defRPr sz="1600">
                <a:solidFill>
                  <a:srgbClr val="261300"/>
                </a:solidFill>
                <a:latin typeface="Arial" charset="0"/>
                <a:ea typeface="MS PGothic" pitchFamily="34" charset="-128"/>
                <a:cs typeface="Arial" charset="0"/>
              </a:defRPr>
            </a:lvl3pPr>
            <a:lvl4pPr marL="1600200" indent="-228600">
              <a:spcBef>
                <a:spcPct val="20000"/>
              </a:spcBef>
              <a:buClr>
                <a:srgbClr val="800000"/>
              </a:buClr>
              <a:buFont typeface="Arial" charset="0"/>
              <a:buChar char="»"/>
              <a:defRPr sz="1600">
                <a:solidFill>
                  <a:srgbClr val="261300"/>
                </a:solidFill>
                <a:latin typeface="Arial" charset="0"/>
                <a:ea typeface="MS PGothic" pitchFamily="34" charset="-128"/>
                <a:cs typeface="Arial" charset="0"/>
              </a:defRPr>
            </a:lvl4pPr>
            <a:lvl5pPr>
              <a:spcBef>
                <a:spcPct val="20000"/>
              </a:spcBef>
              <a:buClr>
                <a:srgbClr val="4F8AFF"/>
              </a:buClr>
              <a:buFont typeface="Arial" charset="0"/>
              <a:buChar char="»"/>
              <a:defRPr sz="1600">
                <a:solidFill>
                  <a:srgbClr val="261300"/>
                </a:solidFill>
                <a:latin typeface="Arial" charset="0"/>
                <a:ea typeface="MS PGothic" pitchFamily="34" charset="-128"/>
                <a:cs typeface="Arial" charset="0"/>
              </a:defRPr>
            </a:lvl5pPr>
            <a:lvl6pPr marL="4572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6pPr>
            <a:lvl7pPr marL="9144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7pPr>
            <a:lvl8pPr marL="13716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8pPr>
            <a:lvl9pPr marL="1828800" eaLnBrk="0" fontAlgn="base" hangingPunct="0">
              <a:spcBef>
                <a:spcPct val="20000"/>
              </a:spcBef>
              <a:spcAft>
                <a:spcPct val="0"/>
              </a:spcAft>
              <a:buClr>
                <a:srgbClr val="4F8AFF"/>
              </a:buClr>
              <a:buFont typeface="Arial" charset="0"/>
              <a:buChar char="»"/>
              <a:defRPr sz="1600">
                <a:solidFill>
                  <a:srgbClr val="261300"/>
                </a:solidFill>
                <a:latin typeface="Arial" charset="0"/>
                <a:ea typeface="MS PGothic" pitchFamily="34" charset="-128"/>
                <a:cs typeface="Arial" charset="0"/>
              </a:defRPr>
            </a:lvl9pPr>
          </a:lstStyle>
          <a:p>
            <a:pPr marL="0" lvl="4" rtl="0">
              <a:spcBef>
                <a:spcPct val="0"/>
              </a:spcBef>
              <a:spcAft>
                <a:spcPts val="300"/>
              </a:spcAft>
              <a:buClrTx/>
              <a:buFontTx/>
              <a:buNone/>
            </a:pPr>
            <a:r>
              <a:rPr lang="lv-LV" sz="800" b="0"/>
              <a:t>AIN = anāla intraepiteliāla neoplāzija; CIN = cervikāla intraepiteliāla neoplāzija.</a:t>
            </a:r>
          </a:p>
        </p:txBody>
      </p:sp>
    </p:spTree>
    <p:extLst>
      <p:ext uri="{BB962C8B-B14F-4D97-AF65-F5344CB8AC3E}">
        <p14:creationId xmlns:p14="http://schemas.microsoft.com/office/powerpoint/2010/main" val="2799692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58925" y="274638"/>
            <a:ext cx="7127875" cy="1143000"/>
          </a:xfrm>
        </p:spPr>
        <p:txBody>
          <a:bodyPr/>
          <a:lstStyle/>
          <a:p>
            <a:pPr algn="l"/>
            <a:r>
              <a:rPr lang="lv-LV" altLang="lv-LV" sz="3500" dirty="0">
                <a:solidFill>
                  <a:schemeClr val="accent4">
                    <a:lumMod val="50000"/>
                  </a:schemeClr>
                </a:solidFill>
                <a:latin typeface="Arial" panose="020B0604020202020204" pitchFamily="34" charset="0"/>
                <a:cs typeface="Arial" panose="020B0604020202020204" pitchFamily="34" charset="0"/>
              </a:rPr>
              <a:t>HPV diagnostika</a:t>
            </a:r>
          </a:p>
        </p:txBody>
      </p:sp>
      <p:sp>
        <p:nvSpPr>
          <p:cNvPr id="22531" name="Content Placeholder 2"/>
          <p:cNvSpPr>
            <a:spLocks noGrp="1"/>
          </p:cNvSpPr>
          <p:nvPr>
            <p:ph idx="1"/>
          </p:nvPr>
        </p:nvSpPr>
        <p:spPr>
          <a:xfrm>
            <a:off x="460375" y="1830388"/>
            <a:ext cx="8229600" cy="4525962"/>
          </a:xfrm>
        </p:spPr>
        <p:txBody>
          <a:bodyPr/>
          <a:lstStyle/>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Klīniskā aina</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HPV DNS noteikšana</a:t>
            </a:r>
          </a:p>
          <a:p>
            <a:pPr>
              <a:buFont typeface="Wingdings" panose="05000000000000000000" pitchFamily="2" charset="2"/>
              <a:buChar char="§"/>
              <a:defRPr/>
            </a:pPr>
            <a:r>
              <a:rPr lang="lv-LV" altLang="lv-LV" sz="2800" dirty="0" err="1">
                <a:solidFill>
                  <a:schemeClr val="accent4">
                    <a:lumMod val="50000"/>
                  </a:schemeClr>
                </a:solidFill>
                <a:latin typeface="Arial" panose="020B0604020202020204" pitchFamily="34" charset="0"/>
                <a:cs typeface="Arial" panose="020B0604020202020204" pitchFamily="34" charset="0"/>
              </a:rPr>
              <a:t>Citoloģiskā</a:t>
            </a:r>
            <a:r>
              <a:rPr lang="lv-LV" altLang="lv-LV" sz="2800" dirty="0">
                <a:solidFill>
                  <a:schemeClr val="accent4">
                    <a:lumMod val="50000"/>
                  </a:schemeClr>
                </a:solidFill>
                <a:latin typeface="Arial" panose="020B0604020202020204" pitchFamily="34" charset="0"/>
                <a:cs typeface="Arial" panose="020B0604020202020204" pitchFamily="34" charset="0"/>
              </a:rPr>
              <a:t> izmeklēšana – </a:t>
            </a:r>
            <a:r>
              <a:rPr lang="lv-LV" altLang="lv-LV" sz="2800" i="1" dirty="0" err="1">
                <a:solidFill>
                  <a:schemeClr val="accent4">
                    <a:lumMod val="50000"/>
                  </a:schemeClr>
                </a:solidFill>
                <a:latin typeface="Arial" panose="020B0604020202020204" pitchFamily="34" charset="0"/>
                <a:cs typeface="Arial" panose="020B0604020202020204" pitchFamily="34" charset="0"/>
              </a:rPr>
              <a:t>Pap</a:t>
            </a:r>
            <a:r>
              <a:rPr lang="lv-LV" altLang="lv-LV" sz="2800" dirty="0">
                <a:solidFill>
                  <a:schemeClr val="accent4">
                    <a:lumMod val="50000"/>
                  </a:schemeClr>
                </a:solidFill>
                <a:latin typeface="Arial" panose="020B0604020202020204" pitchFamily="34" charset="0"/>
                <a:cs typeface="Arial" panose="020B0604020202020204" pitchFamily="34" charset="0"/>
              </a:rPr>
              <a:t> tests</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Etiķskābes tests</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Audu biopsija un histoloģiskā izmeklēšana</a:t>
            </a:r>
          </a:p>
          <a:p>
            <a:pPr>
              <a:buFont typeface="Wingdings" panose="05000000000000000000" pitchFamily="2" charset="2"/>
              <a:buChar char="§"/>
              <a:defRPr/>
            </a:pPr>
            <a:endParaRPr lang="lv-LV" altLang="lv-LV" sz="2800" dirty="0">
              <a:solidFill>
                <a:schemeClr val="accent4">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
              <a:defRPr/>
            </a:pPr>
            <a:endParaRPr lang="lv-LV" altLang="lv-LV" sz="2800" dirty="0">
              <a:solidFill>
                <a:schemeClr val="accent4">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
              <a:defRPr/>
            </a:pPr>
            <a:endParaRPr lang="lv-LV" altLang="lv-LV" sz="2800" dirty="0">
              <a:solidFill>
                <a:schemeClr val="accent4">
                  <a:lumMod val="50000"/>
                </a:schemeClr>
              </a:solidFill>
              <a:latin typeface="Arial" panose="020B0604020202020204" pitchFamily="34" charset="0"/>
              <a:cs typeface="Arial" panose="020B0604020202020204" pitchFamily="34" charset="0"/>
            </a:endParaRPr>
          </a:p>
        </p:txBody>
      </p:sp>
      <p:sp>
        <p:nvSpPr>
          <p:cNvPr id="4" name="Footer Placeholder 3">
            <a:extLst/>
          </p:cNvPr>
          <p:cNvSpPr>
            <a:spLocks noGrp="1"/>
          </p:cNvSpPr>
          <p:nvPr>
            <p:ph type="ftr" sz="quarter" idx="11"/>
          </p:nvPr>
        </p:nvSpPr>
        <p:spPr>
          <a:xfrm>
            <a:off x="0" y="6481763"/>
            <a:ext cx="5530850" cy="365125"/>
          </a:xfrm>
        </p:spPr>
        <p:txBody>
          <a:bodyPr/>
          <a:lstStyle/>
          <a:p>
            <a:pPr>
              <a:defRPr/>
            </a:pPr>
            <a:r>
              <a:rPr lang="en-US" dirty="0">
                <a:solidFill>
                  <a:schemeClr val="bg1"/>
                </a:solidFill>
                <a:latin typeface="Arial" panose="020B0604020202020204" pitchFamily="34" charset="0"/>
                <a:cs typeface="Arial" panose="020B0604020202020204" pitchFamily="34" charset="0"/>
              </a:rPr>
              <a:t>Human Papillomavirus Workup Peter A Gearhart, MD</a:t>
            </a:r>
            <a:r>
              <a:rPr lang="lv-LV" dirty="0">
                <a:solidFill>
                  <a:schemeClr val="bg1"/>
                </a:solidFill>
                <a:latin typeface="Arial" panose="020B0604020202020204" pitchFamily="34" charset="0"/>
                <a:cs typeface="Arial" panose="020B0604020202020204" pitchFamily="34" charset="0"/>
              </a:rPr>
              <a:t> </a:t>
            </a:r>
            <a:r>
              <a:rPr lang="lv-LV" dirty="0" err="1">
                <a:solidFill>
                  <a:schemeClr val="bg1"/>
                </a:solidFill>
                <a:latin typeface="Arial" panose="020B0604020202020204" pitchFamily="34" charset="0"/>
                <a:cs typeface="Arial" panose="020B0604020202020204" pitchFamily="34" charset="0"/>
              </a:rPr>
              <a:t>Jan</a:t>
            </a:r>
            <a:r>
              <a:rPr lang="lv-LV" dirty="0">
                <a:solidFill>
                  <a:schemeClr val="bg1"/>
                </a:solidFill>
                <a:latin typeface="Arial" panose="020B0604020202020204" pitchFamily="34" charset="0"/>
                <a:cs typeface="Arial" panose="020B0604020202020204" pitchFamily="34" charset="0"/>
              </a:rPr>
              <a:t> 05, 2017</a:t>
            </a:r>
            <a:endParaRPr lang="en-US" dirty="0">
              <a:solidFill>
                <a:schemeClr val="bg1"/>
              </a:solidFill>
              <a:latin typeface="Arial" panose="020B0604020202020204" pitchFamily="34" charset="0"/>
              <a:cs typeface="Arial" panose="020B0604020202020204" pitchFamily="34" charset="0"/>
            </a:endParaRPr>
          </a:p>
        </p:txBody>
      </p:sp>
      <p:pic>
        <p:nvPicPr>
          <p:cNvPr id="22533" name="Picture 21" descr="C:\Users\Liga\Desktop\mikrosko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47675"/>
            <a:ext cx="10985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HPV terapija</a:t>
            </a:r>
          </a:p>
        </p:txBody>
      </p:sp>
      <p:sp>
        <p:nvSpPr>
          <p:cNvPr id="3" name="Satura vietturis 2"/>
          <p:cNvSpPr>
            <a:spLocks noGrp="1"/>
          </p:cNvSpPr>
          <p:nvPr>
            <p:ph idx="1"/>
          </p:nvPr>
        </p:nvSpPr>
        <p:spPr/>
        <p:txBody>
          <a:bodyPr/>
          <a:lstStyle/>
          <a:p>
            <a:r>
              <a:rPr lang="lv-LV" dirty="0"/>
              <a:t>Efektīvas un drošas terapijas nav!</a:t>
            </a:r>
          </a:p>
          <a:p>
            <a:r>
              <a:rPr lang="lv-LV" dirty="0"/>
              <a:t>Līdz šim pielietotā ārstēšana – fizikāla vai ķīmiska slimības elementu destrukcija</a:t>
            </a:r>
          </a:p>
          <a:p>
            <a:r>
              <a:rPr lang="lv-LV" dirty="0" err="1"/>
              <a:t>Anoģenitālo</a:t>
            </a:r>
            <a:r>
              <a:rPr lang="lv-LV" dirty="0"/>
              <a:t> kārpu gadījumā</a:t>
            </a:r>
          </a:p>
          <a:p>
            <a:pPr lvl="1"/>
            <a:r>
              <a:rPr lang="lv-LV" dirty="0"/>
              <a:t>5-fluorouracils</a:t>
            </a:r>
          </a:p>
          <a:p>
            <a:pPr lvl="1"/>
            <a:r>
              <a:rPr lang="lv-LV" dirty="0"/>
              <a:t>Interferons</a:t>
            </a:r>
          </a:p>
          <a:p>
            <a:pPr lvl="1"/>
            <a:r>
              <a:rPr lang="lv-LV" dirty="0" err="1"/>
              <a:t>Cidofovirs</a:t>
            </a:r>
            <a:r>
              <a:rPr lang="lv-LV"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0" y="274638"/>
            <a:ext cx="7445375"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HPV izraisītas karcinomas paaugstināta riska grupas</a:t>
            </a:r>
          </a:p>
        </p:txBody>
      </p:sp>
      <p:sp>
        <p:nvSpPr>
          <p:cNvPr id="23555" name="Content Placeholder 2"/>
          <p:cNvSpPr>
            <a:spLocks noGrp="1"/>
          </p:cNvSpPr>
          <p:nvPr>
            <p:ph idx="1"/>
          </p:nvPr>
        </p:nvSpPr>
        <p:spPr>
          <a:xfrm>
            <a:off x="635000" y="2206625"/>
            <a:ext cx="8229600" cy="3724275"/>
          </a:xfrm>
        </p:spPr>
        <p:txBody>
          <a:bodyPr/>
          <a:lstStyle/>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Agrīnas dzimumdzīves uzsācēji</a:t>
            </a: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Cilvēki kuriem vairāki vai daudzi </a:t>
            </a:r>
            <a:r>
              <a:rPr lang="lv-LV" altLang="lv-LV" sz="2800" dirty="0" err="1">
                <a:solidFill>
                  <a:schemeClr val="accent4">
                    <a:lumMod val="50000"/>
                  </a:schemeClr>
                </a:solidFill>
                <a:latin typeface="Arial" panose="020B0604020202020204" pitchFamily="34" charset="0"/>
                <a:cs typeface="Arial" panose="020B0604020202020204" pitchFamily="34" charset="0"/>
              </a:rPr>
              <a:t>dzimumpartneri</a:t>
            </a:r>
            <a:endParaRPr lang="lv-LV" altLang="lv-LV" sz="2800" dirty="0">
              <a:solidFill>
                <a:schemeClr val="accent4">
                  <a:lumMod val="50000"/>
                </a:schemeClr>
              </a:solidFill>
              <a:latin typeface="Arial" panose="020B0604020202020204" pitchFamily="34" charset="0"/>
              <a:cs typeface="Arial" panose="020B0604020202020204" pitchFamily="34" charset="0"/>
            </a:endParaRPr>
          </a:p>
          <a:p>
            <a:pPr>
              <a:buFont typeface="Arial" charset="0"/>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Smēķētāji</a:t>
            </a:r>
          </a:p>
          <a:p>
            <a:pPr>
              <a:buFont typeface="Arial" charset="0"/>
              <a:buChar char="•"/>
              <a:defRPr/>
            </a:pPr>
            <a:r>
              <a:rPr lang="lv-LV" altLang="lv-LV" sz="2800" dirty="0" err="1">
                <a:solidFill>
                  <a:schemeClr val="accent4">
                    <a:lumMod val="50000"/>
                  </a:schemeClr>
                </a:solidFill>
                <a:latin typeface="Arial" panose="020B0604020202020204" pitchFamily="34" charset="0"/>
                <a:cs typeface="Arial" panose="020B0604020202020204" pitchFamily="34" charset="0"/>
              </a:rPr>
              <a:t>Imūnkompromitētas</a:t>
            </a:r>
            <a:r>
              <a:rPr lang="lv-LV" altLang="lv-LV" sz="2800" dirty="0">
                <a:solidFill>
                  <a:schemeClr val="accent4">
                    <a:lumMod val="50000"/>
                  </a:schemeClr>
                </a:solidFill>
                <a:latin typeface="Arial" panose="020B0604020202020204" pitchFamily="34" charset="0"/>
                <a:cs typeface="Arial" panose="020B0604020202020204" pitchFamily="34" charset="0"/>
              </a:rPr>
              <a:t> personas</a:t>
            </a:r>
          </a:p>
        </p:txBody>
      </p:sp>
      <p:sp>
        <p:nvSpPr>
          <p:cNvPr id="4" name="Footer Placeholder 3">
            <a:extLst/>
          </p:cNvPr>
          <p:cNvSpPr>
            <a:spLocks noGrp="1"/>
          </p:cNvSpPr>
          <p:nvPr>
            <p:ph type="ftr" sz="quarter" idx="11"/>
          </p:nvPr>
        </p:nvSpPr>
        <p:spPr>
          <a:xfrm>
            <a:off x="-1368425" y="6481763"/>
            <a:ext cx="5486400" cy="365125"/>
          </a:xfrm>
        </p:spPr>
        <p:txBody>
          <a:bodyPr/>
          <a:lstStyle/>
          <a:p>
            <a:pPr>
              <a:defRPr/>
            </a:pPr>
            <a:r>
              <a:rPr lang="en-US" dirty="0">
                <a:solidFill>
                  <a:schemeClr val="bg1"/>
                </a:solidFill>
                <a:latin typeface="Arial" panose="020B0604020202020204" pitchFamily="34" charset="0"/>
                <a:cs typeface="Arial" panose="020B0604020202020204" pitchFamily="34" charset="0"/>
              </a:rPr>
              <a:t>WHO</a:t>
            </a:r>
            <a:r>
              <a:rPr lang="lv-LV"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Fact sheet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Updated June 2016</a:t>
            </a:r>
          </a:p>
        </p:txBody>
      </p:sp>
      <p:pic>
        <p:nvPicPr>
          <p:cNvPr id="23557"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274638"/>
            <a:ext cx="9636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643063" y="274638"/>
            <a:ext cx="7043737"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HPV/HIV (1)</a:t>
            </a:r>
          </a:p>
        </p:txBody>
      </p:sp>
      <p:sp>
        <p:nvSpPr>
          <p:cNvPr id="24579" name="Content Placeholder 2"/>
          <p:cNvSpPr>
            <a:spLocks noGrp="1"/>
          </p:cNvSpPr>
          <p:nvPr>
            <p:ph sz="quarter" idx="4294967295"/>
          </p:nvPr>
        </p:nvSpPr>
        <p:spPr>
          <a:xfrm>
            <a:off x="685800" y="1790700"/>
            <a:ext cx="7772400" cy="3424238"/>
          </a:xfrm>
        </p:spPr>
        <p:txBody>
          <a:bodyPr/>
          <a:lstStyle/>
          <a:p>
            <a:pPr>
              <a:buFont typeface="Arial" charset="0"/>
              <a:buChar char="•"/>
              <a:defRPr/>
            </a:pPr>
            <a:r>
              <a:rPr lang="lv-LV" altLang="lv-LV" dirty="0">
                <a:solidFill>
                  <a:schemeClr val="accent4">
                    <a:lumMod val="50000"/>
                  </a:schemeClr>
                </a:solidFill>
                <a:latin typeface="Arial" panose="020B0604020202020204" pitchFamily="34" charset="0"/>
                <a:cs typeface="Arial" panose="020B0604020202020204" pitchFamily="34" charset="0"/>
              </a:rPr>
              <a:t>«B» kategorijas slimība – dzemdes kakla </a:t>
            </a:r>
            <a:r>
              <a:rPr lang="lv-LV" altLang="lv-LV" dirty="0" err="1">
                <a:solidFill>
                  <a:schemeClr val="accent4">
                    <a:lumMod val="50000"/>
                  </a:schemeClr>
                </a:solidFill>
                <a:latin typeface="Arial" panose="020B0604020202020204" pitchFamily="34" charset="0"/>
                <a:cs typeface="Arial" panose="020B0604020202020204" pitchFamily="34" charset="0"/>
              </a:rPr>
              <a:t>metaplāzija</a:t>
            </a:r>
            <a:endParaRPr lang="lv-LV" altLang="lv-LV" dirty="0">
              <a:solidFill>
                <a:schemeClr val="accent4">
                  <a:lumMod val="50000"/>
                </a:schemeClr>
              </a:solidFill>
              <a:latin typeface="Arial" panose="020B0604020202020204" pitchFamily="34" charset="0"/>
              <a:cs typeface="Arial" panose="020B0604020202020204" pitchFamily="34" charset="0"/>
            </a:endParaRPr>
          </a:p>
          <a:p>
            <a:pPr>
              <a:buFont typeface="Arial" charset="0"/>
              <a:buChar char="•"/>
              <a:defRPr/>
            </a:pPr>
            <a:r>
              <a:rPr lang="lv-LV" altLang="lv-LV" dirty="0">
                <a:solidFill>
                  <a:schemeClr val="accent4">
                    <a:lumMod val="50000"/>
                  </a:schemeClr>
                </a:solidFill>
                <a:latin typeface="Arial" panose="020B0604020202020204" pitchFamily="34" charset="0"/>
                <a:cs typeface="Arial" panose="020B0604020202020204" pitchFamily="34" charset="0"/>
              </a:rPr>
              <a:t>«C» kategorijas slimība – dzemdes kakla vēzis</a:t>
            </a:r>
          </a:p>
        </p:txBody>
      </p:sp>
      <p:pic>
        <p:nvPicPr>
          <p:cNvPr id="24580"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274638"/>
            <a:ext cx="9636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1133475"/>
            <a:ext cx="8647112"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4294967295"/>
          </p:nvPr>
        </p:nvSpPr>
        <p:spPr>
          <a:xfrm>
            <a:off x="685800" y="2366963"/>
            <a:ext cx="7772400" cy="3424237"/>
          </a:xfrm>
        </p:spPr>
        <p:txBody>
          <a:bodyPr/>
          <a:lstStyle/>
          <a:p>
            <a:endParaRPr lang="lv-LV" altLang="lv-LV"/>
          </a:p>
        </p:txBody>
      </p:sp>
      <p:pic>
        <p:nvPicPr>
          <p:cNvPr id="26627" name="Picture 1"/>
          <p:cNvPicPr>
            <a:picLocks noChangeAspect="1" noChangeArrowheads="1"/>
          </p:cNvPicPr>
          <p:nvPr/>
        </p:nvPicPr>
        <p:blipFill>
          <a:blip r:embed="rId2">
            <a:extLst>
              <a:ext uri="{28A0092B-C50C-407E-A947-70E740481C1C}">
                <a14:useLocalDpi xmlns:a14="http://schemas.microsoft.com/office/drawing/2010/main" val="0"/>
              </a:ext>
            </a:extLst>
          </a:blip>
          <a:srcRect l="3957" t="18861" r="5501" b="5841"/>
          <a:stretch>
            <a:fillRect/>
          </a:stretch>
        </p:blipFill>
        <p:spPr bwMode="auto">
          <a:xfrm>
            <a:off x="127000" y="631825"/>
            <a:ext cx="8815388"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676400" y="274638"/>
            <a:ext cx="7010400"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HPV/HIV</a:t>
            </a:r>
            <a:r>
              <a:rPr lang="lv-LV" altLang="lv-LV" dirty="0">
                <a:solidFill>
                  <a:schemeClr val="accent4">
                    <a:lumMod val="50000"/>
                  </a:schemeClr>
                </a:solidFill>
                <a:latin typeface="Arial" panose="020B0604020202020204" pitchFamily="34" charset="0"/>
                <a:cs typeface="Arial" panose="020B0604020202020204" pitchFamily="34" charset="0"/>
              </a:rPr>
              <a:t> (2)</a:t>
            </a:r>
          </a:p>
        </p:txBody>
      </p:sp>
      <p:sp>
        <p:nvSpPr>
          <p:cNvPr id="23555" name="Content Placeholder 2">
            <a:extLst/>
          </p:cNvPr>
          <p:cNvSpPr>
            <a:spLocks noGrp="1"/>
          </p:cNvSpPr>
          <p:nvPr>
            <p:ph sz="quarter" idx="4294967295"/>
          </p:nvPr>
        </p:nvSpPr>
        <p:spPr>
          <a:xfrm>
            <a:off x="685800" y="1716088"/>
            <a:ext cx="7772400" cy="3424237"/>
          </a:xfrm>
        </p:spPr>
        <p:txBody>
          <a:bodyPr/>
          <a:lstStyle/>
          <a:p>
            <a:pPr>
              <a:defRPr/>
            </a:pPr>
            <a:r>
              <a:rPr lang="lv-LV" altLang="lv-LV" sz="2600" dirty="0">
                <a:solidFill>
                  <a:schemeClr val="accent4">
                    <a:lumMod val="50000"/>
                  </a:schemeClr>
                </a:solidFill>
                <a:latin typeface="Arial" panose="020B0604020202020204" pitchFamily="34" charset="0"/>
                <a:cs typeface="Arial" panose="020B0604020202020204" pitchFamily="34" charset="0"/>
              </a:rPr>
              <a:t>Vakcinācija</a:t>
            </a:r>
          </a:p>
          <a:p>
            <a:pPr>
              <a:defRPr/>
            </a:pPr>
            <a:r>
              <a:rPr lang="lv-LV" altLang="lv-LV" sz="2600" dirty="0">
                <a:solidFill>
                  <a:schemeClr val="accent4">
                    <a:lumMod val="50000"/>
                  </a:schemeClr>
                </a:solidFill>
                <a:latin typeface="Arial" panose="020B0604020202020204" pitchFamily="34" charset="0"/>
                <a:cs typeface="Arial" panose="020B0604020202020204" pitchFamily="34" charset="0"/>
              </a:rPr>
              <a:t>Agrīna </a:t>
            </a:r>
            <a:r>
              <a:rPr lang="lv-LV" altLang="lv-LV" sz="2600" dirty="0" err="1">
                <a:solidFill>
                  <a:schemeClr val="accent4">
                    <a:lumMod val="50000"/>
                  </a:schemeClr>
                </a:solidFill>
                <a:latin typeface="Arial" panose="020B0604020202020204" pitchFamily="34" charset="0"/>
                <a:cs typeface="Arial" panose="020B0604020202020204" pitchFamily="34" charset="0"/>
              </a:rPr>
              <a:t>antiretrovirālās</a:t>
            </a:r>
            <a:r>
              <a:rPr lang="lv-LV" altLang="lv-LV" sz="2600" dirty="0">
                <a:solidFill>
                  <a:schemeClr val="accent4">
                    <a:lumMod val="50000"/>
                  </a:schemeClr>
                </a:solidFill>
                <a:latin typeface="Arial" panose="020B0604020202020204" pitchFamily="34" charset="0"/>
                <a:cs typeface="Arial" panose="020B0604020202020204" pitchFamily="34" charset="0"/>
              </a:rPr>
              <a:t> terapijas uzsākšana</a:t>
            </a:r>
          </a:p>
          <a:p>
            <a:pPr marL="0" indent="0">
              <a:buFont typeface="Arial" panose="020B0604020202020204" pitchFamily="34" charset="0"/>
              <a:buNone/>
              <a:defRPr/>
            </a:pPr>
            <a:r>
              <a:rPr lang="lv-LV" sz="2600" dirty="0">
                <a:solidFill>
                  <a:schemeClr val="accent4">
                    <a:lumMod val="50000"/>
                  </a:schemeClr>
                </a:solidFill>
                <a:latin typeface="Arial" panose="020B0604020202020204" pitchFamily="34" charset="0"/>
                <a:cs typeface="Arial" panose="020B0604020202020204" pitchFamily="34" charset="0"/>
              </a:rPr>
              <a:t>«Par HIV infekcijas, seksuālās transmisijas infekciju, B un C hepatīta izplatības ierobežošanas rīcības plānu 2018.-2020. gadam!»</a:t>
            </a:r>
          </a:p>
          <a:p>
            <a:pPr marL="0" indent="0">
              <a:buFont typeface="Arial" panose="020B0604020202020204" pitchFamily="34" charset="0"/>
              <a:buNone/>
              <a:defRPr/>
            </a:pPr>
            <a:r>
              <a:rPr lang="lv-LV" sz="2600" i="1" dirty="0">
                <a:solidFill>
                  <a:schemeClr val="accent4">
                    <a:lumMod val="50000"/>
                  </a:schemeClr>
                </a:solidFill>
                <a:latin typeface="Arial" panose="020B0604020202020204" pitchFamily="34" charset="0"/>
                <a:cs typeface="Arial" panose="020B0604020202020204" pitchFamily="34" charset="0"/>
              </a:rPr>
              <a:t>(…)nodrošināta HIV terapija no </a:t>
            </a:r>
            <a:r>
              <a:rPr lang="lv-LV" sz="2600" i="1" u="sng" dirty="0">
                <a:solidFill>
                  <a:schemeClr val="accent4">
                    <a:lumMod val="50000"/>
                  </a:schemeClr>
                </a:solidFill>
                <a:latin typeface="Arial" panose="020B0604020202020204" pitchFamily="34" charset="0"/>
                <a:cs typeface="Arial" panose="020B0604020202020204" pitchFamily="34" charset="0"/>
              </a:rPr>
              <a:t>CD4 500 </a:t>
            </a:r>
            <a:r>
              <a:rPr lang="lv-LV" sz="2600" i="1" dirty="0">
                <a:solidFill>
                  <a:schemeClr val="accent4">
                    <a:lumMod val="50000"/>
                  </a:schemeClr>
                </a:solidFill>
                <a:latin typeface="Arial" panose="020B0604020202020204" pitchFamily="34" charset="0"/>
                <a:cs typeface="Arial" panose="020B0604020202020204" pitchFamily="34" charset="0"/>
              </a:rPr>
              <a:t>šūnām(…)</a:t>
            </a:r>
          </a:p>
          <a:p>
            <a:pPr marL="0" indent="0">
              <a:buFont typeface="Arial" panose="020B0604020202020204" pitchFamily="34" charset="0"/>
              <a:buNone/>
              <a:defRPr/>
            </a:pPr>
            <a:r>
              <a:rPr lang="lv-LV" sz="2600" b="1" dirty="0">
                <a:solidFill>
                  <a:schemeClr val="accent4">
                    <a:lumMod val="50000"/>
                  </a:schemeClr>
                </a:solidFill>
                <a:latin typeface="Arial" panose="020B0604020202020204" pitchFamily="34" charset="0"/>
                <a:cs typeface="Arial" panose="020B0604020202020204" pitchFamily="34" charset="0"/>
              </a:rPr>
              <a:t>Ministru kabineta rīkojums Nr. 630</a:t>
            </a:r>
          </a:p>
          <a:p>
            <a:pPr marL="0" indent="0">
              <a:buFont typeface="Arial" panose="020B0604020202020204" pitchFamily="34" charset="0"/>
              <a:buNone/>
              <a:defRPr/>
            </a:pPr>
            <a:r>
              <a:rPr lang="lv-LV" sz="2600" dirty="0">
                <a:solidFill>
                  <a:schemeClr val="accent4">
                    <a:lumMod val="50000"/>
                  </a:schemeClr>
                </a:solidFill>
                <a:latin typeface="Arial" panose="020B0604020202020204" pitchFamily="34" charset="0"/>
                <a:cs typeface="Arial" panose="020B0604020202020204" pitchFamily="34" charset="0"/>
              </a:rPr>
              <a:t>Rīgā 2017. gada 31. oktobrī (prot. Nr. 53 27. §)</a:t>
            </a:r>
          </a:p>
          <a:p>
            <a:pPr marL="0" indent="0">
              <a:buFont typeface="Arial" panose="020B0604020202020204" pitchFamily="34" charset="0"/>
              <a:buNone/>
              <a:defRPr/>
            </a:pPr>
            <a:endParaRPr lang="lv-LV" sz="2000" i="1" dirty="0"/>
          </a:p>
          <a:p>
            <a:pPr marL="0" indent="0">
              <a:buFont typeface="Arial" panose="020B0604020202020204" pitchFamily="34" charset="0"/>
              <a:buNone/>
              <a:defRPr/>
            </a:pPr>
            <a:endParaRPr lang="lv-LV" altLang="lv-LV" dirty="0"/>
          </a:p>
        </p:txBody>
      </p:sp>
      <p:pic>
        <p:nvPicPr>
          <p:cNvPr id="27652"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163" y="274638"/>
            <a:ext cx="9636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09663" y="274638"/>
            <a:ext cx="7577137"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Uzstāšanās mērķi</a:t>
            </a:r>
          </a:p>
        </p:txBody>
      </p:sp>
      <p:sp>
        <p:nvSpPr>
          <p:cNvPr id="4099" name="Content Placeholder 2"/>
          <p:cNvSpPr>
            <a:spLocks noGrp="1"/>
          </p:cNvSpPr>
          <p:nvPr>
            <p:ph sz="quarter" idx="4294967295"/>
          </p:nvPr>
        </p:nvSpPr>
        <p:spPr>
          <a:xfrm>
            <a:off x="685800" y="2366963"/>
            <a:ext cx="7772400" cy="3424237"/>
          </a:xfrm>
        </p:spPr>
        <p:txBody>
          <a:bodyPr/>
          <a:lstStyle/>
          <a:p>
            <a:pPr>
              <a:buFont typeface="Arial" charset="0"/>
              <a:buChar char="•"/>
              <a:defRPr/>
            </a:pPr>
            <a:r>
              <a:rPr lang="lv-LV" altLang="lv-LV" dirty="0">
                <a:solidFill>
                  <a:schemeClr val="accent4">
                    <a:lumMod val="50000"/>
                  </a:schemeClr>
                </a:solidFill>
                <a:latin typeface="Arial" panose="020B0604020202020204" pitchFamily="34" charset="0"/>
                <a:cs typeface="Arial" panose="020B0604020202020204" pitchFamily="34" charset="0"/>
              </a:rPr>
              <a:t>Pārrunāt cilvēka </a:t>
            </a:r>
            <a:r>
              <a:rPr lang="lv-LV" altLang="lv-LV" dirty="0" err="1">
                <a:solidFill>
                  <a:schemeClr val="accent4">
                    <a:lumMod val="50000"/>
                  </a:schemeClr>
                </a:solidFill>
                <a:latin typeface="Arial" panose="020B0604020202020204" pitchFamily="34" charset="0"/>
                <a:cs typeface="Arial" panose="020B0604020202020204" pitchFamily="34" charset="0"/>
              </a:rPr>
              <a:t>papilomas</a:t>
            </a:r>
            <a:r>
              <a:rPr lang="lv-LV" altLang="lv-LV" dirty="0">
                <a:solidFill>
                  <a:schemeClr val="accent4">
                    <a:lumMod val="50000"/>
                  </a:schemeClr>
                </a:solidFill>
                <a:latin typeface="Arial" panose="020B0604020202020204" pitchFamily="34" charset="0"/>
                <a:cs typeface="Arial" panose="020B0604020202020204" pitchFamily="34" charset="0"/>
              </a:rPr>
              <a:t> vīrusa infekcijas (CPV / HPV) vēsturi, transmisiju, klīniskās izpausmes</a:t>
            </a:r>
          </a:p>
          <a:p>
            <a:pPr>
              <a:buFont typeface="Arial" charset="0"/>
              <a:buChar char="•"/>
              <a:defRPr/>
            </a:pPr>
            <a:r>
              <a:rPr lang="lv-LV" altLang="lv-LV" dirty="0">
                <a:solidFill>
                  <a:schemeClr val="accent4">
                    <a:lumMod val="50000"/>
                  </a:schemeClr>
                </a:solidFill>
                <a:latin typeface="Arial" panose="020B0604020202020204" pitchFamily="34" charset="0"/>
                <a:cs typeface="Arial" panose="020B0604020202020204" pitchFamily="34" charset="0"/>
              </a:rPr>
              <a:t>Analizēt HPV paaugstināta riska grupas</a:t>
            </a:r>
          </a:p>
        </p:txBody>
      </p:sp>
      <p:pic>
        <p:nvPicPr>
          <p:cNvPr id="4100" name="Pictur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413" y="574675"/>
            <a:ext cx="6127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2">
            <a:extLst>
              <a:ext uri="{28A0092B-C50C-407E-A947-70E740481C1C}">
                <a14:useLocalDpi xmlns:a14="http://schemas.microsoft.com/office/drawing/2010/main" val="0"/>
              </a:ext>
            </a:extLst>
          </a:blip>
          <a:srcRect l="16954" t="15976" r="15413" b="3152"/>
          <a:stretch>
            <a:fillRect/>
          </a:stretch>
        </p:blipFill>
        <p:spPr bwMode="auto">
          <a:xfrm>
            <a:off x="163513" y="544513"/>
            <a:ext cx="8839200" cy="594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p:cNvPr>
          <p:cNvSpPr/>
          <p:nvPr/>
        </p:nvSpPr>
        <p:spPr>
          <a:xfrm>
            <a:off x="-106363" y="2578100"/>
            <a:ext cx="9109076" cy="57785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lv-LV"/>
          </a:p>
        </p:txBody>
      </p:sp>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766888"/>
            <a:ext cx="9178926"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p:cNvPr>
          <p:cNvSpPr/>
          <p:nvPr/>
        </p:nvSpPr>
        <p:spPr>
          <a:xfrm>
            <a:off x="163513" y="5832475"/>
            <a:ext cx="8839200" cy="773113"/>
          </a:xfrm>
          <a:prstGeom prst="roundRect">
            <a:avLst/>
          </a:prstGeom>
          <a:ln>
            <a:noFill/>
          </a:ln>
        </p:spPr>
        <p:style>
          <a:lnRef idx="1">
            <a:schemeClr val="accent1"/>
          </a:lnRef>
          <a:fillRef idx="1001">
            <a:schemeClr val="lt1"/>
          </a:fillRef>
          <a:effectRef idx="2">
            <a:schemeClr val="accent1"/>
          </a:effectRef>
          <a:fontRef idx="minor">
            <a:schemeClr val="lt1"/>
          </a:fontRef>
        </p:style>
        <p:txBody>
          <a:bodyPr anchor="ctr"/>
          <a:lstStyle/>
          <a:p>
            <a:pPr eaLnBrk="1" hangingPunct="1">
              <a:defRPr/>
            </a:pPr>
            <a:r>
              <a:rPr lang="lv-LV" sz="1000" dirty="0">
                <a:solidFill>
                  <a:schemeClr val="tx1"/>
                </a:solidFill>
                <a:latin typeface="Arial" panose="020B0604020202020204" pitchFamily="34" charset="0"/>
                <a:cs typeface="Arial" panose="020B0604020202020204" pitchFamily="34" charset="0"/>
              </a:rPr>
              <a:t>EACS </a:t>
            </a:r>
            <a:r>
              <a:rPr lang="lv-LV" sz="1000" dirty="0" err="1">
                <a:solidFill>
                  <a:schemeClr val="tx1"/>
                </a:solidFill>
                <a:latin typeface="Arial" panose="020B0604020202020204" pitchFamily="34" charset="0"/>
                <a:cs typeface="Arial" panose="020B0604020202020204" pitchFamily="34" charset="0"/>
              </a:rPr>
              <a:t>guidelines</a:t>
            </a:r>
            <a:r>
              <a:rPr lang="lv-LV" sz="1000" dirty="0">
                <a:solidFill>
                  <a:schemeClr val="tx1"/>
                </a:solidFill>
                <a:latin typeface="Arial" panose="020B0604020202020204" pitchFamily="34" charset="0"/>
                <a:cs typeface="Arial" panose="020B0604020202020204" pitchFamily="34" charset="0"/>
              </a:rPr>
              <a:t>, </a:t>
            </a:r>
            <a:r>
              <a:rPr lang="lv-LV" sz="1000" dirty="0" err="1">
                <a:solidFill>
                  <a:schemeClr val="tx1"/>
                </a:solidFill>
                <a:latin typeface="Arial" panose="020B0604020202020204" pitchFamily="34" charset="0"/>
                <a:cs typeface="Arial" panose="020B0604020202020204" pitchFamily="34" charset="0"/>
              </a:rPr>
              <a:t>October</a:t>
            </a:r>
            <a:r>
              <a:rPr lang="lv-LV" sz="1000" dirty="0">
                <a:solidFill>
                  <a:schemeClr val="tx1"/>
                </a:solidFill>
                <a:latin typeface="Arial" panose="020B0604020202020204" pitchFamily="34" charset="0"/>
                <a:cs typeface="Arial" panose="020B0604020202020204" pitchFamily="34" charset="0"/>
              </a:rPr>
              <a:t> 2017, </a:t>
            </a:r>
            <a:r>
              <a:rPr lang="lv-LV" sz="1000" dirty="0" err="1">
                <a:solidFill>
                  <a:schemeClr val="tx1"/>
                </a:solidFill>
                <a:latin typeface="Arial" panose="020B0604020202020204" pitchFamily="34" charset="0"/>
                <a:cs typeface="Arial" panose="020B0604020202020204" pitchFamily="34" charset="0"/>
              </a:rPr>
              <a:t>Vers</a:t>
            </a:r>
            <a:r>
              <a:rPr lang="lv-LV" sz="1000" dirty="0">
                <a:solidFill>
                  <a:schemeClr val="tx1"/>
                </a:solidFill>
                <a:latin typeface="Arial" panose="020B0604020202020204" pitchFamily="34" charset="0"/>
                <a:cs typeface="Arial" panose="020B0604020202020204" pitchFamily="34" charset="0"/>
              </a:rPr>
              <a:t> 9.0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0" y="274638"/>
            <a:ext cx="7162800" cy="1143000"/>
          </a:xfrm>
        </p:spPr>
        <p:txBody>
          <a:bodyPr/>
          <a:lstStyle/>
          <a:p>
            <a:pPr algn="l">
              <a:defRPr/>
            </a:pPr>
            <a:r>
              <a:rPr lang="lv-LV" altLang="lv-LV" dirty="0">
                <a:solidFill>
                  <a:schemeClr val="accent4">
                    <a:lumMod val="50000"/>
                  </a:schemeClr>
                </a:solidFill>
                <a:latin typeface="Arial" panose="020B0604020202020204" pitchFamily="34" charset="0"/>
                <a:cs typeface="Arial" panose="020B0604020202020204" pitchFamily="34" charset="0"/>
              </a:rPr>
              <a:t>HPV/transplantācija (1)</a:t>
            </a:r>
          </a:p>
        </p:txBody>
      </p:sp>
      <p:sp>
        <p:nvSpPr>
          <p:cNvPr id="30723" name="Content Placeholder 2"/>
          <p:cNvSpPr>
            <a:spLocks noGrp="1"/>
          </p:cNvSpPr>
          <p:nvPr>
            <p:ph sz="quarter" idx="4294967295"/>
          </p:nvPr>
        </p:nvSpPr>
        <p:spPr>
          <a:xfrm>
            <a:off x="685800" y="1798638"/>
            <a:ext cx="7772400" cy="3424237"/>
          </a:xfrm>
        </p:spPr>
        <p:txBody>
          <a:bodyPr/>
          <a:lstStyle/>
          <a:p>
            <a:pPr marL="0" indent="0">
              <a:buFont typeface="Arial" charset="0"/>
              <a:buNone/>
              <a:defRPr/>
            </a:pPr>
            <a:r>
              <a:rPr lang="lv-LV" altLang="lv-LV" dirty="0">
                <a:solidFill>
                  <a:schemeClr val="accent4">
                    <a:lumMod val="50000"/>
                  </a:schemeClr>
                </a:solidFill>
                <a:latin typeface="Arial" panose="020B0604020202020204" pitchFamily="34" charset="0"/>
                <a:cs typeface="Arial" panose="020B0604020202020204" pitchFamily="34" charset="0"/>
              </a:rPr>
              <a:t>Paaugstināts visu veidu HPV ierosināto karcinomu risks</a:t>
            </a:r>
          </a:p>
        </p:txBody>
      </p:sp>
      <p:sp>
        <p:nvSpPr>
          <p:cNvPr id="2" name="Footer Placeholder 1">
            <a:extLst/>
          </p:cNvPr>
          <p:cNvSpPr>
            <a:spLocks noGrp="1"/>
          </p:cNvSpPr>
          <p:nvPr>
            <p:ph type="ftr" sz="quarter" idx="11"/>
          </p:nvPr>
        </p:nvSpPr>
        <p:spPr>
          <a:xfrm>
            <a:off x="1793875" y="6356350"/>
            <a:ext cx="5414963" cy="365125"/>
          </a:xfrm>
        </p:spPr>
        <p:txBody>
          <a:bodyPr/>
          <a:lstStyle/>
          <a:p>
            <a:pPr>
              <a:defRPr/>
            </a:pPr>
            <a:r>
              <a:rPr lang="en-US" dirty="0"/>
              <a:t>Peter Chin-Hong, MD, Human Papillomavirus in Kidney Transplant Recipients</a:t>
            </a:r>
          </a:p>
        </p:txBody>
      </p:sp>
      <p:pic>
        <p:nvPicPr>
          <p:cNvPr id="29701"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274638"/>
            <a:ext cx="9636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458913" y="274638"/>
            <a:ext cx="7227887" cy="1143000"/>
          </a:xfrm>
        </p:spPr>
        <p:txBody>
          <a:bodyPr/>
          <a:lstStyle/>
          <a:p>
            <a:pPr algn="l">
              <a:defRPr/>
            </a:pPr>
            <a:r>
              <a:rPr lang="lv-LV" altLang="lv-LV" dirty="0">
                <a:solidFill>
                  <a:schemeClr val="accent4">
                    <a:lumMod val="50000"/>
                  </a:schemeClr>
                </a:solidFill>
              </a:rPr>
              <a:t>HPV/transplantācija (2)</a:t>
            </a:r>
          </a:p>
        </p:txBody>
      </p:sp>
      <p:sp>
        <p:nvSpPr>
          <p:cNvPr id="26627" name="Content Placeholder 2">
            <a:extLst/>
          </p:cNvPr>
          <p:cNvSpPr>
            <a:spLocks noGrp="1"/>
          </p:cNvSpPr>
          <p:nvPr>
            <p:ph sz="quarter" idx="4294967295"/>
          </p:nvPr>
        </p:nvSpPr>
        <p:spPr>
          <a:xfrm>
            <a:off x="755650" y="1577975"/>
            <a:ext cx="7772400" cy="3424238"/>
          </a:xfrm>
        </p:spPr>
        <p:txBody>
          <a:bodyPr/>
          <a:lstStyle/>
          <a:p>
            <a:pPr marL="0" indent="0">
              <a:buFont typeface="Arial" panose="020B0604020202020204" pitchFamily="34" charset="0"/>
              <a:buNone/>
              <a:defRPr/>
            </a:pPr>
            <a:r>
              <a:rPr lang="lv-LV" altLang="lv-LV" sz="2800" dirty="0">
                <a:solidFill>
                  <a:schemeClr val="accent4">
                    <a:lumMod val="50000"/>
                  </a:schemeClr>
                </a:solidFill>
                <a:latin typeface="Arial" panose="020B0604020202020204" pitchFamily="34" charset="0"/>
                <a:cs typeface="Arial" panose="020B0604020202020204" pitchFamily="34" charset="0"/>
              </a:rPr>
              <a:t>Galvas un kakla ļaundabīgi audzēji</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Nav plašu pētījumu!</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Nieru transplantācijas pacientiem ir augstāka HPV </a:t>
            </a:r>
            <a:r>
              <a:rPr lang="lv-LV" altLang="lv-LV" sz="2800" dirty="0" err="1">
                <a:solidFill>
                  <a:schemeClr val="accent4">
                    <a:lumMod val="50000"/>
                  </a:schemeClr>
                </a:solidFill>
                <a:latin typeface="Arial" panose="020B0604020202020204" pitchFamily="34" charset="0"/>
                <a:cs typeface="Arial" panose="020B0604020202020204" pitchFamily="34" charset="0"/>
              </a:rPr>
              <a:t>prevalence</a:t>
            </a:r>
            <a:r>
              <a:rPr lang="lv-LV" altLang="lv-LV" sz="2800" dirty="0">
                <a:solidFill>
                  <a:schemeClr val="accent4">
                    <a:lumMod val="50000"/>
                  </a:schemeClr>
                </a:solidFill>
                <a:latin typeface="Arial" panose="020B0604020202020204" pitchFamily="34" charset="0"/>
                <a:cs typeface="Arial" panose="020B0604020202020204" pitchFamily="34" charset="0"/>
              </a:rPr>
              <a:t> nekā parastā populācijā</a:t>
            </a:r>
          </a:p>
          <a:p>
            <a:pPr>
              <a:defRPr/>
            </a:pPr>
            <a:endParaRPr lang="lv-LV" altLang="lv-LV" dirty="0"/>
          </a:p>
          <a:p>
            <a:pPr>
              <a:buFont typeface="Wingdings" panose="05000000000000000000" pitchFamily="2" charset="2"/>
              <a:buChar char="§"/>
              <a:defRPr/>
            </a:pPr>
            <a:r>
              <a:rPr lang="lv-LV" altLang="lv-LV" sz="2800" dirty="0" err="1">
                <a:solidFill>
                  <a:schemeClr val="accent4">
                    <a:lumMod val="50000"/>
                  </a:schemeClr>
                </a:solidFill>
                <a:latin typeface="Arial" panose="020B0604020202020204" pitchFamily="34" charset="0"/>
                <a:cs typeface="Arial" panose="020B0604020202020204" pitchFamily="34" charset="0"/>
              </a:rPr>
              <a:t>Orofaringeālās</a:t>
            </a:r>
            <a:r>
              <a:rPr lang="lv-LV" altLang="lv-LV" sz="2800" dirty="0">
                <a:solidFill>
                  <a:schemeClr val="accent4">
                    <a:lumMod val="50000"/>
                  </a:schemeClr>
                </a:solidFill>
                <a:latin typeface="Arial" panose="020B0604020202020204" pitchFamily="34" charset="0"/>
                <a:cs typeface="Arial" panose="020B0604020202020204" pitchFamily="34" charset="0"/>
              </a:rPr>
              <a:t> karcinomas risks transplantācijas pacientiem ir trīskārt lielāks nekā parastā populācijā</a:t>
            </a:r>
          </a:p>
          <a:p>
            <a:pPr marL="0" indent="0">
              <a:buFont typeface="Arial" charset="0"/>
              <a:buNone/>
              <a:defRPr/>
            </a:pPr>
            <a:endParaRPr lang="lv-LV" altLang="lv-LV" dirty="0"/>
          </a:p>
          <a:p>
            <a:pPr>
              <a:defRPr/>
            </a:pPr>
            <a:endParaRPr lang="lv-LV" altLang="lv-LV" dirty="0"/>
          </a:p>
        </p:txBody>
      </p:sp>
      <p:sp>
        <p:nvSpPr>
          <p:cNvPr id="2" name="Footer Placeholder 1">
            <a:extLst/>
          </p:cNvPr>
          <p:cNvSpPr>
            <a:spLocks noGrp="1"/>
          </p:cNvSpPr>
          <p:nvPr>
            <p:ph type="ftr" sz="quarter" idx="11"/>
          </p:nvPr>
        </p:nvSpPr>
        <p:spPr>
          <a:xfrm>
            <a:off x="755650" y="3627438"/>
            <a:ext cx="7632700" cy="365125"/>
          </a:xfrm>
        </p:spPr>
        <p:txBody>
          <a:bodyPr/>
          <a:lstStyle/>
          <a:p>
            <a:pPr>
              <a:defRPr/>
            </a:pPr>
            <a:r>
              <a:rPr lang="en-US" dirty="0"/>
              <a:t>Rose B, Wilkins D, Li W, et al. Human papillomavirus in the oral cavity of patients with and without renal transplantation </a:t>
            </a:r>
            <a:r>
              <a:rPr lang="en-US" dirty="0" err="1"/>
              <a:t>Transplantation</a:t>
            </a:r>
            <a:r>
              <a:rPr lang="en-US" dirty="0"/>
              <a:t> 2006 ; 82: 570–573.</a:t>
            </a:r>
          </a:p>
        </p:txBody>
      </p:sp>
      <p:sp>
        <p:nvSpPr>
          <p:cNvPr id="30725" name="Footer Placeholder 1"/>
          <p:cNvSpPr txBox="1">
            <a:spLocks noChangeArrowheads="1"/>
          </p:cNvSpPr>
          <p:nvPr/>
        </p:nvSpPr>
        <p:spPr bwMode="auto">
          <a:xfrm>
            <a:off x="536575" y="5610225"/>
            <a:ext cx="7632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lv-LV" altLang="lv-LV" sz="1200">
                <a:solidFill>
                  <a:srgbClr val="898989"/>
                </a:solidFill>
              </a:rPr>
              <a:t>Grulich AE, van Leeuwen MT, Falster MO, Vajdic CM. Incidence of cancers in people with HIV/AIDS compared with immunosuppressed transplant recipients: A meta-analysis. Lancet 2007; 370: 59–67.</a:t>
            </a:r>
            <a:endParaRPr lang="en-US" altLang="lv-LV" sz="1200">
              <a:solidFill>
                <a:srgbClr val="898989"/>
              </a:solidFill>
            </a:endParaRPr>
          </a:p>
        </p:txBody>
      </p:sp>
      <p:pic>
        <p:nvPicPr>
          <p:cNvPr id="30726"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274638"/>
            <a:ext cx="9636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470025" y="274638"/>
            <a:ext cx="7216775" cy="1143000"/>
          </a:xfrm>
        </p:spPr>
        <p:txBody>
          <a:bodyPr/>
          <a:lstStyle/>
          <a:p>
            <a:pPr algn="l">
              <a:defRPr/>
            </a:pPr>
            <a:r>
              <a:rPr lang="lv-LV" altLang="lv-LV" sz="3500">
                <a:solidFill>
                  <a:schemeClr val="accent4">
                    <a:lumMod val="50000"/>
                  </a:schemeClr>
                </a:solidFill>
                <a:latin typeface="Arial" panose="020B0604020202020204" pitchFamily="34" charset="0"/>
                <a:cs typeface="Arial" panose="020B0604020202020204" pitchFamily="34" charset="0"/>
              </a:rPr>
              <a:t>HPV/transplantācija (3)</a:t>
            </a:r>
          </a:p>
        </p:txBody>
      </p:sp>
      <p:sp>
        <p:nvSpPr>
          <p:cNvPr id="27651" name="Content Placeholder 2">
            <a:extLst/>
          </p:cNvPr>
          <p:cNvSpPr>
            <a:spLocks noGrp="1"/>
          </p:cNvSpPr>
          <p:nvPr>
            <p:ph sz="quarter" idx="4294967295"/>
          </p:nvPr>
        </p:nvSpPr>
        <p:spPr>
          <a:xfrm>
            <a:off x="685800" y="2366963"/>
            <a:ext cx="7772400" cy="3424237"/>
          </a:xfrm>
        </p:spPr>
        <p:txBody>
          <a:bodyPr/>
          <a:lstStyle/>
          <a:p>
            <a:pPr>
              <a:buFont typeface="Wingdings" panose="05000000000000000000" pitchFamily="2" charset="2"/>
              <a:buChar char="§"/>
              <a:defRPr/>
            </a:pPr>
            <a:r>
              <a:rPr lang="lv-LV" altLang="lv-LV" dirty="0">
                <a:solidFill>
                  <a:schemeClr val="accent4">
                    <a:lumMod val="50000"/>
                  </a:schemeClr>
                </a:solidFill>
                <a:latin typeface="Arial" panose="020B0604020202020204" pitchFamily="34" charset="0"/>
                <a:cs typeface="Arial" panose="020B0604020202020204" pitchFamily="34" charset="0"/>
              </a:rPr>
              <a:t>Nepieciešama regulāra pacientu uzraudzība</a:t>
            </a:r>
          </a:p>
          <a:p>
            <a:pPr lvl="1">
              <a:defRPr/>
            </a:pPr>
            <a:r>
              <a:rPr lang="lv-LV" altLang="lv-LV" dirty="0">
                <a:solidFill>
                  <a:schemeClr val="accent4">
                    <a:lumMod val="50000"/>
                  </a:schemeClr>
                </a:solidFill>
                <a:latin typeface="Arial" panose="020B0604020202020204" pitchFamily="34" charset="0"/>
                <a:cs typeface="Arial" panose="020B0604020202020204" pitchFamily="34" charset="0"/>
              </a:rPr>
              <a:t>Ādas un gļotādu apskate</a:t>
            </a:r>
          </a:p>
          <a:p>
            <a:pPr lvl="1">
              <a:defRPr/>
            </a:pPr>
            <a:r>
              <a:rPr lang="lv-LV" altLang="lv-LV" dirty="0">
                <a:solidFill>
                  <a:schemeClr val="accent4">
                    <a:lumMod val="50000"/>
                  </a:schemeClr>
                </a:solidFill>
                <a:latin typeface="Arial" panose="020B0604020202020204" pitchFamily="34" charset="0"/>
                <a:cs typeface="Arial" panose="020B0604020202020204" pitchFamily="34" charset="0"/>
              </a:rPr>
              <a:t>Rektālā izmeklēšana</a:t>
            </a:r>
          </a:p>
          <a:p>
            <a:pPr lvl="1">
              <a:defRPr/>
            </a:pPr>
            <a:r>
              <a:rPr lang="lv-LV" altLang="lv-LV" dirty="0">
                <a:solidFill>
                  <a:schemeClr val="accent4">
                    <a:lumMod val="50000"/>
                  </a:schemeClr>
                </a:solidFill>
                <a:latin typeface="Arial" panose="020B0604020202020204" pitchFamily="34" charset="0"/>
                <a:cs typeface="Arial" panose="020B0604020202020204" pitchFamily="34" charset="0"/>
              </a:rPr>
              <a:t>Ginekoloģiskā izmeklēšana</a:t>
            </a:r>
          </a:p>
          <a:p>
            <a:pPr marL="0" indent="0">
              <a:buFont typeface="Arial" panose="020B0604020202020204" pitchFamily="34" charset="0"/>
              <a:buNone/>
              <a:defRPr/>
            </a:pPr>
            <a:endParaRPr lang="lv-LV" altLang="lv-LV" dirty="0"/>
          </a:p>
        </p:txBody>
      </p:sp>
      <p:sp>
        <p:nvSpPr>
          <p:cNvPr id="2" name="Footer Placeholder 1">
            <a:extLst/>
          </p:cNvPr>
          <p:cNvSpPr>
            <a:spLocks noGrp="1"/>
          </p:cNvSpPr>
          <p:nvPr>
            <p:ph type="ftr" sz="quarter" idx="11"/>
          </p:nvPr>
        </p:nvSpPr>
        <p:spPr>
          <a:xfrm>
            <a:off x="-76200" y="6513513"/>
            <a:ext cx="7280275" cy="365125"/>
          </a:xfrm>
        </p:spPr>
        <p:txBody>
          <a:bodyPr/>
          <a:lstStyle/>
          <a:p>
            <a:pPr>
              <a:defRPr/>
            </a:pPr>
            <a:r>
              <a:rPr lang="en-US" sz="1000" dirty="0">
                <a:solidFill>
                  <a:schemeClr val="bg1"/>
                </a:solidFill>
                <a:latin typeface="Arial" panose="020B0604020202020204" pitchFamily="34" charset="0"/>
                <a:cs typeface="Arial" panose="020B0604020202020204" pitchFamily="34" charset="0"/>
              </a:rPr>
              <a:t>American Journal of Transplantation 2013; 13: 189–200 Human Papillomavirus in Solid Organ Transplantation</a:t>
            </a:r>
          </a:p>
        </p:txBody>
      </p:sp>
      <p:pic>
        <p:nvPicPr>
          <p:cNvPr id="31749"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274638"/>
            <a:ext cx="9636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01775" y="274638"/>
            <a:ext cx="7185025"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HPV/transplantācija (4)</a:t>
            </a:r>
          </a:p>
        </p:txBody>
      </p:sp>
      <p:sp>
        <p:nvSpPr>
          <p:cNvPr id="28675" name="Content Placeholder 2">
            <a:extLst/>
          </p:cNvPr>
          <p:cNvSpPr>
            <a:spLocks noGrp="1"/>
          </p:cNvSpPr>
          <p:nvPr>
            <p:ph sz="quarter" idx="4294967295"/>
          </p:nvPr>
        </p:nvSpPr>
        <p:spPr>
          <a:xfrm>
            <a:off x="685800" y="1603375"/>
            <a:ext cx="7772400" cy="3424238"/>
          </a:xfrm>
        </p:spPr>
        <p:txBody>
          <a:bodyPr/>
          <a:lstStyle/>
          <a:p>
            <a:pPr marL="0" indent="0">
              <a:buFont typeface="Arial" panose="020B0604020202020204" pitchFamily="34" charset="0"/>
              <a:buNone/>
              <a:defRPr/>
            </a:pPr>
            <a:r>
              <a:rPr lang="lv-LV" altLang="lv-LV" sz="2800" dirty="0">
                <a:solidFill>
                  <a:schemeClr val="accent4">
                    <a:lumMod val="50000"/>
                  </a:schemeClr>
                </a:solidFill>
                <a:latin typeface="Arial" panose="020B0604020202020204" pitchFamily="34" charset="0"/>
                <a:cs typeface="Arial" panose="020B0604020202020204" pitchFamily="34" charset="0"/>
              </a:rPr>
              <a:t>Vēža profilakse</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Dzemdes kakla </a:t>
            </a:r>
            <a:r>
              <a:rPr lang="lv-LV" altLang="lv-LV" sz="2800" i="1" dirty="0">
                <a:solidFill>
                  <a:schemeClr val="accent4">
                    <a:lumMod val="50000"/>
                  </a:schemeClr>
                </a:solidFill>
                <a:latin typeface="Arial" panose="020B0604020202020204" pitchFamily="34" charset="0"/>
                <a:cs typeface="Arial" panose="020B0604020202020204" pitchFamily="34" charset="0"/>
              </a:rPr>
              <a:t>Pap</a:t>
            </a:r>
            <a:r>
              <a:rPr lang="lv-LV" altLang="lv-LV" sz="2800" dirty="0">
                <a:solidFill>
                  <a:schemeClr val="accent4">
                    <a:lumMod val="50000"/>
                  </a:schemeClr>
                </a:solidFill>
                <a:latin typeface="Arial" panose="020B0604020202020204" pitchFamily="34" charset="0"/>
                <a:cs typeface="Arial" panose="020B0604020202020204" pitchFamily="34" charset="0"/>
              </a:rPr>
              <a:t> tests ik 6 mēnešus pirmo gadu pēc transplantācijas, pēc tam 1x gadā</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Anālās atveres </a:t>
            </a:r>
            <a:r>
              <a:rPr lang="lv-LV" altLang="lv-LV" sz="2800" i="1" dirty="0">
                <a:solidFill>
                  <a:schemeClr val="accent4">
                    <a:lumMod val="50000"/>
                  </a:schemeClr>
                </a:solidFill>
                <a:latin typeface="Arial" panose="020B0604020202020204" pitchFamily="34" charset="0"/>
                <a:cs typeface="Arial" panose="020B0604020202020204" pitchFamily="34" charset="0"/>
              </a:rPr>
              <a:t>Pap</a:t>
            </a:r>
            <a:r>
              <a:rPr lang="lv-LV" altLang="lv-LV" sz="2800" dirty="0">
                <a:solidFill>
                  <a:schemeClr val="accent4">
                    <a:lumMod val="50000"/>
                  </a:schemeClr>
                </a:solidFill>
                <a:latin typeface="Arial" panose="020B0604020202020204" pitchFamily="34" charset="0"/>
                <a:cs typeface="Arial" panose="020B0604020202020204" pitchFamily="34" charset="0"/>
              </a:rPr>
              <a:t> tests 1x gadā</a:t>
            </a:r>
          </a:p>
          <a:p>
            <a:pPr>
              <a:buFont typeface="Wingdings" panose="05000000000000000000" pitchFamily="2" charset="2"/>
              <a:buChar char="§"/>
              <a:defRPr/>
            </a:pPr>
            <a:r>
              <a:rPr lang="lv-LV" altLang="lv-LV" sz="2800" dirty="0" err="1">
                <a:solidFill>
                  <a:schemeClr val="accent4">
                    <a:lumMod val="50000"/>
                  </a:schemeClr>
                </a:solidFill>
                <a:latin typeface="Arial" panose="020B0604020202020204" pitchFamily="34" charset="0"/>
                <a:cs typeface="Arial" panose="020B0604020202020204" pitchFamily="34" charset="0"/>
              </a:rPr>
              <a:t>Imūnsupresīvās</a:t>
            </a:r>
            <a:r>
              <a:rPr lang="lv-LV" altLang="lv-LV" sz="2800" dirty="0">
                <a:solidFill>
                  <a:schemeClr val="accent4">
                    <a:lumMod val="50000"/>
                  </a:schemeClr>
                </a:solidFill>
                <a:latin typeface="Arial" panose="020B0604020202020204" pitchFamily="34" charset="0"/>
                <a:cs typeface="Arial" panose="020B0604020202020204" pitchFamily="34" charset="0"/>
              </a:rPr>
              <a:t> terapijas reducēšana vai mainīšana ir apsverama!</a:t>
            </a:r>
          </a:p>
          <a:p>
            <a:pPr>
              <a:defRPr/>
            </a:pPr>
            <a:endParaRPr lang="lv-LV" altLang="lv-LV" dirty="0"/>
          </a:p>
        </p:txBody>
      </p:sp>
      <p:sp>
        <p:nvSpPr>
          <p:cNvPr id="2" name="Footer Placeholder 1">
            <a:extLst/>
          </p:cNvPr>
          <p:cNvSpPr>
            <a:spLocks noGrp="1"/>
          </p:cNvSpPr>
          <p:nvPr>
            <p:ph type="ftr" sz="quarter" idx="11"/>
          </p:nvPr>
        </p:nvSpPr>
        <p:spPr>
          <a:xfrm>
            <a:off x="0" y="6492875"/>
            <a:ext cx="7288213" cy="365125"/>
          </a:xfrm>
        </p:spPr>
        <p:txBody>
          <a:bodyPr/>
          <a:lstStyle/>
          <a:p>
            <a:pPr>
              <a:defRPr/>
            </a:pPr>
            <a:r>
              <a:rPr lang="en-US" sz="1000" dirty="0">
                <a:solidFill>
                  <a:schemeClr val="bg1"/>
                </a:solidFill>
                <a:latin typeface="Arial" panose="020B0604020202020204" pitchFamily="34" charset="0"/>
                <a:cs typeface="Arial" panose="020B0604020202020204" pitchFamily="34" charset="0"/>
              </a:rPr>
              <a:t>American Journal of Transplantation 2013; 13: 189–200 Human Papillomavirus in Solid Organ Transplantation</a:t>
            </a:r>
          </a:p>
        </p:txBody>
      </p:sp>
      <p:pic>
        <p:nvPicPr>
          <p:cNvPr id="32773"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274638"/>
            <a:ext cx="9636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57338" y="274638"/>
            <a:ext cx="7129462"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HPV/TNF alfa blokatoru terapija (1)</a:t>
            </a:r>
          </a:p>
        </p:txBody>
      </p:sp>
      <p:sp>
        <p:nvSpPr>
          <p:cNvPr id="34819" name="Content Placeholder 2"/>
          <p:cNvSpPr>
            <a:spLocks noGrp="1"/>
          </p:cNvSpPr>
          <p:nvPr>
            <p:ph sz="quarter" idx="4294967295"/>
          </p:nvPr>
        </p:nvSpPr>
        <p:spPr>
          <a:xfrm>
            <a:off x="685800" y="2366963"/>
            <a:ext cx="7772400" cy="3424237"/>
          </a:xfrm>
        </p:spPr>
        <p:txBody>
          <a:bodyPr/>
          <a:lstStyle/>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Medikamentu saraksts kļūst aizvien garāks</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Indikāciju spektrs – aizvien plašāks</a:t>
            </a:r>
          </a:p>
          <a:p>
            <a:pPr>
              <a:buFont typeface="Wingdings" panose="05000000000000000000" pitchFamily="2" charset="2"/>
              <a:buChar char="§"/>
              <a:defRPr/>
            </a:pPr>
            <a:endParaRPr lang="lv-LV" altLang="lv-LV" sz="2800" dirty="0">
              <a:solidFill>
                <a:schemeClr val="accent4">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
              <a:defRPr/>
            </a:pPr>
            <a:endParaRPr lang="lv-LV" altLang="lv-LV" sz="2800" dirty="0">
              <a:solidFill>
                <a:schemeClr val="accent4">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
              <a:defRPr/>
            </a:pPr>
            <a:endParaRPr lang="lv-LV" altLang="lv-LV" sz="2800" dirty="0">
              <a:solidFill>
                <a:schemeClr val="accent4">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Bioloģisko zāļu saņēmēju skaits strauji pieaug!</a:t>
            </a:r>
          </a:p>
        </p:txBody>
      </p:sp>
      <p:sp>
        <p:nvSpPr>
          <p:cNvPr id="2" name="Arrow: Down 1">
            <a:extLst/>
          </p:cNvPr>
          <p:cNvSpPr/>
          <p:nvPr/>
        </p:nvSpPr>
        <p:spPr>
          <a:xfrm>
            <a:off x="3630613" y="3648075"/>
            <a:ext cx="268287" cy="9779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endParaRPr lang="lv-LV"/>
          </a:p>
        </p:txBody>
      </p:sp>
      <p:pic>
        <p:nvPicPr>
          <p:cNvPr id="33797"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274638"/>
            <a:ext cx="9636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11313" y="274638"/>
            <a:ext cx="7270750" cy="1143000"/>
          </a:xfrm>
        </p:spPr>
        <p:txBody>
          <a:bodyPr/>
          <a:lstStyle/>
          <a:p>
            <a:pPr>
              <a:defRPr/>
            </a:pPr>
            <a:r>
              <a:rPr lang="lv-LV" altLang="lv-LV" sz="3500" dirty="0">
                <a:solidFill>
                  <a:schemeClr val="accent4">
                    <a:lumMod val="50000"/>
                  </a:schemeClr>
                </a:solidFill>
                <a:latin typeface="Arial" panose="020B0604020202020204" pitchFamily="34" charset="0"/>
                <a:cs typeface="Arial" panose="020B0604020202020204" pitchFamily="34" charset="0"/>
              </a:rPr>
              <a:t>HPV/TNF alfa blokatoru terapija (2)</a:t>
            </a:r>
          </a:p>
        </p:txBody>
      </p:sp>
      <p:sp>
        <p:nvSpPr>
          <p:cNvPr id="30723" name="Content Placeholder 2">
            <a:extLst/>
          </p:cNvPr>
          <p:cNvSpPr>
            <a:spLocks noGrp="1"/>
          </p:cNvSpPr>
          <p:nvPr>
            <p:ph sz="quarter" idx="4294967295"/>
          </p:nvPr>
        </p:nvSpPr>
        <p:spPr>
          <a:xfrm>
            <a:off x="685800" y="1822450"/>
            <a:ext cx="7772400" cy="3424238"/>
          </a:xfrm>
        </p:spPr>
        <p:txBody>
          <a:bodyPr/>
          <a:lstStyle/>
          <a:p>
            <a:pPr marL="0" indent="0">
              <a:buFont typeface="Arial" panose="020B0604020202020204" pitchFamily="34" charset="0"/>
              <a:buNone/>
              <a:defRPr/>
            </a:pPr>
            <a:r>
              <a:rPr lang="lv-LV" altLang="lv-LV" dirty="0">
                <a:solidFill>
                  <a:schemeClr val="accent4">
                    <a:lumMod val="50000"/>
                  </a:schemeClr>
                </a:solidFill>
                <a:latin typeface="Arial" panose="020B0604020202020204" pitchFamily="34" charset="0"/>
                <a:cs typeface="Arial" panose="020B0604020202020204" pitchFamily="34" charset="0"/>
              </a:rPr>
              <a:t>TNF alfa blokatori paaugstina HPV asociēto audzēju attīstīšanās risku</a:t>
            </a:r>
          </a:p>
          <a:p>
            <a:pPr>
              <a:buFont typeface="Wingdings" panose="05000000000000000000" pitchFamily="2" charset="2"/>
              <a:buChar char="§"/>
              <a:defRPr/>
            </a:pPr>
            <a:r>
              <a:rPr lang="lv-LV" altLang="lv-LV" dirty="0">
                <a:solidFill>
                  <a:schemeClr val="accent4">
                    <a:lumMod val="50000"/>
                  </a:schemeClr>
                </a:solidFill>
                <a:latin typeface="Arial" panose="020B0604020202020204" pitchFamily="34" charset="0"/>
                <a:cs typeface="Arial" panose="020B0604020202020204" pitchFamily="34" charset="0"/>
              </a:rPr>
              <a:t>Profilakses rekomendācijas</a:t>
            </a:r>
          </a:p>
          <a:p>
            <a:pPr>
              <a:buFont typeface="Wingdings" panose="05000000000000000000" pitchFamily="2" charset="2"/>
              <a:buChar char="§"/>
              <a:defRPr/>
            </a:pPr>
            <a:r>
              <a:rPr lang="lv-LV" altLang="lv-LV" dirty="0">
                <a:solidFill>
                  <a:schemeClr val="accent4">
                    <a:lumMod val="50000"/>
                  </a:schemeClr>
                </a:solidFill>
                <a:latin typeface="Arial" panose="020B0604020202020204" pitchFamily="34" charset="0"/>
                <a:cs typeface="Arial" panose="020B0604020202020204" pitchFamily="34" charset="0"/>
              </a:rPr>
              <a:t>Vakcinācija</a:t>
            </a:r>
          </a:p>
          <a:p>
            <a:pPr>
              <a:buFont typeface="Wingdings" panose="05000000000000000000" pitchFamily="2" charset="2"/>
              <a:buChar char="§"/>
              <a:defRPr/>
            </a:pPr>
            <a:r>
              <a:rPr lang="lv-LV" altLang="lv-LV" dirty="0">
                <a:solidFill>
                  <a:schemeClr val="accent4">
                    <a:lumMod val="50000"/>
                  </a:schemeClr>
                </a:solidFill>
                <a:latin typeface="Arial" panose="020B0604020202020204" pitchFamily="34" charset="0"/>
                <a:cs typeface="Arial" panose="020B0604020202020204" pitchFamily="34" charset="0"/>
              </a:rPr>
              <a:t>Dzemdes kakla </a:t>
            </a:r>
            <a:r>
              <a:rPr lang="lv-LV" altLang="lv-LV" i="1" dirty="0">
                <a:solidFill>
                  <a:schemeClr val="accent4">
                    <a:lumMod val="50000"/>
                  </a:schemeClr>
                </a:solidFill>
                <a:latin typeface="Arial" panose="020B0604020202020204" pitchFamily="34" charset="0"/>
                <a:cs typeface="Arial" panose="020B0604020202020204" pitchFamily="34" charset="0"/>
              </a:rPr>
              <a:t>Pap</a:t>
            </a:r>
            <a:r>
              <a:rPr lang="lv-LV" altLang="lv-LV" dirty="0">
                <a:solidFill>
                  <a:schemeClr val="accent4">
                    <a:lumMod val="50000"/>
                  </a:schemeClr>
                </a:solidFill>
                <a:latin typeface="Arial" panose="020B0604020202020204" pitchFamily="34" charset="0"/>
                <a:cs typeface="Arial" panose="020B0604020202020204" pitchFamily="34" charset="0"/>
              </a:rPr>
              <a:t> iztriepe </a:t>
            </a:r>
          </a:p>
          <a:p>
            <a:pPr lvl="1">
              <a:defRPr/>
            </a:pPr>
            <a:r>
              <a:rPr lang="lv-LV" altLang="lv-LV" dirty="0">
                <a:solidFill>
                  <a:schemeClr val="accent4">
                    <a:lumMod val="50000"/>
                  </a:schemeClr>
                </a:solidFill>
                <a:latin typeface="Arial" panose="020B0604020202020204" pitchFamily="34" charset="0"/>
                <a:cs typeface="Arial" panose="020B0604020202020204" pitchFamily="34" charset="0"/>
              </a:rPr>
              <a:t>1x gadā &lt;30g</a:t>
            </a:r>
          </a:p>
          <a:p>
            <a:pPr lvl="1">
              <a:defRPr/>
            </a:pPr>
            <a:r>
              <a:rPr lang="lv-LV" altLang="lv-LV" dirty="0">
                <a:solidFill>
                  <a:schemeClr val="accent4">
                    <a:lumMod val="50000"/>
                  </a:schemeClr>
                </a:solidFill>
                <a:latin typeface="Arial" panose="020B0604020202020204" pitchFamily="34" charset="0"/>
                <a:cs typeface="Arial" panose="020B0604020202020204" pitchFamily="34" charset="0"/>
              </a:rPr>
              <a:t>Ik 2 – 3 gadus &gt;30g</a:t>
            </a:r>
          </a:p>
        </p:txBody>
      </p:sp>
      <p:sp>
        <p:nvSpPr>
          <p:cNvPr id="2" name="Footer Placeholder 1">
            <a:extLst/>
          </p:cNvPr>
          <p:cNvSpPr>
            <a:spLocks noGrp="1"/>
          </p:cNvSpPr>
          <p:nvPr>
            <p:ph type="ftr" sz="quarter" idx="11"/>
          </p:nvPr>
        </p:nvSpPr>
        <p:spPr>
          <a:xfrm>
            <a:off x="3175" y="6475413"/>
            <a:ext cx="7208838" cy="365125"/>
          </a:xfrm>
        </p:spPr>
        <p:txBody>
          <a:bodyPr/>
          <a:lstStyle/>
          <a:p>
            <a:pPr>
              <a:defRPr/>
            </a:pPr>
            <a:r>
              <a:rPr lang="en-US" sz="1000" dirty="0">
                <a:solidFill>
                  <a:schemeClr val="bg1"/>
                </a:solidFill>
                <a:latin typeface="Arial" panose="020B0604020202020204" pitchFamily="34" charset="0"/>
                <a:cs typeface="Arial" panose="020B0604020202020204" pitchFamily="34" charset="0"/>
              </a:rPr>
              <a:t>Drug </a:t>
            </a:r>
            <a:r>
              <a:rPr lang="en-US" sz="1000" dirty="0" err="1">
                <a:solidFill>
                  <a:schemeClr val="bg1"/>
                </a:solidFill>
                <a:latin typeface="Arial" panose="020B0604020202020204" pitchFamily="34" charset="0"/>
                <a:cs typeface="Arial" panose="020B0604020202020204" pitchFamily="34" charset="0"/>
              </a:rPr>
              <a:t>Healthc</a:t>
            </a:r>
            <a:r>
              <a:rPr lang="en-US" sz="1000" dirty="0">
                <a:solidFill>
                  <a:schemeClr val="bg1"/>
                </a:solidFill>
                <a:latin typeface="Arial" panose="020B0604020202020204" pitchFamily="34" charset="0"/>
                <a:cs typeface="Arial" panose="020B0604020202020204" pitchFamily="34" charset="0"/>
              </a:rPr>
              <a:t> Patient </a:t>
            </a:r>
            <a:r>
              <a:rPr lang="en-US" sz="1000" dirty="0" err="1">
                <a:solidFill>
                  <a:schemeClr val="bg1"/>
                </a:solidFill>
                <a:latin typeface="Arial" panose="020B0604020202020204" pitchFamily="34" charset="0"/>
                <a:cs typeface="Arial" panose="020B0604020202020204" pitchFamily="34" charset="0"/>
              </a:rPr>
              <a:t>Saf</a:t>
            </a:r>
            <a:r>
              <a:rPr lang="en-US" sz="1000" dirty="0">
                <a:solidFill>
                  <a:schemeClr val="bg1"/>
                </a:solidFill>
                <a:latin typeface="Arial" panose="020B0604020202020204" pitchFamily="34" charset="0"/>
                <a:cs typeface="Arial" panose="020B0604020202020204" pitchFamily="34" charset="0"/>
              </a:rPr>
              <a:t>. 2013; 5: 79–99. Clinical use of anti-TNF therapy and increased risk of infections Tauseef Ali et al.</a:t>
            </a:r>
          </a:p>
        </p:txBody>
      </p:sp>
      <p:pic>
        <p:nvPicPr>
          <p:cNvPr id="34821"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274638"/>
            <a:ext cx="9636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306513" y="274638"/>
            <a:ext cx="7380287"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Nobeigums (1) </a:t>
            </a:r>
          </a:p>
        </p:txBody>
      </p:sp>
      <p:sp>
        <p:nvSpPr>
          <p:cNvPr id="36867" name="Content Placeholder 2"/>
          <p:cNvSpPr>
            <a:spLocks noGrp="1"/>
          </p:cNvSpPr>
          <p:nvPr>
            <p:ph idx="1"/>
          </p:nvPr>
        </p:nvSpPr>
        <p:spPr>
          <a:xfrm>
            <a:off x="533400" y="1633538"/>
            <a:ext cx="8229600" cy="4525962"/>
          </a:xfrm>
        </p:spPr>
        <p:txBody>
          <a:bodyPr/>
          <a:lstStyle/>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HPV skar ikvienu</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Ar HPV inficētiem cilvēkiem ikviens medicīnas profesionālis strādā ik dienas</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Svarīgi ir zināt pacienta </a:t>
            </a:r>
            <a:r>
              <a:rPr lang="lv-LV" altLang="lv-LV" sz="2800" dirty="0" err="1">
                <a:solidFill>
                  <a:schemeClr val="accent4">
                    <a:lumMod val="50000"/>
                  </a:schemeClr>
                </a:solidFill>
                <a:latin typeface="Arial" panose="020B0604020202020204" pitchFamily="34" charset="0"/>
                <a:cs typeface="Arial" panose="020B0604020202020204" pitchFamily="34" charset="0"/>
              </a:rPr>
              <a:t>anamnēzes</a:t>
            </a:r>
            <a:r>
              <a:rPr lang="lv-LV" altLang="lv-LV" sz="2800" dirty="0">
                <a:solidFill>
                  <a:schemeClr val="accent4">
                    <a:lumMod val="50000"/>
                  </a:schemeClr>
                </a:solidFill>
                <a:latin typeface="Arial" panose="020B0604020202020204" pitchFamily="34" charset="0"/>
                <a:cs typeface="Arial" panose="020B0604020202020204" pitchFamily="34" charset="0"/>
              </a:rPr>
              <a:t> datus, lai saprastu konkrētā pacienta riskus smagas norises HPV izraisītai slimībai</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Mūsdienās HPV slimību var ārstēt</a:t>
            </a:r>
          </a:p>
        </p:txBody>
      </p:sp>
      <p:pic>
        <p:nvPicPr>
          <p:cNvPr id="35844"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075" y="274638"/>
            <a:ext cx="7842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2563318"/>
            <a:ext cx="8229600" cy="3562845"/>
          </a:xfrm>
        </p:spPr>
        <p:txBody>
          <a:bodyPr/>
          <a:lstStyle/>
          <a:p>
            <a:pPr algn="ctr">
              <a:buNone/>
            </a:pPr>
            <a:r>
              <a:rPr lang="lv-LV" sz="3600" b="1" dirty="0"/>
              <a:t>Infekcijas var izraisīt ļaundabīgu slimību!</a:t>
            </a:r>
          </a:p>
        </p:txBody>
      </p:sp>
      <p:sp>
        <p:nvSpPr>
          <p:cNvPr id="4" name="Taisnstūris 3"/>
          <p:cNvSpPr/>
          <p:nvPr/>
        </p:nvSpPr>
        <p:spPr>
          <a:xfrm>
            <a:off x="1154240" y="676869"/>
            <a:ext cx="677555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lv-LV"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atura vietturis 7"/>
          <p:cNvGraphicFramePr>
            <a:graphicFrameLocks noGrp="1"/>
          </p:cNvGraphicFramePr>
          <p:nvPr>
            <p:ph idx="1"/>
          </p:nvPr>
        </p:nvGraphicFramePr>
        <p:xfrm>
          <a:off x="254833" y="0"/>
          <a:ext cx="8889167" cy="6217920"/>
        </p:xfrm>
        <a:graphic>
          <a:graphicData uri="http://schemas.openxmlformats.org/drawingml/2006/table">
            <a:tbl>
              <a:tblPr firstRow="1" bandRow="1">
                <a:tableStyleId>{5C22544A-7EE6-4342-B048-85BDC9FD1C3A}</a:tableStyleId>
              </a:tblPr>
              <a:tblGrid>
                <a:gridCol w="3933167">
                  <a:extLst>
                    <a:ext uri="{9D8B030D-6E8A-4147-A177-3AD203B41FA5}">
                      <a16:colId xmlns:a16="http://schemas.microsoft.com/office/drawing/2014/main" val="20000"/>
                    </a:ext>
                  </a:extLst>
                </a:gridCol>
                <a:gridCol w="4956000">
                  <a:extLst>
                    <a:ext uri="{9D8B030D-6E8A-4147-A177-3AD203B41FA5}">
                      <a16:colId xmlns:a16="http://schemas.microsoft.com/office/drawing/2014/main" val="20001"/>
                    </a:ext>
                  </a:extLst>
                </a:gridCol>
              </a:tblGrid>
              <a:tr h="348403">
                <a:tc gridSpan="2">
                  <a:txBody>
                    <a:bodyPr/>
                    <a:lstStyle/>
                    <a:p>
                      <a:pPr algn="ctr"/>
                      <a:r>
                        <a:rPr lang="lv-LV" dirty="0"/>
                        <a:t>Infekciju izcelsmes  ļaundabīgi</a:t>
                      </a:r>
                      <a:r>
                        <a:rPr lang="lv-LV" baseline="0" dirty="0"/>
                        <a:t> audzēji</a:t>
                      </a:r>
                      <a:endParaRPr lang="lv-LV" dirty="0"/>
                    </a:p>
                  </a:txBody>
                  <a:tcPr/>
                </a:tc>
                <a:tc hMerge="1">
                  <a:txBody>
                    <a:bodyPr/>
                    <a:lstStyle/>
                    <a:p>
                      <a:endParaRPr lang="lv-LV" dirty="0"/>
                    </a:p>
                  </a:txBody>
                  <a:tcPr/>
                </a:tc>
                <a:extLst>
                  <a:ext uri="{0D108BD9-81ED-4DB2-BD59-A6C34878D82A}">
                    <a16:rowId xmlns:a16="http://schemas.microsoft.com/office/drawing/2014/main" val="10000"/>
                  </a:ext>
                </a:extLst>
              </a:tr>
              <a:tr h="348403">
                <a:tc>
                  <a:txBody>
                    <a:bodyPr/>
                    <a:lstStyle/>
                    <a:p>
                      <a:r>
                        <a:rPr lang="lv-LV" dirty="0"/>
                        <a:t>B </a:t>
                      </a:r>
                      <a:r>
                        <a:rPr lang="lv-LV" dirty="0" err="1"/>
                        <a:t>vīrushepatīts</a:t>
                      </a:r>
                      <a:endParaRPr lang="lv-LV" dirty="0"/>
                    </a:p>
                  </a:txBody>
                  <a:tcPr/>
                </a:tc>
                <a:tc>
                  <a:txBody>
                    <a:bodyPr/>
                    <a:lstStyle/>
                    <a:p>
                      <a:r>
                        <a:rPr lang="lv-LV" dirty="0" err="1"/>
                        <a:t>Hepatocelulāra</a:t>
                      </a:r>
                      <a:r>
                        <a:rPr lang="lv-LV" dirty="0"/>
                        <a:t> karcinoma</a:t>
                      </a:r>
                    </a:p>
                  </a:txBody>
                  <a:tcPr/>
                </a:tc>
                <a:extLst>
                  <a:ext uri="{0D108BD9-81ED-4DB2-BD59-A6C34878D82A}">
                    <a16:rowId xmlns:a16="http://schemas.microsoft.com/office/drawing/2014/main" val="10001"/>
                  </a:ext>
                </a:extLst>
              </a:tr>
              <a:tr h="348403">
                <a:tc>
                  <a:txBody>
                    <a:bodyPr/>
                    <a:lstStyle/>
                    <a:p>
                      <a:r>
                        <a:rPr lang="lv-LV" dirty="0"/>
                        <a:t>C </a:t>
                      </a:r>
                      <a:r>
                        <a:rPr lang="lv-LV" dirty="0" err="1"/>
                        <a:t>vīrushepatīts</a:t>
                      </a:r>
                      <a:endParaRPr lang="lv-LV" dirty="0"/>
                    </a:p>
                  </a:txBody>
                  <a:tcPr/>
                </a:tc>
                <a:tc>
                  <a:txBody>
                    <a:bodyPr/>
                    <a:lstStyle/>
                    <a:p>
                      <a:r>
                        <a:rPr lang="lv-LV" dirty="0" err="1"/>
                        <a:t>Hepatocelulāra</a:t>
                      </a:r>
                      <a:r>
                        <a:rPr lang="lv-LV" dirty="0"/>
                        <a:t> karcinoma</a:t>
                      </a:r>
                    </a:p>
                  </a:txBody>
                  <a:tcPr/>
                </a:tc>
                <a:extLst>
                  <a:ext uri="{0D108BD9-81ED-4DB2-BD59-A6C34878D82A}">
                    <a16:rowId xmlns:a16="http://schemas.microsoft.com/office/drawing/2014/main" val="10002"/>
                  </a:ext>
                </a:extLst>
              </a:tr>
              <a:tr h="348403">
                <a:tc>
                  <a:txBody>
                    <a:bodyPr/>
                    <a:lstStyle/>
                    <a:p>
                      <a:r>
                        <a:rPr lang="lv-LV" dirty="0"/>
                        <a:t>HTLV -1</a:t>
                      </a:r>
                    </a:p>
                  </a:txBody>
                  <a:tcPr/>
                </a:tc>
                <a:tc>
                  <a:txBody>
                    <a:bodyPr/>
                    <a:lstStyle/>
                    <a:p>
                      <a:r>
                        <a:rPr lang="lv-LV" dirty="0"/>
                        <a:t>T šūnu leikēmija, </a:t>
                      </a:r>
                      <a:r>
                        <a:rPr lang="lv-LV" dirty="0" err="1"/>
                        <a:t>limfoma</a:t>
                      </a:r>
                      <a:endParaRPr lang="lv-LV" dirty="0"/>
                    </a:p>
                  </a:txBody>
                  <a:tcPr/>
                </a:tc>
                <a:extLst>
                  <a:ext uri="{0D108BD9-81ED-4DB2-BD59-A6C34878D82A}">
                    <a16:rowId xmlns:a16="http://schemas.microsoft.com/office/drawing/2014/main" val="10003"/>
                  </a:ext>
                </a:extLst>
              </a:tr>
              <a:tr h="348403">
                <a:tc>
                  <a:txBody>
                    <a:bodyPr/>
                    <a:lstStyle/>
                    <a:p>
                      <a:r>
                        <a:rPr lang="lv-LV" dirty="0"/>
                        <a:t>HIV1/HIV2</a:t>
                      </a:r>
                    </a:p>
                  </a:txBody>
                  <a:tcPr/>
                </a:tc>
                <a:tc>
                  <a:txBody>
                    <a:bodyPr/>
                    <a:lstStyle/>
                    <a:p>
                      <a:r>
                        <a:rPr lang="lv-LV" dirty="0" err="1"/>
                        <a:t>Limfomas</a:t>
                      </a:r>
                      <a:r>
                        <a:rPr lang="lv-LV" dirty="0"/>
                        <a:t>, </a:t>
                      </a:r>
                      <a:r>
                        <a:rPr lang="lv-LV" dirty="0" err="1"/>
                        <a:t>Kapoši</a:t>
                      </a:r>
                      <a:r>
                        <a:rPr lang="lv-LV" dirty="0"/>
                        <a:t> </a:t>
                      </a:r>
                      <a:r>
                        <a:rPr lang="lv-LV" dirty="0" err="1"/>
                        <a:t>Sa</a:t>
                      </a:r>
                      <a:r>
                        <a:rPr lang="lv-LV" dirty="0"/>
                        <a:t>, </a:t>
                      </a:r>
                      <a:r>
                        <a:rPr lang="lv-LV" dirty="0" err="1"/>
                        <a:t>cervikāla</a:t>
                      </a:r>
                      <a:r>
                        <a:rPr lang="lv-LV" baseline="0" dirty="0"/>
                        <a:t> </a:t>
                      </a:r>
                      <a:r>
                        <a:rPr lang="lv-LV" baseline="0" dirty="0" err="1"/>
                        <a:t>Ca</a:t>
                      </a:r>
                      <a:r>
                        <a:rPr lang="lv-LV" baseline="0" dirty="0"/>
                        <a:t>, citi</a:t>
                      </a:r>
                      <a:endParaRPr lang="lv-LV" dirty="0"/>
                    </a:p>
                  </a:txBody>
                  <a:tcPr/>
                </a:tc>
                <a:extLst>
                  <a:ext uri="{0D108BD9-81ED-4DB2-BD59-A6C34878D82A}">
                    <a16:rowId xmlns:a16="http://schemas.microsoft.com/office/drawing/2014/main" val="10004"/>
                  </a:ext>
                </a:extLst>
              </a:tr>
              <a:tr h="348403">
                <a:tc>
                  <a:txBody>
                    <a:bodyPr/>
                    <a:lstStyle/>
                    <a:p>
                      <a:r>
                        <a:rPr lang="lv-LV" dirty="0"/>
                        <a:t>HPV</a:t>
                      </a:r>
                    </a:p>
                  </a:txBody>
                  <a:tcPr/>
                </a:tc>
                <a:tc>
                  <a:txBody>
                    <a:bodyPr/>
                    <a:lstStyle/>
                    <a:p>
                      <a:endParaRPr lang="lv-LV"/>
                    </a:p>
                  </a:txBody>
                  <a:tcPr/>
                </a:tc>
                <a:extLst>
                  <a:ext uri="{0D108BD9-81ED-4DB2-BD59-A6C34878D82A}">
                    <a16:rowId xmlns:a16="http://schemas.microsoft.com/office/drawing/2014/main" val="10005"/>
                  </a:ext>
                </a:extLst>
              </a:tr>
              <a:tr h="348403">
                <a:tc>
                  <a:txBody>
                    <a:bodyPr/>
                    <a:lstStyle/>
                    <a:p>
                      <a:r>
                        <a:rPr lang="lv-LV" dirty="0"/>
                        <a:t>HHV8</a:t>
                      </a:r>
                    </a:p>
                  </a:txBody>
                  <a:tcPr/>
                </a:tc>
                <a:tc>
                  <a:txBody>
                    <a:bodyPr/>
                    <a:lstStyle/>
                    <a:p>
                      <a:r>
                        <a:rPr lang="lv-LV" dirty="0" err="1"/>
                        <a:t>Kapoši</a:t>
                      </a:r>
                      <a:r>
                        <a:rPr lang="lv-LV" baseline="0" dirty="0"/>
                        <a:t> </a:t>
                      </a:r>
                      <a:r>
                        <a:rPr lang="lv-LV" baseline="0" dirty="0" err="1"/>
                        <a:t>Sa</a:t>
                      </a:r>
                      <a:endParaRPr lang="lv-LV" dirty="0"/>
                    </a:p>
                  </a:txBody>
                  <a:tcPr/>
                </a:tc>
                <a:extLst>
                  <a:ext uri="{0D108BD9-81ED-4DB2-BD59-A6C34878D82A}">
                    <a16:rowId xmlns:a16="http://schemas.microsoft.com/office/drawing/2014/main" val="10006"/>
                  </a:ext>
                </a:extLst>
              </a:tr>
              <a:tr h="348403">
                <a:tc>
                  <a:txBody>
                    <a:bodyPr/>
                    <a:lstStyle/>
                    <a:p>
                      <a:r>
                        <a:rPr lang="lv-LV" dirty="0" err="1"/>
                        <a:t>Epšteina</a:t>
                      </a:r>
                      <a:r>
                        <a:rPr lang="lv-LV" dirty="0"/>
                        <a:t> </a:t>
                      </a:r>
                      <a:r>
                        <a:rPr lang="lv-LV" dirty="0" err="1"/>
                        <a:t>Barra</a:t>
                      </a:r>
                      <a:r>
                        <a:rPr lang="lv-LV" dirty="0"/>
                        <a:t> vīruss</a:t>
                      </a:r>
                    </a:p>
                  </a:txBody>
                  <a:tcPr/>
                </a:tc>
                <a:tc>
                  <a:txBody>
                    <a:bodyPr/>
                    <a:lstStyle/>
                    <a:p>
                      <a:r>
                        <a:rPr lang="lv-LV" dirty="0" err="1"/>
                        <a:t>Berkita</a:t>
                      </a:r>
                      <a:r>
                        <a:rPr lang="lv-LV" dirty="0"/>
                        <a:t> </a:t>
                      </a:r>
                      <a:r>
                        <a:rPr lang="lv-LV" dirty="0" err="1"/>
                        <a:t>limfoma</a:t>
                      </a:r>
                      <a:r>
                        <a:rPr lang="lv-LV" dirty="0"/>
                        <a:t>, citas</a:t>
                      </a:r>
                      <a:r>
                        <a:rPr lang="lv-LV" baseline="0" dirty="0"/>
                        <a:t> </a:t>
                      </a:r>
                      <a:r>
                        <a:rPr lang="lv-LV" baseline="0" dirty="0" err="1"/>
                        <a:t>limfomas</a:t>
                      </a:r>
                      <a:r>
                        <a:rPr lang="lv-LV" baseline="0" dirty="0"/>
                        <a:t>, </a:t>
                      </a:r>
                      <a:r>
                        <a:rPr lang="lv-LV" baseline="0" dirty="0" err="1"/>
                        <a:t>nazofaringeāla</a:t>
                      </a:r>
                      <a:r>
                        <a:rPr lang="lv-LV" baseline="0" dirty="0"/>
                        <a:t> </a:t>
                      </a:r>
                      <a:r>
                        <a:rPr lang="lv-LV" baseline="0" dirty="0" err="1"/>
                        <a:t>Ca</a:t>
                      </a:r>
                      <a:endParaRPr lang="lv-LV" dirty="0"/>
                    </a:p>
                  </a:txBody>
                  <a:tcPr/>
                </a:tc>
                <a:extLst>
                  <a:ext uri="{0D108BD9-81ED-4DB2-BD59-A6C34878D82A}">
                    <a16:rowId xmlns:a16="http://schemas.microsoft.com/office/drawing/2014/main" val="10007"/>
                  </a:ext>
                </a:extLst>
              </a:tr>
              <a:tr h="348403">
                <a:tc>
                  <a:txBody>
                    <a:bodyPr/>
                    <a:lstStyle/>
                    <a:p>
                      <a:r>
                        <a:rPr lang="lv-LV" dirty="0" err="1"/>
                        <a:t>H.pylori</a:t>
                      </a:r>
                      <a:endParaRPr lang="lv-LV" dirty="0"/>
                    </a:p>
                  </a:txBody>
                  <a:tcPr/>
                </a:tc>
                <a:tc>
                  <a:txBody>
                    <a:bodyPr/>
                    <a:lstStyle/>
                    <a:p>
                      <a:r>
                        <a:rPr lang="lv-LV" dirty="0"/>
                        <a:t>Kuņģa vēzis</a:t>
                      </a:r>
                    </a:p>
                  </a:txBody>
                  <a:tcPr/>
                </a:tc>
                <a:extLst>
                  <a:ext uri="{0D108BD9-81ED-4DB2-BD59-A6C34878D82A}">
                    <a16:rowId xmlns:a16="http://schemas.microsoft.com/office/drawing/2014/main" val="10008"/>
                  </a:ext>
                </a:extLst>
              </a:tr>
              <a:tr h="348403">
                <a:tc>
                  <a:txBody>
                    <a:bodyPr/>
                    <a:lstStyle/>
                    <a:p>
                      <a:r>
                        <a:rPr lang="lv-LV" dirty="0" err="1"/>
                        <a:t>Campylobacter</a:t>
                      </a:r>
                      <a:r>
                        <a:rPr lang="lv-LV" dirty="0"/>
                        <a:t> </a:t>
                      </a:r>
                      <a:r>
                        <a:rPr lang="lv-LV" dirty="0" err="1"/>
                        <a:t>jejuni</a:t>
                      </a:r>
                      <a:endParaRPr lang="lv-LV" dirty="0"/>
                    </a:p>
                  </a:txBody>
                  <a:tcPr/>
                </a:tc>
                <a:tc>
                  <a:txBody>
                    <a:bodyPr/>
                    <a:lstStyle/>
                    <a:p>
                      <a:r>
                        <a:rPr lang="lv-LV" dirty="0"/>
                        <a:t>Tievo zarnu </a:t>
                      </a:r>
                      <a:r>
                        <a:rPr lang="lv-LV" dirty="0" err="1"/>
                        <a:t>imūnproliferatīvā</a:t>
                      </a:r>
                      <a:r>
                        <a:rPr lang="lv-LV" baseline="0" dirty="0"/>
                        <a:t> slimība</a:t>
                      </a:r>
                      <a:endParaRPr lang="lv-LV" dirty="0"/>
                    </a:p>
                  </a:txBody>
                  <a:tcPr/>
                </a:tc>
                <a:extLst>
                  <a:ext uri="{0D108BD9-81ED-4DB2-BD59-A6C34878D82A}">
                    <a16:rowId xmlns:a16="http://schemas.microsoft.com/office/drawing/2014/main" val="10009"/>
                  </a:ext>
                </a:extLst>
              </a:tr>
              <a:tr h="348403">
                <a:tc>
                  <a:txBody>
                    <a:bodyPr/>
                    <a:lstStyle/>
                    <a:p>
                      <a:r>
                        <a:rPr lang="lv-LV" dirty="0" err="1"/>
                        <a:t>Mycobacterium</a:t>
                      </a:r>
                      <a:r>
                        <a:rPr lang="lv-LV" dirty="0"/>
                        <a:t> </a:t>
                      </a:r>
                      <a:r>
                        <a:rPr lang="lv-LV" dirty="0" err="1"/>
                        <a:t>ulcerans</a:t>
                      </a:r>
                      <a:endParaRPr lang="lv-LV" dirty="0"/>
                    </a:p>
                  </a:txBody>
                  <a:tcPr/>
                </a:tc>
                <a:tc>
                  <a:txBody>
                    <a:bodyPr/>
                    <a:lstStyle/>
                    <a:p>
                      <a:r>
                        <a:rPr lang="lv-LV" dirty="0"/>
                        <a:t>Ādas </a:t>
                      </a:r>
                      <a:r>
                        <a:rPr lang="lv-LV" dirty="0" err="1"/>
                        <a:t>plakanšūnu</a:t>
                      </a:r>
                      <a:r>
                        <a:rPr lang="lv-LV" dirty="0"/>
                        <a:t> </a:t>
                      </a:r>
                      <a:r>
                        <a:rPr lang="lv-LV" dirty="0" err="1"/>
                        <a:t>Ca</a:t>
                      </a:r>
                      <a:endParaRPr lang="lv-LV" dirty="0"/>
                    </a:p>
                  </a:txBody>
                  <a:tcPr/>
                </a:tc>
                <a:extLst>
                  <a:ext uri="{0D108BD9-81ED-4DB2-BD59-A6C34878D82A}">
                    <a16:rowId xmlns:a16="http://schemas.microsoft.com/office/drawing/2014/main" val="10010"/>
                  </a:ext>
                </a:extLst>
              </a:tr>
              <a:tr h="348403">
                <a:tc>
                  <a:txBody>
                    <a:bodyPr/>
                    <a:lstStyle/>
                    <a:p>
                      <a:r>
                        <a:rPr lang="lv-LV" dirty="0"/>
                        <a:t>Salmonella</a:t>
                      </a:r>
                      <a:r>
                        <a:rPr lang="lv-LV" baseline="0" dirty="0"/>
                        <a:t> </a:t>
                      </a:r>
                      <a:r>
                        <a:rPr lang="lv-LV" baseline="0" dirty="0" err="1"/>
                        <a:t>enterica</a:t>
                      </a:r>
                      <a:r>
                        <a:rPr lang="lv-LV" baseline="0" dirty="0"/>
                        <a:t> </a:t>
                      </a:r>
                      <a:r>
                        <a:rPr lang="lv-LV" baseline="0" dirty="0" err="1"/>
                        <a:t>s.typhi</a:t>
                      </a:r>
                      <a:endParaRPr lang="lv-LV" dirty="0"/>
                    </a:p>
                  </a:txBody>
                  <a:tcPr/>
                </a:tc>
                <a:tc>
                  <a:txBody>
                    <a:bodyPr/>
                    <a:lstStyle/>
                    <a:p>
                      <a:r>
                        <a:rPr lang="lv-LV" dirty="0" err="1"/>
                        <a:t>Holangiokarcinoma</a:t>
                      </a:r>
                      <a:r>
                        <a:rPr lang="lv-LV" dirty="0"/>
                        <a:t> </a:t>
                      </a:r>
                    </a:p>
                  </a:txBody>
                  <a:tcPr/>
                </a:tc>
                <a:extLst>
                  <a:ext uri="{0D108BD9-81ED-4DB2-BD59-A6C34878D82A}">
                    <a16:rowId xmlns:a16="http://schemas.microsoft.com/office/drawing/2014/main" val="10011"/>
                  </a:ext>
                </a:extLst>
              </a:tr>
              <a:tr h="348403">
                <a:tc>
                  <a:txBody>
                    <a:bodyPr/>
                    <a:lstStyle/>
                    <a:p>
                      <a:r>
                        <a:rPr lang="lv-LV" dirty="0"/>
                        <a:t>Hroniska vai </a:t>
                      </a:r>
                      <a:r>
                        <a:rPr lang="lv-LV" dirty="0" err="1"/>
                        <a:t>recidivējoša</a:t>
                      </a:r>
                      <a:r>
                        <a:rPr lang="lv-LV" dirty="0"/>
                        <a:t> UCI</a:t>
                      </a:r>
                    </a:p>
                  </a:txBody>
                  <a:tcPr/>
                </a:tc>
                <a:tc>
                  <a:txBody>
                    <a:bodyPr/>
                    <a:lstStyle/>
                    <a:p>
                      <a:r>
                        <a:rPr lang="lv-LV" dirty="0"/>
                        <a:t>Urīnpūšļa </a:t>
                      </a:r>
                      <a:r>
                        <a:rPr lang="lv-LV" dirty="0" err="1"/>
                        <a:t>Ca</a:t>
                      </a:r>
                      <a:endParaRPr lang="lv-LV" dirty="0"/>
                    </a:p>
                  </a:txBody>
                  <a:tcPr/>
                </a:tc>
                <a:extLst>
                  <a:ext uri="{0D108BD9-81ED-4DB2-BD59-A6C34878D82A}">
                    <a16:rowId xmlns:a16="http://schemas.microsoft.com/office/drawing/2014/main" val="10012"/>
                  </a:ext>
                </a:extLst>
              </a:tr>
              <a:tr h="348403">
                <a:tc>
                  <a:txBody>
                    <a:bodyPr/>
                    <a:lstStyle/>
                    <a:p>
                      <a:r>
                        <a:rPr lang="lv-LV" dirty="0"/>
                        <a:t>Hronisks </a:t>
                      </a:r>
                      <a:r>
                        <a:rPr lang="lv-LV" dirty="0" err="1"/>
                        <a:t>osteomielīts</a:t>
                      </a:r>
                      <a:endParaRPr lang="lv-LV" dirty="0"/>
                    </a:p>
                  </a:txBody>
                  <a:tcPr/>
                </a:tc>
                <a:tc>
                  <a:txBody>
                    <a:bodyPr/>
                    <a:lstStyle/>
                    <a:p>
                      <a:r>
                        <a:rPr lang="lv-LV" dirty="0" err="1"/>
                        <a:t>Plakanšūnu</a:t>
                      </a:r>
                      <a:r>
                        <a:rPr lang="lv-LV" dirty="0"/>
                        <a:t> </a:t>
                      </a:r>
                      <a:r>
                        <a:rPr lang="lv-LV" dirty="0" err="1"/>
                        <a:t>Ca</a:t>
                      </a:r>
                      <a:endParaRPr lang="lv-LV" dirty="0"/>
                    </a:p>
                  </a:txBody>
                  <a:tcPr/>
                </a:tc>
                <a:extLst>
                  <a:ext uri="{0D108BD9-81ED-4DB2-BD59-A6C34878D82A}">
                    <a16:rowId xmlns:a16="http://schemas.microsoft.com/office/drawing/2014/main" val="10013"/>
                  </a:ext>
                </a:extLst>
              </a:tr>
              <a:tr h="348403">
                <a:tc>
                  <a:txBody>
                    <a:bodyPr/>
                    <a:lstStyle/>
                    <a:p>
                      <a:r>
                        <a:rPr lang="lv-LV" dirty="0" err="1"/>
                        <a:t>Opistorhoze</a:t>
                      </a:r>
                      <a:r>
                        <a:rPr lang="lv-LV" dirty="0"/>
                        <a:t> </a:t>
                      </a:r>
                    </a:p>
                  </a:txBody>
                  <a:tcPr/>
                </a:tc>
                <a:tc>
                  <a:txBody>
                    <a:bodyPr/>
                    <a:lstStyle/>
                    <a:p>
                      <a:r>
                        <a:rPr lang="lv-LV" dirty="0" err="1"/>
                        <a:t>Holangiokarcinoma</a:t>
                      </a:r>
                      <a:r>
                        <a:rPr lang="lv-LV" dirty="0"/>
                        <a:t> </a:t>
                      </a:r>
                    </a:p>
                  </a:txBody>
                  <a:tcPr/>
                </a:tc>
                <a:extLst>
                  <a:ext uri="{0D108BD9-81ED-4DB2-BD59-A6C34878D82A}">
                    <a16:rowId xmlns:a16="http://schemas.microsoft.com/office/drawing/2014/main" val="10014"/>
                  </a:ext>
                </a:extLst>
              </a:tr>
              <a:tr h="348403">
                <a:tc>
                  <a:txBody>
                    <a:bodyPr/>
                    <a:lstStyle/>
                    <a:p>
                      <a:r>
                        <a:rPr lang="lv-LV" dirty="0" err="1"/>
                        <a:t>Klonorinhoze</a:t>
                      </a:r>
                      <a:r>
                        <a:rPr lang="lv-LV" dirty="0"/>
                        <a:t> </a:t>
                      </a:r>
                    </a:p>
                  </a:txBody>
                  <a:tcPr/>
                </a:tc>
                <a:tc>
                  <a:txBody>
                    <a:bodyPr/>
                    <a:lstStyle/>
                    <a:p>
                      <a:r>
                        <a:rPr lang="lv-LV" dirty="0" err="1"/>
                        <a:t>Holangiokarcinoma</a:t>
                      </a:r>
                      <a:r>
                        <a:rPr lang="lv-LV" dirty="0"/>
                        <a:t> </a:t>
                      </a:r>
                    </a:p>
                  </a:txBody>
                  <a:tcPr/>
                </a:tc>
                <a:extLst>
                  <a:ext uri="{0D108BD9-81ED-4DB2-BD59-A6C34878D82A}">
                    <a16:rowId xmlns:a16="http://schemas.microsoft.com/office/drawing/2014/main" val="10015"/>
                  </a:ext>
                </a:extLst>
              </a:tr>
              <a:tr h="348403">
                <a:tc>
                  <a:txBody>
                    <a:bodyPr/>
                    <a:lstStyle/>
                    <a:p>
                      <a:r>
                        <a:rPr lang="lv-LV" dirty="0" err="1"/>
                        <a:t>Šistosomiāze</a:t>
                      </a:r>
                      <a:r>
                        <a:rPr lang="lv-LV" dirty="0"/>
                        <a: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v-LV" dirty="0"/>
                        <a:t>Urīnpūšļa </a:t>
                      </a:r>
                      <a:r>
                        <a:rPr lang="lv-LV" dirty="0" err="1"/>
                        <a:t>Ca</a:t>
                      </a:r>
                      <a:r>
                        <a:rPr lang="lv-LV" dirty="0"/>
                        <a:t>,</a:t>
                      </a:r>
                      <a:r>
                        <a:rPr lang="lv-LV" baseline="0" dirty="0"/>
                        <a:t> taisnās zarnas </a:t>
                      </a:r>
                      <a:r>
                        <a:rPr lang="lv-LV" baseline="0" dirty="0" err="1"/>
                        <a:t>Ca</a:t>
                      </a:r>
                      <a:r>
                        <a:rPr lang="lv-LV" baseline="0" dirty="0"/>
                        <a:t>, aknu vēzis</a:t>
                      </a:r>
                      <a:endParaRPr lang="lv-LV" dirty="0"/>
                    </a:p>
                  </a:txBody>
                  <a:tcPr/>
                </a:tc>
                <a:extLst>
                  <a:ext uri="{0D108BD9-81ED-4DB2-BD59-A6C34878D82A}">
                    <a16:rowId xmlns:a16="http://schemas.microsoft.com/office/drawing/2014/main" val="10016"/>
                  </a:ext>
                </a:extLst>
              </a:tr>
            </a:tbl>
          </a:graphicData>
        </a:graphic>
      </p:graphicFrame>
      <p:sp>
        <p:nvSpPr>
          <p:cNvPr id="9" name="Kājenes vietturis 8"/>
          <p:cNvSpPr>
            <a:spLocks noGrp="1"/>
          </p:cNvSpPr>
          <p:nvPr>
            <p:ph type="ftr" sz="quarter" idx="11"/>
          </p:nvPr>
        </p:nvSpPr>
        <p:spPr>
          <a:xfrm>
            <a:off x="524656" y="6431300"/>
            <a:ext cx="8229600" cy="299283"/>
          </a:xfrm>
        </p:spPr>
        <p:txBody>
          <a:bodyPr/>
          <a:lstStyle/>
          <a:p>
            <a:pPr>
              <a:defRPr/>
            </a:pPr>
            <a:r>
              <a:rPr lang="en-US" dirty="0">
                <a:solidFill>
                  <a:srgbClr val="002060"/>
                </a:solidFill>
              </a:rPr>
              <a:t>Catherine de Martel, Silvia </a:t>
            </a:r>
            <a:r>
              <a:rPr lang="en-US" dirty="0" err="1">
                <a:solidFill>
                  <a:srgbClr val="002060"/>
                </a:solidFill>
              </a:rPr>
              <a:t>Franceschi</a:t>
            </a:r>
            <a:r>
              <a:rPr lang="en-US" dirty="0">
                <a:solidFill>
                  <a:srgbClr val="002060"/>
                </a:solidFill>
              </a:rPr>
              <a:t> and Julie </a:t>
            </a:r>
            <a:r>
              <a:rPr lang="en-US" dirty="0" err="1">
                <a:solidFill>
                  <a:srgbClr val="002060"/>
                </a:solidFill>
              </a:rPr>
              <a:t>Parsonnet</a:t>
            </a:r>
            <a:r>
              <a:rPr lang="en-US" dirty="0">
                <a:solidFill>
                  <a:srgbClr val="002060"/>
                </a:solidFill>
              </a:rPr>
              <a:t> Tropical Infectious Diseases: Principles, Pathogens and Practice, CHAPTER 11, 71-75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Attēlu rezultāti vaicājumam “catholic nu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731838"/>
            <a:ext cx="8396287"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Kājenes vietturis 5">
            <a:extLst/>
          </p:cNvPr>
          <p:cNvSpPr>
            <a:spLocks noGrp="1"/>
          </p:cNvSpPr>
          <p:nvPr>
            <p:ph type="ftr" sz="quarter" idx="11"/>
          </p:nvPr>
        </p:nvSpPr>
        <p:spPr>
          <a:xfrm>
            <a:off x="0" y="6503988"/>
            <a:ext cx="7518400" cy="365125"/>
          </a:xfrm>
        </p:spPr>
        <p:txBody>
          <a:bodyPr/>
          <a:lstStyle/>
          <a:p>
            <a:pPr>
              <a:defRPr/>
            </a:pPr>
            <a:r>
              <a:rPr lang="en-US" dirty="0">
                <a:solidFill>
                  <a:schemeClr val="bg1"/>
                </a:solidFill>
                <a:latin typeface="Arial" panose="020B0604020202020204" pitchFamily="34" charset="0"/>
                <a:cs typeface="Arial" panose="020B0604020202020204" pitchFamily="34" charset="0"/>
              </a:rPr>
              <a:t>Home » News » US</a:t>
            </a:r>
            <a:r>
              <a:rPr lang="lv-LV"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Mexican nuns of new order open first US convent in Denver</a:t>
            </a:r>
          </a:p>
          <a:p>
            <a:pPr>
              <a:defRPr/>
            </a:pP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360488" y="274638"/>
            <a:ext cx="7326312"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Nobeigums (2) </a:t>
            </a:r>
          </a:p>
        </p:txBody>
      </p:sp>
      <p:sp>
        <p:nvSpPr>
          <p:cNvPr id="3" name="Content Placeholder 2">
            <a:extLst/>
          </p:cNvPr>
          <p:cNvSpPr>
            <a:spLocks noGrp="1"/>
          </p:cNvSpPr>
          <p:nvPr>
            <p:ph idx="1"/>
          </p:nvPr>
        </p:nvSpPr>
        <p:spPr/>
        <p:txBody>
          <a:bodyPr/>
          <a:lstStyle/>
          <a:p>
            <a:pPr marL="0" indent="0">
              <a:buFont typeface="Arial" panose="020B0604020202020204" pitchFamily="34" charset="0"/>
              <a:buNone/>
              <a:defRPr/>
            </a:pPr>
            <a:r>
              <a:rPr lang="lv-LV" sz="2800" dirty="0">
                <a:solidFill>
                  <a:schemeClr val="accent4">
                    <a:lumMod val="50000"/>
                  </a:schemeClr>
                </a:solidFill>
                <a:latin typeface="Arial" panose="020B0604020202020204" pitchFamily="34" charset="0"/>
                <a:cs typeface="Arial" panose="020B0604020202020204" pitchFamily="34" charset="0"/>
              </a:rPr>
              <a:t>Unikāla situācija </a:t>
            </a:r>
          </a:p>
          <a:p>
            <a:pPr>
              <a:buFont typeface="Wingdings" panose="05000000000000000000" pitchFamily="2" charset="2"/>
              <a:buChar char="§"/>
              <a:defRPr/>
            </a:pPr>
            <a:r>
              <a:rPr lang="lv-LV" sz="2800" dirty="0">
                <a:solidFill>
                  <a:schemeClr val="accent4">
                    <a:lumMod val="50000"/>
                  </a:schemeClr>
                </a:solidFill>
                <a:latin typeface="Arial" panose="020B0604020202020204" pitchFamily="34" charset="0"/>
                <a:cs typeface="Arial" panose="020B0604020202020204" pitchFamily="34" charset="0"/>
              </a:rPr>
              <a:t>Iespējams vakcinēties pret vēzi!</a:t>
            </a:r>
          </a:p>
          <a:p>
            <a:pPr>
              <a:buFont typeface="Wingdings" panose="05000000000000000000" pitchFamily="2" charset="2"/>
              <a:buChar char="§"/>
              <a:defRPr/>
            </a:pPr>
            <a:r>
              <a:rPr lang="lv-LV" sz="2800" dirty="0">
                <a:solidFill>
                  <a:schemeClr val="accent4">
                    <a:lumMod val="50000"/>
                  </a:schemeClr>
                </a:solidFill>
                <a:latin typeface="Arial" panose="020B0604020202020204" pitchFamily="34" charset="0"/>
                <a:cs typeface="Arial" panose="020B0604020202020204" pitchFamily="34" charset="0"/>
              </a:rPr>
              <a:t>Divas pret vēža vakcīnas ir plaši pieejams mūsdienās</a:t>
            </a:r>
          </a:p>
          <a:p>
            <a:pPr>
              <a:defRPr/>
            </a:pPr>
            <a:endParaRPr lang="lv-LV" dirty="0"/>
          </a:p>
        </p:txBody>
      </p:sp>
      <p:pic>
        <p:nvPicPr>
          <p:cNvPr id="36868"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075" y="274638"/>
            <a:ext cx="7842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120775" y="274638"/>
            <a:ext cx="7566025"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Pirmā pretvēža vakcīna</a:t>
            </a:r>
          </a:p>
        </p:txBody>
      </p:sp>
      <p:sp>
        <p:nvSpPr>
          <p:cNvPr id="3" name="Content Placeholder 2">
            <a:extLst/>
          </p:cNvPr>
          <p:cNvSpPr>
            <a:spLocks noGrp="1"/>
          </p:cNvSpPr>
          <p:nvPr>
            <p:ph idx="1"/>
          </p:nvPr>
        </p:nvSpPr>
        <p:spPr/>
        <p:txBody>
          <a:bodyPr/>
          <a:lstStyle/>
          <a:p>
            <a:pPr marL="0" indent="0">
              <a:buFont typeface="Arial" panose="020B0604020202020204" pitchFamily="34" charset="0"/>
              <a:buNone/>
              <a:defRPr/>
            </a:pPr>
            <a:r>
              <a:rPr lang="lv-LV" sz="2800" dirty="0">
                <a:solidFill>
                  <a:schemeClr val="accent4">
                    <a:lumMod val="50000"/>
                  </a:schemeClr>
                </a:solidFill>
                <a:latin typeface="Arial" panose="020B0604020202020204" pitchFamily="34" charset="0"/>
                <a:cs typeface="Arial" panose="020B0604020202020204" pitchFamily="34" charset="0"/>
              </a:rPr>
              <a:t>Vakcīna pret B </a:t>
            </a:r>
            <a:r>
              <a:rPr lang="lv-LV" sz="2800" dirty="0" err="1">
                <a:solidFill>
                  <a:schemeClr val="accent4">
                    <a:lumMod val="50000"/>
                  </a:schemeClr>
                </a:solidFill>
                <a:latin typeface="Arial" panose="020B0604020202020204" pitchFamily="34" charset="0"/>
                <a:cs typeface="Arial" panose="020B0604020202020204" pitchFamily="34" charset="0"/>
              </a:rPr>
              <a:t>vīrushepatītu</a:t>
            </a:r>
            <a:endParaRPr lang="lv-LV" sz="2800" dirty="0">
              <a:solidFill>
                <a:schemeClr val="accent4">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
              <a:defRPr/>
            </a:pPr>
            <a:r>
              <a:rPr lang="lv-LV" sz="2800" dirty="0">
                <a:solidFill>
                  <a:schemeClr val="accent4">
                    <a:lumMod val="50000"/>
                  </a:schemeClr>
                </a:solidFill>
                <a:latin typeface="Arial" panose="020B0604020202020204" pitchFamily="34" charset="0"/>
                <a:cs typeface="Arial" panose="020B0604020202020204" pitchFamily="34" charset="0"/>
              </a:rPr>
              <a:t>Kopš 20 gadsimta 80-tajiem gadiem pasaulē</a:t>
            </a:r>
          </a:p>
          <a:p>
            <a:pPr>
              <a:buFont typeface="Wingdings" panose="05000000000000000000" pitchFamily="2" charset="2"/>
              <a:buChar char="§"/>
              <a:defRPr/>
            </a:pPr>
            <a:r>
              <a:rPr lang="lv-LV" sz="2800" dirty="0">
                <a:solidFill>
                  <a:schemeClr val="accent4">
                    <a:lumMod val="50000"/>
                  </a:schemeClr>
                </a:solidFill>
                <a:latin typeface="Arial" panose="020B0604020202020204" pitchFamily="34" charset="0"/>
                <a:cs typeface="Arial" panose="020B0604020202020204" pitchFamily="34" charset="0"/>
              </a:rPr>
              <a:t>Latvijā iekļauta kalendārā kopš 1996.g.</a:t>
            </a:r>
          </a:p>
          <a:p>
            <a:pPr>
              <a:buFont typeface="Wingdings" panose="05000000000000000000" pitchFamily="2" charset="2"/>
              <a:buChar char="§"/>
              <a:defRPr/>
            </a:pPr>
            <a:r>
              <a:rPr lang="lv-LV" sz="2800" dirty="0">
                <a:solidFill>
                  <a:schemeClr val="accent4">
                    <a:lumMod val="50000"/>
                  </a:schemeClr>
                </a:solidFill>
                <a:latin typeface="Arial" panose="020B0604020202020204" pitchFamily="34" charset="0"/>
                <a:cs typeface="Arial" panose="020B0604020202020204" pitchFamily="34" charset="0"/>
              </a:rPr>
              <a:t>Mērķis – pasargāt vakcinētos no </a:t>
            </a:r>
            <a:r>
              <a:rPr lang="lv-LV" sz="2800" dirty="0" err="1">
                <a:solidFill>
                  <a:schemeClr val="accent4">
                    <a:lumMod val="50000"/>
                  </a:schemeClr>
                </a:solidFill>
                <a:latin typeface="Arial" panose="020B0604020202020204" pitchFamily="34" charset="0"/>
                <a:cs typeface="Arial" panose="020B0604020202020204" pitchFamily="34" charset="0"/>
              </a:rPr>
              <a:t>fulminanta</a:t>
            </a:r>
            <a:r>
              <a:rPr lang="lv-LV" sz="2800" dirty="0">
                <a:solidFill>
                  <a:schemeClr val="accent4">
                    <a:lumMod val="50000"/>
                  </a:schemeClr>
                </a:solidFill>
                <a:latin typeface="Arial" panose="020B0604020202020204" pitchFamily="34" charset="0"/>
                <a:cs typeface="Arial" panose="020B0604020202020204" pitchFamily="34" charset="0"/>
              </a:rPr>
              <a:t> B hepatīta, hroniskas slimības attīstības – cirozes un aknu vēža!</a:t>
            </a:r>
          </a:p>
        </p:txBody>
      </p:sp>
      <p:pic>
        <p:nvPicPr>
          <p:cNvPr id="37892" name="Picture 143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7813"/>
            <a:ext cx="4095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43000" y="274638"/>
            <a:ext cx="7543800"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Otrā pretvēža vakcīna</a:t>
            </a:r>
          </a:p>
        </p:txBody>
      </p:sp>
      <p:sp>
        <p:nvSpPr>
          <p:cNvPr id="39939" name="Content Placeholder 2"/>
          <p:cNvSpPr>
            <a:spLocks noGrp="1"/>
          </p:cNvSpPr>
          <p:nvPr>
            <p:ph idx="1"/>
          </p:nvPr>
        </p:nvSpPr>
        <p:spPr>
          <a:xfrm>
            <a:off x="661988" y="2198688"/>
            <a:ext cx="8229600" cy="735012"/>
          </a:xfrm>
        </p:spPr>
        <p:txBody>
          <a:bodyPr/>
          <a:lstStyle/>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HPV!</a:t>
            </a:r>
          </a:p>
        </p:txBody>
      </p:sp>
      <p:pic>
        <p:nvPicPr>
          <p:cNvPr id="38916" name="Picture 143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7813"/>
            <a:ext cx="4095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46225" y="274638"/>
            <a:ext cx="7140575"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Nobeigums (3)</a:t>
            </a:r>
          </a:p>
        </p:txBody>
      </p:sp>
      <p:sp>
        <p:nvSpPr>
          <p:cNvPr id="40963" name="Content Placeholder 2"/>
          <p:cNvSpPr>
            <a:spLocks noGrp="1"/>
          </p:cNvSpPr>
          <p:nvPr>
            <p:ph idx="1"/>
          </p:nvPr>
        </p:nvSpPr>
        <p:spPr>
          <a:xfrm>
            <a:off x="457200" y="2232025"/>
            <a:ext cx="8229600" cy="4525963"/>
          </a:xfrm>
        </p:spPr>
        <p:txBody>
          <a:bodyPr/>
          <a:lstStyle/>
          <a:p>
            <a:pPr marL="0" indent="0">
              <a:buFont typeface="Arial" charset="0"/>
              <a:buNone/>
              <a:defRPr/>
            </a:pPr>
            <a:r>
              <a:rPr lang="lv-LV" altLang="lv-LV" dirty="0">
                <a:solidFill>
                  <a:schemeClr val="accent4">
                    <a:lumMod val="50000"/>
                  </a:schemeClr>
                </a:solidFill>
                <a:latin typeface="Arial" panose="020B0604020202020204" pitchFamily="34" charset="0"/>
                <a:cs typeface="Arial" panose="020B0604020202020204" pitchFamily="34" charset="0"/>
              </a:rPr>
              <a:t>Infektologu ieteikums – uzticēties uz pierādījumiem balstītai medicīnai!!!</a:t>
            </a:r>
          </a:p>
        </p:txBody>
      </p:sp>
      <p:pic>
        <p:nvPicPr>
          <p:cNvPr id="39940"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7825"/>
            <a:ext cx="7842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ctrTitle"/>
          </p:nvPr>
        </p:nvSpPr>
        <p:spPr>
          <a:xfrm>
            <a:off x="685800" y="3230563"/>
            <a:ext cx="7772400" cy="1470025"/>
          </a:xfrm>
        </p:spPr>
        <p:txBody>
          <a:bodyPr/>
          <a:lstStyle/>
          <a:p>
            <a:pPr>
              <a:defRPr/>
            </a:pPr>
            <a:r>
              <a:rPr lang="lv-LV" altLang="lv-LV" sz="2400" dirty="0">
                <a:solidFill>
                  <a:schemeClr val="accent4">
                    <a:lumMod val="50000"/>
                  </a:schemeClr>
                </a:solidFill>
                <a:latin typeface="Arial" panose="020B0604020202020204" pitchFamily="34" charset="0"/>
                <a:cs typeface="Arial" panose="020B0604020202020204" pitchFamily="34" charset="0"/>
              </a:rPr>
              <a:t>Paldies!</a:t>
            </a:r>
            <a:br>
              <a:rPr lang="lv-LV" altLang="lv-LV" sz="2400" dirty="0">
                <a:solidFill>
                  <a:schemeClr val="accent4">
                    <a:lumMod val="50000"/>
                  </a:schemeClr>
                </a:solidFill>
                <a:latin typeface="Arial" panose="020B0604020202020204" pitchFamily="34" charset="0"/>
                <a:cs typeface="Arial" panose="020B0604020202020204" pitchFamily="34" charset="0"/>
              </a:rPr>
            </a:br>
            <a:br>
              <a:rPr lang="lv-LV" altLang="lv-LV" sz="2400" dirty="0">
                <a:solidFill>
                  <a:schemeClr val="accent4">
                    <a:lumMod val="50000"/>
                  </a:schemeClr>
                </a:solidFill>
                <a:latin typeface="Arial" panose="020B0604020202020204" pitchFamily="34" charset="0"/>
                <a:cs typeface="Arial" panose="020B0604020202020204" pitchFamily="34" charset="0"/>
              </a:rPr>
            </a:br>
            <a:r>
              <a:rPr lang="lv-LV" altLang="lv-LV" sz="2400" dirty="0">
                <a:solidFill>
                  <a:schemeClr val="accent4">
                    <a:lumMod val="50000"/>
                  </a:schemeClr>
                </a:solidFill>
                <a:latin typeface="Arial" panose="020B0604020202020204" pitchFamily="34" charset="0"/>
                <a:cs typeface="Arial" panose="020B0604020202020204" pitchFamily="34" charset="0"/>
              </a:rPr>
              <a:t>Pauls Aldiņš</a:t>
            </a:r>
            <a:br>
              <a:rPr lang="lv-LV" altLang="lv-LV" sz="2400" dirty="0">
                <a:solidFill>
                  <a:schemeClr val="accent4">
                    <a:lumMod val="50000"/>
                  </a:schemeClr>
                </a:solidFill>
                <a:latin typeface="Arial" panose="020B0604020202020204" pitchFamily="34" charset="0"/>
                <a:cs typeface="Arial" panose="020B0604020202020204" pitchFamily="34" charset="0"/>
              </a:rPr>
            </a:br>
            <a:r>
              <a:rPr lang="lv-LV" altLang="lv-LV" sz="2400" dirty="0">
                <a:solidFill>
                  <a:schemeClr val="accent4">
                    <a:lumMod val="50000"/>
                  </a:schemeClr>
                </a:solidFill>
                <a:latin typeface="Arial" panose="020B0604020202020204" pitchFamily="34" charset="0"/>
                <a:cs typeface="Arial" panose="020B0604020202020204" pitchFamily="34" charset="0"/>
              </a:rPr>
              <a:t>Paula Stradiņa Klīniskā universitātes slimnīca</a:t>
            </a:r>
            <a:br>
              <a:rPr lang="lv-LV" altLang="lv-LV" sz="2400" dirty="0">
                <a:solidFill>
                  <a:schemeClr val="accent4">
                    <a:lumMod val="50000"/>
                  </a:schemeClr>
                </a:solidFill>
                <a:latin typeface="Arial" panose="020B0604020202020204" pitchFamily="34" charset="0"/>
                <a:cs typeface="Arial" panose="020B0604020202020204" pitchFamily="34" charset="0"/>
              </a:rPr>
            </a:br>
            <a:r>
              <a:rPr lang="lv-LV" altLang="lv-LV" sz="2400" dirty="0">
                <a:solidFill>
                  <a:schemeClr val="accent4">
                    <a:lumMod val="50000"/>
                  </a:schemeClr>
                </a:solidFill>
                <a:latin typeface="Arial" panose="020B0604020202020204" pitchFamily="34" charset="0"/>
                <a:cs typeface="Arial" panose="020B0604020202020204" pitchFamily="34" charset="0"/>
              </a:rPr>
              <a:t>Infektologs, </a:t>
            </a:r>
            <a:r>
              <a:rPr lang="lv-LV" altLang="lv-LV" sz="2400" dirty="0" err="1">
                <a:solidFill>
                  <a:schemeClr val="accent4">
                    <a:lumMod val="50000"/>
                  </a:schemeClr>
                </a:solidFill>
                <a:latin typeface="Arial" panose="020B0604020202020204" pitchFamily="34" charset="0"/>
                <a:cs typeface="Arial" panose="020B0604020202020204" pitchFamily="34" charset="0"/>
              </a:rPr>
              <a:t>hepatologs</a:t>
            </a:r>
            <a:br>
              <a:rPr lang="lv-LV" altLang="lv-LV" sz="2400" dirty="0">
                <a:solidFill>
                  <a:schemeClr val="accent4">
                    <a:lumMod val="50000"/>
                  </a:schemeClr>
                </a:solidFill>
                <a:latin typeface="Arial" panose="020B0604020202020204" pitchFamily="34" charset="0"/>
                <a:cs typeface="Arial" panose="020B0604020202020204" pitchFamily="34" charset="0"/>
              </a:rPr>
            </a:br>
            <a:br>
              <a:rPr lang="lv-LV" altLang="lv-LV" sz="2400" dirty="0">
                <a:solidFill>
                  <a:schemeClr val="accent4">
                    <a:lumMod val="50000"/>
                  </a:schemeClr>
                </a:solidFill>
                <a:latin typeface="Arial" panose="020B0604020202020204" pitchFamily="34" charset="0"/>
                <a:cs typeface="Arial" panose="020B0604020202020204" pitchFamily="34" charset="0"/>
              </a:rPr>
            </a:br>
            <a:r>
              <a:rPr lang="lv-LV" altLang="lv-LV" sz="2400" dirty="0">
                <a:solidFill>
                  <a:schemeClr val="accent4">
                    <a:lumMod val="50000"/>
                  </a:schemeClr>
                </a:solidFill>
                <a:latin typeface="Arial" panose="020B0604020202020204" pitchFamily="34" charset="0"/>
                <a:cs typeface="Arial" panose="020B0604020202020204" pitchFamily="34" charset="0"/>
              </a:rPr>
              <a:t>2017</a:t>
            </a:r>
            <a:br>
              <a:rPr lang="lv-LV" altLang="lv-LV" sz="2400" dirty="0">
                <a:solidFill>
                  <a:schemeClr val="accent4">
                    <a:lumMod val="50000"/>
                  </a:schemeClr>
                </a:solidFill>
                <a:latin typeface="Arial" panose="020B0604020202020204" pitchFamily="34" charset="0"/>
                <a:cs typeface="Arial" panose="020B0604020202020204" pitchFamily="34" charset="0"/>
              </a:rPr>
            </a:br>
            <a:endParaRPr lang="lv-LV" altLang="lv-LV" sz="2400" dirty="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Title 1"/>
          <p:cNvSpPr>
            <a:spLocks noGrp="1"/>
          </p:cNvSpPr>
          <p:nvPr>
            <p:ph type="ctrTitle"/>
          </p:nvPr>
        </p:nvSpPr>
        <p:spPr>
          <a:xfrm>
            <a:off x="685800" y="2079625"/>
            <a:ext cx="7772400" cy="1470025"/>
          </a:xfrm>
        </p:spPr>
        <p:txBody>
          <a:bodyPr/>
          <a:lstStyle/>
          <a:p>
            <a:pPr eaLnBrk="1" hangingPunct="1"/>
            <a:r>
              <a:rPr lang="en-US" altLang="lv-LV" sz="3500">
                <a:solidFill>
                  <a:srgbClr val="403152"/>
                </a:solidFill>
                <a:latin typeface="Arial" panose="020B0604020202020204" pitchFamily="34" charset="0"/>
                <a:cs typeface="Arial" panose="020B0604020202020204" pitchFamily="34" charset="0"/>
              </a:rPr>
              <a:t>“Aicini vakcinēties pret CPV, izglāb dzīvību!” </a:t>
            </a:r>
            <a:br>
              <a:rPr lang="lv-LV" altLang="lv-LV" sz="3500">
                <a:solidFill>
                  <a:srgbClr val="403152"/>
                </a:solidFill>
                <a:latin typeface="Arial" panose="020B0604020202020204" pitchFamily="34" charset="0"/>
                <a:cs typeface="Arial" panose="020B0604020202020204" pitchFamily="34" charset="0"/>
              </a:rPr>
            </a:br>
            <a:br>
              <a:rPr lang="en-US" altLang="lv-LV" sz="3500">
                <a:solidFill>
                  <a:srgbClr val="403152"/>
                </a:solidFill>
                <a:latin typeface="Arial" panose="020B0604020202020204" pitchFamily="34" charset="0"/>
                <a:cs typeface="Arial" panose="020B0604020202020204" pitchFamily="34" charset="0"/>
              </a:rPr>
            </a:br>
            <a:r>
              <a:rPr lang="en-US" altLang="lv-LV" sz="3500">
                <a:solidFill>
                  <a:srgbClr val="403152"/>
                </a:solidFill>
                <a:latin typeface="Arial" panose="020B0604020202020204" pitchFamily="34" charset="0"/>
                <a:cs typeface="Arial" panose="020B0604020202020204" pitchFamily="34" charset="0"/>
              </a:rPr>
              <a:t>Cilvēka papilomas vīrusa izraisītās slimības un vakcinācijas nozīme to profilaksē</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CF90BC-A300-4A7D-AAA7-0354F3DA860B}"/>
              </a:ext>
            </a:extLst>
          </p:cNvPr>
          <p:cNvSpPr>
            <a:spLocks noGrp="1"/>
          </p:cNvSpPr>
          <p:nvPr>
            <p:ph type="title"/>
          </p:nvPr>
        </p:nvSpPr>
        <p:spPr>
          <a:xfrm>
            <a:off x="-2209800" y="133736"/>
            <a:ext cx="8229600" cy="1143000"/>
          </a:xfrm>
        </p:spPr>
        <p:txBody>
          <a:bodyPr/>
          <a:lstStyle/>
          <a:p>
            <a:r>
              <a:rPr lang="lv-LV" dirty="0"/>
              <a:t>HPV</a:t>
            </a:r>
          </a:p>
        </p:txBody>
      </p:sp>
      <p:sp>
        <p:nvSpPr>
          <p:cNvPr id="6" name="Content Placeholder 5">
            <a:extLst>
              <a:ext uri="{FF2B5EF4-FFF2-40B4-BE49-F238E27FC236}">
                <a16:creationId xmlns:a16="http://schemas.microsoft.com/office/drawing/2014/main" id="{1F2AF3A1-8F6E-47E6-8EFD-53B42F696B16}"/>
              </a:ext>
            </a:extLst>
          </p:cNvPr>
          <p:cNvSpPr>
            <a:spLocks noGrp="1"/>
          </p:cNvSpPr>
          <p:nvPr>
            <p:ph idx="1"/>
          </p:nvPr>
        </p:nvSpPr>
        <p:spPr>
          <a:xfrm>
            <a:off x="457200" y="1600200"/>
            <a:ext cx="3857348" cy="4525963"/>
          </a:xfrm>
        </p:spPr>
        <p:txBody>
          <a:bodyPr/>
          <a:lstStyle/>
          <a:p>
            <a:r>
              <a:rPr lang="lv-LV" sz="2800" dirty="0"/>
              <a:t>55nmØ</a:t>
            </a:r>
          </a:p>
          <a:p>
            <a:r>
              <a:rPr lang="lv-LV" sz="2800" dirty="0"/>
              <a:t>Bez apvalka</a:t>
            </a:r>
          </a:p>
          <a:p>
            <a:r>
              <a:rPr lang="lv-LV" sz="2800" dirty="0"/>
              <a:t>Gredzenveida dubultspirāles DNS</a:t>
            </a:r>
          </a:p>
        </p:txBody>
      </p:sp>
      <p:sp>
        <p:nvSpPr>
          <p:cNvPr id="5" name="Footer Placeholder 4">
            <a:extLst>
              <a:ext uri="{FF2B5EF4-FFF2-40B4-BE49-F238E27FC236}">
                <a16:creationId xmlns:a16="http://schemas.microsoft.com/office/drawing/2014/main" id="{5692A8EF-820E-4D02-927A-EA87E583FEFB}"/>
              </a:ext>
            </a:extLst>
          </p:cNvPr>
          <p:cNvSpPr>
            <a:spLocks noGrp="1"/>
          </p:cNvSpPr>
          <p:nvPr>
            <p:ph type="ftr" sz="quarter" idx="11"/>
          </p:nvPr>
        </p:nvSpPr>
        <p:spPr>
          <a:xfrm>
            <a:off x="5236346" y="5702701"/>
            <a:ext cx="2895600" cy="365125"/>
          </a:xfrm>
        </p:spPr>
        <p:txBody>
          <a:bodyPr/>
          <a:lstStyle/>
          <a:p>
            <a:pPr>
              <a:defRPr/>
            </a:pPr>
            <a:r>
              <a:rPr lang="en-US" dirty="0"/>
              <a:t>Natural STD </a:t>
            </a:r>
            <a:r>
              <a:rPr lang="en-US" dirty="0" err="1"/>
              <a:t>curiculum</a:t>
            </a:r>
            <a:r>
              <a:rPr lang="en-US" dirty="0"/>
              <a:t>, Human Papillomavirus Type 16</a:t>
            </a:r>
          </a:p>
        </p:txBody>
      </p:sp>
      <p:pic>
        <p:nvPicPr>
          <p:cNvPr id="1026" name="Picture 2" descr="Human papillomavirus is a small, non-enveloped, double-stranded DNA virus that is approximately 55 nm in diameter. The virus has an icosahedral shell primarily consisting of 360 molecules of the L1 major capsid protein arranged as surface 72 pentamers (light blue). The outer shell also contains the L1 minor protein. This illustration shows the structure for human papillomavirus type 16.">
            <a:extLst>
              <a:ext uri="{FF2B5EF4-FFF2-40B4-BE49-F238E27FC236}">
                <a16:creationId xmlns:a16="http://schemas.microsoft.com/office/drawing/2014/main" id="{F09A65F1-2336-4467-9446-A1AB3851D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360" y="825623"/>
            <a:ext cx="4684281" cy="464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15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327150" y="274638"/>
            <a:ext cx="7359650"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HPV</a:t>
            </a:r>
          </a:p>
        </p:txBody>
      </p:sp>
      <p:sp>
        <p:nvSpPr>
          <p:cNvPr id="3" name="Content Placeholder 2">
            <a:extLst/>
          </p:cNvPr>
          <p:cNvSpPr>
            <a:spLocks noGrp="1"/>
          </p:cNvSpPr>
          <p:nvPr>
            <p:ph idx="1"/>
          </p:nvPr>
        </p:nvSpPr>
        <p:spPr>
          <a:xfrm>
            <a:off x="457200" y="1600200"/>
            <a:ext cx="4398963" cy="4525963"/>
          </a:xfrm>
        </p:spPr>
        <p:txBody>
          <a:bodyPr/>
          <a:lstStyle/>
          <a:p>
            <a:pPr marL="0" indent="0">
              <a:buFont typeface="Arial" panose="020B0604020202020204" pitchFamily="34" charset="0"/>
              <a:buNone/>
              <a:defRPr/>
            </a:pPr>
            <a:r>
              <a:rPr lang="lv-LV" sz="2800" dirty="0">
                <a:solidFill>
                  <a:schemeClr val="accent4">
                    <a:lumMod val="50000"/>
                  </a:schemeClr>
                </a:solidFill>
                <a:latin typeface="Arial" panose="020B0604020202020204" pitchFamily="34" charset="0"/>
                <a:cs typeface="Arial" panose="020B0604020202020204" pitchFamily="34" charset="0"/>
              </a:rPr>
              <a:t>Biežākā seksuālās transmisijas infekcija pasaulē!</a:t>
            </a:r>
          </a:p>
          <a:p>
            <a:pPr marL="0" indent="0">
              <a:buFont typeface="Arial" panose="020B0604020202020204" pitchFamily="34" charset="0"/>
              <a:buNone/>
              <a:defRPr/>
            </a:pPr>
            <a:r>
              <a:rPr lang="lv-LV" sz="2800" dirty="0">
                <a:solidFill>
                  <a:schemeClr val="accent4">
                    <a:lumMod val="50000"/>
                  </a:schemeClr>
                </a:solidFill>
                <a:latin typeface="Arial" panose="020B0604020202020204" pitchFamily="34" charset="0"/>
                <a:cs typeface="Arial" panose="020B0604020202020204" pitchFamily="34" charset="0"/>
              </a:rPr>
              <a:t>Transmisijas ceļi</a:t>
            </a:r>
          </a:p>
          <a:p>
            <a:pPr>
              <a:buFont typeface="Wingdings" panose="05000000000000000000" pitchFamily="2" charset="2"/>
              <a:buChar char="§"/>
              <a:defRPr/>
            </a:pPr>
            <a:r>
              <a:rPr lang="lv-LV" sz="2800" dirty="0">
                <a:solidFill>
                  <a:schemeClr val="accent4">
                    <a:lumMod val="50000"/>
                  </a:schemeClr>
                </a:solidFill>
                <a:latin typeface="Arial" panose="020B0604020202020204" pitchFamily="34" charset="0"/>
                <a:cs typeface="Arial" panose="020B0604020202020204" pitchFamily="34" charset="0"/>
              </a:rPr>
              <a:t>Seksuālās transmisijas</a:t>
            </a:r>
          </a:p>
          <a:p>
            <a:pPr>
              <a:buFont typeface="Wingdings" panose="05000000000000000000" pitchFamily="2" charset="2"/>
              <a:buChar char="§"/>
              <a:defRPr/>
            </a:pPr>
            <a:r>
              <a:rPr lang="lv-LV" sz="2800" dirty="0">
                <a:solidFill>
                  <a:schemeClr val="accent4">
                    <a:lumMod val="50000"/>
                  </a:schemeClr>
                </a:solidFill>
                <a:latin typeface="Arial" panose="020B0604020202020204" pitchFamily="34" charset="0"/>
                <a:cs typeface="Arial" panose="020B0604020202020204" pitchFamily="34" charset="0"/>
              </a:rPr>
              <a:t>Kontakta transmisijas</a:t>
            </a:r>
          </a:p>
          <a:p>
            <a:pPr lvl="1">
              <a:defRPr/>
            </a:pPr>
            <a:r>
              <a:rPr lang="lv-LV" dirty="0">
                <a:solidFill>
                  <a:schemeClr val="accent4">
                    <a:lumMod val="50000"/>
                  </a:schemeClr>
                </a:solidFill>
                <a:latin typeface="Arial" panose="020B0604020202020204" pitchFamily="34" charset="0"/>
                <a:cs typeface="Arial" panose="020B0604020202020204" pitchFamily="34" charset="0"/>
              </a:rPr>
              <a:t>Āda – āda</a:t>
            </a:r>
          </a:p>
          <a:p>
            <a:pPr lvl="1">
              <a:defRPr/>
            </a:pPr>
            <a:r>
              <a:rPr lang="lv-LV" dirty="0">
                <a:solidFill>
                  <a:schemeClr val="accent4">
                    <a:lumMod val="50000"/>
                  </a:schemeClr>
                </a:solidFill>
                <a:latin typeface="Arial" panose="020B0604020202020204" pitchFamily="34" charset="0"/>
                <a:cs typeface="Arial" panose="020B0604020202020204" pitchFamily="34" charset="0"/>
              </a:rPr>
              <a:t>Gļotāda - āda</a:t>
            </a:r>
          </a:p>
        </p:txBody>
      </p:sp>
      <p:pic>
        <p:nvPicPr>
          <p:cNvPr id="6148" name="Picture 2" descr="hpv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688" y="2219325"/>
            <a:ext cx="37655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1" descr="C:\Users\Liga\Desktop\mikrosk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4638"/>
            <a:ext cx="109855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36688" y="274638"/>
            <a:ext cx="7250112"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HPV vēsture</a:t>
            </a:r>
          </a:p>
        </p:txBody>
      </p:sp>
      <p:sp>
        <p:nvSpPr>
          <p:cNvPr id="7171" name="Content Placeholder 2"/>
          <p:cNvSpPr>
            <a:spLocks noGrp="1"/>
          </p:cNvSpPr>
          <p:nvPr>
            <p:ph sz="quarter" idx="4294967295"/>
          </p:nvPr>
        </p:nvSpPr>
        <p:spPr>
          <a:xfrm>
            <a:off x="685800" y="1516063"/>
            <a:ext cx="8001000" cy="4221162"/>
          </a:xfrm>
        </p:spPr>
        <p:txBody>
          <a:bodyPr/>
          <a:lstStyle/>
          <a:p>
            <a:pPr>
              <a:buFont typeface="Arial" charset="0"/>
              <a:buNone/>
              <a:defRPr/>
            </a:pPr>
            <a:r>
              <a:rPr lang="lv-LV" altLang="lv-LV" sz="2800" dirty="0">
                <a:solidFill>
                  <a:srgbClr val="7030A0"/>
                </a:solidFill>
                <a:latin typeface="Arial" panose="020B0604020202020204" pitchFamily="34" charset="0"/>
                <a:cs typeface="Arial" panose="020B0604020202020204" pitchFamily="34" charset="0"/>
              </a:rPr>
              <a:t>1842.g. </a:t>
            </a:r>
            <a:r>
              <a:rPr lang="lv-LV" altLang="lv-LV" sz="2800" dirty="0">
                <a:solidFill>
                  <a:schemeClr val="accent4">
                    <a:lumMod val="50000"/>
                  </a:schemeClr>
                </a:solidFill>
                <a:latin typeface="Arial" panose="020B0604020202020204" pitchFamily="34" charset="0"/>
                <a:cs typeface="Arial" panose="020B0604020202020204" pitchFamily="34" charset="0"/>
              </a:rPr>
              <a:t>Itālija</a:t>
            </a:r>
          </a:p>
          <a:p>
            <a:pPr>
              <a:buFont typeface="Wingdings" panose="05000000000000000000" pitchFamily="2" charset="2"/>
              <a:buChar char="§"/>
              <a:defRPr/>
            </a:pPr>
            <a:r>
              <a:rPr lang="lv-LV" altLang="lv-LV" sz="2800" dirty="0">
                <a:solidFill>
                  <a:schemeClr val="accent4">
                    <a:lumMod val="50000"/>
                  </a:schemeClr>
                </a:solidFill>
                <a:latin typeface="Arial" panose="020B0604020202020204" pitchFamily="34" charset="0"/>
                <a:cs typeface="Arial" panose="020B0604020202020204" pitchFamily="34" charset="0"/>
              </a:rPr>
              <a:t>Novērots, ka precētām sievietēm un prostitūtām mēdz attīstīties dzemdes kakla vēzis, bet katoļu mūķenēm nē!</a:t>
            </a:r>
          </a:p>
          <a:p>
            <a:pPr>
              <a:buFont typeface="Arial" charset="0"/>
              <a:buNone/>
              <a:defRPr/>
            </a:pPr>
            <a:r>
              <a:rPr lang="lv-LV" altLang="lv-LV" sz="2800" dirty="0">
                <a:solidFill>
                  <a:srgbClr val="7030A0"/>
                </a:solidFill>
                <a:latin typeface="Arial" panose="020B0604020202020204" pitchFamily="34" charset="0"/>
                <a:cs typeface="Arial" panose="020B0604020202020204" pitchFamily="34" charset="0"/>
              </a:rPr>
              <a:t>1907.g</a:t>
            </a:r>
            <a:r>
              <a:rPr lang="lv-LV" altLang="lv-LV" sz="2800" dirty="0">
                <a:solidFill>
                  <a:schemeClr val="accent4">
                    <a:lumMod val="50000"/>
                  </a:schemeClr>
                </a:solidFill>
                <a:latin typeface="Arial" panose="020B0604020202020204" pitchFamily="34" charset="0"/>
                <a:cs typeface="Arial" panose="020B0604020202020204" pitchFamily="34" charset="0"/>
              </a:rPr>
              <a:t>. </a:t>
            </a:r>
            <a:r>
              <a:rPr lang="lv-LV" altLang="lv-LV" sz="2800" dirty="0" err="1">
                <a:solidFill>
                  <a:schemeClr val="accent4">
                    <a:lumMod val="50000"/>
                  </a:schemeClr>
                </a:solidFill>
                <a:latin typeface="Arial" panose="020B0604020202020204" pitchFamily="34" charset="0"/>
                <a:cs typeface="Arial" panose="020B0604020202020204" pitchFamily="34" charset="0"/>
              </a:rPr>
              <a:t>Giuseppe</a:t>
            </a:r>
            <a:r>
              <a:rPr lang="lv-LV" altLang="lv-LV" sz="2800" dirty="0">
                <a:solidFill>
                  <a:schemeClr val="accent4">
                    <a:lumMod val="50000"/>
                  </a:schemeClr>
                </a:solidFill>
                <a:latin typeface="Arial" panose="020B0604020202020204" pitchFamily="34" charset="0"/>
                <a:cs typeface="Arial" panose="020B0604020202020204" pitchFamily="34" charset="0"/>
              </a:rPr>
              <a:t> </a:t>
            </a:r>
            <a:r>
              <a:rPr lang="lv-LV" altLang="lv-LV" sz="2800" dirty="0" err="1">
                <a:solidFill>
                  <a:schemeClr val="accent4">
                    <a:lumMod val="50000"/>
                  </a:schemeClr>
                </a:solidFill>
                <a:latin typeface="Arial" panose="020B0604020202020204" pitchFamily="34" charset="0"/>
                <a:cs typeface="Arial" panose="020B0604020202020204" pitchFamily="34" charset="0"/>
              </a:rPr>
              <a:t>Ciuffo</a:t>
            </a:r>
            <a:r>
              <a:rPr lang="lv-LV" altLang="lv-LV" sz="2800" b="1" dirty="0">
                <a:solidFill>
                  <a:schemeClr val="accent4">
                    <a:lumMod val="50000"/>
                  </a:schemeClr>
                </a:solidFill>
                <a:latin typeface="Arial" panose="020B0604020202020204" pitchFamily="34" charset="0"/>
                <a:cs typeface="Arial" panose="020B0604020202020204" pitchFamily="34" charset="0"/>
              </a:rPr>
              <a:t> </a:t>
            </a:r>
            <a:r>
              <a:rPr lang="lv-LV" altLang="lv-LV" sz="2800" dirty="0">
                <a:solidFill>
                  <a:schemeClr val="accent4">
                    <a:lumMod val="50000"/>
                  </a:schemeClr>
                </a:solidFill>
                <a:latin typeface="Arial" panose="020B0604020202020204" pitchFamily="34" charset="0"/>
                <a:cs typeface="Arial" panose="020B0604020202020204" pitchFamily="34" charset="0"/>
              </a:rPr>
              <a:t>atklāja, ka ādas un dzimumorgānu kārpas ir radniecīgas, 1949.g. tas tika pierādīts virusoloģiski</a:t>
            </a:r>
          </a:p>
          <a:p>
            <a:pPr>
              <a:buFont typeface="Arial" charset="0"/>
              <a:buNone/>
              <a:defRPr/>
            </a:pPr>
            <a:r>
              <a:rPr lang="lv-LV" altLang="lv-LV" sz="2800" dirty="0">
                <a:solidFill>
                  <a:srgbClr val="7030A0"/>
                </a:solidFill>
                <a:latin typeface="Arial" panose="020B0604020202020204" pitchFamily="34" charset="0"/>
                <a:cs typeface="Arial" panose="020B0604020202020204" pitchFamily="34" charset="0"/>
              </a:rPr>
              <a:t>1976.g.</a:t>
            </a:r>
            <a:r>
              <a:rPr lang="lv-LV" altLang="lv-LV" sz="2800" b="1" dirty="0">
                <a:solidFill>
                  <a:srgbClr val="7030A0"/>
                </a:solidFill>
                <a:latin typeface="Arial" panose="020B0604020202020204" pitchFamily="34" charset="0"/>
                <a:cs typeface="Arial" panose="020B0604020202020204" pitchFamily="34" charset="0"/>
              </a:rPr>
              <a:t> </a:t>
            </a:r>
            <a:r>
              <a:rPr lang="lv-LV" altLang="lv-LV" sz="2800" dirty="0">
                <a:solidFill>
                  <a:schemeClr val="accent4">
                    <a:lumMod val="50000"/>
                  </a:schemeClr>
                </a:solidFill>
                <a:latin typeface="Arial" panose="020B0604020202020204" pitchFamily="34" charset="0"/>
                <a:cs typeface="Arial" panose="020B0604020202020204" pitchFamily="34" charset="0"/>
              </a:rPr>
              <a:t>Harald </a:t>
            </a:r>
            <a:r>
              <a:rPr lang="lv-LV" altLang="lv-LV" sz="2800" dirty="0" err="1">
                <a:solidFill>
                  <a:schemeClr val="accent4">
                    <a:lumMod val="50000"/>
                  </a:schemeClr>
                </a:solidFill>
                <a:latin typeface="Arial" panose="020B0604020202020204" pitchFamily="34" charset="0"/>
                <a:cs typeface="Arial" panose="020B0604020202020204" pitchFamily="34" charset="0"/>
              </a:rPr>
              <a:t>zur</a:t>
            </a:r>
            <a:r>
              <a:rPr lang="lv-LV" altLang="lv-LV" sz="2800" dirty="0">
                <a:solidFill>
                  <a:schemeClr val="accent4">
                    <a:lumMod val="50000"/>
                  </a:schemeClr>
                </a:solidFill>
                <a:latin typeface="Arial" panose="020B0604020202020204" pitchFamily="34" charset="0"/>
                <a:cs typeface="Arial" panose="020B0604020202020204" pitchFamily="34" charset="0"/>
              </a:rPr>
              <a:t> </a:t>
            </a:r>
            <a:r>
              <a:rPr lang="lv-LV" altLang="lv-LV" sz="2800" dirty="0" err="1">
                <a:solidFill>
                  <a:schemeClr val="accent4">
                    <a:lumMod val="50000"/>
                  </a:schemeClr>
                </a:solidFill>
                <a:latin typeface="Arial" panose="020B0604020202020204" pitchFamily="34" charset="0"/>
                <a:cs typeface="Arial" panose="020B0604020202020204" pitchFamily="34" charset="0"/>
              </a:rPr>
              <a:t>Hausen</a:t>
            </a:r>
            <a:r>
              <a:rPr lang="lv-LV" altLang="lv-LV" sz="2800" dirty="0">
                <a:solidFill>
                  <a:schemeClr val="accent4">
                    <a:lumMod val="50000"/>
                  </a:schemeClr>
                </a:solidFill>
                <a:latin typeface="Arial" panose="020B0604020202020204" pitchFamily="34" charset="0"/>
                <a:cs typeface="Arial" panose="020B0604020202020204" pitchFamily="34" charset="0"/>
              </a:rPr>
              <a:t> izteica viedokli, ka HPV izraisa dzemdes kakla vēzi</a:t>
            </a:r>
          </a:p>
          <a:p>
            <a:pPr>
              <a:buFont typeface="Arial" charset="0"/>
              <a:buChar char="•"/>
              <a:defRPr/>
            </a:pPr>
            <a:endParaRPr lang="lv-LV" altLang="lv-LV" dirty="0">
              <a:solidFill>
                <a:schemeClr val="accent4">
                  <a:lumMod val="50000"/>
                </a:schemeClr>
              </a:solidFill>
            </a:endParaRPr>
          </a:p>
        </p:txBody>
      </p:sp>
      <p:sp>
        <p:nvSpPr>
          <p:cNvPr id="4" name="Kājenes vietturis 3">
            <a:extLst/>
          </p:cNvPr>
          <p:cNvSpPr>
            <a:spLocks noGrp="1"/>
          </p:cNvSpPr>
          <p:nvPr>
            <p:ph type="ftr" sz="quarter" idx="11"/>
          </p:nvPr>
        </p:nvSpPr>
        <p:spPr>
          <a:xfrm>
            <a:off x="0" y="6469063"/>
            <a:ext cx="3386138" cy="365125"/>
          </a:xfrm>
        </p:spPr>
        <p:txBody>
          <a:bodyPr/>
          <a:lstStyle/>
          <a:p>
            <a:pPr>
              <a:defRPr/>
            </a:pPr>
            <a:r>
              <a:rPr lang="en-US" dirty="0">
                <a:solidFill>
                  <a:schemeClr val="bg1"/>
                </a:solidFill>
                <a:latin typeface="Arial" panose="020B0604020202020204" pitchFamily="34" charset="0"/>
                <a:cs typeface="Arial" panose="020B0604020202020204" pitchFamily="34" charset="0"/>
              </a:rPr>
              <a:t>History Of HPV By </a:t>
            </a:r>
            <a:r>
              <a:rPr lang="en-US" dirty="0" err="1">
                <a:solidFill>
                  <a:schemeClr val="bg1"/>
                </a:solidFill>
                <a:latin typeface="Arial" panose="020B0604020202020204" pitchFamily="34" charset="0"/>
                <a:cs typeface="Arial" panose="020B0604020202020204" pitchFamily="34" charset="0"/>
              </a:rPr>
              <a:t>ShawnD</a:t>
            </a:r>
            <a:r>
              <a:rPr lang="en-US" dirty="0">
                <a:solidFill>
                  <a:schemeClr val="bg1"/>
                </a:solidFill>
                <a:latin typeface="Arial" panose="020B0604020202020204" pitchFamily="34" charset="0"/>
                <a:cs typeface="Arial" panose="020B0604020202020204" pitchFamily="34" charset="0"/>
              </a:rPr>
              <a:t> | 11/29/2010</a:t>
            </a:r>
          </a:p>
        </p:txBody>
      </p:sp>
      <p:pic>
        <p:nvPicPr>
          <p:cNvPr id="7173" name="Picture 1433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013" y="274638"/>
            <a:ext cx="83343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0" y="274638"/>
            <a:ext cx="7162800"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HPV var izraisīt vēzi!</a:t>
            </a:r>
          </a:p>
        </p:txBody>
      </p:sp>
      <p:sp>
        <p:nvSpPr>
          <p:cNvPr id="8195" name="Content Placeholder 2"/>
          <p:cNvSpPr>
            <a:spLocks noGrp="1"/>
          </p:cNvSpPr>
          <p:nvPr>
            <p:ph sz="quarter" idx="4294967295"/>
          </p:nvPr>
        </p:nvSpPr>
        <p:spPr>
          <a:xfrm>
            <a:off x="685800" y="2366963"/>
            <a:ext cx="7772400" cy="3424237"/>
          </a:xfrm>
        </p:spPr>
        <p:txBody>
          <a:bodyPr/>
          <a:lstStyle/>
          <a:p>
            <a:pPr>
              <a:buFont typeface="Arial" charset="0"/>
              <a:buChar char="•"/>
              <a:defRPr/>
            </a:pPr>
            <a:r>
              <a:rPr lang="lv-LV" altLang="lv-LV" sz="3000" dirty="0">
                <a:solidFill>
                  <a:schemeClr val="accent4">
                    <a:lumMod val="50000"/>
                  </a:schemeClr>
                </a:solidFill>
                <a:latin typeface="Arial" panose="020B0604020202020204" pitchFamily="34" charset="0"/>
                <a:cs typeface="Arial" panose="020B0604020202020204" pitchFamily="34" charset="0"/>
              </a:rPr>
              <a:t>Ir pierādīts dažādās valstīs</a:t>
            </a:r>
          </a:p>
          <a:p>
            <a:pPr>
              <a:buFont typeface="Arial" charset="0"/>
              <a:buChar char="•"/>
              <a:defRPr/>
            </a:pPr>
            <a:r>
              <a:rPr lang="lv-LV" altLang="lv-LV" sz="3000" dirty="0">
                <a:solidFill>
                  <a:schemeClr val="accent4">
                    <a:lumMod val="50000"/>
                  </a:schemeClr>
                </a:solidFill>
                <a:latin typeface="Arial" panose="020B0604020202020204" pitchFamily="34" charset="0"/>
                <a:cs typeface="Arial" panose="020B0604020202020204" pitchFamily="34" charset="0"/>
              </a:rPr>
              <a:t>Ir pierādīts ar statistikas metodēm</a:t>
            </a:r>
          </a:p>
          <a:p>
            <a:pPr>
              <a:buFont typeface="Arial" charset="0"/>
              <a:buChar char="•"/>
              <a:defRPr/>
            </a:pPr>
            <a:r>
              <a:rPr lang="lv-LV" altLang="lv-LV" sz="3000" dirty="0">
                <a:solidFill>
                  <a:schemeClr val="accent4">
                    <a:lumMod val="50000"/>
                  </a:schemeClr>
                </a:solidFill>
                <a:latin typeface="Arial" panose="020B0604020202020204" pitchFamily="34" charset="0"/>
                <a:cs typeface="Arial" panose="020B0604020202020204" pitchFamily="34" charset="0"/>
              </a:rPr>
              <a:t>Ir pierādīts dzīvniekiem</a:t>
            </a:r>
          </a:p>
          <a:p>
            <a:pPr>
              <a:buFont typeface="Arial" charset="0"/>
              <a:buChar char="•"/>
              <a:defRPr/>
            </a:pPr>
            <a:r>
              <a:rPr lang="lv-LV" altLang="lv-LV" sz="3000" dirty="0">
                <a:solidFill>
                  <a:schemeClr val="accent4">
                    <a:lumMod val="50000"/>
                  </a:schemeClr>
                </a:solidFill>
                <a:latin typeface="Arial" panose="020B0604020202020204" pitchFamily="34" charset="0"/>
                <a:cs typeface="Arial" panose="020B0604020202020204" pitchFamily="34" charset="0"/>
              </a:rPr>
              <a:t>Ir pierādīts, ka vakcinācija pasargā no vēža!</a:t>
            </a:r>
          </a:p>
        </p:txBody>
      </p:sp>
      <p:sp>
        <p:nvSpPr>
          <p:cNvPr id="2" name="Footer Placeholder 1">
            <a:extLst/>
          </p:cNvPr>
          <p:cNvSpPr>
            <a:spLocks noGrp="1"/>
          </p:cNvSpPr>
          <p:nvPr>
            <p:ph type="ftr" sz="quarter" idx="11"/>
          </p:nvPr>
        </p:nvSpPr>
        <p:spPr>
          <a:xfrm>
            <a:off x="852488" y="6356350"/>
            <a:ext cx="7278687" cy="365125"/>
          </a:xfrm>
        </p:spPr>
        <p:txBody>
          <a:bodyPr/>
          <a:lstStyle/>
          <a:p>
            <a:pPr>
              <a:defRPr/>
            </a:pPr>
            <a:r>
              <a:rPr lang="en-US" dirty="0"/>
              <a:t>History Of HPV By </a:t>
            </a:r>
            <a:r>
              <a:rPr lang="en-US" dirty="0" err="1"/>
              <a:t>ShawnD</a:t>
            </a:r>
            <a:r>
              <a:rPr lang="en-US" dirty="0"/>
              <a:t> | 11/29/2010</a:t>
            </a:r>
          </a:p>
        </p:txBody>
      </p:sp>
      <p:pic>
        <p:nvPicPr>
          <p:cNvPr id="8197" name="Picture 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163" y="274638"/>
            <a:ext cx="11382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12888" y="274638"/>
            <a:ext cx="7173912" cy="1143000"/>
          </a:xfrm>
        </p:spPr>
        <p:txBody>
          <a:bodyPr/>
          <a:lstStyle/>
          <a:p>
            <a:pPr algn="l">
              <a:defRPr/>
            </a:pPr>
            <a:r>
              <a:rPr lang="lv-LV" altLang="lv-LV" sz="3500" dirty="0">
                <a:solidFill>
                  <a:schemeClr val="accent4">
                    <a:lumMod val="50000"/>
                  </a:schemeClr>
                </a:solidFill>
                <a:latin typeface="Arial" panose="020B0604020202020204" pitchFamily="34" charset="0"/>
                <a:cs typeface="Arial" panose="020B0604020202020204" pitchFamily="34" charset="0"/>
              </a:rPr>
              <a:t>Cilvēka </a:t>
            </a:r>
            <a:r>
              <a:rPr lang="lv-LV" altLang="lv-LV" sz="3500" dirty="0" err="1">
                <a:solidFill>
                  <a:schemeClr val="accent4">
                    <a:lumMod val="50000"/>
                  </a:schemeClr>
                </a:solidFill>
                <a:latin typeface="Arial" panose="020B0604020202020204" pitchFamily="34" charset="0"/>
                <a:cs typeface="Arial" panose="020B0604020202020204" pitchFamily="34" charset="0"/>
              </a:rPr>
              <a:t>papilomas</a:t>
            </a:r>
            <a:r>
              <a:rPr lang="lv-LV" altLang="lv-LV" sz="3500" dirty="0">
                <a:solidFill>
                  <a:schemeClr val="accent4">
                    <a:lumMod val="50000"/>
                  </a:schemeClr>
                </a:solidFill>
                <a:latin typeface="Arial" panose="020B0604020202020204" pitchFamily="34" charset="0"/>
                <a:cs typeface="Arial" panose="020B0604020202020204" pitchFamily="34" charset="0"/>
              </a:rPr>
              <a:t> vīrusi (1)</a:t>
            </a:r>
          </a:p>
        </p:txBody>
      </p:sp>
      <p:sp>
        <p:nvSpPr>
          <p:cNvPr id="4" name="Content Placeholder 3">
            <a:extLst/>
          </p:cNvPr>
          <p:cNvSpPr>
            <a:spLocks noGrp="1"/>
          </p:cNvSpPr>
          <p:nvPr>
            <p:ph sz="quarter" idx="4294967295"/>
          </p:nvPr>
        </p:nvSpPr>
        <p:spPr>
          <a:xfrm>
            <a:off x="685800" y="1606550"/>
            <a:ext cx="4910138" cy="3424238"/>
          </a:xfrm>
        </p:spPr>
        <p:txBody>
          <a:bodyPr/>
          <a:lstStyle/>
          <a:p>
            <a:pPr marL="0" indent="0">
              <a:buFont typeface="Arial" charset="0"/>
              <a:buNone/>
              <a:defRPr/>
            </a:pPr>
            <a:r>
              <a:rPr lang="lv-LV" sz="3000" dirty="0">
                <a:solidFill>
                  <a:schemeClr val="accent4">
                    <a:lumMod val="50000"/>
                  </a:schemeClr>
                </a:solidFill>
                <a:latin typeface="Arial" panose="020B0604020202020204" pitchFamily="34" charset="0"/>
                <a:cs typeface="Arial" panose="020B0604020202020204" pitchFamily="34" charset="0"/>
              </a:rPr>
              <a:t>Ādas HPV</a:t>
            </a:r>
          </a:p>
          <a:p>
            <a:pPr marL="0" indent="0">
              <a:buFont typeface="Arial" charset="0"/>
              <a:buNone/>
              <a:defRPr/>
            </a:pPr>
            <a:r>
              <a:rPr lang="lv-LV" sz="3000" dirty="0">
                <a:solidFill>
                  <a:schemeClr val="accent4">
                    <a:lumMod val="50000"/>
                  </a:schemeClr>
                </a:solidFill>
                <a:latin typeface="Arial" panose="020B0604020202020204" pitchFamily="34" charset="0"/>
                <a:cs typeface="Arial" panose="020B0604020202020204" pitchFamily="34" charset="0"/>
              </a:rPr>
              <a:t>Kontakta transmisijas ceļš</a:t>
            </a:r>
          </a:p>
          <a:p>
            <a:pPr>
              <a:buFont typeface="Arial" charset="0"/>
              <a:buChar char="•"/>
              <a:defRPr/>
            </a:pPr>
            <a:r>
              <a:rPr lang="lv-LV" sz="3000" dirty="0">
                <a:solidFill>
                  <a:schemeClr val="accent4">
                    <a:lumMod val="50000"/>
                  </a:schemeClr>
                </a:solidFill>
                <a:latin typeface="Arial" panose="020B0604020202020204" pitchFamily="34" charset="0"/>
                <a:cs typeface="Arial" panose="020B0604020202020204" pitchFamily="34" charset="0"/>
              </a:rPr>
              <a:t>Kārpas</a:t>
            </a:r>
          </a:p>
          <a:p>
            <a:pPr>
              <a:buFont typeface="Arial" charset="0"/>
              <a:buChar char="•"/>
              <a:defRPr/>
            </a:pPr>
            <a:r>
              <a:rPr lang="lv-LV" sz="3000" dirty="0" err="1">
                <a:solidFill>
                  <a:schemeClr val="accent4">
                    <a:lumMod val="50000"/>
                  </a:schemeClr>
                </a:solidFill>
                <a:latin typeface="Arial" panose="020B0604020202020204" pitchFamily="34" charset="0"/>
                <a:cs typeface="Arial" panose="020B0604020202020204" pitchFamily="34" charset="0"/>
              </a:rPr>
              <a:t>Epidermodysplasia</a:t>
            </a:r>
            <a:r>
              <a:rPr lang="lv-LV" sz="3000" dirty="0">
                <a:solidFill>
                  <a:schemeClr val="accent4">
                    <a:lumMod val="50000"/>
                  </a:schemeClr>
                </a:solidFill>
                <a:latin typeface="Arial" panose="020B0604020202020204" pitchFamily="34" charset="0"/>
                <a:cs typeface="Arial" panose="020B0604020202020204" pitchFamily="34" charset="0"/>
              </a:rPr>
              <a:t> verruciformis</a:t>
            </a:r>
          </a:p>
        </p:txBody>
      </p:sp>
      <p:pic>
        <p:nvPicPr>
          <p:cNvPr id="922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80088" y="1863725"/>
            <a:ext cx="3184525"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p:cNvPr>
          <p:cNvSpPr>
            <a:spLocks noGrp="1"/>
          </p:cNvSpPr>
          <p:nvPr>
            <p:ph type="ftr" sz="quarter" idx="11"/>
          </p:nvPr>
        </p:nvSpPr>
        <p:spPr>
          <a:xfrm>
            <a:off x="0" y="6491288"/>
            <a:ext cx="7559675" cy="365125"/>
          </a:xfrm>
        </p:spPr>
        <p:txBody>
          <a:bodyPr/>
          <a:lstStyle/>
          <a:p>
            <a:pPr>
              <a:defRPr/>
            </a:pPr>
            <a:r>
              <a:rPr lang="lv-LV" sz="1000" dirty="0" err="1">
                <a:solidFill>
                  <a:schemeClr val="bg1"/>
                </a:solidFill>
                <a:latin typeface="Arial" panose="020B0604020202020204" pitchFamily="34" charset="0"/>
                <a:cs typeface="Arial" panose="020B0604020202020204" pitchFamily="34" charset="0"/>
              </a:rPr>
              <a:t>Papillomaviruses</a:t>
            </a:r>
            <a:r>
              <a:rPr lang="lv-LV" sz="1000" dirty="0">
                <a:solidFill>
                  <a:schemeClr val="bg1"/>
                </a:solidFill>
                <a:latin typeface="Arial" panose="020B0604020202020204" pitchFamily="34" charset="0"/>
                <a:cs typeface="Arial" panose="020B0604020202020204" pitchFamily="34" charset="0"/>
              </a:rPr>
              <a:t> </a:t>
            </a:r>
            <a:r>
              <a:rPr lang="lv-LV" sz="1000" dirty="0" err="1">
                <a:solidFill>
                  <a:schemeClr val="bg1"/>
                </a:solidFill>
                <a:latin typeface="Arial" panose="020B0604020202020204" pitchFamily="34" charset="0"/>
                <a:cs typeface="Arial" panose="020B0604020202020204" pitchFamily="34" charset="0"/>
              </a:rPr>
              <a:t>Raphael</a:t>
            </a:r>
            <a:r>
              <a:rPr lang="lv-LV" sz="1000" dirty="0">
                <a:solidFill>
                  <a:schemeClr val="bg1"/>
                </a:solidFill>
                <a:latin typeface="Arial" panose="020B0604020202020204" pitchFamily="34" charset="0"/>
                <a:cs typeface="Arial" panose="020B0604020202020204" pitchFamily="34" charset="0"/>
              </a:rPr>
              <a:t> P. </a:t>
            </a:r>
            <a:r>
              <a:rPr lang="lv-LV" sz="1000" dirty="0" err="1">
                <a:solidFill>
                  <a:schemeClr val="bg1"/>
                </a:solidFill>
                <a:latin typeface="Arial" panose="020B0604020202020204" pitchFamily="34" charset="0"/>
                <a:cs typeface="Arial" panose="020B0604020202020204" pitchFamily="34" charset="0"/>
              </a:rPr>
              <a:t>Viscidi</a:t>
            </a:r>
            <a:r>
              <a:rPr lang="lv-LV" sz="1000" dirty="0">
                <a:solidFill>
                  <a:schemeClr val="bg1"/>
                </a:solidFill>
                <a:latin typeface="Arial" panose="020B0604020202020204" pitchFamily="34" charset="0"/>
                <a:cs typeface="Arial" panose="020B0604020202020204" pitchFamily="34" charset="0"/>
              </a:rPr>
              <a:t> </a:t>
            </a:r>
            <a:r>
              <a:rPr lang="lv-LV" sz="1000" dirty="0" err="1">
                <a:solidFill>
                  <a:schemeClr val="bg1"/>
                </a:solidFill>
                <a:latin typeface="Arial" panose="020B0604020202020204" pitchFamily="34" charset="0"/>
                <a:cs typeface="Arial" panose="020B0604020202020204" pitchFamily="34" charset="0"/>
              </a:rPr>
              <a:t>and</a:t>
            </a:r>
            <a:r>
              <a:rPr lang="lv-LV" sz="1000" dirty="0">
                <a:solidFill>
                  <a:schemeClr val="bg1"/>
                </a:solidFill>
                <a:latin typeface="Arial" panose="020B0604020202020204" pitchFamily="34" charset="0"/>
                <a:cs typeface="Arial" panose="020B0604020202020204" pitchFamily="34" charset="0"/>
              </a:rPr>
              <a:t> </a:t>
            </a:r>
            <a:r>
              <a:rPr lang="lv-LV" sz="1000" dirty="0" err="1">
                <a:solidFill>
                  <a:schemeClr val="bg1"/>
                </a:solidFill>
                <a:latin typeface="Arial" panose="020B0604020202020204" pitchFamily="34" charset="0"/>
                <a:cs typeface="Arial" panose="020B0604020202020204" pitchFamily="34" charset="0"/>
              </a:rPr>
              <a:t>Keerti</a:t>
            </a:r>
            <a:r>
              <a:rPr lang="lv-LV" sz="1000" dirty="0">
                <a:solidFill>
                  <a:schemeClr val="bg1"/>
                </a:solidFill>
                <a:latin typeface="Arial" panose="020B0604020202020204" pitchFamily="34" charset="0"/>
                <a:cs typeface="Arial" panose="020B0604020202020204" pitchFamily="34" charset="0"/>
              </a:rPr>
              <a:t> V. </a:t>
            </a:r>
            <a:r>
              <a:rPr lang="lv-LV" sz="1000" dirty="0" err="1">
                <a:solidFill>
                  <a:schemeClr val="bg1"/>
                </a:solidFill>
                <a:latin typeface="Arial" panose="020B0604020202020204" pitchFamily="34" charset="0"/>
                <a:cs typeface="Arial" panose="020B0604020202020204" pitchFamily="34" charset="0"/>
              </a:rPr>
              <a:t>Shah</a:t>
            </a:r>
            <a:r>
              <a:rPr lang="lv-LV" sz="1000" dirty="0">
                <a:solidFill>
                  <a:schemeClr val="bg1"/>
                </a:solidFill>
                <a:latin typeface="Arial" panose="020B0604020202020204" pitchFamily="34" charset="0"/>
                <a:cs typeface="Arial" panose="020B0604020202020204" pitchFamily="34" charset="0"/>
              </a:rPr>
              <a:t> </a:t>
            </a:r>
            <a:r>
              <a:rPr lang="lv-LV" sz="1000" dirty="0" err="1">
                <a:solidFill>
                  <a:schemeClr val="bg1"/>
                </a:solidFill>
                <a:latin typeface="Arial" panose="020B0604020202020204" pitchFamily="34" charset="0"/>
                <a:cs typeface="Arial" panose="020B0604020202020204" pitchFamily="34" charset="0"/>
                <a:hlinkClick r:id="rId3"/>
              </a:rPr>
              <a:t>Infectious</a:t>
            </a:r>
            <a:r>
              <a:rPr lang="lv-LV" sz="1000" dirty="0">
                <a:solidFill>
                  <a:schemeClr val="bg1"/>
                </a:solidFill>
                <a:latin typeface="Arial" panose="020B0604020202020204" pitchFamily="34" charset="0"/>
                <a:cs typeface="Arial" panose="020B0604020202020204" pitchFamily="34" charset="0"/>
                <a:hlinkClick r:id="rId3"/>
              </a:rPr>
              <a:t> </a:t>
            </a:r>
            <a:r>
              <a:rPr lang="lv-LV" sz="1000" dirty="0" err="1">
                <a:solidFill>
                  <a:schemeClr val="bg1"/>
                </a:solidFill>
                <a:latin typeface="Arial" panose="020B0604020202020204" pitchFamily="34" charset="0"/>
                <a:cs typeface="Arial" panose="020B0604020202020204" pitchFamily="34" charset="0"/>
                <a:hlinkClick r:id="rId3"/>
              </a:rPr>
              <a:t>Diseases</a:t>
            </a:r>
            <a:r>
              <a:rPr lang="lv-LV" sz="1000" dirty="0">
                <a:solidFill>
                  <a:schemeClr val="bg1"/>
                </a:solidFill>
                <a:latin typeface="Arial" panose="020B0604020202020204" pitchFamily="34" charset="0"/>
                <a:cs typeface="Arial" panose="020B0604020202020204" pitchFamily="34" charset="0"/>
              </a:rPr>
              <a:t>, </a:t>
            </a:r>
            <a:r>
              <a:rPr lang="lv-LV" sz="1000" dirty="0" err="1">
                <a:solidFill>
                  <a:schemeClr val="bg1"/>
                </a:solidFill>
                <a:latin typeface="Arial" panose="020B0604020202020204" pitchFamily="34" charset="0"/>
                <a:cs typeface="Arial" panose="020B0604020202020204" pitchFamily="34" charset="0"/>
              </a:rPr>
              <a:t>Chapter</a:t>
            </a:r>
            <a:r>
              <a:rPr lang="lv-LV" sz="1000" dirty="0">
                <a:solidFill>
                  <a:schemeClr val="bg1"/>
                </a:solidFill>
                <a:latin typeface="Arial" panose="020B0604020202020204" pitchFamily="34" charset="0"/>
                <a:cs typeface="Arial" panose="020B0604020202020204" pitchFamily="34" charset="0"/>
              </a:rPr>
              <a:t> 156, 1565-1569</a:t>
            </a:r>
          </a:p>
        </p:txBody>
      </p:sp>
      <p:pic>
        <p:nvPicPr>
          <p:cNvPr id="9222"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013" y="336550"/>
            <a:ext cx="9636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1833</Words>
  <Application>Microsoft Office PowerPoint</Application>
  <PresentationFormat>On-screen Show (4:3)</PresentationFormat>
  <Paragraphs>267</Paragraphs>
  <Slides>45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MS PGothic</vt:lpstr>
      <vt:lpstr>MS PGothic</vt:lpstr>
      <vt:lpstr>Arial</vt:lpstr>
      <vt:lpstr>Calibri</vt:lpstr>
      <vt:lpstr>Wingdings</vt:lpstr>
      <vt:lpstr>Office Theme</vt:lpstr>
      <vt:lpstr>“Aicini vakcinēties pret CPV, izglāb dzīvību!”   Cilvēka papilomas vīrusa izraisītās slimības un vakcinācijas nozīme to profilaksē</vt:lpstr>
      <vt:lpstr>Cilvēka papilomas vīrusa (CPV) infekcija infektologa skatījumā</vt:lpstr>
      <vt:lpstr>Uzstāšanās mērķi</vt:lpstr>
      <vt:lpstr>PowerPoint Presentation</vt:lpstr>
      <vt:lpstr>HPV</vt:lpstr>
      <vt:lpstr>HPV</vt:lpstr>
      <vt:lpstr>HPV vēsture</vt:lpstr>
      <vt:lpstr>HPV var izraisīt vēzi!</vt:lpstr>
      <vt:lpstr>Cilvēka papilomas vīrusi (1)</vt:lpstr>
      <vt:lpstr>Cilvēka papilomas vīrusi (2)</vt:lpstr>
      <vt:lpstr>PowerPoint Presentation</vt:lpstr>
      <vt:lpstr>HPV klīniskās izpausmes Kārpas (1) </vt:lpstr>
      <vt:lpstr>Kārpas (2)</vt:lpstr>
      <vt:lpstr>Kārpas (3)</vt:lpstr>
      <vt:lpstr>Kārpas (4)</vt:lpstr>
      <vt:lpstr>Epidermodysplasia verruciformis</vt:lpstr>
      <vt:lpstr>Anoģenitālās kārpas (1)</vt:lpstr>
      <vt:lpstr>Anoģenitālās kārpas (2)</vt:lpstr>
      <vt:lpstr>Anoģenitālās kārpas (3)</vt:lpstr>
      <vt:lpstr>Recidivējošā respiratorā papilomatoze</vt:lpstr>
      <vt:lpstr>Retākas klīniskās izpausmes</vt:lpstr>
      <vt:lpstr>HPV ir saistība ar noteiktiem vēža veidiem  un citām slimībām</vt:lpstr>
      <vt:lpstr>HPV diagnostika</vt:lpstr>
      <vt:lpstr>HPV terapija</vt:lpstr>
      <vt:lpstr>HPV izraisītas karcinomas paaugstināta riska grupas</vt:lpstr>
      <vt:lpstr>HPV/HIV (1)</vt:lpstr>
      <vt:lpstr>PowerPoint Presentation</vt:lpstr>
      <vt:lpstr>PowerPoint Presentation</vt:lpstr>
      <vt:lpstr>HPV/HIV (2)</vt:lpstr>
      <vt:lpstr>PowerPoint Presentation</vt:lpstr>
      <vt:lpstr>HPV/transplantācija (1)</vt:lpstr>
      <vt:lpstr>HPV/transplantācija (2)</vt:lpstr>
      <vt:lpstr>HPV/transplantācija (3)</vt:lpstr>
      <vt:lpstr>HPV/transplantācija (4)</vt:lpstr>
      <vt:lpstr>HPV/TNF alfa blokatoru terapija (1)</vt:lpstr>
      <vt:lpstr>HPV/TNF alfa blokatoru terapija (2)</vt:lpstr>
      <vt:lpstr>Nobeigums (1) </vt:lpstr>
      <vt:lpstr>PowerPoint Presentation</vt:lpstr>
      <vt:lpstr>PowerPoint Presentation</vt:lpstr>
      <vt:lpstr>Nobeigums (2) </vt:lpstr>
      <vt:lpstr>Pirmā pretvēža vakcīna</vt:lpstr>
      <vt:lpstr>Otrā pretvēža vakcīna</vt:lpstr>
      <vt:lpstr>Nobeigums (3)</vt:lpstr>
      <vt:lpstr>Paldies!  Pauls Aldiņš Paula Stradiņa Klīniskā universitātes slimnīca Infektologs, hepatologs  2017 </vt:lpstr>
      <vt:lpstr>“Aicini vakcinēties pret CPV, izglāb dzīvību!”   Cilvēka papilomas vīrusa izraisītās slimības un vakcinācijas nozīme to profilaksē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Liga Zvirgzdina</dc:creator>
  <cp:lastModifiedBy>Edīte Tettere</cp:lastModifiedBy>
  <cp:revision>53</cp:revision>
  <dcterms:created xsi:type="dcterms:W3CDTF">2017-11-09T07:20:10Z</dcterms:created>
  <dcterms:modified xsi:type="dcterms:W3CDTF">2018-09-20T06:27:48Z</dcterms:modified>
</cp:coreProperties>
</file>