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305" r:id="rId2"/>
    <p:sldId id="257" r:id="rId3"/>
    <p:sldId id="260" r:id="rId4"/>
    <p:sldId id="306" r:id="rId5"/>
    <p:sldId id="262" r:id="rId6"/>
    <p:sldId id="272" r:id="rId7"/>
    <p:sldId id="273" r:id="rId8"/>
    <p:sldId id="307" r:id="rId9"/>
    <p:sldId id="308" r:id="rId10"/>
    <p:sldId id="309" r:id="rId11"/>
    <p:sldId id="310" r:id="rId12"/>
    <p:sldId id="263" r:id="rId13"/>
    <p:sldId id="318" r:id="rId14"/>
    <p:sldId id="311" r:id="rId15"/>
    <p:sldId id="317" r:id="rId16"/>
    <p:sldId id="316" r:id="rId17"/>
    <p:sldId id="315" r:id="rId18"/>
    <p:sldId id="312" r:id="rId19"/>
    <p:sldId id="313" r:id="rId20"/>
    <p:sldId id="314"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41" r:id="rId37"/>
    <p:sldId id="342" r:id="rId38"/>
    <p:sldId id="334" r:id="rId39"/>
    <p:sldId id="337" r:id="rId40"/>
    <p:sldId id="338" r:id="rId41"/>
    <p:sldId id="339" r:id="rId42"/>
    <p:sldId id="340" r:id="rId43"/>
    <p:sldId id="335" r:id="rId44"/>
    <p:sldId id="336" r:id="rId45"/>
    <p:sldId id="343" r:id="rId46"/>
    <p:sldId id="350" r:id="rId47"/>
    <p:sldId id="349" r:id="rId48"/>
    <p:sldId id="351" r:id="rId49"/>
    <p:sldId id="352" r:id="rId50"/>
    <p:sldId id="348" r:id="rId51"/>
    <p:sldId id="347" r:id="rId52"/>
    <p:sldId id="346" r:id="rId53"/>
    <p:sldId id="362" r:id="rId54"/>
    <p:sldId id="345" r:id="rId55"/>
    <p:sldId id="344" r:id="rId56"/>
    <p:sldId id="363" r:id="rId57"/>
    <p:sldId id="364" r:id="rId58"/>
    <p:sldId id="353" r:id="rId59"/>
    <p:sldId id="365" r:id="rId60"/>
    <p:sldId id="354" r:id="rId61"/>
    <p:sldId id="366" r:id="rId62"/>
    <p:sldId id="355" r:id="rId63"/>
    <p:sldId id="367" r:id="rId64"/>
    <p:sldId id="356" r:id="rId65"/>
    <p:sldId id="357" r:id="rId66"/>
    <p:sldId id="368" r:id="rId67"/>
    <p:sldId id="369" r:id="rId68"/>
    <p:sldId id="358" r:id="rId69"/>
    <p:sldId id="359" r:id="rId70"/>
    <p:sldId id="360" r:id="rId71"/>
    <p:sldId id="370" r:id="rId72"/>
    <p:sldId id="361" r:id="rId73"/>
    <p:sldId id="373" r:id="rId74"/>
    <p:sldId id="374" r:id="rId75"/>
    <p:sldId id="375" r:id="rId76"/>
    <p:sldId id="376" r:id="rId77"/>
    <p:sldId id="377" r:id="rId78"/>
    <p:sldId id="371" r:id="rId79"/>
    <p:sldId id="372" r:id="rId8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128"/>
        <a:cs typeface="+mn-cs"/>
      </a:defRPr>
    </a:lvl1pPr>
    <a:lvl2pPr marL="457200" algn="l" defTabSz="457200" rtl="0" fontAlgn="base">
      <a:spcBef>
        <a:spcPct val="0"/>
      </a:spcBef>
      <a:spcAft>
        <a:spcPct val="0"/>
      </a:spcAft>
      <a:defRPr kern="1200">
        <a:solidFill>
          <a:schemeClr val="tx1"/>
        </a:solidFill>
        <a:latin typeface="Calibri" charset="0"/>
        <a:ea typeface="MS PGothic" charset="-128"/>
        <a:cs typeface="+mn-cs"/>
      </a:defRPr>
    </a:lvl2pPr>
    <a:lvl3pPr marL="914400" algn="l" defTabSz="457200" rtl="0" fontAlgn="base">
      <a:spcBef>
        <a:spcPct val="0"/>
      </a:spcBef>
      <a:spcAft>
        <a:spcPct val="0"/>
      </a:spcAft>
      <a:defRPr kern="1200">
        <a:solidFill>
          <a:schemeClr val="tx1"/>
        </a:solidFill>
        <a:latin typeface="Calibri" charset="0"/>
        <a:ea typeface="MS PGothic" charset="-128"/>
        <a:cs typeface="+mn-cs"/>
      </a:defRPr>
    </a:lvl3pPr>
    <a:lvl4pPr marL="1371600" algn="l" defTabSz="457200" rtl="0" fontAlgn="base">
      <a:spcBef>
        <a:spcPct val="0"/>
      </a:spcBef>
      <a:spcAft>
        <a:spcPct val="0"/>
      </a:spcAft>
      <a:defRPr kern="1200">
        <a:solidFill>
          <a:schemeClr val="tx1"/>
        </a:solidFill>
        <a:latin typeface="Calibri" charset="0"/>
        <a:ea typeface="MS PGothic" charset="-128"/>
        <a:cs typeface="+mn-cs"/>
      </a:defRPr>
    </a:lvl4pPr>
    <a:lvl5pPr marL="1828800" algn="l" defTabSz="457200" rtl="0" fontAlgn="base">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īga Ratniece" initials="L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F0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4" autoAdjust="0"/>
    <p:restoredTop sz="94141" autoAdjust="0"/>
  </p:normalViewPr>
  <p:slideViewPr>
    <p:cSldViewPr snapToGrid="0" snapToObjects="1">
      <p:cViewPr varScale="1">
        <p:scale>
          <a:sx n="123" d="100"/>
          <a:sy n="123" d="100"/>
        </p:scale>
        <p:origin x="136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4"/>
            </a:solidFill>
            <a:ln>
              <a:noFill/>
            </a:ln>
            <a:effectLst/>
          </c:spPr>
          <c:invertIfNegative val="0"/>
          <c:dPt>
            <c:idx val="4"/>
            <c:invertIfNegative val="0"/>
            <c:bubble3D val="0"/>
            <c:spPr>
              <a:solidFill>
                <a:srgbClr val="BF0EBD"/>
              </a:solidFill>
              <a:ln>
                <a:noFill/>
              </a:ln>
              <a:effectLst/>
            </c:spPr>
            <c:extLst>
              <c:ext xmlns:c16="http://schemas.microsoft.com/office/drawing/2014/chart" uri="{C3380CC4-5D6E-409C-BE32-E72D297353CC}">
                <c16:uniqueId val="{00000001-67C7-414C-8A58-FE831C3DF272}"/>
              </c:ext>
            </c:extLst>
          </c:dPt>
          <c:dLbls>
            <c:dLbl>
              <c:idx val="0"/>
              <c:layout>
                <c:manualLayout>
                  <c:x val="7.6251579663652994E-2"/>
                  <c:y val="-1.0288667567714201E-16"/>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C7-414C-8A58-FE831C3DF272}"/>
                </c:ext>
              </c:extLst>
            </c:dLbl>
            <c:dLbl>
              <c:idx val="1"/>
              <c:layout>
                <c:manualLayout>
                  <c:x val="0.112451881014873"/>
                  <c:y val="5.6120653217889803E-3"/>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C7-414C-8A58-FE831C3DF272}"/>
                </c:ext>
              </c:extLst>
            </c:dLbl>
            <c:dLbl>
              <c:idx val="2"/>
              <c:layout>
                <c:manualLayout>
                  <c:x val="0.10519442014192699"/>
                  <c:y val="0"/>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C7-414C-8A58-FE831C3DF272}"/>
                </c:ext>
              </c:extLst>
            </c:dLbl>
            <c:dLbl>
              <c:idx val="4"/>
              <c:layout>
                <c:manualLayout>
                  <c:x val="0.25358984640808802"/>
                  <c:y val="-8.4180979826834704E-3"/>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C7-414C-8A58-FE831C3DF272}"/>
                </c:ext>
              </c:extLst>
            </c:dLbl>
            <c:dLbl>
              <c:idx val="6"/>
              <c:layout>
                <c:manualLayout>
                  <c:x val="0.28115679984446501"/>
                  <c:y val="1.1224130643578E-2"/>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7C7-414C-8A58-FE831C3DF272}"/>
                </c:ext>
              </c:extLst>
            </c:dLbl>
            <c:dLbl>
              <c:idx val="7"/>
              <c:layout>
                <c:manualLayout>
                  <c:x val="0.282991275396131"/>
                  <c:y val="5.6120653217889803E-3"/>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C7-414C-8A58-FE831C3DF272}"/>
                </c:ext>
              </c:extLst>
            </c:dLbl>
            <c:dLbl>
              <c:idx val="8"/>
              <c:layout>
                <c:manualLayout>
                  <c:x val="0.33120248857781798"/>
                  <c:y val="0"/>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7C7-414C-8A58-FE831C3DF272}"/>
                </c:ext>
              </c:extLst>
            </c:dLbl>
            <c:dLbl>
              <c:idx val="9"/>
              <c:layout>
                <c:manualLayout>
                  <c:x val="0.32857465733450097"/>
                  <c:y val="8.4180979826834704E-3"/>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C7-414C-8A58-FE831C3DF272}"/>
                </c:ext>
              </c:extLst>
            </c:dLbl>
            <c:dLbl>
              <c:idx val="10"/>
              <c:layout>
                <c:manualLayout>
                  <c:x val="0.37040548750850599"/>
                  <c:y val="5.61184437433536E-3"/>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C7-414C-8A58-FE831C3DF272}"/>
                </c:ext>
              </c:extLst>
            </c:dLbl>
            <c:dLbl>
              <c:idx val="11"/>
              <c:layout>
                <c:manualLayout>
                  <c:x val="0.39480242053076797"/>
                  <c:y val="0"/>
                </c:manualLayout>
              </c:layout>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C7-414C-8A58-FE831C3DF27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Finland</c:v>
                </c:pt>
                <c:pt idx="1">
                  <c:v>UK</c:v>
                </c:pt>
                <c:pt idx="2">
                  <c:v>Sweden</c:v>
                </c:pt>
                <c:pt idx="4">
                  <c:v>Latvia</c:v>
                </c:pt>
                <c:pt idx="6">
                  <c:v>Estonia</c:v>
                </c:pt>
                <c:pt idx="7">
                  <c:v>Moldova</c:v>
                </c:pt>
                <c:pt idx="8">
                  <c:v>Serbia</c:v>
                </c:pt>
                <c:pt idx="9">
                  <c:v>Bulgaria</c:v>
                </c:pt>
                <c:pt idx="10">
                  <c:v>Lithuania</c:v>
                </c:pt>
                <c:pt idx="11">
                  <c:v>Romania</c:v>
                </c:pt>
              </c:strCache>
            </c:strRef>
          </c:cat>
          <c:val>
            <c:numRef>
              <c:f>Sheet1!$B$2:$B$13</c:f>
              <c:numCache>
                <c:formatCode>General</c:formatCode>
                <c:ptCount val="12"/>
                <c:pt idx="0">
                  <c:v>4.9000000000000004</c:v>
                </c:pt>
                <c:pt idx="1">
                  <c:v>7.9</c:v>
                </c:pt>
                <c:pt idx="2">
                  <c:v>8.1</c:v>
                </c:pt>
                <c:pt idx="4">
                  <c:v>20.7</c:v>
                </c:pt>
                <c:pt idx="6">
                  <c:v>23.3</c:v>
                </c:pt>
                <c:pt idx="7">
                  <c:v>24.1</c:v>
                </c:pt>
                <c:pt idx="8">
                  <c:v>28.3</c:v>
                </c:pt>
                <c:pt idx="9">
                  <c:v>28.5</c:v>
                </c:pt>
                <c:pt idx="10">
                  <c:v>31.6</c:v>
                </c:pt>
                <c:pt idx="11">
                  <c:v>34.5</c:v>
                </c:pt>
              </c:numCache>
            </c:numRef>
          </c:val>
          <c:extLst>
            <c:ext xmlns:c16="http://schemas.microsoft.com/office/drawing/2014/chart" uri="{C3380CC4-5D6E-409C-BE32-E72D297353CC}">
              <c16:uniqueId val="{0000000B-67C7-414C-8A58-FE831C3DF272}"/>
            </c:ext>
          </c:extLst>
        </c:ser>
        <c:dLbls>
          <c:showLegendKey val="0"/>
          <c:showVal val="0"/>
          <c:showCatName val="0"/>
          <c:showSerName val="0"/>
          <c:showPercent val="0"/>
          <c:showBubbleSize val="0"/>
        </c:dLbls>
        <c:gapWidth val="150"/>
        <c:overlap val="100"/>
        <c:axId val="57011200"/>
        <c:axId val="84423424"/>
      </c:barChart>
      <c:catAx>
        <c:axId val="57011200"/>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crossAx val="84423424"/>
        <c:crosses val="autoZero"/>
        <c:auto val="1"/>
        <c:lblAlgn val="ctr"/>
        <c:lblOffset val="100"/>
        <c:noMultiLvlLbl val="0"/>
      </c:catAx>
      <c:valAx>
        <c:axId val="84423424"/>
        <c:scaling>
          <c:orientation val="minMax"/>
        </c:scaling>
        <c:delete val="1"/>
        <c:axPos val="b"/>
        <c:numFmt formatCode="General" sourceLinked="1"/>
        <c:majorTickMark val="out"/>
        <c:minorTickMark val="none"/>
        <c:tickLblPos val="none"/>
        <c:crossAx val="57011200"/>
        <c:crosses val="autoZero"/>
        <c:crossBetween val="between"/>
      </c:valAx>
      <c:spPr>
        <a:noFill/>
        <a:ln w="25402">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rAngAx val="1"/>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Лист1!$B$1</c:f>
              <c:strCache>
                <c:ptCount val="1"/>
                <c:pt idx="0">
                  <c:v>Столбец1</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Лист1!$B$2:$B$11</c:f>
              <c:numCache>
                <c:formatCode>General</c:formatCode>
                <c:ptCount val="10"/>
                <c:pt idx="0">
                  <c:v>19.7</c:v>
                </c:pt>
                <c:pt idx="1">
                  <c:v>20.3</c:v>
                </c:pt>
                <c:pt idx="2">
                  <c:v>17.100000000000001</c:v>
                </c:pt>
                <c:pt idx="3">
                  <c:v>19.899999999999999</c:v>
                </c:pt>
                <c:pt idx="4">
                  <c:v>22.4</c:v>
                </c:pt>
                <c:pt idx="5">
                  <c:v>23.3</c:v>
                </c:pt>
                <c:pt idx="6">
                  <c:v>22.4</c:v>
                </c:pt>
                <c:pt idx="7">
                  <c:v>24.8</c:v>
                </c:pt>
                <c:pt idx="8">
                  <c:v>25.1</c:v>
                </c:pt>
                <c:pt idx="9">
                  <c:v>22.8</c:v>
                </c:pt>
              </c:numCache>
            </c:numRef>
          </c:val>
          <c:extLst>
            <c:ext xmlns:c16="http://schemas.microsoft.com/office/drawing/2014/chart" uri="{C3380CC4-5D6E-409C-BE32-E72D297353CC}">
              <c16:uniqueId val="{00000000-52F3-4FA1-AEFE-AC0342D59826}"/>
            </c:ext>
          </c:extLst>
        </c:ser>
        <c:dLbls>
          <c:showLegendKey val="0"/>
          <c:showVal val="1"/>
          <c:showCatName val="0"/>
          <c:showSerName val="0"/>
          <c:showPercent val="0"/>
          <c:showBubbleSize val="0"/>
        </c:dLbls>
        <c:gapWidth val="150"/>
        <c:shape val="cylinder"/>
        <c:axId val="168309888"/>
        <c:axId val="168312832"/>
        <c:axId val="0"/>
      </c:bar3DChart>
      <c:catAx>
        <c:axId val="16830988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crossAx val="168312832"/>
        <c:crosses val="autoZero"/>
        <c:auto val="1"/>
        <c:lblAlgn val="ctr"/>
        <c:lblOffset val="100"/>
        <c:noMultiLvlLbl val="0"/>
      </c:catAx>
      <c:valAx>
        <c:axId val="168312832"/>
        <c:scaling>
          <c:orientation val="minMax"/>
          <c:max val="30"/>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crossAx val="168309888"/>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solidFill>
            <a:schemeClr val="accent4">
              <a:lumMod val="50000"/>
            </a:schemeClr>
          </a:solidFill>
          <a:latin typeface="Arial" charset="0"/>
          <a:ea typeface="Arial" charset="0"/>
          <a:cs typeface="Arial"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4"/>
            </a:solidFill>
            <a:ln>
              <a:noFill/>
            </a:ln>
            <a:effectLst/>
          </c:spPr>
          <c:invertIfNegative val="0"/>
          <c:dPt>
            <c:idx val="4"/>
            <c:invertIfNegative val="0"/>
            <c:bubble3D val="0"/>
            <c:spPr>
              <a:solidFill>
                <a:srgbClr val="BF0EBD"/>
              </a:solidFill>
              <a:ln>
                <a:noFill/>
              </a:ln>
              <a:effectLst/>
            </c:spPr>
            <c:extLst>
              <c:ext xmlns:c16="http://schemas.microsoft.com/office/drawing/2014/chart" uri="{C3380CC4-5D6E-409C-BE32-E72D297353CC}">
                <c16:uniqueId val="{00000001-ABB5-4AF1-899E-026D818D969F}"/>
              </c:ext>
            </c:extLst>
          </c:dPt>
          <c:dLbls>
            <c:dLbl>
              <c:idx val="0"/>
              <c:layout>
                <c:manualLayout>
                  <c:x val="5.6066029940702103E-2"/>
                  <c:y val="-2.8060326608943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B5-4AF1-899E-026D818D969F}"/>
                </c:ext>
              </c:extLst>
            </c:dLbl>
            <c:dLbl>
              <c:idx val="1"/>
              <c:layout>
                <c:manualLayout>
                  <c:x val="8.26320841839214E-2"/>
                  <c:y val="-2.80603266089449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B5-4AF1-899E-026D818D969F}"/>
                </c:ext>
              </c:extLst>
            </c:dLbl>
            <c:dLbl>
              <c:idx val="2"/>
              <c:layout>
                <c:manualLayout>
                  <c:x val="9.53526295324197E-2"/>
                  <c:y val="-2.80603266089449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B5-4AF1-899E-026D818D969F}"/>
                </c:ext>
              </c:extLst>
            </c:dLbl>
            <c:dLbl>
              <c:idx val="4"/>
              <c:layout>
                <c:manualLayout>
                  <c:x val="0.24936959268980299"/>
                  <c:y val="8.41809798268347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B5-4AF1-899E-026D818D969F}"/>
                </c:ext>
              </c:extLst>
            </c:dLbl>
            <c:dLbl>
              <c:idx val="5"/>
              <c:layout>
                <c:manualLayout>
                  <c:x val="0.26129690385923998"/>
                  <c:y val="-5.6120653217889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B5-4AF1-899E-026D818D969F}"/>
                </c:ext>
              </c:extLst>
            </c:dLbl>
            <c:dLbl>
              <c:idx val="6"/>
              <c:layout>
                <c:manualLayout>
                  <c:x val="0.29094937785554698"/>
                  <c:y val="-2.80603266089449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B5-4AF1-899E-026D818D969F}"/>
                </c:ext>
              </c:extLst>
            </c:dLbl>
            <c:dLbl>
              <c:idx val="7"/>
              <c:layout>
                <c:manualLayout>
                  <c:x val="0.3118519733644429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B5-4AF1-899E-026D818D969F}"/>
                </c:ext>
              </c:extLst>
            </c:dLbl>
            <c:dLbl>
              <c:idx val="8"/>
              <c:layout>
                <c:manualLayout>
                  <c:x val="0.41252758335763701"/>
                  <c:y val="6.43041722982142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BB5-4AF1-899E-026D818D969F}"/>
                </c:ext>
              </c:extLst>
            </c:dLbl>
            <c:spPr>
              <a:noFill/>
              <a:ln>
                <a:noFill/>
              </a:ln>
              <a:effectLst/>
            </c:spPr>
            <c:txPr>
              <a:bodyPr rot="0" spcFirstLastPara="1" vertOverflow="ellipsis" vert="horz" wrap="square" anchor="ctr" anchorCtr="1"/>
              <a:lstStyle/>
              <a:p>
                <a:pPr>
                  <a:defRPr sz="1800" b="1" i="0" u="none" strike="noStrike" kern="1200" baseline="0">
                    <a:solidFill>
                      <a:schemeClr val="accent4">
                        <a:lumMod val="50000"/>
                      </a:schemeClr>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Finland</c:v>
                </c:pt>
                <c:pt idx="1">
                  <c:v>UK</c:v>
                </c:pt>
                <c:pt idx="2">
                  <c:v>Sweden</c:v>
                </c:pt>
                <c:pt idx="4">
                  <c:v>Latvia</c:v>
                </c:pt>
                <c:pt idx="5">
                  <c:v>Bulgaria</c:v>
                </c:pt>
                <c:pt idx="6">
                  <c:v>Lithuania</c:v>
                </c:pt>
                <c:pt idx="7">
                  <c:v>Moldova</c:v>
                </c:pt>
                <c:pt idx="8">
                  <c:v>Romania</c:v>
                </c:pt>
              </c:strCache>
            </c:strRef>
          </c:cat>
          <c:val>
            <c:numRef>
              <c:f>Sheet1!$B$2:$B$10</c:f>
              <c:numCache>
                <c:formatCode>General</c:formatCode>
                <c:ptCount val="9"/>
                <c:pt idx="0">
                  <c:v>1.4</c:v>
                </c:pt>
                <c:pt idx="1">
                  <c:v>2.4</c:v>
                </c:pt>
                <c:pt idx="2">
                  <c:v>2.6</c:v>
                </c:pt>
                <c:pt idx="4">
                  <c:v>8.2000000000000011</c:v>
                </c:pt>
                <c:pt idx="5">
                  <c:v>8.8000000000000007</c:v>
                </c:pt>
                <c:pt idx="6">
                  <c:v>9.8000000000000007</c:v>
                </c:pt>
                <c:pt idx="7">
                  <c:v>10.3</c:v>
                </c:pt>
                <c:pt idx="8">
                  <c:v>14.2</c:v>
                </c:pt>
              </c:numCache>
            </c:numRef>
          </c:val>
          <c:extLst>
            <c:ext xmlns:c16="http://schemas.microsoft.com/office/drawing/2014/chart" uri="{C3380CC4-5D6E-409C-BE32-E72D297353CC}">
              <c16:uniqueId val="{00000009-ABB5-4AF1-899E-026D818D969F}"/>
            </c:ext>
          </c:extLst>
        </c:ser>
        <c:dLbls>
          <c:showLegendKey val="0"/>
          <c:showVal val="0"/>
          <c:showCatName val="0"/>
          <c:showSerName val="0"/>
          <c:showPercent val="0"/>
          <c:showBubbleSize val="0"/>
        </c:dLbls>
        <c:gapWidth val="150"/>
        <c:overlap val="100"/>
        <c:axId val="168408192"/>
        <c:axId val="168409728"/>
      </c:barChart>
      <c:catAx>
        <c:axId val="16840819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accent4">
                    <a:lumMod val="50000"/>
                  </a:schemeClr>
                </a:solidFill>
                <a:latin typeface="Arial" charset="0"/>
                <a:ea typeface="Arial" charset="0"/>
                <a:cs typeface="Arial" charset="0"/>
              </a:defRPr>
            </a:pPr>
            <a:endParaRPr lang="en-US"/>
          </a:p>
        </c:txPr>
        <c:crossAx val="168409728"/>
        <c:crosses val="autoZero"/>
        <c:auto val="1"/>
        <c:lblAlgn val="ctr"/>
        <c:lblOffset val="100"/>
        <c:noMultiLvlLbl val="0"/>
      </c:catAx>
      <c:valAx>
        <c:axId val="168409728"/>
        <c:scaling>
          <c:orientation val="minMax"/>
        </c:scaling>
        <c:delete val="1"/>
        <c:axPos val="b"/>
        <c:numFmt formatCode="General" sourceLinked="1"/>
        <c:majorTickMark val="out"/>
        <c:minorTickMark val="none"/>
        <c:tickLblPos val="none"/>
        <c:crossAx val="168408192"/>
        <c:crosses val="autoZero"/>
        <c:crossBetween val="between"/>
      </c:valAx>
      <c:spPr>
        <a:noFill/>
        <a:ln w="25402">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tx>
            <c:strRef>
              <c:f>Лист1!$B$1</c:f>
              <c:strCache>
                <c:ptCount val="1"/>
                <c:pt idx="0">
                  <c:v>Столбец1</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Лист1!$A$2:$A$9</c:f>
              <c:numCache>
                <c:formatCode>General</c:formatCode>
                <c:ptCount val="8"/>
                <c:pt idx="0">
                  <c:v>2008</c:v>
                </c:pt>
                <c:pt idx="1">
                  <c:v>2009</c:v>
                </c:pt>
                <c:pt idx="2">
                  <c:v>2010</c:v>
                </c:pt>
                <c:pt idx="3">
                  <c:v>2011</c:v>
                </c:pt>
                <c:pt idx="4">
                  <c:v>2012</c:v>
                </c:pt>
                <c:pt idx="5">
                  <c:v>2013</c:v>
                </c:pt>
                <c:pt idx="6">
                  <c:v>2014</c:v>
                </c:pt>
                <c:pt idx="7">
                  <c:v>2015</c:v>
                </c:pt>
              </c:numCache>
            </c:numRef>
          </c:cat>
          <c:val>
            <c:numRef>
              <c:f>Лист1!$B$2:$B$9</c:f>
              <c:numCache>
                <c:formatCode>General</c:formatCode>
                <c:ptCount val="8"/>
                <c:pt idx="0">
                  <c:v>8.7000000000000011</c:v>
                </c:pt>
                <c:pt idx="1">
                  <c:v>8.4</c:v>
                </c:pt>
                <c:pt idx="2">
                  <c:v>12.5</c:v>
                </c:pt>
                <c:pt idx="3">
                  <c:v>10.8</c:v>
                </c:pt>
                <c:pt idx="4">
                  <c:v>11.8</c:v>
                </c:pt>
                <c:pt idx="5">
                  <c:v>12.1</c:v>
                </c:pt>
                <c:pt idx="6">
                  <c:v>10.3</c:v>
                </c:pt>
                <c:pt idx="7">
                  <c:v>10.9</c:v>
                </c:pt>
              </c:numCache>
            </c:numRef>
          </c:val>
          <c:extLst>
            <c:ext xmlns:c16="http://schemas.microsoft.com/office/drawing/2014/chart" uri="{C3380CC4-5D6E-409C-BE32-E72D297353CC}">
              <c16:uniqueId val="{00000000-7463-4FED-B862-47BAA17AFA30}"/>
            </c:ext>
          </c:extLst>
        </c:ser>
        <c:dLbls>
          <c:showLegendKey val="0"/>
          <c:showVal val="1"/>
          <c:showCatName val="0"/>
          <c:showSerName val="0"/>
          <c:showPercent val="0"/>
          <c:showBubbleSize val="0"/>
        </c:dLbls>
        <c:gapWidth val="150"/>
        <c:axId val="168266368"/>
        <c:axId val="168285696"/>
      </c:barChart>
      <c:catAx>
        <c:axId val="16826636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8285696"/>
        <c:crosses val="autoZero"/>
        <c:auto val="1"/>
        <c:lblAlgn val="ctr"/>
        <c:lblOffset val="100"/>
        <c:noMultiLvlLbl val="0"/>
      </c:catAx>
      <c:valAx>
        <c:axId val="168285696"/>
        <c:scaling>
          <c:orientation val="minMax"/>
          <c:max val="30"/>
          <c:min val="0"/>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8266368"/>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7456577017759954E-2"/>
          <c:y val="4.9526487760458524E-2"/>
          <c:w val="0.62385704410404463"/>
          <c:h val="0.8252940226904214"/>
        </c:manualLayout>
      </c:layout>
      <c:barChart>
        <c:barDir val="col"/>
        <c:grouping val="stacked"/>
        <c:varyColors val="0"/>
        <c:ser>
          <c:idx val="0"/>
          <c:order val="0"/>
          <c:tx>
            <c:strRef>
              <c:f>Sheet1!$B$1</c:f>
              <c:strCache>
                <c:ptCount val="1"/>
                <c:pt idx="0">
                  <c:v>HPV 16</c:v>
                </c:pt>
              </c:strCache>
            </c:strRef>
          </c:tx>
          <c:spPr>
            <a:solidFill>
              <a:srgbClr val="8064A2">
                <a:lumMod val="75000"/>
              </a:srgbClr>
            </a:solidFill>
          </c:spPr>
          <c:invertIfNegative val="0"/>
          <c:cat>
            <c:strRef>
              <c:f>Sheet1!$A$2:$A$3</c:f>
              <c:strCache>
                <c:ptCount val="2"/>
                <c:pt idx="0">
                  <c:v>Squamous Cell Carcinoma</c:v>
                </c:pt>
                <c:pt idx="1">
                  <c:v>Adenocarcinoma</c:v>
                </c:pt>
              </c:strCache>
            </c:strRef>
          </c:cat>
          <c:val>
            <c:numRef>
              <c:f>Sheet1!$B$2:$B$3</c:f>
              <c:numCache>
                <c:formatCode>0%</c:formatCode>
                <c:ptCount val="2"/>
                <c:pt idx="0">
                  <c:v>0.62000000000000388</c:v>
                </c:pt>
                <c:pt idx="1">
                  <c:v>0.5</c:v>
                </c:pt>
              </c:numCache>
            </c:numRef>
          </c:val>
          <c:extLst>
            <c:ext xmlns:c16="http://schemas.microsoft.com/office/drawing/2014/chart" uri="{C3380CC4-5D6E-409C-BE32-E72D297353CC}">
              <c16:uniqueId val="{00000000-8CC4-4164-AD6A-92154E7377DA}"/>
            </c:ext>
          </c:extLst>
        </c:ser>
        <c:ser>
          <c:idx val="1"/>
          <c:order val="1"/>
          <c:tx>
            <c:strRef>
              <c:f>Sheet1!$C$1</c:f>
              <c:strCache>
                <c:ptCount val="1"/>
                <c:pt idx="0">
                  <c:v>HPV 18</c:v>
                </c:pt>
              </c:strCache>
            </c:strRef>
          </c:tx>
          <c:spPr>
            <a:solidFill>
              <a:srgbClr val="B17EA9"/>
            </a:solidFill>
          </c:spPr>
          <c:invertIfNegative val="0"/>
          <c:cat>
            <c:strRef>
              <c:f>Sheet1!$A$2:$A$3</c:f>
              <c:strCache>
                <c:ptCount val="2"/>
                <c:pt idx="0">
                  <c:v>Squamous Cell Carcinoma</c:v>
                </c:pt>
                <c:pt idx="1">
                  <c:v>Adenocarcinoma</c:v>
                </c:pt>
              </c:strCache>
            </c:strRef>
          </c:cat>
          <c:val>
            <c:numRef>
              <c:f>Sheet1!$C$2:$C$3</c:f>
              <c:numCache>
                <c:formatCode>0%</c:formatCode>
                <c:ptCount val="2"/>
                <c:pt idx="0">
                  <c:v>8.0000000000000127E-2</c:v>
                </c:pt>
                <c:pt idx="1">
                  <c:v>0.32000000000000162</c:v>
                </c:pt>
              </c:numCache>
            </c:numRef>
          </c:val>
          <c:extLst>
            <c:ext xmlns:c16="http://schemas.microsoft.com/office/drawing/2014/chart" uri="{C3380CC4-5D6E-409C-BE32-E72D297353CC}">
              <c16:uniqueId val="{00000001-8CC4-4164-AD6A-92154E7377DA}"/>
            </c:ext>
          </c:extLst>
        </c:ser>
        <c:ser>
          <c:idx val="2"/>
          <c:order val="2"/>
          <c:tx>
            <c:strRef>
              <c:f>Sheet1!$D$1</c:f>
              <c:strCache>
                <c:ptCount val="1"/>
                <c:pt idx="0">
                  <c:v>HPV 45</c:v>
                </c:pt>
              </c:strCache>
            </c:strRef>
          </c:tx>
          <c:spPr>
            <a:solidFill>
              <a:srgbClr val="84BA82"/>
            </a:solidFill>
          </c:spPr>
          <c:invertIfNegative val="0"/>
          <c:cat>
            <c:strRef>
              <c:f>Sheet1!$A$2:$A$3</c:f>
              <c:strCache>
                <c:ptCount val="2"/>
                <c:pt idx="0">
                  <c:v>Squamous Cell Carcinoma</c:v>
                </c:pt>
                <c:pt idx="1">
                  <c:v>Adenocarcinoma</c:v>
                </c:pt>
              </c:strCache>
            </c:strRef>
          </c:cat>
          <c:val>
            <c:numRef>
              <c:f>Sheet1!$D$2:$D$3</c:f>
              <c:numCache>
                <c:formatCode>0%</c:formatCode>
                <c:ptCount val="2"/>
                <c:pt idx="0">
                  <c:v>5.0000000000000031E-2</c:v>
                </c:pt>
                <c:pt idx="1">
                  <c:v>0.12000000000000002</c:v>
                </c:pt>
              </c:numCache>
            </c:numRef>
          </c:val>
          <c:extLst>
            <c:ext xmlns:c16="http://schemas.microsoft.com/office/drawing/2014/chart" uri="{C3380CC4-5D6E-409C-BE32-E72D297353CC}">
              <c16:uniqueId val="{00000002-8CC4-4164-AD6A-92154E7377DA}"/>
            </c:ext>
          </c:extLst>
        </c:ser>
        <c:ser>
          <c:idx val="3"/>
          <c:order val="3"/>
          <c:tx>
            <c:strRef>
              <c:f>Sheet1!$E$1</c:f>
              <c:strCache>
                <c:ptCount val="1"/>
                <c:pt idx="0">
                  <c:v>HPV 31</c:v>
                </c:pt>
              </c:strCache>
            </c:strRef>
          </c:tx>
          <c:invertIfNegative val="0"/>
          <c:cat>
            <c:strRef>
              <c:f>Sheet1!$A$2:$A$3</c:f>
              <c:strCache>
                <c:ptCount val="2"/>
                <c:pt idx="0">
                  <c:v>Squamous Cell Carcinoma</c:v>
                </c:pt>
                <c:pt idx="1">
                  <c:v>Adenocarcinoma</c:v>
                </c:pt>
              </c:strCache>
            </c:strRef>
          </c:cat>
          <c:val>
            <c:numRef>
              <c:f>Sheet1!$E$2:$E$3</c:f>
              <c:numCache>
                <c:formatCode>General</c:formatCode>
                <c:ptCount val="2"/>
                <c:pt idx="0" formatCode="0%">
                  <c:v>4.0000000000000063E-2</c:v>
                </c:pt>
              </c:numCache>
            </c:numRef>
          </c:val>
          <c:extLst>
            <c:ext xmlns:c16="http://schemas.microsoft.com/office/drawing/2014/chart" uri="{C3380CC4-5D6E-409C-BE32-E72D297353CC}">
              <c16:uniqueId val="{00000003-8CC4-4164-AD6A-92154E7377DA}"/>
            </c:ext>
          </c:extLst>
        </c:ser>
        <c:ser>
          <c:idx val="4"/>
          <c:order val="4"/>
          <c:tx>
            <c:strRef>
              <c:f>Sheet1!$F$1</c:f>
              <c:strCache>
                <c:ptCount val="1"/>
                <c:pt idx="0">
                  <c:v>HPV 33</c:v>
                </c:pt>
              </c:strCache>
            </c:strRef>
          </c:tx>
          <c:invertIfNegative val="0"/>
          <c:cat>
            <c:strRef>
              <c:f>Sheet1!$A$2:$A$3</c:f>
              <c:strCache>
                <c:ptCount val="2"/>
                <c:pt idx="0">
                  <c:v>Squamous Cell Carcinoma</c:v>
                </c:pt>
                <c:pt idx="1">
                  <c:v>Adenocarcinoma</c:v>
                </c:pt>
              </c:strCache>
            </c:strRef>
          </c:cat>
          <c:val>
            <c:numRef>
              <c:f>Sheet1!$F$2:$F$3</c:f>
              <c:numCache>
                <c:formatCode>General</c:formatCode>
                <c:ptCount val="2"/>
                <c:pt idx="0" formatCode="0%">
                  <c:v>4.0000000000000063E-2</c:v>
                </c:pt>
              </c:numCache>
            </c:numRef>
          </c:val>
          <c:extLst>
            <c:ext xmlns:c16="http://schemas.microsoft.com/office/drawing/2014/chart" uri="{C3380CC4-5D6E-409C-BE32-E72D297353CC}">
              <c16:uniqueId val="{00000004-8CC4-4164-AD6A-92154E7377DA}"/>
            </c:ext>
          </c:extLst>
        </c:ser>
        <c:ser>
          <c:idx val="5"/>
          <c:order val="5"/>
          <c:tx>
            <c:strRef>
              <c:f>Sheet1!$G$1</c:f>
              <c:strCache>
                <c:ptCount val="1"/>
                <c:pt idx="0">
                  <c:v>HPV 52</c:v>
                </c:pt>
              </c:strCache>
            </c:strRef>
          </c:tx>
          <c:invertIfNegative val="0"/>
          <c:cat>
            <c:strRef>
              <c:f>Sheet1!$A$2:$A$3</c:f>
              <c:strCache>
                <c:ptCount val="2"/>
                <c:pt idx="0">
                  <c:v>Squamous Cell Carcinoma</c:v>
                </c:pt>
                <c:pt idx="1">
                  <c:v>Adenocarcinoma</c:v>
                </c:pt>
              </c:strCache>
            </c:strRef>
          </c:cat>
          <c:val>
            <c:numRef>
              <c:f>Sheet1!$G$2:$G$3</c:f>
              <c:numCache>
                <c:formatCode>General</c:formatCode>
                <c:ptCount val="2"/>
                <c:pt idx="0" formatCode="0%">
                  <c:v>3.0000000000000016E-2</c:v>
                </c:pt>
              </c:numCache>
            </c:numRef>
          </c:val>
          <c:extLst>
            <c:ext xmlns:c16="http://schemas.microsoft.com/office/drawing/2014/chart" uri="{C3380CC4-5D6E-409C-BE32-E72D297353CC}">
              <c16:uniqueId val="{00000005-8CC4-4164-AD6A-92154E7377DA}"/>
            </c:ext>
          </c:extLst>
        </c:ser>
        <c:ser>
          <c:idx val="6"/>
          <c:order val="6"/>
          <c:tx>
            <c:strRef>
              <c:f>Sheet1!$H$1</c:f>
              <c:strCache>
                <c:ptCount val="1"/>
                <c:pt idx="0">
                  <c:v>HPV 58</c:v>
                </c:pt>
              </c:strCache>
            </c:strRef>
          </c:tx>
          <c:invertIfNegative val="0"/>
          <c:cat>
            <c:strRef>
              <c:f>Sheet1!$A$2:$A$3</c:f>
              <c:strCache>
                <c:ptCount val="2"/>
                <c:pt idx="0">
                  <c:v>Squamous Cell Carcinoma</c:v>
                </c:pt>
                <c:pt idx="1">
                  <c:v>Adenocarcinoma</c:v>
                </c:pt>
              </c:strCache>
            </c:strRef>
          </c:cat>
          <c:val>
            <c:numRef>
              <c:f>Sheet1!$H$2:$H$3</c:f>
              <c:numCache>
                <c:formatCode>General</c:formatCode>
                <c:ptCount val="2"/>
                <c:pt idx="0" formatCode="0%">
                  <c:v>2.0000000000000032E-2</c:v>
                </c:pt>
              </c:numCache>
            </c:numRef>
          </c:val>
          <c:extLst>
            <c:ext xmlns:c16="http://schemas.microsoft.com/office/drawing/2014/chart" uri="{C3380CC4-5D6E-409C-BE32-E72D297353CC}">
              <c16:uniqueId val="{00000006-8CC4-4164-AD6A-92154E7377DA}"/>
            </c:ext>
          </c:extLst>
        </c:ser>
        <c:ser>
          <c:idx val="7"/>
          <c:order val="7"/>
          <c:tx>
            <c:strRef>
              <c:f>Sheet1!$I$1</c:f>
              <c:strCache>
                <c:ptCount val="1"/>
                <c:pt idx="0">
                  <c:v>HPV 35</c:v>
                </c:pt>
              </c:strCache>
            </c:strRef>
          </c:tx>
          <c:invertIfNegative val="0"/>
          <c:cat>
            <c:strRef>
              <c:f>Sheet1!$A$2:$A$3</c:f>
              <c:strCache>
                <c:ptCount val="2"/>
                <c:pt idx="0">
                  <c:v>Squamous Cell Carcinoma</c:v>
                </c:pt>
                <c:pt idx="1">
                  <c:v>Adenocarcinoma</c:v>
                </c:pt>
              </c:strCache>
            </c:strRef>
          </c:cat>
          <c:val>
            <c:numRef>
              <c:f>Sheet1!$I$2:$I$3</c:f>
              <c:numCache>
                <c:formatCode>General</c:formatCode>
                <c:ptCount val="2"/>
                <c:pt idx="0" formatCode="0%">
                  <c:v>2.0000000000000032E-2</c:v>
                </c:pt>
              </c:numCache>
            </c:numRef>
          </c:val>
          <c:extLst>
            <c:ext xmlns:c16="http://schemas.microsoft.com/office/drawing/2014/chart" uri="{C3380CC4-5D6E-409C-BE32-E72D297353CC}">
              <c16:uniqueId val="{00000007-8CC4-4164-AD6A-92154E7377DA}"/>
            </c:ext>
          </c:extLst>
        </c:ser>
        <c:ser>
          <c:idx val="8"/>
          <c:order val="8"/>
          <c:tx>
            <c:strRef>
              <c:f>Sheet1!$J$1</c:f>
              <c:strCache>
                <c:ptCount val="1"/>
                <c:pt idx="0">
                  <c:v>HPV 39</c:v>
                </c:pt>
              </c:strCache>
            </c:strRef>
          </c:tx>
          <c:invertIfNegative val="0"/>
          <c:cat>
            <c:strRef>
              <c:f>Sheet1!$A$2:$A$3</c:f>
              <c:strCache>
                <c:ptCount val="2"/>
                <c:pt idx="0">
                  <c:v>Squamous Cell Carcinoma</c:v>
                </c:pt>
                <c:pt idx="1">
                  <c:v>Adenocarcinoma</c:v>
                </c:pt>
              </c:strCache>
            </c:strRef>
          </c:cat>
          <c:val>
            <c:numRef>
              <c:f>Sheet1!$J$2:$J$3</c:f>
              <c:numCache>
                <c:formatCode>General</c:formatCode>
                <c:ptCount val="2"/>
                <c:pt idx="0" formatCode="0%">
                  <c:v>2.0000000000000032E-2</c:v>
                </c:pt>
              </c:numCache>
            </c:numRef>
          </c:val>
          <c:extLst>
            <c:ext xmlns:c16="http://schemas.microsoft.com/office/drawing/2014/chart" uri="{C3380CC4-5D6E-409C-BE32-E72D297353CC}">
              <c16:uniqueId val="{00000008-8CC4-4164-AD6A-92154E7377DA}"/>
            </c:ext>
          </c:extLst>
        </c:ser>
        <c:dLbls>
          <c:showLegendKey val="0"/>
          <c:showVal val="0"/>
          <c:showCatName val="0"/>
          <c:showSerName val="0"/>
          <c:showPercent val="0"/>
          <c:showBubbleSize val="0"/>
        </c:dLbls>
        <c:gapWidth val="150"/>
        <c:overlap val="100"/>
        <c:axId val="168568320"/>
        <c:axId val="168569856"/>
      </c:barChart>
      <c:catAx>
        <c:axId val="168568320"/>
        <c:scaling>
          <c:orientation val="minMax"/>
        </c:scaling>
        <c:delete val="0"/>
        <c:axPos val="b"/>
        <c:numFmt formatCode="General" sourceLinked="0"/>
        <c:majorTickMark val="out"/>
        <c:minorTickMark val="none"/>
        <c:tickLblPos val="nextTo"/>
        <c:txPr>
          <a:bodyPr/>
          <a:lstStyle/>
          <a:p>
            <a:pPr>
              <a:defRPr sz="1000">
                <a:solidFill>
                  <a:srgbClr val="173C6F"/>
                </a:solidFill>
                <a:latin typeface="Arial"/>
                <a:cs typeface="Arial"/>
              </a:defRPr>
            </a:pPr>
            <a:endParaRPr lang="en-US"/>
          </a:p>
        </c:txPr>
        <c:crossAx val="168569856"/>
        <c:crosses val="autoZero"/>
        <c:auto val="1"/>
        <c:lblAlgn val="ctr"/>
        <c:lblOffset val="100"/>
        <c:noMultiLvlLbl val="0"/>
      </c:catAx>
      <c:valAx>
        <c:axId val="168569856"/>
        <c:scaling>
          <c:orientation val="minMax"/>
        </c:scaling>
        <c:delete val="0"/>
        <c:axPos val="l"/>
        <c:numFmt formatCode="0%" sourceLinked="1"/>
        <c:majorTickMark val="out"/>
        <c:minorTickMark val="none"/>
        <c:tickLblPos val="nextTo"/>
        <c:txPr>
          <a:bodyPr/>
          <a:lstStyle/>
          <a:p>
            <a:pPr>
              <a:defRPr sz="1000">
                <a:solidFill>
                  <a:srgbClr val="173C6F"/>
                </a:solidFill>
                <a:latin typeface="Arial"/>
                <a:cs typeface="Arial"/>
              </a:defRPr>
            </a:pPr>
            <a:endParaRPr lang="en-US"/>
          </a:p>
        </c:txPr>
        <c:crossAx val="168568320"/>
        <c:crosses val="autoZero"/>
        <c:crossBetween val="between"/>
        <c:majorUnit val="0.25"/>
      </c:valAx>
    </c:plotArea>
    <c:legend>
      <c:legendPos val="r"/>
      <c:layout>
        <c:manualLayout>
          <c:xMode val="edge"/>
          <c:yMode val="edge"/>
          <c:x val="0.78534815441305561"/>
          <c:y val="0.13535409859242747"/>
          <c:w val="0.14911181110852201"/>
          <c:h val="0.6509995179174074"/>
        </c:manualLayout>
      </c:layout>
      <c:overlay val="0"/>
      <c:txPr>
        <a:bodyPr/>
        <a:lstStyle/>
        <a:p>
          <a:pPr>
            <a:defRPr sz="1200">
              <a:solidFill>
                <a:srgbClr val="173C6F"/>
              </a:solidFill>
              <a:latin typeface="Arial"/>
              <a:cs typeface="Aria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Dzemdes kakla vēža skrīnings</c:v>
                </c:pt>
              </c:strCache>
            </c:strRef>
          </c:tx>
          <c:spPr>
            <a:solidFill>
              <a:schemeClr val="accent4">
                <a:lumMod val="60000"/>
                <a:lumOff val="40000"/>
              </a:schemeClr>
            </a:solidFill>
            <a:ln>
              <a:solidFill>
                <a:schemeClr val="accent1"/>
              </a:solidFill>
            </a:ln>
          </c:spPr>
          <c:invertIfNegative val="0"/>
          <c:dPt>
            <c:idx val="6"/>
            <c:invertIfNegative val="0"/>
            <c:bubble3D val="0"/>
            <c:extLst>
              <c:ext xmlns:c16="http://schemas.microsoft.com/office/drawing/2014/chart" uri="{C3380CC4-5D6E-409C-BE32-E72D297353CC}">
                <c16:uniqueId val="{00000000-876A-4E78-ADAE-5F9EE9C8E9A6}"/>
              </c:ext>
            </c:extLst>
          </c:dPt>
          <c:dPt>
            <c:idx val="7"/>
            <c:invertIfNegative val="0"/>
            <c:bubble3D val="0"/>
            <c:extLst>
              <c:ext xmlns:c16="http://schemas.microsoft.com/office/drawing/2014/chart" uri="{C3380CC4-5D6E-409C-BE32-E72D297353CC}">
                <c16:uniqueId val="{00000001-876A-4E78-ADAE-5F9EE9C8E9A6}"/>
              </c:ext>
            </c:extLst>
          </c:dPt>
          <c:dPt>
            <c:idx val="8"/>
            <c:invertIfNegative val="0"/>
            <c:bubble3D val="0"/>
            <c:spPr>
              <a:solidFill>
                <a:schemeClr val="accent4">
                  <a:lumMod val="75000"/>
                </a:schemeClr>
              </a:solidFill>
              <a:ln>
                <a:solidFill>
                  <a:schemeClr val="accent1"/>
                </a:solidFill>
              </a:ln>
            </c:spPr>
            <c:extLst>
              <c:ext xmlns:c16="http://schemas.microsoft.com/office/drawing/2014/chart" uri="{C3380CC4-5D6E-409C-BE32-E72D297353CC}">
                <c16:uniqueId val="{00000003-876A-4E78-ADAE-5F9EE9C8E9A6}"/>
              </c:ext>
            </c:extLst>
          </c:dPt>
          <c:dLbls>
            <c:spPr>
              <a:noFill/>
              <a:ln>
                <a:noFill/>
              </a:ln>
              <a:effectLst/>
            </c:spPr>
            <c:txPr>
              <a:bodyPr/>
              <a:lstStyle/>
              <a:p>
                <a:pPr>
                  <a:defRPr>
                    <a:solidFill>
                      <a:schemeClr val="accent4">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2009</c:v>
                </c:pt>
                <c:pt idx="1">
                  <c:v>2010</c:v>
                </c:pt>
                <c:pt idx="2">
                  <c:v>2011</c:v>
                </c:pt>
                <c:pt idx="3">
                  <c:v>2012</c:v>
                </c:pt>
                <c:pt idx="4">
                  <c:v>2013</c:v>
                </c:pt>
                <c:pt idx="5">
                  <c:v>2014</c:v>
                </c:pt>
                <c:pt idx="6">
                  <c:v>2015</c:v>
                </c:pt>
                <c:pt idx="7">
                  <c:v>2016</c:v>
                </c:pt>
                <c:pt idx="8">
                  <c:v>Mērķis</c:v>
                </c:pt>
              </c:strCache>
            </c:strRef>
          </c:cat>
          <c:val>
            <c:numRef>
              <c:f>Sheet1!$B$2:$B$10</c:f>
              <c:numCache>
                <c:formatCode>General</c:formatCode>
                <c:ptCount val="9"/>
                <c:pt idx="0">
                  <c:v>14.9</c:v>
                </c:pt>
                <c:pt idx="1">
                  <c:v>15.3</c:v>
                </c:pt>
                <c:pt idx="2">
                  <c:v>34.5</c:v>
                </c:pt>
                <c:pt idx="3">
                  <c:v>26.7</c:v>
                </c:pt>
                <c:pt idx="4">
                  <c:v>27.4</c:v>
                </c:pt>
                <c:pt idx="5">
                  <c:v>27.8</c:v>
                </c:pt>
                <c:pt idx="6">
                  <c:v>25</c:v>
                </c:pt>
                <c:pt idx="7">
                  <c:v>25</c:v>
                </c:pt>
                <c:pt idx="8">
                  <c:v>80</c:v>
                </c:pt>
              </c:numCache>
            </c:numRef>
          </c:val>
          <c:extLst>
            <c:ext xmlns:c16="http://schemas.microsoft.com/office/drawing/2014/chart" uri="{C3380CC4-5D6E-409C-BE32-E72D297353CC}">
              <c16:uniqueId val="{00000004-876A-4E78-ADAE-5F9EE9C8E9A6}"/>
            </c:ext>
          </c:extLst>
        </c:ser>
        <c:ser>
          <c:idx val="1"/>
          <c:order val="1"/>
          <c:tx>
            <c:strRef>
              <c:f>Sheet1!$C$1</c:f>
              <c:strCache>
                <c:ptCount val="1"/>
                <c:pt idx="0">
                  <c:v>Column1</c:v>
                </c:pt>
              </c:strCache>
            </c:strRef>
          </c:tx>
          <c:spPr>
            <a:ln>
              <a:solidFill>
                <a:schemeClr val="accent6">
                  <a:lumMod val="75000"/>
                </a:schemeClr>
              </a:solidFill>
            </a:ln>
          </c:spPr>
          <c:invertIfNegative val="0"/>
          <c:dPt>
            <c:idx val="6"/>
            <c:invertIfNegative val="0"/>
            <c:bubble3D val="0"/>
            <c:spPr>
              <a:solidFill>
                <a:schemeClr val="accent6">
                  <a:lumMod val="60000"/>
                  <a:lumOff val="40000"/>
                </a:schemeClr>
              </a:solidFill>
              <a:ln>
                <a:solidFill>
                  <a:schemeClr val="accent6">
                    <a:lumMod val="75000"/>
                  </a:schemeClr>
                </a:solidFill>
              </a:ln>
            </c:spPr>
            <c:extLst>
              <c:ext xmlns:c16="http://schemas.microsoft.com/office/drawing/2014/chart" uri="{C3380CC4-5D6E-409C-BE32-E72D297353CC}">
                <c16:uniqueId val="{00000006-876A-4E78-ADAE-5F9EE9C8E9A6}"/>
              </c:ext>
            </c:extLst>
          </c:dPt>
          <c:cat>
            <c:strRef>
              <c:f>Sheet1!$A$2:$A$10</c:f>
              <c:strCache>
                <c:ptCount val="9"/>
                <c:pt idx="0">
                  <c:v>2009</c:v>
                </c:pt>
                <c:pt idx="1">
                  <c:v>2010</c:v>
                </c:pt>
                <c:pt idx="2">
                  <c:v>2011</c:v>
                </c:pt>
                <c:pt idx="3">
                  <c:v>2012</c:v>
                </c:pt>
                <c:pt idx="4">
                  <c:v>2013</c:v>
                </c:pt>
                <c:pt idx="5">
                  <c:v>2014</c:v>
                </c:pt>
                <c:pt idx="6">
                  <c:v>2015</c:v>
                </c:pt>
                <c:pt idx="7">
                  <c:v>2016</c:v>
                </c:pt>
                <c:pt idx="8">
                  <c:v>Mērķis</c:v>
                </c:pt>
              </c:strCache>
            </c:strRef>
          </c:cat>
          <c:val>
            <c:numRef>
              <c:f>Sheet1!$C$2:$C$10</c:f>
              <c:numCache>
                <c:formatCode>General</c:formatCode>
                <c:ptCount val="9"/>
              </c:numCache>
            </c:numRef>
          </c:val>
          <c:extLst>
            <c:ext xmlns:c16="http://schemas.microsoft.com/office/drawing/2014/chart" uri="{C3380CC4-5D6E-409C-BE32-E72D297353CC}">
              <c16:uniqueId val="{00000007-876A-4E78-ADAE-5F9EE9C8E9A6}"/>
            </c:ext>
          </c:extLst>
        </c:ser>
        <c:dLbls>
          <c:showLegendKey val="0"/>
          <c:showVal val="0"/>
          <c:showCatName val="0"/>
          <c:showSerName val="0"/>
          <c:showPercent val="0"/>
          <c:showBubbleSize val="0"/>
        </c:dLbls>
        <c:gapWidth val="150"/>
        <c:axId val="176545152"/>
        <c:axId val="176546944"/>
      </c:barChart>
      <c:catAx>
        <c:axId val="176545152"/>
        <c:scaling>
          <c:orientation val="minMax"/>
        </c:scaling>
        <c:delete val="0"/>
        <c:axPos val="b"/>
        <c:numFmt formatCode="General" sourceLinked="1"/>
        <c:majorTickMark val="out"/>
        <c:minorTickMark val="none"/>
        <c:tickLblPos val="nextTo"/>
        <c:txPr>
          <a:bodyPr/>
          <a:lstStyle/>
          <a:p>
            <a:pPr>
              <a:defRPr>
                <a:solidFill>
                  <a:schemeClr val="accent4">
                    <a:lumMod val="50000"/>
                  </a:schemeClr>
                </a:solidFill>
              </a:defRPr>
            </a:pPr>
            <a:endParaRPr lang="en-US"/>
          </a:p>
        </c:txPr>
        <c:crossAx val="176546944"/>
        <c:crosses val="autoZero"/>
        <c:auto val="1"/>
        <c:lblAlgn val="ctr"/>
        <c:lblOffset val="100"/>
        <c:noMultiLvlLbl val="0"/>
      </c:catAx>
      <c:valAx>
        <c:axId val="176546944"/>
        <c:scaling>
          <c:orientation val="minMax"/>
        </c:scaling>
        <c:delete val="0"/>
        <c:axPos val="l"/>
        <c:majorGridlines/>
        <c:numFmt formatCode="General" sourceLinked="1"/>
        <c:majorTickMark val="out"/>
        <c:minorTickMark val="none"/>
        <c:tickLblPos val="nextTo"/>
        <c:txPr>
          <a:bodyPr/>
          <a:lstStyle/>
          <a:p>
            <a:pPr>
              <a:defRPr>
                <a:solidFill>
                  <a:schemeClr val="accent4">
                    <a:lumMod val="50000"/>
                  </a:schemeClr>
                </a:solidFill>
              </a:defRPr>
            </a:pPr>
            <a:endParaRPr lang="en-US"/>
          </a:p>
        </c:txPr>
        <c:crossAx val="176545152"/>
        <c:crosses val="autoZero"/>
        <c:crossBetween val="between"/>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1-17T16:24:28.298"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04D5C-93FA-B040-924E-303F1E7AE75C}" type="datetimeFigureOut">
              <a:rPr lang="en-US" smtClean="0"/>
              <a:t>9/20/2018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0D4C9-7D9F-4B49-8695-9F45CE674699}" type="slidenum">
              <a:rPr lang="en-US" smtClean="0"/>
              <a:t>‹#›</a:t>
            </a:fld>
            <a:endParaRPr lang="en-US"/>
          </a:p>
        </p:txBody>
      </p:sp>
    </p:spTree>
    <p:extLst>
      <p:ext uri="{BB962C8B-B14F-4D97-AF65-F5344CB8AC3E}">
        <p14:creationId xmlns:p14="http://schemas.microsoft.com/office/powerpoint/2010/main" val="2015232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5A26E-2AEB-7042-9F80-07BCB22B2716}" type="datetimeFigureOut">
              <a:rPr lang="en-US" smtClean="0"/>
              <a:t>9/20/2018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B4786-E973-484D-9098-A01ECD8F4B63}" type="slidenum">
              <a:rPr lang="en-US" smtClean="0"/>
              <a:t>‹#›</a:t>
            </a:fld>
            <a:endParaRPr lang="en-US"/>
          </a:p>
        </p:txBody>
      </p:sp>
    </p:spTree>
    <p:extLst>
      <p:ext uri="{BB962C8B-B14F-4D97-AF65-F5344CB8AC3E}">
        <p14:creationId xmlns:p14="http://schemas.microsoft.com/office/powerpoint/2010/main" val="142679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a:t>Lai iegūtu </a:t>
            </a:r>
            <a:r>
              <a:rPr lang="lv-LV" dirty="0" err="1"/>
              <a:t>onkocitoloģijas</a:t>
            </a:r>
            <a:r>
              <a:rPr lang="lv-LV" dirty="0"/>
              <a:t> uztriepi, ir svarīgi izvērtēt tieši plakanā-cilindriskā epitēlija savienošanās vietu jeb pārejas zonu. Tā ir cirkulāra zona tieši ap dzemdes kakliņa ārējo muti, kur gludā, rozā dzemdes kakliņa gļotāda saskaras ar ugunīgi sarkano, trauslo, gļotas ražojošo </a:t>
            </a:r>
            <a:r>
              <a:rPr lang="lv-LV" dirty="0" err="1"/>
              <a:t>cervikālā</a:t>
            </a:r>
            <a:r>
              <a:rPr lang="lv-LV" dirty="0"/>
              <a:t> kanāla pārklājumu.</a:t>
            </a:r>
            <a:r>
              <a:rPr lang="en-US" dirty="0"/>
              <a:t> </a:t>
            </a:r>
            <a:r>
              <a:rPr lang="lv-LV" dirty="0"/>
              <a:t>Ja būs problēmas saistībā ar vēzi vai pirmsvēža izmaiņām, tad ar vislielāko varbūtību iesaistīta būs tieši šī zona. Šī zona tiek saukta arī par transformācijas zonu vai </a:t>
            </a:r>
            <a:r>
              <a:rPr lang="en-US" dirty="0"/>
              <a:t>SQJ</a:t>
            </a:r>
            <a:r>
              <a:rPr lang="lv-LV" dirty="0"/>
              <a:t> (no angļu valodas)</a:t>
            </a:r>
            <a:r>
              <a:rPr lang="en-US" dirty="0"/>
              <a:t>.</a:t>
            </a:r>
          </a:p>
          <a:p>
            <a:endParaRPr lang="lv-LV" dirty="0"/>
          </a:p>
        </p:txBody>
      </p:sp>
      <p:sp>
        <p:nvSpPr>
          <p:cNvPr id="4" name="Slide Number Placeholder 3"/>
          <p:cNvSpPr>
            <a:spLocks noGrp="1"/>
          </p:cNvSpPr>
          <p:nvPr>
            <p:ph type="sldNum" sz="quarter" idx="10"/>
          </p:nvPr>
        </p:nvSpPr>
        <p:spPr/>
        <p:txBody>
          <a:bodyPr/>
          <a:lstStyle/>
          <a:p>
            <a:fld id="{C2DB4786-E973-484D-9098-A01ECD8F4B63}" type="slidenum">
              <a:rPr lang="en-US" smtClean="0"/>
              <a:t>26</a:t>
            </a:fld>
            <a:endParaRPr lang="en-US"/>
          </a:p>
        </p:txBody>
      </p:sp>
    </p:spTree>
    <p:extLst>
      <p:ext uri="{BB962C8B-B14F-4D97-AF65-F5344CB8AC3E}">
        <p14:creationId xmlns:p14="http://schemas.microsoft.com/office/powerpoint/2010/main" val="15880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1274E1-C3F2-F74B-9C73-565E3412840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6602E9-7F73-6D47-812E-47A9A8669C01}" type="slidenum">
              <a:rPr lang="en-US" altLang="lv-LV"/>
              <a:pPr/>
              <a:t>‹#›</a:t>
            </a:fld>
            <a:endParaRPr lang="en-US" altLang="lv-LV"/>
          </a:p>
        </p:txBody>
      </p:sp>
    </p:spTree>
    <p:extLst>
      <p:ext uri="{BB962C8B-B14F-4D97-AF65-F5344CB8AC3E}">
        <p14:creationId xmlns:p14="http://schemas.microsoft.com/office/powerpoint/2010/main" val="16378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52DFBBA9-663F-0947-891B-ABBF60B753D3}"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C55983-6712-CF4A-8FF7-522A055CDD8A}" type="slidenum">
              <a:rPr lang="en-US" altLang="lv-LV"/>
              <a:pPr/>
              <a:t>‹#›</a:t>
            </a:fld>
            <a:endParaRPr lang="en-US" altLang="lv-LV"/>
          </a:p>
        </p:txBody>
      </p:sp>
    </p:spTree>
    <p:extLst>
      <p:ext uri="{BB962C8B-B14F-4D97-AF65-F5344CB8AC3E}">
        <p14:creationId xmlns:p14="http://schemas.microsoft.com/office/powerpoint/2010/main" val="54406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F0FA73D1-98F6-CD41-B16E-7279086F712C}"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0CFF52-C97A-DD4D-852C-15F8EC8F9973}" type="slidenum">
              <a:rPr lang="en-US" altLang="lv-LV"/>
              <a:pPr/>
              <a:t>‹#›</a:t>
            </a:fld>
            <a:endParaRPr lang="en-US" altLang="lv-LV"/>
          </a:p>
        </p:txBody>
      </p:sp>
    </p:spTree>
    <p:extLst>
      <p:ext uri="{BB962C8B-B14F-4D97-AF65-F5344CB8AC3E}">
        <p14:creationId xmlns:p14="http://schemas.microsoft.com/office/powerpoint/2010/main" val="15068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idx="1"/>
          </p:nvPr>
        </p:nvSpPr>
        <p:spPr/>
        <p:txBody>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7406002C-F506-F34A-B781-F4B06518CBE1}"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DCC94F-81CB-F845-AD90-407306456529}" type="slidenum">
              <a:rPr lang="en-US" altLang="lv-LV"/>
              <a:pPr/>
              <a:t>‹#›</a:t>
            </a:fld>
            <a:endParaRPr lang="en-US" altLang="lv-LV"/>
          </a:p>
        </p:txBody>
      </p:sp>
    </p:spTree>
    <p:extLst>
      <p:ext uri="{BB962C8B-B14F-4D97-AF65-F5344CB8AC3E}">
        <p14:creationId xmlns:p14="http://schemas.microsoft.com/office/powerpoint/2010/main" val="176725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lvl1pPr>
              <a:defRPr/>
            </a:lvl1pPr>
          </a:lstStyle>
          <a:p>
            <a:pPr>
              <a:defRPr/>
            </a:pPr>
            <a:fld id="{5D3AEC5A-DE59-B04E-ABB6-22B27C9C1C2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3BAEA2-2CDC-B346-97C6-58D3E032ED80}" type="slidenum">
              <a:rPr lang="en-US" altLang="lv-LV"/>
              <a:pPr/>
              <a:t>‹#›</a:t>
            </a:fld>
            <a:endParaRPr lang="en-US" altLang="lv-LV"/>
          </a:p>
        </p:txBody>
      </p:sp>
    </p:spTree>
    <p:extLst>
      <p:ext uri="{BB962C8B-B14F-4D97-AF65-F5344CB8AC3E}">
        <p14:creationId xmlns:p14="http://schemas.microsoft.com/office/powerpoint/2010/main" val="38234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Date Placeholder 3"/>
          <p:cNvSpPr>
            <a:spLocks noGrp="1"/>
          </p:cNvSpPr>
          <p:nvPr>
            <p:ph type="dt" sz="half" idx="10"/>
          </p:nvPr>
        </p:nvSpPr>
        <p:spPr/>
        <p:txBody>
          <a:bodyPr/>
          <a:lstStyle>
            <a:lvl1pPr>
              <a:defRPr/>
            </a:lvl1pPr>
          </a:lstStyle>
          <a:p>
            <a:pPr>
              <a:defRPr/>
            </a:pPr>
            <a:fld id="{22F4C9C4-9FA3-D045-932C-A3D0BE55EA52}"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D07E93-7C18-EE4E-A357-29B9925A501E}" type="slidenum">
              <a:rPr lang="en-US" altLang="lv-LV"/>
              <a:pPr/>
              <a:t>‹#›</a:t>
            </a:fld>
            <a:endParaRPr lang="en-US" altLang="lv-LV"/>
          </a:p>
        </p:txBody>
      </p:sp>
    </p:spTree>
    <p:extLst>
      <p:ext uri="{BB962C8B-B14F-4D97-AF65-F5344CB8AC3E}">
        <p14:creationId xmlns:p14="http://schemas.microsoft.com/office/powerpoint/2010/main" val="80579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7" name="Date Placeholder 3"/>
          <p:cNvSpPr>
            <a:spLocks noGrp="1"/>
          </p:cNvSpPr>
          <p:nvPr>
            <p:ph type="dt" sz="half" idx="10"/>
          </p:nvPr>
        </p:nvSpPr>
        <p:spPr/>
        <p:txBody>
          <a:bodyPr/>
          <a:lstStyle>
            <a:lvl1pPr>
              <a:defRPr/>
            </a:lvl1pPr>
          </a:lstStyle>
          <a:p>
            <a:pPr>
              <a:defRPr/>
            </a:pPr>
            <a:fld id="{F7365078-11F8-E347-8E4B-FF16979B83A1}" type="datetimeFigureOut">
              <a:rPr lang="en-US" altLang="lv-LV"/>
              <a:pPr>
                <a:defRPr/>
              </a:pPr>
              <a:t>9/20/2018</a:t>
            </a:fld>
            <a:endParaRPr lang="en-US" altLang="lv-LV"/>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DEDD8AA-2408-2D43-AD52-D264EB677D38}" type="slidenum">
              <a:rPr lang="en-US" altLang="lv-LV"/>
              <a:pPr/>
              <a:t>‹#›</a:t>
            </a:fld>
            <a:endParaRPr lang="en-US" altLang="lv-LV"/>
          </a:p>
        </p:txBody>
      </p:sp>
    </p:spTree>
    <p:extLst>
      <p:ext uri="{BB962C8B-B14F-4D97-AF65-F5344CB8AC3E}">
        <p14:creationId xmlns:p14="http://schemas.microsoft.com/office/powerpoint/2010/main" val="9988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956CA0-B3F4-8845-8835-EC6A8EFB2BAC}" type="datetimeFigureOut">
              <a:rPr lang="en-US" altLang="lv-LV"/>
              <a:pPr>
                <a:defRPr/>
              </a:pPr>
              <a:t>9/20/2018</a:t>
            </a:fld>
            <a:endParaRPr lang="en-US" altLang="lv-LV"/>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7434FB1-5673-0D4B-8B71-8123E019E41F}" type="slidenum">
              <a:rPr lang="en-US" altLang="lv-LV"/>
              <a:pPr/>
              <a:t>‹#›</a:t>
            </a:fld>
            <a:endParaRPr lang="en-US" altLang="lv-LV"/>
          </a:p>
        </p:txBody>
      </p:sp>
    </p:spTree>
    <p:extLst>
      <p:ext uri="{BB962C8B-B14F-4D97-AF65-F5344CB8AC3E}">
        <p14:creationId xmlns:p14="http://schemas.microsoft.com/office/powerpoint/2010/main" val="32227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300FF4-FC85-BD4F-BAAC-D709B510FD56}" type="datetimeFigureOut">
              <a:rPr lang="en-US" altLang="lv-LV"/>
              <a:pPr>
                <a:defRPr/>
              </a:pPr>
              <a:t>9/20/2018</a:t>
            </a:fld>
            <a:endParaRPr lang="en-US" altLang="lv-LV"/>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75B8248-B75B-6845-AA6E-95751B6D3954}" type="slidenum">
              <a:rPr lang="en-US" altLang="lv-LV"/>
              <a:pPr/>
              <a:t>‹#›</a:t>
            </a:fld>
            <a:endParaRPr lang="en-US" altLang="lv-LV"/>
          </a:p>
        </p:txBody>
      </p:sp>
    </p:spTree>
    <p:extLst>
      <p:ext uri="{BB962C8B-B14F-4D97-AF65-F5344CB8AC3E}">
        <p14:creationId xmlns:p14="http://schemas.microsoft.com/office/powerpoint/2010/main" val="49941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ACC38B2-3B08-9449-908E-63EBC129CFC1}"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002310-F78B-7640-948B-4BF1853D7B39}" type="slidenum">
              <a:rPr lang="en-US" altLang="lv-LV"/>
              <a:pPr/>
              <a:t>‹#›</a:t>
            </a:fld>
            <a:endParaRPr lang="en-US" altLang="lv-LV"/>
          </a:p>
        </p:txBody>
      </p:sp>
    </p:spTree>
    <p:extLst>
      <p:ext uri="{BB962C8B-B14F-4D97-AF65-F5344CB8AC3E}">
        <p14:creationId xmlns:p14="http://schemas.microsoft.com/office/powerpoint/2010/main" val="12276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7B9F998-DB6F-C145-80EE-99E9C8C0BC17}"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42A836-B2F7-0C46-B95E-82B516027986}" type="slidenum">
              <a:rPr lang="en-US" altLang="lv-LV"/>
              <a:pPr/>
              <a:t>‹#›</a:t>
            </a:fld>
            <a:endParaRPr lang="en-US" altLang="lv-LV"/>
          </a:p>
        </p:txBody>
      </p:sp>
    </p:spTree>
    <p:extLst>
      <p:ext uri="{BB962C8B-B14F-4D97-AF65-F5344CB8AC3E}">
        <p14:creationId xmlns:p14="http://schemas.microsoft.com/office/powerpoint/2010/main" val="25941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lv-LV" altLang="lv-LV"/>
              <a:t>Click to edit Master title style</a:t>
            </a:r>
            <a:endParaRPr lang="en-US" altLang="lv-LV"/>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lv-LV" altLang="lv-LV"/>
              <a:t>Click to edit Master text styles</a:t>
            </a:r>
          </a:p>
          <a:p>
            <a:pPr lvl="1"/>
            <a:r>
              <a:rPr lang="lv-LV" altLang="lv-LV"/>
              <a:t>Second level</a:t>
            </a:r>
          </a:p>
          <a:p>
            <a:pPr lvl="2"/>
            <a:r>
              <a:rPr lang="lv-LV" altLang="lv-LV"/>
              <a:t>Third level</a:t>
            </a:r>
          </a:p>
          <a:p>
            <a:pPr lvl="3"/>
            <a:r>
              <a:rPr lang="lv-LV" altLang="lv-LV"/>
              <a:t>Fourth level</a:t>
            </a:r>
          </a:p>
          <a:p>
            <a:pPr lvl="4"/>
            <a:r>
              <a:rPr lang="lv-LV" altLang="lv-LV"/>
              <a:t>Fifth level</a:t>
            </a:r>
            <a:endParaRPr lang="en-US" altLang="lv-LV"/>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F87CE023-733A-9F45-A953-FE4925F92724}" type="datetimeFigureOut">
              <a:rPr lang="en-US" altLang="lv-LV"/>
              <a:pPr>
                <a:defRPr/>
              </a:pPr>
              <a:t>9/20/2018</a:t>
            </a:fld>
            <a:endParaRPr lang="en-US" alt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FAA3890-89CC-8545-87A4-18E75E94C367}" type="slidenum">
              <a:rPr lang="en-US" altLang="lv-LV"/>
              <a:pPr/>
              <a:t>‹#›</a:t>
            </a:fld>
            <a:endParaRPr lang="en-US"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012371"/>
            <a:ext cx="7772400" cy="1470025"/>
          </a:xfrm>
        </p:spPr>
        <p:txBody>
          <a:bodyPr/>
          <a:lstStyle/>
          <a:p>
            <a:pPr eaLnBrk="1" hangingPunct="1"/>
            <a:r>
              <a:rPr lang="lv-LV" altLang="lv-LV" sz="3500" dirty="0">
                <a:solidFill>
                  <a:srgbClr val="403152"/>
                </a:solidFill>
                <a:latin typeface="Arial" panose="020B0604020202020204" pitchFamily="34" charset="0"/>
                <a:ea typeface="MS PGothic" charset="-128"/>
                <a:cs typeface="Arial" panose="020B0604020202020204" pitchFamily="34" charset="0"/>
              </a:rPr>
              <a:t>CPV</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infekcijas</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izraisīto</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sieviešu</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dzimumorgānu</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izmaiņu</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diagnostika</a:t>
            </a:r>
            <a:r>
              <a:rPr lang="en-US" altLang="lv-LV" sz="3500" dirty="0">
                <a:solidFill>
                  <a:srgbClr val="403152"/>
                </a:solidFill>
                <a:latin typeface="Arial" panose="020B0604020202020204" pitchFamily="34" charset="0"/>
                <a:ea typeface="MS PGothic" charset="-128"/>
                <a:cs typeface="Arial" panose="020B0604020202020204" pitchFamily="34" charset="0"/>
              </a:rPr>
              <a:t> un </a:t>
            </a:r>
            <a:r>
              <a:rPr lang="en-US" altLang="lv-LV" sz="3500" dirty="0" err="1">
                <a:solidFill>
                  <a:srgbClr val="403152"/>
                </a:solidFill>
                <a:latin typeface="Arial" panose="020B0604020202020204" pitchFamily="34" charset="0"/>
                <a:ea typeface="MS PGothic" charset="-128"/>
                <a:cs typeface="Arial" panose="020B0604020202020204" pitchFamily="34" charset="0"/>
              </a:rPr>
              <a:t>ārstēšana</a:t>
            </a:r>
            <a:endParaRPr lang="lv-LV" altLang="lv-LV" sz="3500" dirty="0">
              <a:solidFill>
                <a:srgbClr val="403152"/>
              </a:solidFill>
              <a:latin typeface="Arial" panose="020B0604020202020204" pitchFamily="34" charset="0"/>
              <a:ea typeface="MS PGothic" charset="-128"/>
              <a:cs typeface="Arial" panose="020B0604020202020204" pitchFamily="34" charset="0"/>
            </a:endParaRPr>
          </a:p>
        </p:txBody>
      </p:sp>
      <p:sp>
        <p:nvSpPr>
          <p:cNvPr id="3" name="Subtitle 2"/>
          <p:cNvSpPr>
            <a:spLocks noGrp="1"/>
          </p:cNvSpPr>
          <p:nvPr>
            <p:ph type="subTitle" idx="1"/>
          </p:nvPr>
        </p:nvSpPr>
        <p:spPr>
          <a:xfrm>
            <a:off x="1028700" y="3153682"/>
            <a:ext cx="7086600" cy="2435225"/>
          </a:xfrm>
        </p:spPr>
        <p:txBody>
          <a:bodyPr>
            <a:normAutofit/>
          </a:bodyPr>
          <a:lstStyle/>
          <a:p>
            <a:r>
              <a:rPr lang="lv-LV" altLang="en-US" sz="26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Dr. med. Jana </a:t>
            </a:r>
            <a:r>
              <a:rPr lang="lv-LV" altLang="en-US" sz="2600" b="1" dirty="0" err="1">
                <a:solidFill>
                  <a:schemeClr val="accent4">
                    <a:lumMod val="40000"/>
                    <a:lumOff val="60000"/>
                  </a:schemeClr>
                </a:solidFill>
                <a:latin typeface="Arial" panose="020B0604020202020204" pitchFamily="34" charset="0"/>
                <a:ea typeface="MS PGothic" charset="-128"/>
                <a:cs typeface="Arial" panose="020B0604020202020204" pitchFamily="34" charset="0"/>
              </a:rPr>
              <a:t>Žodžika</a:t>
            </a:r>
            <a:endParaRPr lang="lv-LV" altLang="en-US" sz="2600" b="1" dirty="0">
              <a:solidFill>
                <a:schemeClr val="accent4">
                  <a:lumMod val="40000"/>
                  <a:lumOff val="60000"/>
                </a:schemeClr>
              </a:solidFill>
              <a:latin typeface="Arial" panose="020B0604020202020204" pitchFamily="34" charset="0"/>
              <a:ea typeface="MS PGothic" charset="-128"/>
              <a:cs typeface="Arial" panose="020B0604020202020204" pitchFamily="34" charset="0"/>
            </a:endParaRPr>
          </a:p>
          <a:p>
            <a:r>
              <a:rPr lang="lv-LV" altLang="en-US" sz="2400" dirty="0">
                <a:solidFill>
                  <a:schemeClr val="accent4">
                    <a:lumMod val="40000"/>
                    <a:lumOff val="60000"/>
                  </a:schemeClr>
                </a:solidFill>
                <a:latin typeface="Arial" panose="020B0604020202020204" pitchFamily="34" charset="0"/>
                <a:ea typeface="MS PGothic" charset="-128"/>
                <a:cs typeface="Arial" panose="020B0604020202020204" pitchFamily="34" charset="0"/>
              </a:rPr>
              <a:t>Rīgas Stradiņa universitātes docente</a:t>
            </a:r>
          </a:p>
          <a:p>
            <a:r>
              <a:rPr lang="lv-LV" altLang="en-US" sz="2400" dirty="0">
                <a:solidFill>
                  <a:schemeClr val="accent4">
                    <a:lumMod val="40000"/>
                    <a:lumOff val="60000"/>
                  </a:schemeClr>
                </a:solidFill>
                <a:latin typeface="Arial" panose="020B0604020202020204" pitchFamily="34" charset="0"/>
                <a:ea typeface="MS PGothic" charset="-128"/>
                <a:cs typeface="Arial" panose="020B0604020202020204" pitchFamily="34" charset="0"/>
              </a:rPr>
              <a:t>Rīgas Austrumu klīniskās universitātes slimnīcas ginekoloģe, </a:t>
            </a:r>
            <a:r>
              <a:rPr lang="lv-LV" altLang="en-US" sz="2400" dirty="0" err="1">
                <a:solidFill>
                  <a:schemeClr val="accent4">
                    <a:lumMod val="40000"/>
                    <a:lumOff val="60000"/>
                  </a:schemeClr>
                </a:solidFill>
                <a:latin typeface="Arial" panose="020B0604020202020204" pitchFamily="34" charset="0"/>
                <a:ea typeface="MS PGothic" charset="-128"/>
                <a:cs typeface="Arial" panose="020B0604020202020204" pitchFamily="34" charset="0"/>
              </a:rPr>
              <a:t>kolposkopijas</a:t>
            </a:r>
            <a:r>
              <a:rPr lang="lv-LV" altLang="en-US" sz="2400" dirty="0">
                <a:solidFill>
                  <a:schemeClr val="accent4">
                    <a:lumMod val="40000"/>
                    <a:lumOff val="60000"/>
                  </a:schemeClr>
                </a:solidFill>
                <a:latin typeface="Arial" panose="020B0604020202020204" pitchFamily="34" charset="0"/>
                <a:ea typeface="MS PGothic" charset="-128"/>
                <a:cs typeface="Arial" panose="020B0604020202020204" pitchFamily="34" charset="0"/>
              </a:rPr>
              <a:t> speciāliste</a:t>
            </a:r>
          </a:p>
          <a:p>
            <a:r>
              <a:rPr lang="lv-LV" altLang="en-US" sz="2600" dirty="0">
                <a:solidFill>
                  <a:schemeClr val="accent4">
                    <a:lumMod val="40000"/>
                    <a:lumOff val="60000"/>
                  </a:schemeClr>
                </a:solidFill>
                <a:latin typeface="Arial" panose="020B0604020202020204" pitchFamily="34" charset="0"/>
                <a:ea typeface="MS PGothic" charset="-128"/>
                <a:cs typeface="Arial" panose="020B0604020202020204" pitchFamily="34" charset="0"/>
              </a:rPr>
              <a:t>2017</a:t>
            </a:r>
          </a:p>
        </p:txBody>
      </p:sp>
    </p:spTree>
    <p:extLst>
      <p:ext uri="{BB962C8B-B14F-4D97-AF65-F5344CB8AC3E}">
        <p14:creationId xmlns:p14="http://schemas.microsoft.com/office/powerpoint/2010/main" val="732751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87286053"/>
              </p:ext>
            </p:extLst>
          </p:nvPr>
        </p:nvGraphicFramePr>
        <p:xfrm>
          <a:off x="391886" y="522513"/>
          <a:ext cx="8392886" cy="5927272"/>
        </p:xfrm>
        <a:graphic>
          <a:graphicData uri="http://schemas.openxmlformats.org/drawingml/2006/table">
            <a:tbl>
              <a:tblPr firstRow="1" firstCol="1" bandRow="1" bandCol="1">
                <a:tableStyleId>{00A15C55-8517-42AA-B614-E9B94910E393}</a:tableStyleId>
              </a:tblPr>
              <a:tblGrid>
                <a:gridCol w="4196005">
                  <a:extLst>
                    <a:ext uri="{9D8B030D-6E8A-4147-A177-3AD203B41FA5}">
                      <a16:colId xmlns:a16="http://schemas.microsoft.com/office/drawing/2014/main" val="20000"/>
                    </a:ext>
                  </a:extLst>
                </a:gridCol>
                <a:gridCol w="4196881">
                  <a:extLst>
                    <a:ext uri="{9D8B030D-6E8A-4147-A177-3AD203B41FA5}">
                      <a16:colId xmlns:a16="http://schemas.microsoft.com/office/drawing/2014/main" val="20001"/>
                    </a:ext>
                  </a:extLst>
                </a:gridCol>
              </a:tblGrid>
              <a:tr h="507755">
                <a:tc>
                  <a:txBody>
                    <a:bodyPr/>
                    <a:lstStyle/>
                    <a:p>
                      <a:pPr algn="ctr">
                        <a:lnSpc>
                          <a:spcPct val="150000"/>
                        </a:lnSpc>
                        <a:spcAft>
                          <a:spcPts val="0"/>
                        </a:spcAft>
                      </a:pPr>
                      <a:r>
                        <a:rPr lang="pl-PL" sz="2000" dirty="0">
                          <a:effectLst/>
                        </a:rPr>
                        <a:t>Augsta riska (onkogēnie) tipi</a:t>
                      </a:r>
                      <a:endParaRPr lang="lv-LV" sz="2000" dirty="0">
                        <a:solidFill>
                          <a:schemeClr val="bg1"/>
                        </a:solidFill>
                        <a:effectLst/>
                        <a:latin typeface="Times New Roman"/>
                        <a:ea typeface="Times New Roman"/>
                      </a:endParaRPr>
                    </a:p>
                  </a:txBody>
                  <a:tcPr marL="68580" marR="68580" marT="0" marB="0"/>
                </a:tc>
                <a:tc>
                  <a:txBody>
                    <a:bodyPr/>
                    <a:lstStyle/>
                    <a:p>
                      <a:pPr algn="ctr">
                        <a:lnSpc>
                          <a:spcPct val="150000"/>
                        </a:lnSpc>
                        <a:spcAft>
                          <a:spcPts val="0"/>
                        </a:spcAft>
                      </a:pPr>
                      <a:r>
                        <a:rPr lang="pl-PL" sz="2000" dirty="0">
                          <a:effectLst/>
                        </a:rPr>
                        <a:t>Zema riska (neonkogēnie) tipi</a:t>
                      </a:r>
                      <a:endParaRPr lang="lv-LV" sz="2000" dirty="0">
                        <a:solidFill>
                          <a:schemeClr val="bg1"/>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886596">
                <a:tc>
                  <a:txBody>
                    <a:bodyPr/>
                    <a:lstStyle/>
                    <a:p>
                      <a:pPr algn="just">
                        <a:lnSpc>
                          <a:spcPct val="150000"/>
                        </a:lnSpc>
                        <a:spcAft>
                          <a:spcPts val="0"/>
                        </a:spcAft>
                      </a:pPr>
                      <a:r>
                        <a:rPr lang="pl-PL" sz="1600" dirty="0">
                          <a:effectLst/>
                        </a:rPr>
                        <a:t>16, 18, 31, 33, 35, 39, 45, 51, 52, 56, 58, 59, 68, 82</a:t>
                      </a:r>
                      <a:endParaRPr lang="lv-LV" sz="1600" dirty="0">
                        <a:solidFill>
                          <a:schemeClr val="bg1"/>
                        </a:solidFill>
                        <a:effectLst/>
                        <a:latin typeface="Times New Roman"/>
                        <a:ea typeface="Times New Roman"/>
                      </a:endParaRPr>
                    </a:p>
                  </a:txBody>
                  <a:tcPr marL="68580" marR="68580" marT="0" marB="0"/>
                </a:tc>
                <a:tc>
                  <a:txBody>
                    <a:bodyPr/>
                    <a:lstStyle/>
                    <a:p>
                      <a:pPr algn="just">
                        <a:lnSpc>
                          <a:spcPct val="150000"/>
                        </a:lnSpc>
                        <a:spcAft>
                          <a:spcPts val="0"/>
                        </a:spcAft>
                      </a:pPr>
                      <a:r>
                        <a:rPr lang="pl-PL" sz="1600" dirty="0">
                          <a:solidFill>
                            <a:schemeClr val="accent4">
                              <a:lumMod val="50000"/>
                            </a:schemeClr>
                          </a:solidFill>
                          <a:effectLst/>
                        </a:rPr>
                        <a:t>6, 11, 40, 42, 43, 44, 54, 61, 72, 73, 81</a:t>
                      </a:r>
                      <a:endParaRPr lang="lv-LV" sz="1600" dirty="0">
                        <a:solidFill>
                          <a:schemeClr val="accent4">
                            <a:lumMod val="50000"/>
                          </a:schemeClr>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r h="1823163">
                <a:tc>
                  <a:txBody>
                    <a:bodyPr/>
                    <a:lstStyle/>
                    <a:p>
                      <a:pPr algn="just">
                        <a:lnSpc>
                          <a:spcPct val="150000"/>
                        </a:lnSpc>
                        <a:spcAft>
                          <a:spcPts val="0"/>
                        </a:spcAft>
                      </a:pPr>
                      <a:r>
                        <a:rPr lang="pl-PL" sz="1600" dirty="0">
                          <a:effectLst/>
                        </a:rPr>
                        <a:t>Tiek uzskatīti par augsta riska, jo ir atrastas asociācijas ar dzemdes kakla, vulvas, dzimumlocekļa un taisnās zarnas vēžiem.</a:t>
                      </a:r>
                      <a:endParaRPr lang="lv-LV" sz="1600" dirty="0">
                        <a:solidFill>
                          <a:schemeClr val="bg1"/>
                        </a:solidFill>
                        <a:effectLst/>
                        <a:latin typeface="Times New Roman"/>
                        <a:ea typeface="Times New Roman"/>
                      </a:endParaRPr>
                    </a:p>
                  </a:txBody>
                  <a:tcPr marL="68580" marR="68580" marT="0" marB="0"/>
                </a:tc>
                <a:tc>
                  <a:txBody>
                    <a:bodyPr/>
                    <a:lstStyle/>
                    <a:p>
                      <a:pPr algn="just">
                        <a:lnSpc>
                          <a:spcPct val="150000"/>
                        </a:lnSpc>
                        <a:spcAft>
                          <a:spcPts val="0"/>
                        </a:spcAft>
                      </a:pPr>
                      <a:r>
                        <a:rPr lang="pl-PL" sz="1600" dirty="0">
                          <a:solidFill>
                            <a:schemeClr val="accent4">
                              <a:lumMod val="50000"/>
                            </a:schemeClr>
                          </a:solidFill>
                          <a:effectLst/>
                        </a:rPr>
                        <a:t>Šie tipi var izraisīt labdabīgas vai zema riska izmaiņas dzemdes kakla šūnās un dzimumorgānu kārpas, bet gandrīz nekad nav atrodami asociācijā ar vēžiem.</a:t>
                      </a:r>
                      <a:endParaRPr lang="lv-LV" sz="1600" dirty="0">
                        <a:solidFill>
                          <a:schemeClr val="accent4">
                            <a:lumMod val="50000"/>
                          </a:schemeClr>
                        </a:solidFill>
                        <a:effectLst/>
                        <a:latin typeface="Times New Roman"/>
                        <a:ea typeface="Times New Roman"/>
                      </a:endParaRPr>
                    </a:p>
                  </a:txBody>
                  <a:tcPr marL="68580" marR="68580" marT="0" marB="0"/>
                </a:tc>
                <a:extLst>
                  <a:ext uri="{0D108BD9-81ED-4DB2-BD59-A6C34878D82A}">
                    <a16:rowId xmlns:a16="http://schemas.microsoft.com/office/drawing/2014/main" val="10002"/>
                  </a:ext>
                </a:extLst>
              </a:tr>
              <a:tr h="1354879">
                <a:tc>
                  <a:txBody>
                    <a:bodyPr/>
                    <a:lstStyle/>
                    <a:p>
                      <a:pPr algn="just">
                        <a:lnSpc>
                          <a:spcPct val="150000"/>
                        </a:lnSpc>
                        <a:spcAft>
                          <a:spcPts val="0"/>
                        </a:spcAft>
                      </a:pPr>
                      <a:r>
                        <a:rPr lang="lv-LV" sz="1600" dirty="0">
                          <a:effectLst/>
                        </a:rPr>
                        <a:t>C</a:t>
                      </a:r>
                      <a:r>
                        <a:rPr lang="pl-PL" sz="1600" dirty="0">
                          <a:effectLst/>
                        </a:rPr>
                        <a:t>PV 16 ir visbiežākais augsta riska tips, kas atrodams gandrīz pusē dzemdes kakla vēža gadījumu.</a:t>
                      </a:r>
                      <a:endParaRPr lang="lv-LV" sz="1600" dirty="0">
                        <a:solidFill>
                          <a:schemeClr val="bg1"/>
                        </a:solidFill>
                        <a:effectLst/>
                        <a:latin typeface="Times New Roman"/>
                        <a:ea typeface="Times New Roman"/>
                      </a:endParaRPr>
                    </a:p>
                  </a:txBody>
                  <a:tcPr marL="68580" marR="68580" marT="0" marB="0"/>
                </a:tc>
                <a:tc>
                  <a:txBody>
                    <a:bodyPr/>
                    <a:lstStyle/>
                    <a:p>
                      <a:pPr algn="just">
                        <a:lnSpc>
                          <a:spcPct val="150000"/>
                        </a:lnSpc>
                        <a:spcAft>
                          <a:spcPts val="0"/>
                        </a:spcAft>
                      </a:pPr>
                      <a:r>
                        <a:rPr lang="lv-LV" sz="1600" dirty="0">
                          <a:solidFill>
                            <a:schemeClr val="accent4">
                              <a:lumMod val="50000"/>
                            </a:schemeClr>
                          </a:solidFill>
                          <a:effectLst/>
                        </a:rPr>
                        <a:t>C</a:t>
                      </a:r>
                      <a:r>
                        <a:rPr lang="pl-PL" sz="1600" dirty="0">
                          <a:solidFill>
                            <a:schemeClr val="accent4">
                              <a:lumMod val="50000"/>
                            </a:schemeClr>
                          </a:solidFill>
                          <a:effectLst/>
                        </a:rPr>
                        <a:t>PV 6 un </a:t>
                      </a:r>
                      <a:r>
                        <a:rPr lang="lv-LV" sz="1600" dirty="0">
                          <a:solidFill>
                            <a:schemeClr val="accent4">
                              <a:lumMod val="50000"/>
                            </a:schemeClr>
                          </a:solidFill>
                          <a:effectLst/>
                        </a:rPr>
                        <a:t>C</a:t>
                      </a:r>
                      <a:r>
                        <a:rPr lang="pl-PL" sz="1600" dirty="0">
                          <a:solidFill>
                            <a:schemeClr val="accent4">
                              <a:lumMod val="50000"/>
                            </a:schemeClr>
                          </a:solidFill>
                          <a:effectLst/>
                        </a:rPr>
                        <a:t>PV 11 ir visbiežāk atrodami dzimumorgānu k</a:t>
                      </a:r>
                      <a:r>
                        <a:rPr lang="lv-LV" sz="1600" dirty="0">
                          <a:solidFill>
                            <a:schemeClr val="accent4">
                              <a:lumMod val="50000"/>
                            </a:schemeClr>
                          </a:solidFill>
                          <a:effectLst/>
                        </a:rPr>
                        <a:t>ā</a:t>
                      </a:r>
                      <a:r>
                        <a:rPr lang="pl-PL" sz="1600" dirty="0">
                          <a:solidFill>
                            <a:schemeClr val="accent4">
                              <a:lumMod val="50000"/>
                            </a:schemeClr>
                          </a:solidFill>
                          <a:effectLst/>
                        </a:rPr>
                        <a:t>rpās</a:t>
                      </a:r>
                      <a:r>
                        <a:rPr lang="lv-LV" sz="1600" dirty="0">
                          <a:solidFill>
                            <a:schemeClr val="accent4">
                              <a:lumMod val="50000"/>
                            </a:schemeClr>
                          </a:solidFill>
                          <a:effectLst/>
                        </a:rPr>
                        <a:t>.</a:t>
                      </a:r>
                      <a:endParaRPr lang="lv-LV" sz="1600" dirty="0">
                        <a:solidFill>
                          <a:schemeClr val="accent4">
                            <a:lumMod val="50000"/>
                          </a:schemeClr>
                        </a:solidFill>
                        <a:effectLst/>
                        <a:latin typeface="Times New Roman"/>
                        <a:ea typeface="Times New Roman"/>
                      </a:endParaRPr>
                    </a:p>
                  </a:txBody>
                  <a:tcPr marL="68580" marR="68580" marT="0" marB="0"/>
                </a:tc>
                <a:extLst>
                  <a:ext uri="{0D108BD9-81ED-4DB2-BD59-A6C34878D82A}">
                    <a16:rowId xmlns:a16="http://schemas.microsoft.com/office/drawing/2014/main" val="10003"/>
                  </a:ext>
                </a:extLst>
              </a:tr>
              <a:tr h="1354879">
                <a:tc>
                  <a:txBody>
                    <a:bodyPr/>
                    <a:lstStyle/>
                    <a:p>
                      <a:pPr algn="just">
                        <a:lnSpc>
                          <a:spcPct val="150000"/>
                        </a:lnSpc>
                        <a:spcAft>
                          <a:spcPts val="0"/>
                        </a:spcAft>
                      </a:pPr>
                      <a:r>
                        <a:rPr lang="lv-LV" sz="1600" dirty="0">
                          <a:effectLst/>
                        </a:rPr>
                        <a:t>C</a:t>
                      </a:r>
                      <a:r>
                        <a:rPr lang="pl-PL" sz="1600" dirty="0">
                          <a:effectLst/>
                        </a:rPr>
                        <a:t>PV 18 ir otrais visbiežāk sastopamais augsta riska tips, kas atrodams gan plakanšūnu, gan glandulārajos dzemdes kakla vēžos </a:t>
                      </a:r>
                      <a:r>
                        <a:rPr lang="lv-LV" sz="1600" dirty="0">
                          <a:effectLst/>
                        </a:rPr>
                        <a:t>.</a:t>
                      </a:r>
                      <a:endParaRPr lang="lv-LV" sz="1600" dirty="0">
                        <a:solidFill>
                          <a:schemeClr val="bg1"/>
                        </a:solidFill>
                        <a:effectLst/>
                        <a:latin typeface="Times New Roman"/>
                        <a:ea typeface="Times New Roman"/>
                      </a:endParaRPr>
                    </a:p>
                  </a:txBody>
                  <a:tcPr marL="68580" marR="68580" marT="0" marB="0"/>
                </a:tc>
                <a:tc>
                  <a:txBody>
                    <a:bodyPr/>
                    <a:lstStyle/>
                    <a:p>
                      <a:pPr algn="just">
                        <a:lnSpc>
                          <a:spcPct val="150000"/>
                        </a:lnSpc>
                        <a:spcAft>
                          <a:spcPts val="0"/>
                        </a:spcAft>
                      </a:pPr>
                      <a:r>
                        <a:rPr lang="pl-PL" sz="1600" dirty="0">
                          <a:effectLst/>
                        </a:rPr>
                        <a:t> </a:t>
                      </a:r>
                      <a:endParaRPr lang="lv-LV" sz="1600" dirty="0">
                        <a:solidFill>
                          <a:schemeClr val="bg1"/>
                        </a:solidFill>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4130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2"/>
          <p:cNvSpPr/>
          <p:nvPr/>
        </p:nvSpPr>
        <p:spPr>
          <a:xfrm>
            <a:off x="179512" y="923427"/>
            <a:ext cx="2880320" cy="55152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200" b="1" dirty="0">
                <a:solidFill>
                  <a:schemeClr val="accent4">
                    <a:lumMod val="75000"/>
                  </a:schemeClr>
                </a:solidFill>
                <a:latin typeface="Arial" charset="0"/>
                <a:ea typeface="Arial" charset="0"/>
                <a:cs typeface="Arial" charset="0"/>
              </a:rPr>
              <a:t>LABDABĪGĀS</a:t>
            </a:r>
          </a:p>
          <a:p>
            <a:pPr marL="342900" indent="-342900">
              <a:buFont typeface="+mj-lt"/>
              <a:buAutoNum type="arabicPeriod"/>
            </a:pPr>
            <a:r>
              <a:rPr lang="lv-LV" b="1" dirty="0">
                <a:solidFill>
                  <a:schemeClr val="accent4">
                    <a:lumMod val="75000"/>
                  </a:schemeClr>
                </a:solidFill>
                <a:latin typeface="Arial" charset="0"/>
                <a:ea typeface="Arial" charset="0"/>
                <a:cs typeface="Arial" charset="0"/>
              </a:rPr>
              <a:t>Kārpas:</a:t>
            </a:r>
            <a:endParaRPr lang="lv-LV" dirty="0">
              <a:solidFill>
                <a:schemeClr val="accent4">
                  <a:lumMod val="75000"/>
                </a:schemeClr>
              </a:solidFill>
              <a:latin typeface="Arial" charset="0"/>
              <a:ea typeface="Arial" charset="0"/>
              <a:cs typeface="Arial" charset="0"/>
            </a:endParaRPr>
          </a:p>
          <a:p>
            <a:pPr marL="342900" indent="-342900">
              <a:buFont typeface="+mj-lt"/>
              <a:buAutoNum type="arabicParenR"/>
            </a:pPr>
            <a:r>
              <a:rPr lang="lv-LV" u="sng" dirty="0">
                <a:solidFill>
                  <a:schemeClr val="accent4">
                    <a:lumMod val="75000"/>
                  </a:schemeClr>
                </a:solidFill>
                <a:latin typeface="Arial" charset="0"/>
                <a:ea typeface="Arial" charset="0"/>
                <a:cs typeface="Arial" charset="0"/>
              </a:rPr>
              <a:t>ādas: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parastās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plakanās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“varžacis”</a:t>
            </a:r>
          </a:p>
          <a:p>
            <a:pPr marL="342900" indent="-342900"/>
            <a:endParaRPr lang="lv-LV" dirty="0">
              <a:solidFill>
                <a:schemeClr val="accent4">
                  <a:lumMod val="75000"/>
                </a:schemeClr>
              </a:solidFill>
              <a:latin typeface="Arial" charset="0"/>
              <a:ea typeface="Arial" charset="0"/>
              <a:cs typeface="Arial" charset="0"/>
            </a:endParaRPr>
          </a:p>
          <a:p>
            <a:pPr marL="342900" indent="-342900">
              <a:buAutoNum type="arabicParenR" startAt="2"/>
            </a:pPr>
            <a:r>
              <a:rPr lang="lv-LV" u="sng" dirty="0">
                <a:solidFill>
                  <a:schemeClr val="accent4">
                    <a:lumMod val="75000"/>
                  </a:schemeClr>
                </a:solidFill>
                <a:latin typeface="Arial" charset="0"/>
                <a:ea typeface="Arial" charset="0"/>
                <a:cs typeface="Arial" charset="0"/>
              </a:rPr>
              <a:t>gļotādas: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dzimumorgānu</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konjunktīvas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deguna</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mutes</a:t>
            </a:r>
          </a:p>
          <a:p>
            <a:pPr marL="342900" indent="-342900">
              <a:buFont typeface="Arial" pitchFamily="34" charset="0"/>
              <a:buChar char="•"/>
            </a:pPr>
            <a:r>
              <a:rPr lang="lv-LV" dirty="0">
                <a:solidFill>
                  <a:schemeClr val="accent4">
                    <a:lumMod val="75000"/>
                  </a:schemeClr>
                </a:solidFill>
                <a:latin typeface="Arial" charset="0"/>
                <a:ea typeface="Arial" charset="0"/>
                <a:cs typeface="Arial" charset="0"/>
              </a:rPr>
              <a:t>balsenes</a:t>
            </a:r>
          </a:p>
          <a:p>
            <a:pPr marL="342900" indent="-342900"/>
            <a:endParaRPr lang="lv-LV" dirty="0">
              <a:solidFill>
                <a:schemeClr val="accent4">
                  <a:lumMod val="75000"/>
                </a:schemeClr>
              </a:solidFill>
              <a:latin typeface="Arial" charset="0"/>
              <a:ea typeface="Arial" charset="0"/>
              <a:cs typeface="Arial" charset="0"/>
            </a:endParaRPr>
          </a:p>
          <a:p>
            <a:pPr marL="342900" indent="-342900">
              <a:buAutoNum type="arabicPeriod" startAt="2"/>
            </a:pPr>
            <a:r>
              <a:rPr lang="lv-LV" b="1" dirty="0">
                <a:solidFill>
                  <a:schemeClr val="accent4">
                    <a:lumMod val="75000"/>
                  </a:schemeClr>
                </a:solidFill>
                <a:latin typeface="Arial" charset="0"/>
                <a:ea typeface="Arial" charset="0"/>
                <a:cs typeface="Arial" charset="0"/>
              </a:rPr>
              <a:t>Fokāla </a:t>
            </a:r>
            <a:r>
              <a:rPr lang="lv-LV" b="1" dirty="0" err="1">
                <a:solidFill>
                  <a:schemeClr val="accent4">
                    <a:lumMod val="75000"/>
                  </a:schemeClr>
                </a:solidFill>
                <a:latin typeface="Arial" charset="0"/>
                <a:ea typeface="Arial" charset="0"/>
                <a:cs typeface="Arial" charset="0"/>
              </a:rPr>
              <a:t>epiteliāla</a:t>
            </a:r>
            <a:r>
              <a:rPr lang="lv-LV" b="1" dirty="0">
                <a:solidFill>
                  <a:schemeClr val="accent4">
                    <a:lumMod val="75000"/>
                  </a:schemeClr>
                </a:solidFill>
                <a:latin typeface="Arial" charset="0"/>
                <a:ea typeface="Arial" charset="0"/>
                <a:cs typeface="Arial" charset="0"/>
              </a:rPr>
              <a:t> </a:t>
            </a:r>
            <a:r>
              <a:rPr lang="lv-LV" b="1" dirty="0" err="1">
                <a:solidFill>
                  <a:schemeClr val="accent4">
                    <a:lumMod val="75000"/>
                  </a:schemeClr>
                </a:solidFill>
                <a:latin typeface="Arial" charset="0"/>
                <a:ea typeface="Arial" charset="0"/>
                <a:cs typeface="Arial" charset="0"/>
              </a:rPr>
              <a:t>hiperplāzija</a:t>
            </a:r>
            <a:endParaRPr lang="lv-LV" b="1" dirty="0">
              <a:solidFill>
                <a:schemeClr val="accent4">
                  <a:lumMod val="75000"/>
                </a:schemeClr>
              </a:solidFill>
              <a:latin typeface="Arial" charset="0"/>
              <a:ea typeface="Arial" charset="0"/>
              <a:cs typeface="Arial" charset="0"/>
            </a:endParaRPr>
          </a:p>
          <a:p>
            <a:pPr marL="342900" indent="-342900">
              <a:buAutoNum type="arabicPeriod" startAt="2"/>
            </a:pPr>
            <a:endParaRPr lang="lv-LV" b="1" dirty="0">
              <a:solidFill>
                <a:schemeClr val="accent4">
                  <a:lumMod val="75000"/>
                </a:schemeClr>
              </a:solidFill>
              <a:latin typeface="Arial" charset="0"/>
              <a:ea typeface="Arial" charset="0"/>
              <a:cs typeface="Arial" charset="0"/>
            </a:endParaRPr>
          </a:p>
          <a:p>
            <a:pPr marL="342900" indent="-342900">
              <a:buAutoNum type="arabicPeriod" startAt="2"/>
            </a:pPr>
            <a:r>
              <a:rPr lang="lv-LV" b="1" i="1" dirty="0" err="1">
                <a:solidFill>
                  <a:schemeClr val="accent4">
                    <a:lumMod val="75000"/>
                  </a:schemeClr>
                </a:solidFill>
                <a:latin typeface="Arial" charset="0"/>
                <a:ea typeface="Arial" charset="0"/>
                <a:cs typeface="Arial" charset="0"/>
              </a:rPr>
              <a:t>Epidermodysplasia</a:t>
            </a:r>
            <a:r>
              <a:rPr lang="lv-LV" b="1" i="1" dirty="0">
                <a:solidFill>
                  <a:schemeClr val="accent4">
                    <a:lumMod val="75000"/>
                  </a:schemeClr>
                </a:solidFill>
                <a:latin typeface="Arial" charset="0"/>
                <a:ea typeface="Arial" charset="0"/>
                <a:cs typeface="Arial" charset="0"/>
              </a:rPr>
              <a:t> </a:t>
            </a:r>
            <a:r>
              <a:rPr lang="lv-LV" b="1" i="1" dirty="0" err="1">
                <a:solidFill>
                  <a:schemeClr val="accent4">
                    <a:lumMod val="75000"/>
                  </a:schemeClr>
                </a:solidFill>
                <a:latin typeface="Arial" charset="0"/>
                <a:ea typeface="Arial" charset="0"/>
                <a:cs typeface="Arial" charset="0"/>
              </a:rPr>
              <a:t>verruciformis</a:t>
            </a:r>
            <a:endParaRPr lang="lv-LV" b="1" i="1" dirty="0">
              <a:solidFill>
                <a:schemeClr val="accent4">
                  <a:lumMod val="75000"/>
                </a:schemeClr>
              </a:solidFill>
              <a:latin typeface="Arial" charset="0"/>
              <a:ea typeface="Arial" charset="0"/>
              <a:cs typeface="Arial" charset="0"/>
            </a:endParaRPr>
          </a:p>
          <a:p>
            <a:pPr algn="ctr"/>
            <a:endParaRPr lang="ru-RU" dirty="0">
              <a:solidFill>
                <a:schemeClr val="accent4">
                  <a:lumMod val="75000"/>
                </a:schemeClr>
              </a:solidFill>
              <a:latin typeface="Arial" charset="0"/>
              <a:ea typeface="Arial" charset="0"/>
              <a:cs typeface="Arial" charset="0"/>
            </a:endParaRPr>
          </a:p>
        </p:txBody>
      </p:sp>
      <p:sp>
        <p:nvSpPr>
          <p:cNvPr id="5" name="Скругленный прямоугольник 3"/>
          <p:cNvSpPr/>
          <p:nvPr/>
        </p:nvSpPr>
        <p:spPr>
          <a:xfrm>
            <a:off x="3203848" y="2268608"/>
            <a:ext cx="2952328" cy="1224136"/>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200" b="1" dirty="0">
                <a:solidFill>
                  <a:schemeClr val="accent4">
                    <a:lumMod val="75000"/>
                  </a:schemeClr>
                </a:solidFill>
                <a:latin typeface="Arial" charset="0"/>
                <a:ea typeface="Arial" charset="0"/>
                <a:cs typeface="Arial" charset="0"/>
              </a:rPr>
              <a:t>PRIEKŠVĒŽA</a:t>
            </a:r>
            <a:endParaRPr lang="ru-RU" sz="2200" b="1" dirty="0">
              <a:solidFill>
                <a:schemeClr val="accent4">
                  <a:lumMod val="75000"/>
                </a:schemeClr>
              </a:solidFill>
              <a:latin typeface="Arial" charset="0"/>
              <a:ea typeface="Arial" charset="0"/>
              <a:cs typeface="Arial" charset="0"/>
            </a:endParaRPr>
          </a:p>
        </p:txBody>
      </p:sp>
      <p:sp>
        <p:nvSpPr>
          <p:cNvPr id="6" name="Скругленный прямоугольник 4"/>
          <p:cNvSpPr/>
          <p:nvPr/>
        </p:nvSpPr>
        <p:spPr>
          <a:xfrm>
            <a:off x="6804248" y="2268608"/>
            <a:ext cx="2008111" cy="118813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200" b="1" dirty="0">
                <a:solidFill>
                  <a:schemeClr val="accent4">
                    <a:lumMod val="75000"/>
                  </a:schemeClr>
                </a:solidFill>
                <a:latin typeface="Arial" charset="0"/>
                <a:ea typeface="Arial" charset="0"/>
                <a:cs typeface="Arial" charset="0"/>
              </a:rPr>
              <a:t>VĒŽA</a:t>
            </a:r>
            <a:endParaRPr lang="ru-RU" sz="2200" b="1" dirty="0">
              <a:solidFill>
                <a:schemeClr val="accent4">
                  <a:lumMod val="75000"/>
                </a:schemeClr>
              </a:solidFill>
              <a:latin typeface="Arial" charset="0"/>
              <a:ea typeface="Arial" charset="0"/>
              <a:cs typeface="Arial" charset="0"/>
            </a:endParaRPr>
          </a:p>
        </p:txBody>
      </p:sp>
      <p:sp>
        <p:nvSpPr>
          <p:cNvPr id="8" name="Левая фигурная скобка 5"/>
          <p:cNvSpPr/>
          <p:nvPr/>
        </p:nvSpPr>
        <p:spPr>
          <a:xfrm rot="16200000">
            <a:off x="6296135" y="2649806"/>
            <a:ext cx="432048" cy="2592288"/>
          </a:xfrm>
          <a:prstGeom prst="leftBrace">
            <a:avLst>
              <a:gd name="adj1" fmla="val 8333"/>
              <a:gd name="adj2" fmla="val 50000"/>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chemeClr val="accent4">
                  <a:lumMod val="60000"/>
                  <a:lumOff val="40000"/>
                </a:schemeClr>
              </a:solidFill>
            </a:endParaRPr>
          </a:p>
        </p:txBody>
      </p:sp>
      <p:sp>
        <p:nvSpPr>
          <p:cNvPr id="9" name="Прямоугольник 6"/>
          <p:cNvSpPr/>
          <p:nvPr/>
        </p:nvSpPr>
        <p:spPr>
          <a:xfrm>
            <a:off x="4676980" y="4296959"/>
            <a:ext cx="3670357" cy="2017577"/>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lv-LV" b="1" dirty="0">
                <a:solidFill>
                  <a:schemeClr val="accent4">
                    <a:lumMod val="75000"/>
                  </a:schemeClr>
                </a:solidFill>
                <a:latin typeface="Arial" charset="0"/>
                <a:ea typeface="Arial" charset="0"/>
                <a:cs typeface="Arial" charset="0"/>
              </a:rPr>
              <a:t>Vulva</a:t>
            </a:r>
          </a:p>
          <a:p>
            <a:pPr marL="342900" indent="-342900">
              <a:buFont typeface="+mj-lt"/>
              <a:buAutoNum type="arabicPeriod"/>
            </a:pPr>
            <a:r>
              <a:rPr lang="lv-LV" b="1" dirty="0">
                <a:solidFill>
                  <a:schemeClr val="accent4">
                    <a:lumMod val="75000"/>
                  </a:schemeClr>
                </a:solidFill>
                <a:latin typeface="Arial" charset="0"/>
                <a:ea typeface="Arial" charset="0"/>
                <a:cs typeface="Arial" charset="0"/>
              </a:rPr>
              <a:t>Maksts</a:t>
            </a:r>
          </a:p>
          <a:p>
            <a:pPr marL="342900" indent="-342900">
              <a:buFont typeface="+mj-lt"/>
              <a:buAutoNum type="arabicPeriod"/>
            </a:pPr>
            <a:r>
              <a:rPr lang="lv-LV" b="1" dirty="0">
                <a:solidFill>
                  <a:schemeClr val="accent4">
                    <a:lumMod val="75000"/>
                  </a:schemeClr>
                </a:solidFill>
                <a:latin typeface="Arial" charset="0"/>
                <a:ea typeface="Arial" charset="0"/>
                <a:cs typeface="Arial" charset="0"/>
              </a:rPr>
              <a:t>Dzemdes kakls</a:t>
            </a:r>
          </a:p>
          <a:p>
            <a:pPr marL="342900" indent="-342900">
              <a:buFont typeface="+mj-lt"/>
              <a:buAutoNum type="arabicPeriod"/>
            </a:pPr>
            <a:r>
              <a:rPr lang="lv-LV" b="1" dirty="0" err="1">
                <a:solidFill>
                  <a:schemeClr val="accent4">
                    <a:lumMod val="75000"/>
                  </a:schemeClr>
                </a:solidFill>
                <a:latin typeface="Arial" charset="0"/>
                <a:ea typeface="Arial" charset="0"/>
                <a:cs typeface="Arial" charset="0"/>
              </a:rPr>
              <a:t>Anus</a:t>
            </a:r>
            <a:endParaRPr lang="lv-LV" b="1" dirty="0">
              <a:solidFill>
                <a:schemeClr val="accent4">
                  <a:lumMod val="75000"/>
                </a:schemeClr>
              </a:solidFill>
              <a:latin typeface="Arial" charset="0"/>
              <a:ea typeface="Arial" charset="0"/>
              <a:cs typeface="Arial" charset="0"/>
            </a:endParaRPr>
          </a:p>
          <a:p>
            <a:pPr marL="342900" indent="-342900">
              <a:buFont typeface="+mj-lt"/>
              <a:buAutoNum type="arabicPeriod"/>
            </a:pPr>
            <a:r>
              <a:rPr lang="lv-LV" b="1" dirty="0">
                <a:solidFill>
                  <a:schemeClr val="accent4">
                    <a:lumMod val="75000"/>
                  </a:schemeClr>
                </a:solidFill>
                <a:latin typeface="Arial" charset="0"/>
                <a:ea typeface="Arial" charset="0"/>
                <a:cs typeface="Arial" charset="0"/>
              </a:rPr>
              <a:t>Dzimumlocekļa</a:t>
            </a:r>
          </a:p>
          <a:p>
            <a:pPr marL="342900" indent="-342900">
              <a:buFont typeface="+mj-lt"/>
              <a:buAutoNum type="arabicPeriod"/>
            </a:pPr>
            <a:r>
              <a:rPr lang="lv-LV" b="1" dirty="0" err="1">
                <a:solidFill>
                  <a:schemeClr val="accent4">
                    <a:lumMod val="75000"/>
                  </a:schemeClr>
                </a:solidFill>
                <a:latin typeface="Arial" charset="0"/>
                <a:ea typeface="Arial" charset="0"/>
                <a:cs typeface="Arial" charset="0"/>
              </a:rPr>
              <a:t>Orofaringeālās</a:t>
            </a:r>
            <a:r>
              <a:rPr lang="lv-LV" b="1" dirty="0">
                <a:solidFill>
                  <a:schemeClr val="accent4">
                    <a:lumMod val="75000"/>
                  </a:schemeClr>
                </a:solidFill>
                <a:latin typeface="Arial" charset="0"/>
                <a:ea typeface="Arial" charset="0"/>
                <a:cs typeface="Arial" charset="0"/>
              </a:rPr>
              <a:t> izmaiņas</a:t>
            </a:r>
            <a:endParaRPr lang="ru-RU" b="1" dirty="0">
              <a:solidFill>
                <a:schemeClr val="accent4">
                  <a:lumMod val="75000"/>
                </a:schemeClr>
              </a:solidFill>
              <a:latin typeface="Arial" charset="0"/>
              <a:ea typeface="Arial" charset="0"/>
              <a:cs typeface="Arial" charset="0"/>
            </a:endParaRPr>
          </a:p>
        </p:txBody>
      </p:sp>
      <p:sp>
        <p:nvSpPr>
          <p:cNvPr id="11" name="Прямоугольник 6"/>
          <p:cNvSpPr/>
          <p:nvPr/>
        </p:nvSpPr>
        <p:spPr>
          <a:xfrm>
            <a:off x="3942250" y="146957"/>
            <a:ext cx="4173049" cy="144583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200" b="1" dirty="0">
                <a:solidFill>
                  <a:schemeClr val="bg1"/>
                </a:solidFill>
                <a:latin typeface="Arial" charset="0"/>
                <a:ea typeface="Arial" charset="0"/>
                <a:cs typeface="Arial" charset="0"/>
              </a:rPr>
              <a:t>CPV IZRAISĪTĀS SLIMĪBAS</a:t>
            </a:r>
            <a:endParaRPr lang="ru-RU" sz="22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4963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940" y="1542086"/>
            <a:ext cx="559089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023952" y="785141"/>
            <a:ext cx="5012871" cy="151389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accent4">
                    <a:lumMod val="75000"/>
                  </a:schemeClr>
                </a:solidFill>
                <a:latin typeface="Arial" charset="0"/>
                <a:ea typeface="Arial" charset="0"/>
                <a:cs typeface="Arial" charset="0"/>
              </a:rPr>
              <a:t>CPV UN DZEMDES KAKLS</a:t>
            </a:r>
            <a:endParaRPr lang="ru-RU" sz="2400" b="1" dirty="0">
              <a:solidFill>
                <a:schemeClr val="accent4">
                  <a:lumMod val="75000"/>
                </a:schemeClr>
              </a:solidFill>
              <a:latin typeface="Arial" charset="0"/>
              <a:ea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ar noapaļotiem stūriem 1"/>
          <p:cNvSpPr/>
          <p:nvPr/>
        </p:nvSpPr>
        <p:spPr>
          <a:xfrm>
            <a:off x="841276" y="231857"/>
            <a:ext cx="7537648" cy="1224136"/>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t>CPV TIPI UN DZEMDES KAKLA KARCINOMAS</a:t>
            </a:r>
          </a:p>
        </p:txBody>
      </p:sp>
      <p:graphicFrame>
        <p:nvGraphicFramePr>
          <p:cNvPr id="3" name="Content Placeholder 9"/>
          <p:cNvGraphicFramePr>
            <a:graphicFrameLocks/>
          </p:cNvGraphicFramePr>
          <p:nvPr>
            <p:extLst>
              <p:ext uri="{D42A27DB-BD31-4B8C-83A1-F6EECF244321}">
                <p14:modId xmlns:p14="http://schemas.microsoft.com/office/powerpoint/2010/main" val="2462547601"/>
              </p:ext>
            </p:extLst>
          </p:nvPr>
        </p:nvGraphicFramePr>
        <p:xfrm>
          <a:off x="1304440" y="1455993"/>
          <a:ext cx="6351983" cy="414895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209800" y="5985301"/>
            <a:ext cx="4800600" cy="276999"/>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solidFill>
                  <a:schemeClr val="accent4">
                    <a:lumMod val="50000"/>
                  </a:schemeClr>
                </a:solidFill>
                <a:latin typeface="Arial"/>
                <a:cs typeface="Arial"/>
              </a:rPr>
              <a:t> </a:t>
            </a:r>
            <a:r>
              <a:rPr lang="en-US" sz="1200" dirty="0" err="1">
                <a:solidFill>
                  <a:schemeClr val="accent4">
                    <a:lumMod val="50000"/>
                  </a:schemeClr>
                </a:solidFill>
                <a:latin typeface="Arial"/>
                <a:cs typeface="Arial"/>
              </a:rPr>
              <a:t>Sanjose</a:t>
            </a:r>
            <a:r>
              <a:rPr lang="en-US" sz="1200" dirty="0">
                <a:solidFill>
                  <a:schemeClr val="accent4">
                    <a:lumMod val="50000"/>
                  </a:schemeClr>
                </a:solidFill>
                <a:latin typeface="Arial"/>
                <a:cs typeface="Arial"/>
              </a:rPr>
              <a:t> et al. Lancet </a:t>
            </a:r>
            <a:r>
              <a:rPr lang="en-US" sz="1200" dirty="0" err="1">
                <a:solidFill>
                  <a:schemeClr val="accent4">
                    <a:lumMod val="50000"/>
                  </a:schemeClr>
                </a:solidFill>
                <a:latin typeface="Arial"/>
                <a:cs typeface="Arial"/>
              </a:rPr>
              <a:t>Oncol</a:t>
            </a:r>
            <a:r>
              <a:rPr lang="en-US" sz="1200" dirty="0">
                <a:solidFill>
                  <a:schemeClr val="accent4">
                    <a:lumMod val="50000"/>
                  </a:schemeClr>
                </a:solidFill>
                <a:latin typeface="Arial"/>
                <a:cs typeface="Arial"/>
              </a:rPr>
              <a:t> 2010;11:1048-1056 </a:t>
            </a:r>
          </a:p>
        </p:txBody>
      </p:sp>
    </p:spTree>
    <p:extLst>
      <p:ext uri="{BB962C8B-B14F-4D97-AF65-F5344CB8AC3E}">
        <p14:creationId xmlns:p14="http://schemas.microsoft.com/office/powerpoint/2010/main" val="307793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a:spLocks noGrp="1"/>
          </p:cNvSpPr>
          <p:nvPr>
            <p:ph type="title"/>
          </p:nvPr>
        </p:nvSpPr>
        <p:spPr>
          <a:xfrm>
            <a:off x="457200" y="447662"/>
            <a:ext cx="7620000" cy="346050"/>
          </a:xfrm>
        </p:spPr>
        <p:txBody>
          <a:bodyPr>
            <a:noAutofit/>
          </a:bodyPr>
          <a:lstStyle/>
          <a:p>
            <a:r>
              <a:rPr lang="lv-LV" sz="3600" dirty="0">
                <a:solidFill>
                  <a:schemeClr val="accent4">
                    <a:lumMod val="50000"/>
                  </a:schemeClr>
                </a:solidFill>
                <a:latin typeface="Arial" panose="020B0604020202020204" pitchFamily="34" charset="0"/>
                <a:cs typeface="Arial" panose="020B0604020202020204" pitchFamily="34" charset="0"/>
              </a:rPr>
              <a:t>CPV INFEKCIJAS NORISE</a:t>
            </a:r>
            <a:endParaRPr lang="ru-RU" sz="3600" dirty="0">
              <a:solidFill>
                <a:schemeClr val="accent4">
                  <a:lumMod val="50000"/>
                </a:schemeClr>
              </a:solidFill>
              <a:latin typeface="Arial" panose="020B0604020202020204" pitchFamily="34" charset="0"/>
              <a:cs typeface="Arial" panose="020B0604020202020204" pitchFamily="34" charset="0"/>
            </a:endParaRPr>
          </a:p>
        </p:txBody>
      </p:sp>
      <p:pic>
        <p:nvPicPr>
          <p:cNvPr id="6"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57" y="80144"/>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3"/>
          <p:cNvSpPr/>
          <p:nvPr/>
        </p:nvSpPr>
        <p:spPr>
          <a:xfrm>
            <a:off x="179512" y="3645024"/>
            <a:ext cx="1944216" cy="905098"/>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Nedēļas-mēneši</a:t>
            </a:r>
            <a:endParaRPr lang="ru-RU" dirty="0">
              <a:solidFill>
                <a:schemeClr val="accent4">
                  <a:lumMod val="50000"/>
                </a:schemeClr>
              </a:solidFill>
              <a:latin typeface="Arial" panose="020B0604020202020204" pitchFamily="34" charset="0"/>
              <a:cs typeface="Arial" panose="020B0604020202020204" pitchFamily="34" charset="0"/>
            </a:endParaRPr>
          </a:p>
        </p:txBody>
      </p:sp>
      <p:sp>
        <p:nvSpPr>
          <p:cNvPr id="9" name="Пятиугольник 4"/>
          <p:cNvSpPr/>
          <p:nvPr/>
        </p:nvSpPr>
        <p:spPr>
          <a:xfrm>
            <a:off x="2051720" y="3645024"/>
            <a:ext cx="3672408" cy="905098"/>
          </a:xfrm>
          <a:prstGeom prst="homePlat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Nedēļas-mēneši</a:t>
            </a:r>
            <a:endParaRPr lang="ru-RU" dirty="0">
              <a:solidFill>
                <a:schemeClr val="accent4">
                  <a:lumMod val="50000"/>
                </a:schemeClr>
              </a:solidFill>
              <a:latin typeface="Arial" panose="020B0604020202020204" pitchFamily="34" charset="0"/>
              <a:cs typeface="Arial" panose="020B0604020202020204" pitchFamily="34" charset="0"/>
            </a:endParaRPr>
          </a:p>
        </p:txBody>
      </p:sp>
      <p:sp>
        <p:nvSpPr>
          <p:cNvPr id="10" name="Стрелка вправо 5"/>
          <p:cNvSpPr/>
          <p:nvPr/>
        </p:nvSpPr>
        <p:spPr>
          <a:xfrm rot="2700000">
            <a:off x="5317777" y="4110805"/>
            <a:ext cx="1422297" cy="1451144"/>
          </a:xfrm>
          <a:prstGeom prst="rightArrow">
            <a:avLst/>
          </a:prstGeom>
          <a:solidFill>
            <a:srgbClr val="BF0EBD"/>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10-20%</a:t>
            </a:r>
            <a:endParaRPr lang="ru-RU" dirty="0">
              <a:latin typeface="Arial" panose="020B0604020202020204" pitchFamily="34" charset="0"/>
              <a:cs typeface="Arial" panose="020B0604020202020204" pitchFamily="34" charset="0"/>
            </a:endParaRPr>
          </a:p>
        </p:txBody>
      </p:sp>
      <p:sp>
        <p:nvSpPr>
          <p:cNvPr id="11" name="Стрелка вправо 6"/>
          <p:cNvSpPr/>
          <p:nvPr/>
        </p:nvSpPr>
        <p:spPr>
          <a:xfrm rot="-2700000">
            <a:off x="5304801" y="2614306"/>
            <a:ext cx="1486947" cy="1441220"/>
          </a:xfrm>
          <a:prstGeom prst="rightArrow">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80-90%</a:t>
            </a:r>
            <a:endParaRPr lang="ru-RU" dirty="0">
              <a:latin typeface="Arial" panose="020B0604020202020204" pitchFamily="34" charset="0"/>
              <a:cs typeface="Arial" panose="020B0604020202020204" pitchFamily="34" charset="0"/>
            </a:endParaRPr>
          </a:p>
        </p:txBody>
      </p:sp>
      <p:sp>
        <p:nvSpPr>
          <p:cNvPr id="12" name="Овал 7"/>
          <p:cNvSpPr/>
          <p:nvPr/>
        </p:nvSpPr>
        <p:spPr>
          <a:xfrm>
            <a:off x="0" y="2276872"/>
            <a:ext cx="1187624" cy="517199"/>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latin typeface="Arial" panose="020B0604020202020204" pitchFamily="34" charset="0"/>
                <a:cs typeface="Arial" panose="020B0604020202020204" pitchFamily="34" charset="0"/>
              </a:rPr>
              <a:t>CPV</a:t>
            </a:r>
            <a:endParaRPr lang="ru-RU" b="1" dirty="0">
              <a:solidFill>
                <a:schemeClr val="accent4">
                  <a:lumMod val="50000"/>
                </a:schemeClr>
              </a:solidFill>
              <a:latin typeface="Arial" panose="020B0604020202020204" pitchFamily="34" charset="0"/>
              <a:cs typeface="Arial" panose="020B0604020202020204" pitchFamily="34" charset="0"/>
            </a:endParaRPr>
          </a:p>
        </p:txBody>
      </p:sp>
      <p:cxnSp>
        <p:nvCxnSpPr>
          <p:cNvPr id="13" name="Прямая со стрелкой 9"/>
          <p:cNvCxnSpPr/>
          <p:nvPr/>
        </p:nvCxnSpPr>
        <p:spPr>
          <a:xfrm>
            <a:off x="323528" y="2852936"/>
            <a:ext cx="0" cy="646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39552" y="5445224"/>
            <a:ext cx="1080120" cy="581849"/>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DNS -</a:t>
            </a:r>
            <a:endParaRPr lang="ru-RU" dirty="0">
              <a:solidFill>
                <a:schemeClr val="accent4">
                  <a:lumMod val="50000"/>
                </a:schemeClr>
              </a:solidFill>
              <a:latin typeface="Arial" panose="020B0604020202020204" pitchFamily="34" charset="0"/>
              <a:cs typeface="Arial" panose="020B0604020202020204" pitchFamily="34" charset="0"/>
            </a:endParaRPr>
          </a:p>
        </p:txBody>
      </p:sp>
      <p:sp>
        <p:nvSpPr>
          <p:cNvPr id="15" name="Прямоугольник 14"/>
          <p:cNvSpPr/>
          <p:nvPr/>
        </p:nvSpPr>
        <p:spPr>
          <a:xfrm>
            <a:off x="2195736" y="5085184"/>
            <a:ext cx="2448272" cy="1591661"/>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DNS +</a:t>
            </a:r>
          </a:p>
          <a:p>
            <a:r>
              <a:rPr lang="lv-LV" dirty="0">
                <a:solidFill>
                  <a:schemeClr val="accent4">
                    <a:lumMod val="50000"/>
                  </a:schemeClr>
                </a:solidFill>
                <a:latin typeface="Arial" panose="020B0604020202020204" pitchFamily="34" charset="0"/>
                <a:cs typeface="Arial" panose="020B0604020202020204" pitchFamily="34" charset="0"/>
              </a:rPr>
              <a:t>PRODUKTĪVA INFEKCIJA:</a:t>
            </a:r>
          </a:p>
          <a:p>
            <a:pPr>
              <a:buFont typeface="Arial"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CIN I</a:t>
            </a:r>
          </a:p>
          <a:p>
            <a:pPr>
              <a:buFont typeface="Arial"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kārpas (</a:t>
            </a:r>
            <a:r>
              <a:rPr lang="lv-LV" dirty="0" err="1">
                <a:solidFill>
                  <a:schemeClr val="accent4">
                    <a:lumMod val="50000"/>
                  </a:schemeClr>
                </a:solidFill>
                <a:latin typeface="Arial" panose="020B0604020202020204" pitchFamily="34" charset="0"/>
                <a:cs typeface="Arial" panose="020B0604020202020204" pitchFamily="34" charset="0"/>
              </a:rPr>
              <a:t>kondilomas</a:t>
            </a:r>
            <a:r>
              <a:rPr lang="lv-LV" dirty="0">
                <a:solidFill>
                  <a:schemeClr val="accent4">
                    <a:lumMod val="50000"/>
                  </a:schemeClr>
                </a:solidFill>
                <a:latin typeface="Arial" panose="020B0604020202020204" pitchFamily="34" charset="0"/>
                <a:cs typeface="Arial" panose="020B0604020202020204" pitchFamily="34" charset="0"/>
              </a:rPr>
              <a:t>)</a:t>
            </a:r>
            <a:endParaRPr lang="ru-RU" dirty="0">
              <a:solidFill>
                <a:schemeClr val="accent4">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1115616" y="2852936"/>
            <a:ext cx="1800200" cy="369332"/>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Pirmie bojājumi</a:t>
            </a:r>
            <a:endParaRPr lang="ru-RU" dirty="0">
              <a:solidFill>
                <a:schemeClr val="accent4">
                  <a:lumMod val="50000"/>
                </a:schemeClr>
              </a:solidFill>
              <a:latin typeface="Arial" panose="020B0604020202020204" pitchFamily="34" charset="0"/>
              <a:cs typeface="Arial" panose="020B0604020202020204" pitchFamily="34" charset="0"/>
            </a:endParaRPr>
          </a:p>
        </p:txBody>
      </p:sp>
      <p:cxnSp>
        <p:nvCxnSpPr>
          <p:cNvPr id="17" name="Прямая со стрелкой 17"/>
          <p:cNvCxnSpPr/>
          <p:nvPr/>
        </p:nvCxnSpPr>
        <p:spPr>
          <a:xfrm>
            <a:off x="1979712" y="3140968"/>
            <a:ext cx="0" cy="387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Прямоугольник 18"/>
          <p:cNvSpPr/>
          <p:nvPr/>
        </p:nvSpPr>
        <p:spPr>
          <a:xfrm>
            <a:off x="2843808" y="1916832"/>
            <a:ext cx="1944216" cy="1163698"/>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Imūnās sistēmas atbilde: veidojas antivielas</a:t>
            </a:r>
            <a:endParaRPr lang="ru-RU" dirty="0">
              <a:solidFill>
                <a:schemeClr val="accent4">
                  <a:lumMod val="50000"/>
                </a:schemeClr>
              </a:solidFill>
              <a:latin typeface="Arial" panose="020B0604020202020204" pitchFamily="34" charset="0"/>
              <a:cs typeface="Arial" panose="020B0604020202020204" pitchFamily="34" charset="0"/>
            </a:endParaRPr>
          </a:p>
        </p:txBody>
      </p:sp>
      <p:cxnSp>
        <p:nvCxnSpPr>
          <p:cNvPr id="19" name="Прямая со стрелкой 21"/>
          <p:cNvCxnSpPr>
            <a:stCxn id="18" idx="2"/>
          </p:cNvCxnSpPr>
          <p:nvPr/>
        </p:nvCxnSpPr>
        <p:spPr>
          <a:xfrm>
            <a:off x="3815916" y="3080530"/>
            <a:ext cx="0" cy="5644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24"/>
          <p:cNvSpPr/>
          <p:nvPr/>
        </p:nvSpPr>
        <p:spPr>
          <a:xfrm>
            <a:off x="6228184" y="5661248"/>
            <a:ext cx="2088232" cy="1074462"/>
          </a:xfrm>
          <a:prstGeom prst="rect">
            <a:avLst/>
          </a:prstGeom>
          <a:solidFill>
            <a:srgbClr val="BF0EBD"/>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DNS +</a:t>
            </a:r>
          </a:p>
          <a:p>
            <a:r>
              <a:rPr lang="lv-LV" dirty="0">
                <a:latin typeface="Arial" panose="020B0604020202020204" pitchFamily="34" charset="0"/>
                <a:cs typeface="Arial" panose="020B0604020202020204" pitchFamily="34" charset="0"/>
              </a:rPr>
              <a:t>Vīrusa </a:t>
            </a:r>
            <a:r>
              <a:rPr lang="lv-LV" dirty="0" err="1">
                <a:latin typeface="Arial" panose="020B0604020202020204" pitchFamily="34" charset="0"/>
                <a:cs typeface="Arial" panose="020B0604020202020204" pitchFamily="34" charset="0"/>
              </a:rPr>
              <a:t>persistence</a:t>
            </a:r>
            <a:r>
              <a:rPr lang="lv-LV" dirty="0">
                <a:latin typeface="Arial" panose="020B0604020202020204" pitchFamily="34" charset="0"/>
                <a:cs typeface="Arial" panose="020B0604020202020204" pitchFamily="34" charset="0"/>
              </a:rPr>
              <a:t>:</a:t>
            </a:r>
          </a:p>
          <a:p>
            <a:r>
              <a:rPr lang="lv-LV" dirty="0">
                <a:latin typeface="Arial" panose="020B0604020202020204" pitchFamily="34" charset="0"/>
                <a:cs typeface="Arial" panose="020B0604020202020204" pitchFamily="34" charset="0"/>
              </a:rPr>
              <a:t>CIN II/III, CA</a:t>
            </a:r>
            <a:endParaRPr lang="ru-RU" dirty="0">
              <a:latin typeface="Arial" panose="020B0604020202020204" pitchFamily="34" charset="0"/>
              <a:cs typeface="Arial" panose="020B0604020202020204" pitchFamily="34" charset="0"/>
            </a:endParaRPr>
          </a:p>
        </p:txBody>
      </p:sp>
      <p:sp>
        <p:nvSpPr>
          <p:cNvPr id="21" name="Прямоугольник 25"/>
          <p:cNvSpPr/>
          <p:nvPr/>
        </p:nvSpPr>
        <p:spPr>
          <a:xfrm>
            <a:off x="6804248" y="2060848"/>
            <a:ext cx="1944216" cy="1163698"/>
          </a:xfrm>
          <a:prstGeom prst="rect">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DNS –</a:t>
            </a:r>
          </a:p>
          <a:p>
            <a:r>
              <a:rPr lang="lv-LV" dirty="0">
                <a:latin typeface="Arial" panose="020B0604020202020204" pitchFamily="34" charset="0"/>
                <a:cs typeface="Arial" panose="020B0604020202020204" pitchFamily="34" charset="0"/>
              </a:rPr>
              <a:t>Klīniska remisija</a:t>
            </a:r>
          </a:p>
          <a:p>
            <a:r>
              <a:rPr lang="lv-LV" dirty="0">
                <a:latin typeface="Arial" panose="020B0604020202020204" pitchFamily="34" charset="0"/>
                <a:cs typeface="Arial" panose="020B0604020202020204" pitchFamily="34" charset="0"/>
              </a:rPr>
              <a:t>(Latenta infekcija?)</a:t>
            </a:r>
            <a:endParaRPr lang="ru-RU" dirty="0">
              <a:latin typeface="Arial" panose="020B0604020202020204" pitchFamily="34" charset="0"/>
              <a:cs typeface="Arial" panose="020B0604020202020204" pitchFamily="34" charset="0"/>
            </a:endParaRPr>
          </a:p>
        </p:txBody>
      </p:sp>
      <p:sp>
        <p:nvSpPr>
          <p:cNvPr id="22" name="Стрелка вправо 26"/>
          <p:cNvSpPr/>
          <p:nvPr/>
        </p:nvSpPr>
        <p:spPr>
          <a:xfrm>
            <a:off x="1835696" y="948904"/>
            <a:ext cx="5703791" cy="1081649"/>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latin typeface="Arial" panose="020B0604020202020204" pitchFamily="34" charset="0"/>
                <a:cs typeface="Arial" panose="020B0604020202020204" pitchFamily="34" charset="0"/>
              </a:rPr>
              <a:t>CPV IZZŪD: ZR  4-9 mēnešu laikā, AR 12-18 mēnešu laikā</a:t>
            </a:r>
            <a:endParaRPr lang="ru-RU"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536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57" y="80144"/>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651577" y="49187"/>
            <a:ext cx="8229600"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LAIKA INTERVĀLI</a:t>
            </a:r>
          </a:p>
        </p:txBody>
      </p:sp>
      <p:sp>
        <p:nvSpPr>
          <p:cNvPr id="4" name="Rounded Rectangle 3"/>
          <p:cNvSpPr/>
          <p:nvPr/>
        </p:nvSpPr>
        <p:spPr>
          <a:xfrm>
            <a:off x="179512" y="2586609"/>
            <a:ext cx="1800200" cy="192251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dirty="0">
                <a:solidFill>
                  <a:schemeClr val="accent4">
                    <a:lumMod val="50000"/>
                  </a:schemeClr>
                </a:solidFill>
                <a:latin typeface="Arial" panose="020B0604020202020204" pitchFamily="34" charset="0"/>
                <a:cs typeface="Arial" panose="020B0604020202020204" pitchFamily="34" charset="0"/>
              </a:rPr>
              <a:t>INFICĒŠANĀS AR</a:t>
            </a:r>
          </a:p>
          <a:p>
            <a:pPr algn="ctr"/>
            <a:r>
              <a:rPr lang="lv-LV" sz="2000" dirty="0">
                <a:solidFill>
                  <a:schemeClr val="accent4">
                    <a:lumMod val="50000"/>
                  </a:schemeClr>
                </a:solidFill>
                <a:latin typeface="Arial" panose="020B0604020202020204" pitchFamily="34" charset="0"/>
                <a:cs typeface="Arial" panose="020B0604020202020204" pitchFamily="34" charset="0"/>
              </a:rPr>
              <a:t>CPV </a:t>
            </a:r>
          </a:p>
        </p:txBody>
      </p:sp>
      <p:sp>
        <p:nvSpPr>
          <p:cNvPr id="5" name="Rounded Rectangle 4"/>
          <p:cNvSpPr/>
          <p:nvPr/>
        </p:nvSpPr>
        <p:spPr>
          <a:xfrm>
            <a:off x="2483768" y="2286535"/>
            <a:ext cx="1872208" cy="93610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PERSISTĒJOŠA INFEKCIJA</a:t>
            </a:r>
          </a:p>
        </p:txBody>
      </p:sp>
      <p:sp>
        <p:nvSpPr>
          <p:cNvPr id="6" name="Rounded Rectangle 5"/>
          <p:cNvSpPr/>
          <p:nvPr/>
        </p:nvSpPr>
        <p:spPr>
          <a:xfrm>
            <a:off x="2483767" y="3667722"/>
            <a:ext cx="2812851" cy="1129429"/>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600" dirty="0">
                <a:solidFill>
                  <a:schemeClr val="accent4">
                    <a:lumMod val="50000"/>
                  </a:schemeClr>
                </a:solidFill>
                <a:latin typeface="Arial" panose="020B0604020202020204" pitchFamily="34" charset="0"/>
                <a:cs typeface="Arial" panose="020B0604020202020204" pitchFamily="34" charset="0"/>
              </a:rPr>
              <a:t>PRODUKTĪVA INFEKCIJA</a:t>
            </a:r>
            <a:r>
              <a:rPr lang="lv-LV" dirty="0">
                <a:solidFill>
                  <a:schemeClr val="accent4">
                    <a:lumMod val="50000"/>
                  </a:schemeClr>
                </a:solidFill>
                <a:latin typeface="Arial" panose="020B0604020202020204" pitchFamily="34" charset="0"/>
                <a:cs typeface="Arial" panose="020B0604020202020204" pitchFamily="34" charset="0"/>
              </a:rPr>
              <a:t>:</a:t>
            </a:r>
          </a:p>
          <a:p>
            <a:pPr>
              <a:buFont typeface="Arial"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CIN I</a:t>
            </a:r>
          </a:p>
          <a:p>
            <a:pPr>
              <a:buFont typeface="Arial"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kārpas (</a:t>
            </a:r>
            <a:r>
              <a:rPr lang="lv-LV" dirty="0" err="1">
                <a:solidFill>
                  <a:schemeClr val="accent4">
                    <a:lumMod val="50000"/>
                  </a:schemeClr>
                </a:solidFill>
                <a:latin typeface="Arial" panose="020B0604020202020204" pitchFamily="34" charset="0"/>
                <a:cs typeface="Arial" panose="020B0604020202020204" pitchFamily="34" charset="0"/>
              </a:rPr>
              <a:t>kondilomas</a:t>
            </a:r>
            <a:r>
              <a:rPr lang="lv-LV" dirty="0">
                <a:solidFill>
                  <a:schemeClr val="accent4">
                    <a:lumMod val="50000"/>
                  </a:schemeClr>
                </a:solidFill>
                <a:latin typeface="Arial" panose="020B0604020202020204" pitchFamily="34" charset="0"/>
                <a:cs typeface="Arial" panose="020B0604020202020204" pitchFamily="34" charset="0"/>
              </a:rPr>
              <a:t>)</a:t>
            </a:r>
            <a:endParaRPr lang="ru-RU" dirty="0">
              <a:solidFill>
                <a:schemeClr val="accent4">
                  <a:lumMod val="50000"/>
                </a:schemeClr>
              </a:solidFill>
              <a:latin typeface="Arial" panose="020B0604020202020204" pitchFamily="34" charset="0"/>
              <a:cs typeface="Arial" panose="020B0604020202020204" pitchFamily="34" charset="0"/>
            </a:endParaRPr>
          </a:p>
          <a:p>
            <a:pPr algn="ct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4932040" y="2586608"/>
            <a:ext cx="1440160" cy="9144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CIN II/III</a:t>
            </a:r>
          </a:p>
        </p:txBody>
      </p:sp>
      <p:sp>
        <p:nvSpPr>
          <p:cNvPr id="8" name="Rounded Rectangle 7"/>
          <p:cNvSpPr/>
          <p:nvPr/>
        </p:nvSpPr>
        <p:spPr>
          <a:xfrm>
            <a:off x="7236296" y="2586608"/>
            <a:ext cx="1584176" cy="914400"/>
          </a:xfrm>
          <a:prstGeom prst="roundRect">
            <a:avLst/>
          </a:prstGeom>
          <a:solidFill>
            <a:srgbClr val="BF0EBD"/>
          </a:solidFill>
          <a:ln>
            <a:solidFill>
              <a:srgbClr val="BF0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atin typeface="Arial" panose="020B0604020202020204" pitchFamily="34" charset="0"/>
                <a:cs typeface="Arial" panose="020B0604020202020204" pitchFamily="34" charset="0"/>
              </a:rPr>
              <a:t>VĒZIS</a:t>
            </a:r>
          </a:p>
        </p:txBody>
      </p:sp>
      <p:sp>
        <p:nvSpPr>
          <p:cNvPr id="9" name="Rounded Rectangle 8"/>
          <p:cNvSpPr/>
          <p:nvPr/>
        </p:nvSpPr>
        <p:spPr>
          <a:xfrm>
            <a:off x="683568" y="5517232"/>
            <a:ext cx="3456384" cy="72008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latin typeface="Arial" panose="020B0604020202020204" pitchFamily="34" charset="0"/>
                <a:cs typeface="Arial" panose="020B0604020202020204" pitchFamily="34" charset="0"/>
              </a:rPr>
              <a:t>ŠUNAS ATBRĪVOJAS NO CPV</a:t>
            </a:r>
          </a:p>
        </p:txBody>
      </p:sp>
      <p:sp>
        <p:nvSpPr>
          <p:cNvPr id="10" name="TextBox 9"/>
          <p:cNvSpPr txBox="1"/>
          <p:nvPr/>
        </p:nvSpPr>
        <p:spPr>
          <a:xfrm>
            <a:off x="1547664" y="1548020"/>
            <a:ext cx="1512168" cy="369332"/>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3 – 6 mēneši</a:t>
            </a:r>
          </a:p>
        </p:txBody>
      </p:sp>
      <p:sp>
        <p:nvSpPr>
          <p:cNvPr id="11" name="Block Arc 10"/>
          <p:cNvSpPr/>
          <p:nvPr/>
        </p:nvSpPr>
        <p:spPr>
          <a:xfrm>
            <a:off x="827584" y="1926124"/>
            <a:ext cx="2448272" cy="494764"/>
          </a:xfrm>
          <a:prstGeom prst="blockArc">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2" name="Block Arc 11"/>
          <p:cNvSpPr/>
          <p:nvPr/>
        </p:nvSpPr>
        <p:spPr>
          <a:xfrm>
            <a:off x="3563888" y="1926124"/>
            <a:ext cx="2304256" cy="440820"/>
          </a:xfrm>
          <a:prstGeom prst="blockArc">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3" name="Block Arc 12"/>
          <p:cNvSpPr/>
          <p:nvPr/>
        </p:nvSpPr>
        <p:spPr>
          <a:xfrm>
            <a:off x="6084168" y="1893443"/>
            <a:ext cx="2602097" cy="506181"/>
          </a:xfrm>
          <a:prstGeom prst="blockArc">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4" name="TextBox 13"/>
          <p:cNvSpPr txBox="1"/>
          <p:nvPr/>
        </p:nvSpPr>
        <p:spPr>
          <a:xfrm>
            <a:off x="4283968" y="1567825"/>
            <a:ext cx="1296144" cy="369332"/>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4-5 gadi</a:t>
            </a:r>
          </a:p>
        </p:txBody>
      </p:sp>
      <p:sp>
        <p:nvSpPr>
          <p:cNvPr id="15" name="TextBox 14"/>
          <p:cNvSpPr txBox="1"/>
          <p:nvPr/>
        </p:nvSpPr>
        <p:spPr>
          <a:xfrm>
            <a:off x="6732240" y="1548020"/>
            <a:ext cx="1584176" cy="369332"/>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9-15 gadi</a:t>
            </a:r>
          </a:p>
        </p:txBody>
      </p:sp>
      <p:sp>
        <p:nvSpPr>
          <p:cNvPr id="16" name="Right Arrow 15"/>
          <p:cNvSpPr/>
          <p:nvPr/>
        </p:nvSpPr>
        <p:spPr>
          <a:xfrm>
            <a:off x="1979712" y="3043808"/>
            <a:ext cx="504056" cy="16916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ight Arrow 16"/>
          <p:cNvSpPr/>
          <p:nvPr/>
        </p:nvSpPr>
        <p:spPr>
          <a:xfrm>
            <a:off x="1979712" y="3933056"/>
            <a:ext cx="504056" cy="202719"/>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Down Arrow 17"/>
          <p:cNvSpPr/>
          <p:nvPr/>
        </p:nvSpPr>
        <p:spPr>
          <a:xfrm>
            <a:off x="1331640" y="4509121"/>
            <a:ext cx="216024" cy="1008111"/>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Down Arrow 18"/>
          <p:cNvSpPr/>
          <p:nvPr/>
        </p:nvSpPr>
        <p:spPr>
          <a:xfrm>
            <a:off x="3275856" y="4725144"/>
            <a:ext cx="288032" cy="792088"/>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Down Arrow 19"/>
          <p:cNvSpPr/>
          <p:nvPr/>
        </p:nvSpPr>
        <p:spPr>
          <a:xfrm>
            <a:off x="3374152" y="3222640"/>
            <a:ext cx="189736" cy="445084"/>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Right Arrow 20"/>
          <p:cNvSpPr/>
          <p:nvPr/>
        </p:nvSpPr>
        <p:spPr>
          <a:xfrm>
            <a:off x="4355976" y="2924944"/>
            <a:ext cx="576064" cy="118864"/>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Right Arrow 21"/>
          <p:cNvSpPr/>
          <p:nvPr/>
        </p:nvSpPr>
        <p:spPr>
          <a:xfrm>
            <a:off x="6372200" y="2984376"/>
            <a:ext cx="864096" cy="144016"/>
          </a:xfrm>
          <a:prstGeom prst="rightArrow">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extBox 22"/>
          <p:cNvSpPr txBox="1"/>
          <p:nvPr/>
        </p:nvSpPr>
        <p:spPr>
          <a:xfrm>
            <a:off x="5868144" y="4293096"/>
            <a:ext cx="2818121" cy="646331"/>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Ietekmē dažādi faktori (vīrusa, organisma, vides)</a:t>
            </a:r>
          </a:p>
        </p:txBody>
      </p:sp>
      <p:cxnSp>
        <p:nvCxnSpPr>
          <p:cNvPr id="24" name="Straight Arrow Connector 23"/>
          <p:cNvCxnSpPr/>
          <p:nvPr/>
        </p:nvCxnSpPr>
        <p:spPr>
          <a:xfrm flipV="1">
            <a:off x="6804248" y="3212976"/>
            <a:ext cx="0" cy="1080120"/>
          </a:xfrm>
          <a:prstGeom prst="straightConnector1">
            <a:avLst/>
          </a:prstGeom>
          <a:ln w="571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5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57" y="80144"/>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272679" y="15660"/>
            <a:ext cx="8229600"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CIN DABA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7187043"/>
              </p:ext>
            </p:extLst>
          </p:nvPr>
        </p:nvGraphicFramePr>
        <p:xfrm>
          <a:off x="362308" y="1742538"/>
          <a:ext cx="8057073" cy="3305145"/>
        </p:xfrm>
        <a:graphic>
          <a:graphicData uri="http://schemas.openxmlformats.org/drawingml/2006/table">
            <a:tbl>
              <a:tblPr firstRow="1" bandRow="1">
                <a:tableStyleId>{1E171933-4619-4E11-9A3F-F7608DF75F80}</a:tableStyleId>
              </a:tblPr>
              <a:tblGrid>
                <a:gridCol w="1153012">
                  <a:extLst>
                    <a:ext uri="{9D8B030D-6E8A-4147-A177-3AD203B41FA5}">
                      <a16:colId xmlns:a16="http://schemas.microsoft.com/office/drawing/2014/main" val="20000"/>
                    </a:ext>
                  </a:extLst>
                </a:gridCol>
                <a:gridCol w="1599821">
                  <a:extLst>
                    <a:ext uri="{9D8B030D-6E8A-4147-A177-3AD203B41FA5}">
                      <a16:colId xmlns:a16="http://schemas.microsoft.com/office/drawing/2014/main" val="20001"/>
                    </a:ext>
                  </a:extLst>
                </a:gridCol>
                <a:gridCol w="1611415">
                  <a:extLst>
                    <a:ext uri="{9D8B030D-6E8A-4147-A177-3AD203B41FA5}">
                      <a16:colId xmlns:a16="http://schemas.microsoft.com/office/drawing/2014/main" val="20002"/>
                    </a:ext>
                  </a:extLst>
                </a:gridCol>
                <a:gridCol w="1745699">
                  <a:extLst>
                    <a:ext uri="{9D8B030D-6E8A-4147-A177-3AD203B41FA5}">
                      <a16:colId xmlns:a16="http://schemas.microsoft.com/office/drawing/2014/main" val="20003"/>
                    </a:ext>
                  </a:extLst>
                </a:gridCol>
                <a:gridCol w="1947126">
                  <a:extLst>
                    <a:ext uri="{9D8B030D-6E8A-4147-A177-3AD203B41FA5}">
                      <a16:colId xmlns:a16="http://schemas.microsoft.com/office/drawing/2014/main" val="20004"/>
                    </a:ext>
                  </a:extLst>
                </a:gridCol>
              </a:tblGrid>
              <a:tr h="1278582">
                <a:tc>
                  <a:txBody>
                    <a:bodyPr/>
                    <a:lstStyle/>
                    <a:p>
                      <a:endParaRPr lang="lv-LV" sz="2400" b="1" dirty="0">
                        <a:latin typeface="Arial" panose="020B0604020202020204" pitchFamily="34" charset="0"/>
                        <a:cs typeface="Arial" panose="020B0604020202020204" pitchFamily="34" charset="0"/>
                      </a:endParaRPr>
                    </a:p>
                  </a:txBody>
                  <a:tcPr marL="84667" marR="84667"/>
                </a:tc>
                <a:tc>
                  <a:txBody>
                    <a:bodyPr/>
                    <a:lstStyle/>
                    <a:p>
                      <a:r>
                        <a:rPr lang="lv-LV" sz="2200" b="1" dirty="0">
                          <a:latin typeface="Arial" panose="020B0604020202020204" pitchFamily="34" charset="0"/>
                          <a:cs typeface="Arial" panose="020B0604020202020204" pitchFamily="34" charset="0"/>
                        </a:rPr>
                        <a:t>REGRESĒ</a:t>
                      </a:r>
                    </a:p>
                  </a:txBody>
                  <a:tcPr marL="84667" marR="84667"/>
                </a:tc>
                <a:tc>
                  <a:txBody>
                    <a:bodyPr/>
                    <a:lstStyle/>
                    <a:p>
                      <a:r>
                        <a:rPr lang="lv-LV" sz="2200" b="1" dirty="0">
                          <a:latin typeface="Arial" panose="020B0604020202020204" pitchFamily="34" charset="0"/>
                          <a:cs typeface="Arial" panose="020B0604020202020204" pitchFamily="34" charset="0"/>
                        </a:rPr>
                        <a:t>PERSISTĒ</a:t>
                      </a:r>
                    </a:p>
                  </a:txBody>
                  <a:tcPr marL="84667" marR="84667"/>
                </a:tc>
                <a:tc>
                  <a:txBody>
                    <a:bodyPr/>
                    <a:lstStyle/>
                    <a:p>
                      <a:r>
                        <a:rPr lang="lv-LV" sz="2200" b="1" dirty="0">
                          <a:latin typeface="Arial" panose="020B0604020202020204" pitchFamily="34" charset="0"/>
                          <a:cs typeface="Arial" panose="020B0604020202020204" pitchFamily="34" charset="0"/>
                        </a:rPr>
                        <a:t>PROGRESĒ LĪDZ </a:t>
                      </a:r>
                    </a:p>
                    <a:p>
                      <a:r>
                        <a:rPr lang="lv-LV" sz="2200" b="1" dirty="0">
                          <a:latin typeface="Arial" panose="020B0604020202020204" pitchFamily="34" charset="0"/>
                          <a:cs typeface="Arial" panose="020B0604020202020204" pitchFamily="34" charset="0"/>
                        </a:rPr>
                        <a:t>CIN III</a:t>
                      </a:r>
                    </a:p>
                  </a:txBody>
                  <a:tcPr marL="84667" marR="84667"/>
                </a:tc>
                <a:tc>
                  <a:txBody>
                    <a:bodyPr/>
                    <a:lstStyle/>
                    <a:p>
                      <a:r>
                        <a:rPr lang="lv-LV" sz="2200" b="1" dirty="0">
                          <a:latin typeface="Arial" panose="020B0604020202020204" pitchFamily="34" charset="0"/>
                          <a:cs typeface="Arial" panose="020B0604020202020204" pitchFamily="34" charset="0"/>
                        </a:rPr>
                        <a:t>PROGRESĒ LĪDZ INVĀZIJAI</a:t>
                      </a:r>
                    </a:p>
                  </a:txBody>
                  <a:tcPr marL="84667" marR="84667"/>
                </a:tc>
                <a:extLst>
                  <a:ext uri="{0D108BD9-81ED-4DB2-BD59-A6C34878D82A}">
                    <a16:rowId xmlns:a16="http://schemas.microsoft.com/office/drawing/2014/main" val="10000"/>
                  </a:ext>
                </a:extLst>
              </a:tr>
              <a:tr h="714405">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CIN I</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57 %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32%</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11 %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1 %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extLst>
                  <a:ext uri="{0D108BD9-81ED-4DB2-BD59-A6C34878D82A}">
                    <a16:rowId xmlns:a16="http://schemas.microsoft.com/office/drawing/2014/main" val="10001"/>
                  </a:ext>
                </a:extLst>
              </a:tr>
              <a:tr h="656079">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CIN II</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43 %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35 %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22 %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5 %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extLst>
                  <a:ext uri="{0D108BD9-81ED-4DB2-BD59-A6C34878D82A}">
                    <a16:rowId xmlns:a16="http://schemas.microsoft.com/office/drawing/2014/main" val="10002"/>
                  </a:ext>
                </a:extLst>
              </a:tr>
              <a:tr h="656079">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CIN III</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32 %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&lt; 56 %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tc>
                  <a:txBody>
                    <a:bodyPr/>
                    <a:lstStyle/>
                    <a:p>
                      <a:r>
                        <a:rPr lang="lv-LV" sz="2400" dirty="0">
                          <a:solidFill>
                            <a:schemeClr val="accent4">
                              <a:lumMod val="50000"/>
                            </a:schemeClr>
                          </a:solidFill>
                          <a:latin typeface="Arial" panose="020B0604020202020204" pitchFamily="34" charset="0"/>
                          <a:cs typeface="Arial" panose="020B0604020202020204" pitchFamily="34" charset="0"/>
                        </a:rPr>
                        <a:t>&gt; 12 %</a:t>
                      </a:r>
                      <a:endParaRPr lang="lv-LV" sz="2400" b="1" dirty="0">
                        <a:solidFill>
                          <a:schemeClr val="accent4">
                            <a:lumMod val="50000"/>
                          </a:schemeClr>
                        </a:solidFill>
                        <a:latin typeface="Arial" panose="020B0604020202020204" pitchFamily="34" charset="0"/>
                        <a:cs typeface="Arial" panose="020B0604020202020204" pitchFamily="34" charset="0"/>
                      </a:endParaRPr>
                    </a:p>
                  </a:txBody>
                  <a:tcPr marL="84667" marR="84667"/>
                </a:tc>
                <a:extLst>
                  <a:ext uri="{0D108BD9-81ED-4DB2-BD59-A6C34878D82A}">
                    <a16:rowId xmlns:a16="http://schemas.microsoft.com/office/drawing/2014/main" val="10003"/>
                  </a:ext>
                </a:extLst>
              </a:tr>
            </a:tbl>
          </a:graphicData>
        </a:graphic>
      </p:graphicFrame>
      <p:sp>
        <p:nvSpPr>
          <p:cNvPr id="5" name="TextBox 4"/>
          <p:cNvSpPr txBox="1"/>
          <p:nvPr/>
        </p:nvSpPr>
        <p:spPr>
          <a:xfrm>
            <a:off x="3657600" y="5929081"/>
            <a:ext cx="3816424" cy="369332"/>
          </a:xfrm>
          <a:prstGeom prst="rect">
            <a:avLst/>
          </a:prstGeom>
          <a:noFill/>
        </p:spPr>
        <p:txBody>
          <a:bodyPr wrap="square" rtlCol="0">
            <a:spAutoFit/>
          </a:bodyPr>
          <a:lstStyle/>
          <a:p>
            <a:r>
              <a:rPr lang="lv-LV" dirty="0" err="1">
                <a:solidFill>
                  <a:schemeClr val="accent4">
                    <a:lumMod val="50000"/>
                  </a:schemeClr>
                </a:solidFill>
                <a:latin typeface="Arial" panose="020B0604020202020204" pitchFamily="34" charset="0"/>
                <a:cs typeface="Arial" panose="020B0604020202020204" pitchFamily="34" charset="0"/>
              </a:rPr>
              <a:t>Ostor</a:t>
            </a:r>
            <a:r>
              <a:rPr lang="lv-LV" dirty="0">
                <a:solidFill>
                  <a:schemeClr val="accent4">
                    <a:lumMod val="50000"/>
                  </a:schemeClr>
                </a:solidFill>
                <a:latin typeface="Arial" panose="020B0604020202020204" pitchFamily="34" charset="0"/>
                <a:cs typeface="Arial" panose="020B0604020202020204" pitchFamily="34" charset="0"/>
              </a:rPr>
              <a:t>, 1993</a:t>
            </a:r>
          </a:p>
        </p:txBody>
      </p:sp>
    </p:spTree>
    <p:extLst>
      <p:ext uri="{BB962C8B-B14F-4D97-AF65-F5344CB8AC3E}">
        <p14:creationId xmlns:p14="http://schemas.microsoft.com/office/powerpoint/2010/main" val="229608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67544" y="931239"/>
            <a:ext cx="3240360" cy="1944216"/>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accent4">
                    <a:lumMod val="50000"/>
                  </a:schemeClr>
                </a:solidFill>
                <a:latin typeface="Arial" panose="020B0604020202020204" pitchFamily="34" charset="0"/>
                <a:cs typeface="Arial" panose="020B0604020202020204" pitchFamily="34" charset="0"/>
              </a:rPr>
              <a:t>PRIMĀRĀ:</a:t>
            </a:r>
          </a:p>
          <a:p>
            <a:pPr algn="ctr"/>
            <a:r>
              <a:rPr lang="lv-LV" sz="2000" b="1" dirty="0">
                <a:solidFill>
                  <a:schemeClr val="accent4">
                    <a:lumMod val="50000"/>
                  </a:schemeClr>
                </a:solidFill>
                <a:latin typeface="Arial" panose="020B0604020202020204" pitchFamily="34" charset="0"/>
                <a:cs typeface="Arial" panose="020B0604020202020204" pitchFamily="34" charset="0"/>
              </a:rPr>
              <a:t>VAKCINĀCIJA</a:t>
            </a:r>
            <a:endParaRPr lang="ru-RU" sz="2000" b="1" dirty="0">
              <a:solidFill>
                <a:schemeClr val="accent4">
                  <a:lumMod val="50000"/>
                </a:schemeClr>
              </a:solidFill>
              <a:latin typeface="Arial" panose="020B0604020202020204" pitchFamily="34" charset="0"/>
              <a:cs typeface="Arial" panose="020B0604020202020204" pitchFamily="34" charset="0"/>
            </a:endParaRPr>
          </a:p>
        </p:txBody>
      </p:sp>
      <p:sp>
        <p:nvSpPr>
          <p:cNvPr id="3" name="Овал 2"/>
          <p:cNvSpPr/>
          <p:nvPr/>
        </p:nvSpPr>
        <p:spPr>
          <a:xfrm>
            <a:off x="5220072" y="931239"/>
            <a:ext cx="3384376" cy="201622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accent4">
                    <a:lumMod val="50000"/>
                  </a:schemeClr>
                </a:solidFill>
                <a:latin typeface="Arial" panose="020B0604020202020204" pitchFamily="34" charset="0"/>
                <a:cs typeface="Arial" panose="020B0604020202020204" pitchFamily="34" charset="0"/>
              </a:rPr>
              <a:t>SEKUNDĀRĀ:</a:t>
            </a:r>
          </a:p>
          <a:p>
            <a:pPr algn="ctr"/>
            <a:r>
              <a:rPr lang="lv-LV" sz="2000" b="1" dirty="0">
                <a:solidFill>
                  <a:schemeClr val="accent4">
                    <a:lumMod val="50000"/>
                  </a:schemeClr>
                </a:solidFill>
                <a:latin typeface="Arial" panose="020B0604020202020204" pitchFamily="34" charset="0"/>
                <a:cs typeface="Arial" panose="020B0604020202020204" pitchFamily="34" charset="0"/>
              </a:rPr>
              <a:t>SKRĪNINGS</a:t>
            </a:r>
            <a:endParaRPr lang="ru-RU" sz="2000" b="1" dirty="0">
              <a:solidFill>
                <a:schemeClr val="accent4">
                  <a:lumMod val="50000"/>
                </a:schemeClr>
              </a:solidFill>
              <a:latin typeface="Arial" panose="020B0604020202020204" pitchFamily="34" charset="0"/>
              <a:cs typeface="Arial" panose="020B0604020202020204" pitchFamily="34" charset="0"/>
            </a:endParaRPr>
          </a:p>
        </p:txBody>
      </p:sp>
      <p:sp>
        <p:nvSpPr>
          <p:cNvPr id="4" name="Стрелка вниз 3"/>
          <p:cNvSpPr/>
          <p:nvPr/>
        </p:nvSpPr>
        <p:spPr>
          <a:xfrm>
            <a:off x="2411760" y="3140968"/>
            <a:ext cx="3960440" cy="3384376"/>
          </a:xfrm>
          <a:prstGeom prst="downArrow">
            <a:avLst>
              <a:gd name="adj1" fmla="val 50000"/>
              <a:gd name="adj2" fmla="val 4959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accent4">
                    <a:lumMod val="50000"/>
                  </a:schemeClr>
                </a:solidFill>
                <a:latin typeface="Arial" panose="020B0604020202020204" pitchFamily="34" charset="0"/>
                <a:cs typeface="Arial" panose="020B0604020202020204" pitchFamily="34" charset="0"/>
              </a:rPr>
              <a:t>SAMAZINA CA RISKU &gt;90%</a:t>
            </a:r>
            <a:endParaRPr lang="ru-RU" sz="2400" b="1" dirty="0">
              <a:solidFill>
                <a:schemeClr val="accent4">
                  <a:lumMod val="50000"/>
                </a:schemeClr>
              </a:solidFill>
              <a:latin typeface="Arial" panose="020B0604020202020204" pitchFamily="34" charset="0"/>
              <a:cs typeface="Arial" panose="020B0604020202020204" pitchFamily="34" charset="0"/>
            </a:endParaRPr>
          </a:p>
        </p:txBody>
      </p:sp>
      <p:sp>
        <p:nvSpPr>
          <p:cNvPr id="5" name="Плюс 4"/>
          <p:cNvSpPr/>
          <p:nvPr/>
        </p:nvSpPr>
        <p:spPr>
          <a:xfrm>
            <a:off x="4076207" y="1579311"/>
            <a:ext cx="792088" cy="720080"/>
          </a:xfrm>
          <a:prstGeom prst="mathPl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latin typeface="Arial" panose="020B0604020202020204" pitchFamily="34" charset="0"/>
              <a:cs typeface="Arial" panose="020B0604020202020204" pitchFamily="34" charset="0"/>
            </a:endParaRPr>
          </a:p>
        </p:txBody>
      </p:sp>
      <p:sp>
        <p:nvSpPr>
          <p:cNvPr id="6" name="Прямоугольник 5"/>
          <p:cNvSpPr/>
          <p:nvPr/>
        </p:nvSpPr>
        <p:spPr>
          <a:xfrm>
            <a:off x="1619672" y="188640"/>
            <a:ext cx="6408712" cy="43204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accent4">
                    <a:lumMod val="50000"/>
                  </a:schemeClr>
                </a:solidFill>
                <a:latin typeface="Arial" panose="020B0604020202020204" pitchFamily="34" charset="0"/>
                <a:cs typeface="Arial" panose="020B0604020202020204" pitchFamily="34" charset="0"/>
              </a:rPr>
              <a:t>DZEMDES KAKLA CA PROFILAKSE</a:t>
            </a:r>
            <a:endParaRPr lang="ru-RU" sz="20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07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07" y="290484"/>
            <a:ext cx="8229600" cy="1143000"/>
          </a:xfrm>
        </p:spPr>
        <p:txBody>
          <a:bodyPr/>
          <a:lstStyle/>
          <a:p>
            <a:r>
              <a:rPr lang="lv-LV" sz="3500" cap="all" dirty="0">
                <a:solidFill>
                  <a:schemeClr val="accent4">
                    <a:lumMod val="50000"/>
                  </a:schemeClr>
                </a:solidFill>
                <a:latin typeface="Arial" panose="020B0604020202020204" pitchFamily="34" charset="0"/>
                <a:cs typeface="Arial" panose="020B0604020202020204" pitchFamily="34" charset="0"/>
              </a:rPr>
              <a:t>Kas ir skrīnings?</a:t>
            </a:r>
          </a:p>
        </p:txBody>
      </p:sp>
      <p:pic>
        <p:nvPicPr>
          <p:cNvPr id="3"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7038"/>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57200" y="1447504"/>
            <a:ext cx="8317143" cy="4427671"/>
          </a:xfrm>
        </p:spPr>
        <p:txBody>
          <a:bodyPr>
            <a:noAutofit/>
          </a:bodyPr>
          <a:lstStyle/>
          <a:p>
            <a:pPr>
              <a:buFont typeface="Wingdings" panose="05000000000000000000" pitchFamily="2" charset="2"/>
              <a:buChar char="§"/>
            </a:pPr>
            <a:r>
              <a:rPr lang="lv-LV" sz="2200" dirty="0">
                <a:solidFill>
                  <a:schemeClr val="accent4">
                    <a:lumMod val="50000"/>
                  </a:schemeClr>
                </a:solidFill>
                <a:latin typeface="Arial" panose="020B0604020202020204" pitchFamily="34" charset="0"/>
                <a:cs typeface="Arial" panose="020B0604020202020204" pitchFamily="34" charset="0"/>
              </a:rPr>
              <a:t>Skrīnings ir stratēģija, vērsta uz slimības identifikāciju populācijā, lai identificētu indivīdus, kam vēl nav slimības izpausmes vai simptomi </a:t>
            </a:r>
          </a:p>
          <a:p>
            <a:pPr>
              <a:buFont typeface="Wingdings" panose="05000000000000000000" pitchFamily="2" charset="2"/>
              <a:buChar char="§"/>
            </a:pPr>
            <a:endParaRPr lang="lv-LV"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200" dirty="0">
                <a:solidFill>
                  <a:schemeClr val="accent4">
                    <a:lumMod val="50000"/>
                  </a:schemeClr>
                </a:solidFill>
                <a:latin typeface="Arial" panose="020B0604020202020204" pitchFamily="34" charset="0"/>
                <a:cs typeface="Arial" panose="020B0604020202020204" pitchFamily="34" charset="0"/>
              </a:rPr>
              <a:t>Skrīninga pasākumi ir paredzēti , lai atklātu slimību agrīni, ar mērķi iespējams samazināt mirstību un slimības izraisītās pacienta ciešanas</a:t>
            </a:r>
          </a:p>
          <a:p>
            <a:pPr>
              <a:buFont typeface="Wingdings" panose="05000000000000000000" pitchFamily="2" charset="2"/>
              <a:buChar char="§"/>
            </a:pPr>
            <a:endParaRPr lang="lv-LV"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200" dirty="0" err="1">
                <a:solidFill>
                  <a:schemeClr val="accent4">
                    <a:lumMod val="50000"/>
                  </a:schemeClr>
                </a:solidFill>
                <a:latin typeface="Arial" panose="020B0604020202020204" pitchFamily="34" charset="0"/>
                <a:cs typeface="Arial" panose="020B0604020202020204" pitchFamily="34" charset="0"/>
              </a:rPr>
              <a:t>Skīninga</a:t>
            </a:r>
            <a:r>
              <a:rPr lang="lv-LV" sz="2200" dirty="0">
                <a:solidFill>
                  <a:schemeClr val="accent4">
                    <a:lumMod val="50000"/>
                  </a:schemeClr>
                </a:solidFill>
                <a:latin typeface="Arial" panose="020B0604020202020204" pitchFamily="34" charset="0"/>
                <a:cs typeface="Arial" panose="020B0604020202020204" pitchFamily="34" charset="0"/>
              </a:rPr>
              <a:t> testiem ir savi ierobežojumi: ne visām </a:t>
            </a:r>
            <a:r>
              <a:rPr lang="lv-LV" sz="2200" dirty="0" err="1">
                <a:solidFill>
                  <a:schemeClr val="accent4">
                    <a:lumMod val="50000"/>
                  </a:schemeClr>
                </a:solidFill>
                <a:latin typeface="Arial" panose="020B0604020202020204" pitchFamily="34" charset="0"/>
                <a:cs typeface="Arial" panose="020B0604020202020204" pitchFamily="34" charset="0"/>
              </a:rPr>
              <a:t>skrīnētajām</a:t>
            </a:r>
            <a:r>
              <a:rPr lang="lv-LV" sz="2200" dirty="0">
                <a:solidFill>
                  <a:schemeClr val="accent4">
                    <a:lumMod val="50000"/>
                  </a:schemeClr>
                </a:solidFill>
                <a:latin typeface="Arial" panose="020B0604020202020204" pitchFamily="34" charset="0"/>
                <a:cs typeface="Arial" panose="020B0604020202020204" pitchFamily="34" charset="0"/>
              </a:rPr>
              <a:t> personām ir sasniegts vēlamais rezultāts - iespējama </a:t>
            </a:r>
            <a:r>
              <a:rPr lang="lv-LV" sz="2200" dirty="0" err="1">
                <a:solidFill>
                  <a:schemeClr val="accent4">
                    <a:lumMod val="50000"/>
                  </a:schemeClr>
                </a:solidFill>
                <a:latin typeface="Arial" panose="020B0604020202020204" pitchFamily="34" charset="0"/>
                <a:cs typeface="Arial" panose="020B0604020202020204" pitchFamily="34" charset="0"/>
              </a:rPr>
              <a:t>hiperdiagnostika</a:t>
            </a:r>
            <a:r>
              <a:rPr lang="lv-LV" sz="2200" dirty="0">
                <a:solidFill>
                  <a:schemeClr val="accent4">
                    <a:lumMod val="50000"/>
                  </a:schemeClr>
                </a:solidFill>
                <a:latin typeface="Arial" panose="020B0604020202020204" pitchFamily="34" charset="0"/>
                <a:cs typeface="Arial" panose="020B0604020202020204" pitchFamily="34" charset="0"/>
              </a:rPr>
              <a:t>, nepareiza diagnoze, nepatiesi negatīvs skrīninga rezultāts, kas rada kļūdainu drošības sajūtu</a:t>
            </a:r>
          </a:p>
        </p:txBody>
      </p:sp>
    </p:spTree>
    <p:extLst>
      <p:ext uri="{BB962C8B-B14F-4D97-AF65-F5344CB8AC3E}">
        <p14:creationId xmlns:p14="http://schemas.microsoft.com/office/powerpoint/2010/main" val="295029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4951" y="219172"/>
            <a:ext cx="7746521" cy="1371600"/>
          </a:xfrm>
        </p:spPr>
        <p:txBody>
          <a:bodyPr>
            <a:noAutofit/>
          </a:bodyPr>
          <a:lstStyle/>
          <a:p>
            <a:r>
              <a:rPr lang="lv-LV" sz="2400" b="1" dirty="0">
                <a:solidFill>
                  <a:schemeClr val="accent4">
                    <a:lumMod val="50000"/>
                  </a:schemeClr>
                </a:solidFill>
                <a:latin typeface="Arial" panose="020B0604020202020204" pitchFamily="34" charset="0"/>
                <a:cs typeface="Arial" panose="020B0604020202020204" pitchFamily="34" charset="0"/>
              </a:rPr>
              <a:t>SEKUNDĀRĀ PROFILAKSE – KOPŠ 2009. GADA UZSĀKTA VALSTS ORGANIZĒTĀ DZKV SKRĪNINGA PROGRAMMA (MK Noteikumi </a:t>
            </a:r>
            <a:r>
              <a:rPr lang="lv-LV" sz="2400" b="1" dirty="0" err="1">
                <a:solidFill>
                  <a:schemeClr val="accent4">
                    <a:lumMod val="50000"/>
                  </a:schemeClr>
                </a:solidFill>
                <a:latin typeface="Arial" panose="020B0604020202020204" pitchFamily="34" charset="0"/>
                <a:cs typeface="Arial" panose="020B0604020202020204" pitchFamily="34" charset="0"/>
              </a:rPr>
              <a:t>Nr</a:t>
            </a:r>
            <a:r>
              <a:rPr lang="lv-LV" sz="2400" b="1" dirty="0">
                <a:solidFill>
                  <a:schemeClr val="accent4">
                    <a:lumMod val="50000"/>
                  </a:schemeClr>
                </a:solidFill>
                <a:latin typeface="Arial" panose="020B0604020202020204" pitchFamily="34" charset="0"/>
                <a:cs typeface="Arial" panose="020B0604020202020204" pitchFamily="34" charset="0"/>
              </a:rPr>
              <a:t> 1529)</a:t>
            </a:r>
            <a:endParaRPr lang="ru-RU" sz="2400" b="1"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4" descr="C:\Users\Liga\Desktop\medicinas_kof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13" y="421736"/>
            <a:ext cx="876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5"/>
          <p:cNvSpPr/>
          <p:nvPr/>
        </p:nvSpPr>
        <p:spPr>
          <a:xfrm>
            <a:off x="2895600" y="1752600"/>
            <a:ext cx="3200400" cy="9144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MĒRĶA POPULĀCIJA:</a:t>
            </a:r>
          </a:p>
          <a:p>
            <a:pPr algn="ctr"/>
            <a:r>
              <a:rPr lang="lv-LV" dirty="0">
                <a:solidFill>
                  <a:schemeClr val="accent4">
                    <a:lumMod val="50000"/>
                  </a:schemeClr>
                </a:solidFill>
              </a:rPr>
              <a:t>SIEVIETES VECUMĀ NO </a:t>
            </a:r>
          </a:p>
          <a:p>
            <a:pPr algn="ctr"/>
            <a:r>
              <a:rPr lang="lv-LV" dirty="0">
                <a:solidFill>
                  <a:schemeClr val="accent4">
                    <a:lumMod val="50000"/>
                  </a:schemeClr>
                </a:solidFill>
              </a:rPr>
              <a:t>25-70</a:t>
            </a:r>
            <a:endParaRPr lang="ru-RU" dirty="0">
              <a:solidFill>
                <a:schemeClr val="accent4">
                  <a:lumMod val="50000"/>
                </a:schemeClr>
              </a:solidFill>
            </a:endParaRPr>
          </a:p>
        </p:txBody>
      </p:sp>
      <p:sp>
        <p:nvSpPr>
          <p:cNvPr id="5" name="Прямоугольник 6"/>
          <p:cNvSpPr/>
          <p:nvPr/>
        </p:nvSpPr>
        <p:spPr>
          <a:xfrm>
            <a:off x="2895600" y="3124200"/>
            <a:ext cx="3352800" cy="6858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UZAICINĀJUMI IK 3 GADUS</a:t>
            </a:r>
            <a:endParaRPr lang="en-GB" dirty="0">
              <a:solidFill>
                <a:schemeClr val="accent4">
                  <a:lumMod val="50000"/>
                </a:schemeClr>
              </a:solidFill>
            </a:endParaRPr>
          </a:p>
        </p:txBody>
      </p:sp>
      <p:sp>
        <p:nvSpPr>
          <p:cNvPr id="6" name="Прямоугольник 7"/>
          <p:cNvSpPr/>
          <p:nvPr/>
        </p:nvSpPr>
        <p:spPr>
          <a:xfrm>
            <a:off x="1181100" y="4253345"/>
            <a:ext cx="2857500" cy="6858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NORMĀLAS UZTRIEPES</a:t>
            </a:r>
            <a:endParaRPr lang="ru-RU" dirty="0">
              <a:solidFill>
                <a:schemeClr val="accent4">
                  <a:lumMod val="50000"/>
                </a:schemeClr>
              </a:solidFill>
            </a:endParaRPr>
          </a:p>
        </p:txBody>
      </p:sp>
      <p:sp>
        <p:nvSpPr>
          <p:cNvPr id="7" name="Прямоугольник 8"/>
          <p:cNvSpPr/>
          <p:nvPr/>
        </p:nvSpPr>
        <p:spPr>
          <a:xfrm>
            <a:off x="5181600" y="4253345"/>
            <a:ext cx="2133600" cy="6858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IZMAINĪTAS UZTRIEPES </a:t>
            </a:r>
            <a:endParaRPr lang="ru-RU" dirty="0">
              <a:solidFill>
                <a:schemeClr val="accent4">
                  <a:lumMod val="50000"/>
                </a:schemeClr>
              </a:solidFill>
            </a:endParaRPr>
          </a:p>
        </p:txBody>
      </p:sp>
      <p:sp>
        <p:nvSpPr>
          <p:cNvPr id="8" name="Прямоугольник 9"/>
          <p:cNvSpPr/>
          <p:nvPr/>
        </p:nvSpPr>
        <p:spPr>
          <a:xfrm>
            <a:off x="1103168" y="5638800"/>
            <a:ext cx="2857500" cy="95855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ATKĀRTOTS SKRĪNINGS PĒC 3 GADIEM</a:t>
            </a:r>
            <a:endParaRPr lang="ru-RU" dirty="0">
              <a:solidFill>
                <a:schemeClr val="accent4">
                  <a:lumMod val="50000"/>
                </a:schemeClr>
              </a:solidFill>
            </a:endParaRPr>
          </a:p>
        </p:txBody>
      </p:sp>
      <p:sp>
        <p:nvSpPr>
          <p:cNvPr id="9" name="Прямоугольник 11"/>
          <p:cNvSpPr/>
          <p:nvPr/>
        </p:nvSpPr>
        <p:spPr>
          <a:xfrm>
            <a:off x="5126182" y="5624946"/>
            <a:ext cx="2590800" cy="6096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4">
                    <a:lumMod val="50000"/>
                  </a:schemeClr>
                </a:solidFill>
              </a:rPr>
              <a:t>NOVĒROŠANA UN ĀRSTĒŠANA</a:t>
            </a:r>
            <a:endParaRPr lang="ru-RU" dirty="0">
              <a:solidFill>
                <a:schemeClr val="accent4">
                  <a:lumMod val="50000"/>
                </a:schemeClr>
              </a:solidFill>
            </a:endParaRPr>
          </a:p>
        </p:txBody>
      </p:sp>
      <p:sp>
        <p:nvSpPr>
          <p:cNvPr id="10" name="Стрелка вниз 12"/>
          <p:cNvSpPr/>
          <p:nvPr/>
        </p:nvSpPr>
        <p:spPr>
          <a:xfrm>
            <a:off x="4419600" y="2667000"/>
            <a:ext cx="152400" cy="457200"/>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11" name="Стрелка вниз 13"/>
          <p:cNvSpPr/>
          <p:nvPr/>
        </p:nvSpPr>
        <p:spPr>
          <a:xfrm>
            <a:off x="3429000" y="3810000"/>
            <a:ext cx="76200" cy="443345"/>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12" name="Стрелка вниз 14"/>
          <p:cNvSpPr/>
          <p:nvPr/>
        </p:nvSpPr>
        <p:spPr>
          <a:xfrm>
            <a:off x="5410200" y="3810000"/>
            <a:ext cx="76200" cy="443345"/>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13" name="Стрелка вниз 15"/>
          <p:cNvSpPr/>
          <p:nvPr/>
        </p:nvSpPr>
        <p:spPr>
          <a:xfrm>
            <a:off x="2410760" y="4951338"/>
            <a:ext cx="199090" cy="687462"/>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
        <p:nvSpPr>
          <p:cNvPr id="14" name="Стрелка вниз 16"/>
          <p:cNvSpPr/>
          <p:nvPr/>
        </p:nvSpPr>
        <p:spPr>
          <a:xfrm>
            <a:off x="6248400" y="4951338"/>
            <a:ext cx="173182" cy="673608"/>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4">
                  <a:lumMod val="50000"/>
                </a:schemeClr>
              </a:solidFill>
            </a:endParaRPr>
          </a:p>
        </p:txBody>
      </p:sp>
    </p:spTree>
    <p:extLst>
      <p:ext uri="{BB962C8B-B14F-4D97-AF65-F5344CB8AC3E}">
        <p14:creationId xmlns:p14="http://schemas.microsoft.com/office/powerpoint/2010/main" val="98041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37343" y="224971"/>
            <a:ext cx="8229600" cy="1143000"/>
          </a:xfrm>
        </p:spPr>
        <p:txBody>
          <a:bodyPr/>
          <a:lstStyle/>
          <a:p>
            <a:pPr algn="l" eaLnBrk="1" hangingPunct="1"/>
            <a:r>
              <a:rPr lang="en-US" altLang="lv-LV" sz="3000" dirty="0" err="1">
                <a:solidFill>
                  <a:srgbClr val="403152"/>
                </a:solidFill>
                <a:latin typeface="Arial" charset="0"/>
                <a:ea typeface="Arial" charset="0"/>
                <a:cs typeface="Arial" charset="0"/>
              </a:rPr>
              <a:t>Biežāk</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sastopamās</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ļaundabīgo</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saslimšanu</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lokalizācijas</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sievietēm</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Latvijā</a:t>
            </a:r>
            <a:r>
              <a:rPr lang="en-US" altLang="lv-LV" sz="3000" dirty="0">
                <a:solidFill>
                  <a:srgbClr val="403152"/>
                </a:solidFill>
                <a:latin typeface="Arial" charset="0"/>
                <a:ea typeface="Arial" charset="0"/>
                <a:cs typeface="Arial" charset="0"/>
              </a:rPr>
              <a:t>, 2015</a:t>
            </a:r>
            <a:endParaRPr lang="lv-LV" altLang="lv-LV" sz="3000" dirty="0">
              <a:solidFill>
                <a:srgbClr val="403152"/>
              </a:solidFill>
              <a:latin typeface="Arial" charset="0"/>
              <a:ea typeface="Arial" charset="0"/>
              <a:cs typeface="Arial" charset="0"/>
            </a:endParaRPr>
          </a:p>
        </p:txBody>
      </p:sp>
      <p:pic>
        <p:nvPicPr>
          <p:cNvPr id="3079"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41300"/>
            <a:ext cx="839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Содержимое 3"/>
          <p:cNvGraphicFramePr>
            <a:graphicFrameLocks/>
          </p:cNvGraphicFramePr>
          <p:nvPr>
            <p:extLst>
              <p:ext uri="{D42A27DB-BD31-4B8C-83A1-F6EECF244321}">
                <p14:modId xmlns:p14="http://schemas.microsoft.com/office/powerpoint/2010/main" val="2111420888"/>
              </p:ext>
            </p:extLst>
          </p:nvPr>
        </p:nvGraphicFramePr>
        <p:xfrm>
          <a:off x="457200" y="1600200"/>
          <a:ext cx="8229600" cy="4114800"/>
        </p:xfrm>
        <a:graphic>
          <a:graphicData uri="http://schemas.openxmlformats.org/drawingml/2006/table">
            <a:tbl>
              <a:tblPr firstRow="1" bandRow="1">
                <a:tableStyleId>{00A15C55-8517-42AA-B614-E9B94910E393}</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lv-LV" sz="2400" dirty="0">
                          <a:latin typeface="Arial" charset="0"/>
                          <a:ea typeface="Arial" charset="0"/>
                          <a:cs typeface="Arial" charset="0"/>
                        </a:rPr>
                        <a:t>Lokalizācija</a:t>
                      </a:r>
                      <a:endParaRPr lang="ru-RU" sz="2400" dirty="0">
                        <a:latin typeface="Arial" charset="0"/>
                        <a:ea typeface="Arial" charset="0"/>
                        <a:cs typeface="Arial" charset="0"/>
                      </a:endParaRPr>
                    </a:p>
                  </a:txBody>
                  <a:tcPr/>
                </a:tc>
                <a:tc>
                  <a:txBody>
                    <a:bodyPr/>
                    <a:lstStyle/>
                    <a:p>
                      <a:r>
                        <a:rPr lang="lv-LV" sz="2400" dirty="0">
                          <a:latin typeface="Arial" charset="0"/>
                          <a:ea typeface="Arial" charset="0"/>
                          <a:cs typeface="Arial" charset="0"/>
                        </a:rPr>
                        <a:t>Saslimstība</a:t>
                      </a:r>
                      <a:endParaRPr lang="ru-RU" sz="2400" dirty="0">
                        <a:latin typeface="Arial" charset="0"/>
                        <a:ea typeface="Arial" charset="0"/>
                        <a:cs typeface="Arial" charset="0"/>
                      </a:endParaRPr>
                    </a:p>
                  </a:txBody>
                  <a:tcPr/>
                </a:tc>
                <a:extLst>
                  <a:ext uri="{0D108BD9-81ED-4DB2-BD59-A6C34878D82A}">
                    <a16:rowId xmlns:a16="http://schemas.microsoft.com/office/drawing/2014/main" val="10000"/>
                  </a:ext>
                </a:extLst>
              </a:tr>
              <a:tr h="370840">
                <a:tc>
                  <a:txBody>
                    <a:bodyPr/>
                    <a:lstStyle/>
                    <a:p>
                      <a:r>
                        <a:rPr lang="lv-LV" sz="2400" dirty="0">
                          <a:solidFill>
                            <a:schemeClr val="accent4">
                              <a:lumMod val="50000"/>
                            </a:schemeClr>
                          </a:solidFill>
                          <a:latin typeface="Arial" charset="0"/>
                          <a:ea typeface="Arial" charset="0"/>
                          <a:cs typeface="Arial" charset="0"/>
                        </a:rPr>
                        <a:t>Krūšu dziedzeru</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108,7</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1"/>
                  </a:ext>
                </a:extLst>
              </a:tr>
              <a:tr h="370840">
                <a:tc>
                  <a:txBody>
                    <a:bodyPr/>
                    <a:lstStyle/>
                    <a:p>
                      <a:r>
                        <a:rPr lang="lv-LV" sz="2400" dirty="0">
                          <a:solidFill>
                            <a:schemeClr val="accent4">
                              <a:lumMod val="50000"/>
                            </a:schemeClr>
                          </a:solidFill>
                          <a:latin typeface="Arial" charset="0"/>
                          <a:ea typeface="Arial" charset="0"/>
                          <a:cs typeface="Arial" charset="0"/>
                        </a:rPr>
                        <a:t>Ādas</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61,5</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2"/>
                  </a:ext>
                </a:extLst>
              </a:tr>
              <a:tr h="370840">
                <a:tc>
                  <a:txBody>
                    <a:bodyPr/>
                    <a:lstStyle/>
                    <a:p>
                      <a:r>
                        <a:rPr lang="lv-LV" sz="2400" dirty="0" err="1">
                          <a:solidFill>
                            <a:schemeClr val="accent4">
                              <a:lumMod val="50000"/>
                            </a:schemeClr>
                          </a:solidFill>
                          <a:latin typeface="Arial" charset="0"/>
                          <a:ea typeface="Arial" charset="0"/>
                          <a:cs typeface="Arial" charset="0"/>
                        </a:rPr>
                        <a:t>Kolorektālais</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52,8</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3"/>
                  </a:ext>
                </a:extLst>
              </a:tr>
              <a:tr h="370840">
                <a:tc>
                  <a:txBody>
                    <a:bodyPr/>
                    <a:lstStyle/>
                    <a:p>
                      <a:r>
                        <a:rPr lang="lv-LV" sz="2400" dirty="0">
                          <a:solidFill>
                            <a:schemeClr val="accent4">
                              <a:lumMod val="50000"/>
                            </a:schemeClr>
                          </a:solidFill>
                          <a:latin typeface="Arial" charset="0"/>
                          <a:ea typeface="Arial" charset="0"/>
                          <a:cs typeface="Arial" charset="0"/>
                        </a:rPr>
                        <a:t>Dzemdes ķermeņa</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35,0</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4"/>
                  </a:ext>
                </a:extLst>
              </a:tr>
              <a:tr h="370840">
                <a:tc>
                  <a:txBody>
                    <a:bodyPr/>
                    <a:lstStyle/>
                    <a:p>
                      <a:r>
                        <a:rPr lang="lv-LV" sz="2400" dirty="0">
                          <a:solidFill>
                            <a:schemeClr val="accent4">
                              <a:lumMod val="50000"/>
                            </a:schemeClr>
                          </a:solidFill>
                          <a:latin typeface="Arial" charset="0"/>
                          <a:ea typeface="Arial" charset="0"/>
                          <a:cs typeface="Arial" charset="0"/>
                        </a:rPr>
                        <a:t>Olnīcu</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29,0</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5"/>
                  </a:ext>
                </a:extLst>
              </a:tr>
              <a:tr h="370840">
                <a:tc>
                  <a:txBody>
                    <a:bodyPr/>
                    <a:lstStyle/>
                    <a:p>
                      <a:r>
                        <a:rPr lang="lv-LV" sz="2400" dirty="0">
                          <a:solidFill>
                            <a:schemeClr val="accent4">
                              <a:lumMod val="50000"/>
                            </a:schemeClr>
                          </a:solidFill>
                          <a:latin typeface="Arial" charset="0"/>
                          <a:ea typeface="Arial" charset="0"/>
                          <a:cs typeface="Arial" charset="0"/>
                        </a:rPr>
                        <a:t>Dzemdes kakla</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22,8</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6"/>
                  </a:ext>
                </a:extLst>
              </a:tr>
              <a:tr h="370840">
                <a:tc>
                  <a:txBody>
                    <a:bodyPr/>
                    <a:lstStyle/>
                    <a:p>
                      <a:r>
                        <a:rPr lang="lv-LV" sz="2400" dirty="0">
                          <a:solidFill>
                            <a:schemeClr val="accent4">
                              <a:lumMod val="50000"/>
                            </a:schemeClr>
                          </a:solidFill>
                          <a:latin typeface="Arial" charset="0"/>
                          <a:ea typeface="Arial" charset="0"/>
                          <a:cs typeface="Arial" charset="0"/>
                        </a:rPr>
                        <a:t>Plaušu</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22,3</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7"/>
                  </a:ext>
                </a:extLst>
              </a:tr>
              <a:tr h="370840">
                <a:tc>
                  <a:txBody>
                    <a:bodyPr/>
                    <a:lstStyle/>
                    <a:p>
                      <a:r>
                        <a:rPr lang="lv-LV" sz="2400" dirty="0">
                          <a:solidFill>
                            <a:schemeClr val="accent4">
                              <a:lumMod val="50000"/>
                            </a:schemeClr>
                          </a:solidFill>
                          <a:latin typeface="Arial" charset="0"/>
                          <a:ea typeface="Arial" charset="0"/>
                          <a:cs typeface="Arial" charset="0"/>
                        </a:rPr>
                        <a:t>Nieru</a:t>
                      </a:r>
                      <a:endParaRPr lang="ru-RU" sz="2400" dirty="0">
                        <a:solidFill>
                          <a:schemeClr val="accent4">
                            <a:lumMod val="50000"/>
                          </a:schemeClr>
                        </a:solidFill>
                        <a:latin typeface="Arial" charset="0"/>
                        <a:ea typeface="Arial" charset="0"/>
                        <a:cs typeface="Arial" charset="0"/>
                      </a:endParaRPr>
                    </a:p>
                  </a:txBody>
                  <a:tcPr/>
                </a:tc>
                <a:tc>
                  <a:txBody>
                    <a:bodyPr/>
                    <a:lstStyle/>
                    <a:p>
                      <a:r>
                        <a:rPr lang="lv-LV" sz="2400" dirty="0">
                          <a:solidFill>
                            <a:schemeClr val="accent4">
                              <a:lumMod val="50000"/>
                            </a:schemeClr>
                          </a:solidFill>
                          <a:latin typeface="Arial" charset="0"/>
                          <a:ea typeface="Arial" charset="0"/>
                          <a:cs typeface="Arial" charset="0"/>
                        </a:rPr>
                        <a:t>22,1</a:t>
                      </a:r>
                      <a:endParaRPr lang="ru-RU" sz="24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8"/>
                  </a:ext>
                </a:extLst>
              </a:tr>
            </a:tbl>
          </a:graphicData>
        </a:graphic>
      </p:graphicFrame>
      <p:sp>
        <p:nvSpPr>
          <p:cNvPr id="9" name="TextBox 8"/>
          <p:cNvSpPr txBox="1"/>
          <p:nvPr/>
        </p:nvSpPr>
        <p:spPr>
          <a:xfrm>
            <a:off x="6093194" y="5685413"/>
            <a:ext cx="1728192" cy="646331"/>
          </a:xfrm>
          <a:prstGeom prst="rect">
            <a:avLst/>
          </a:prstGeom>
          <a:noFill/>
        </p:spPr>
        <p:txBody>
          <a:bodyPr wrap="square" rtlCol="0">
            <a:spAutoFit/>
          </a:bodyPr>
          <a:lstStyle/>
          <a:p>
            <a:pPr algn="r"/>
            <a:r>
              <a:rPr lang="lv-LV" dirty="0">
                <a:solidFill>
                  <a:schemeClr val="accent4">
                    <a:lumMod val="50000"/>
                  </a:schemeClr>
                </a:solidFill>
                <a:latin typeface="Arial" charset="0"/>
                <a:ea typeface="Arial" charset="0"/>
                <a:cs typeface="Arial" charset="0"/>
              </a:rPr>
              <a:t>SPKC dati</a:t>
            </a:r>
            <a:endParaRPr lang="ru-RU" dirty="0">
              <a:solidFill>
                <a:schemeClr val="accent4">
                  <a:lumMod val="50000"/>
                </a:schemeClr>
              </a:solidFill>
              <a:latin typeface="Arial" charset="0"/>
              <a:ea typeface="Arial" charset="0"/>
              <a:cs typeface="Arial" charset="0"/>
            </a:endParaRPr>
          </a:p>
          <a:p>
            <a:pPr algn="r"/>
            <a:endParaRPr lang="ru-RU" dirty="0">
              <a:solidFill>
                <a:schemeClr val="accent4">
                  <a:lumMod val="50000"/>
                </a:schemeClr>
              </a:solidFill>
              <a:latin typeface="Arial" charset="0"/>
              <a:ea typeface="Arial"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8281" y="2422610"/>
            <a:ext cx="1690588" cy="149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68650" y="2444810"/>
            <a:ext cx="5026444" cy="1477328"/>
          </a:xfrm>
          <a:prstGeom prst="rect">
            <a:avLst/>
          </a:prstGeom>
        </p:spPr>
        <p:txBody>
          <a:bodyPr wrap="square">
            <a:spAutoFit/>
          </a:bodyPr>
          <a:lstStyle/>
          <a:p>
            <a:r>
              <a:rPr lang="lv-LV" sz="3000" b="1" dirty="0">
                <a:solidFill>
                  <a:schemeClr val="accent4">
                    <a:lumMod val="50000"/>
                  </a:schemeClr>
                </a:solidFill>
                <a:latin typeface="Arial" panose="020B0604020202020204" pitchFamily="34" charset="0"/>
                <a:cs typeface="Arial" panose="020B0604020202020204" pitchFamily="34" charset="0"/>
              </a:rPr>
              <a:t>DZEMDES KAKLA CITOLOĢIJAS IK 3 GADUS NO 25-69 GADIEM</a:t>
            </a:r>
            <a:endParaRPr lang="lv-LV" sz="30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168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0393" y="179388"/>
            <a:ext cx="8229600" cy="1143000"/>
          </a:xfrm>
        </p:spPr>
        <p:txBody>
          <a:bodyPr/>
          <a:lstStyle/>
          <a:p>
            <a:pPr algn="l"/>
            <a:r>
              <a:rPr lang="lv-LV" cap="all" dirty="0">
                <a:solidFill>
                  <a:schemeClr val="accent4">
                    <a:lumMod val="50000"/>
                  </a:schemeClr>
                </a:solidFill>
                <a:latin typeface="Arial" panose="020B0604020202020204" pitchFamily="34" charset="0"/>
                <a:cs typeface="Arial" panose="020B0604020202020204" pitchFamily="34" charset="0"/>
              </a:rPr>
              <a:t>Izņēmumi</a:t>
            </a:r>
            <a:endParaRPr lang="ru-RU" cap="all"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296" y="274638"/>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одержимое 2"/>
          <p:cNvSpPr>
            <a:spLocks noGrp="1"/>
          </p:cNvSpPr>
          <p:nvPr>
            <p:ph idx="1"/>
          </p:nvPr>
        </p:nvSpPr>
        <p:spPr>
          <a:xfrm>
            <a:off x="457200" y="1600200"/>
            <a:ext cx="8229600" cy="4525963"/>
          </a:xfrm>
        </p:spPr>
        <p:txBody>
          <a:bodyPr>
            <a:normAutofit/>
          </a:bodyPr>
          <a:lstStyle/>
          <a:p>
            <a:pPr lvl="0">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HIV inficētas</a:t>
            </a:r>
            <a:endParaRPr lang="ru-RU" sz="2400" dirty="0">
              <a:solidFill>
                <a:schemeClr val="accent4">
                  <a:lumMod val="50000"/>
                </a:schemeClr>
              </a:solidFill>
              <a:latin typeface="Arial" panose="020B0604020202020204" pitchFamily="34" charset="0"/>
              <a:cs typeface="Arial" panose="020B0604020202020204" pitchFamily="34" charset="0"/>
            </a:endParaRPr>
          </a:p>
          <a:p>
            <a:pPr lvl="0">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tiek veikta dialīze</a:t>
            </a:r>
            <a:endParaRPr lang="ru-RU" sz="2400" dirty="0">
              <a:solidFill>
                <a:schemeClr val="accent4">
                  <a:lumMod val="50000"/>
                </a:schemeClr>
              </a:solidFill>
              <a:latin typeface="Arial" panose="020B0604020202020204" pitchFamily="34" charset="0"/>
              <a:cs typeface="Arial" panose="020B0604020202020204" pitchFamily="34" charset="0"/>
            </a:endParaRPr>
          </a:p>
          <a:p>
            <a:pPr lvl="0">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gaida nieru transplantāciju un pēc nieru transplantācijas</a:t>
            </a:r>
            <a:endParaRPr lang="ru-RU" sz="2400" dirty="0">
              <a:solidFill>
                <a:schemeClr val="accent4">
                  <a:lumMod val="50000"/>
                </a:schemeClr>
              </a:solidFill>
              <a:latin typeface="Arial" panose="020B0604020202020204" pitchFamily="34" charset="0"/>
              <a:cs typeface="Arial" panose="020B0604020202020204" pitchFamily="34" charset="0"/>
            </a:endParaRPr>
          </a:p>
          <a:p>
            <a:pPr lvl="0">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saņem </a:t>
            </a:r>
            <a:r>
              <a:rPr lang="lv-LV" sz="2400" dirty="0" err="1">
                <a:solidFill>
                  <a:schemeClr val="accent4">
                    <a:lumMod val="50000"/>
                  </a:schemeClr>
                </a:solidFill>
                <a:latin typeface="Arial" panose="020B0604020202020204" pitchFamily="34" charset="0"/>
                <a:cs typeface="Arial" panose="020B0604020202020204" pitchFamily="34" charset="0"/>
              </a:rPr>
              <a:t>imūnsupresējošos</a:t>
            </a:r>
            <a:r>
              <a:rPr lang="lv-LV" sz="2400" dirty="0">
                <a:solidFill>
                  <a:schemeClr val="accent4">
                    <a:lumMod val="50000"/>
                  </a:schemeClr>
                </a:solidFill>
                <a:latin typeface="Arial" panose="020B0604020202020204" pitchFamily="34" charset="0"/>
                <a:cs typeface="Arial" panose="020B0604020202020204" pitchFamily="34" charset="0"/>
              </a:rPr>
              <a:t> medikamentus</a:t>
            </a:r>
          </a:p>
          <a:p>
            <a:pPr lvl="0">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grūtnieces, kas jaunākas par 25 gadiem, stājoties uzskaitē</a:t>
            </a:r>
            <a:endParaRPr lang="ru-RU" sz="2400" dirty="0">
              <a:solidFill>
                <a:schemeClr val="accent4">
                  <a:lumMod val="50000"/>
                </a:schemeClr>
              </a:solidFill>
              <a:latin typeface="Arial" panose="020B0604020202020204" pitchFamily="34" charset="0"/>
              <a:cs typeface="Arial" panose="020B0604020202020204" pitchFamily="34" charset="0"/>
            </a:endParaRPr>
          </a:p>
          <a:p>
            <a:pPr>
              <a:spcBef>
                <a:spcPts val="1200"/>
              </a:spcBef>
            </a:pPr>
            <a:r>
              <a:rPr lang="lv-LV" sz="2400" dirty="0">
                <a:solidFill>
                  <a:schemeClr val="accent4">
                    <a:lumMod val="50000"/>
                  </a:schemeClr>
                </a:solidFill>
                <a:latin typeface="Arial" panose="020B0604020202020204" pitchFamily="34" charset="0"/>
                <a:cs typeface="Arial" panose="020B0604020202020204" pitchFamily="34" charset="0"/>
              </a:rPr>
              <a:t>sievietes vecākas par 69 gadiem, ja nav veiktas citoloģijas pēc </a:t>
            </a:r>
            <a:r>
              <a:rPr lang="lv-LV" sz="2400" dirty="0" err="1">
                <a:solidFill>
                  <a:schemeClr val="accent4">
                    <a:lumMod val="50000"/>
                  </a:schemeClr>
                </a:solidFill>
                <a:latin typeface="Arial" panose="020B0604020202020204" pitchFamily="34" charset="0"/>
                <a:cs typeface="Arial" panose="020B0604020202020204" pitchFamily="34" charset="0"/>
              </a:rPr>
              <a:t>skrīninga</a:t>
            </a:r>
            <a:r>
              <a:rPr lang="lv-LV" sz="2400" dirty="0">
                <a:solidFill>
                  <a:schemeClr val="accent4">
                    <a:lumMod val="50000"/>
                  </a:schemeClr>
                </a:solidFill>
                <a:latin typeface="Arial" panose="020B0604020202020204" pitchFamily="34" charset="0"/>
                <a:cs typeface="Arial" panose="020B0604020202020204" pitchFamily="34" charset="0"/>
              </a:rPr>
              <a:t> programmas vecumā no 60-69 gadiem un/vai citoloģijas ir bijušas izmainītas</a:t>
            </a:r>
            <a:endParaRPr lang="ru-RU" sz="2400" dirty="0">
              <a:solidFill>
                <a:schemeClr val="accent4">
                  <a:lumMod val="50000"/>
                </a:schemeClr>
              </a:solidFill>
              <a:latin typeface="Arial" panose="020B0604020202020204" pitchFamily="34" charset="0"/>
              <a:cs typeface="Arial" panose="020B0604020202020204" pitchFamily="34" charset="0"/>
            </a:endParaRPr>
          </a:p>
          <a:p>
            <a:endParaRPr lang="ru-RU" sz="24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16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4219"/>
            <a:ext cx="8229600" cy="1143000"/>
          </a:xfrm>
        </p:spPr>
        <p:txBody>
          <a:bodyPr>
            <a:noAutofit/>
          </a:bodyPr>
          <a:lstStyle/>
          <a:p>
            <a:r>
              <a:rPr lang="lv-LV" sz="3000" dirty="0">
                <a:solidFill>
                  <a:schemeClr val="accent4">
                    <a:lumMod val="50000"/>
                  </a:schemeClr>
                </a:solidFill>
                <a:latin typeface="Arial" panose="020B0604020202020204" pitchFamily="34" charset="0"/>
                <a:cs typeface="Arial" panose="020B0604020202020204" pitchFamily="34" charset="0"/>
              </a:rPr>
              <a:t>Dzemdes kakla </a:t>
            </a:r>
            <a:r>
              <a:rPr lang="lv-LV" sz="3000" dirty="0" err="1">
                <a:solidFill>
                  <a:schemeClr val="accent4">
                    <a:lumMod val="50000"/>
                  </a:schemeClr>
                </a:solidFill>
                <a:latin typeface="Arial" panose="020B0604020202020204" pitchFamily="34" charset="0"/>
                <a:cs typeface="Arial" panose="020B0604020202020204" pitchFamily="34" charset="0"/>
              </a:rPr>
              <a:t>skrīninga</a:t>
            </a:r>
            <a:r>
              <a:rPr lang="lv-LV" sz="3000" dirty="0">
                <a:solidFill>
                  <a:schemeClr val="accent4">
                    <a:lumMod val="50000"/>
                  </a:schemeClr>
                </a:solidFill>
                <a:latin typeface="Arial" panose="020B0604020202020204" pitchFamily="34" charset="0"/>
                <a:cs typeface="Arial" panose="020B0604020202020204" pitchFamily="34" charset="0"/>
              </a:rPr>
              <a:t> mērķa grupas populācijas aptvere nepieciešama </a:t>
            </a:r>
            <a:r>
              <a:rPr lang="lv-LV" sz="3000" b="1" dirty="0">
                <a:solidFill>
                  <a:schemeClr val="accent4">
                    <a:lumMod val="50000"/>
                  </a:schemeClr>
                </a:solidFill>
                <a:latin typeface="Arial" panose="020B0604020202020204" pitchFamily="34" charset="0"/>
                <a:cs typeface="Arial" panose="020B0604020202020204" pitchFamily="34" charset="0"/>
              </a:rPr>
              <a:t>80%</a:t>
            </a:r>
          </a:p>
        </p:txBody>
      </p:sp>
      <p:pic>
        <p:nvPicPr>
          <p:cNvPr id="3"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334005"/>
            <a:ext cx="10033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974191690"/>
              </p:ext>
            </p:extLst>
          </p:nvPr>
        </p:nvGraphicFramePr>
        <p:xfrm>
          <a:off x="457200" y="1600201"/>
          <a:ext cx="8082951" cy="43347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709271" y="6124654"/>
            <a:ext cx="2376264" cy="369332"/>
          </a:xfrm>
          <a:prstGeom prst="rect">
            <a:avLst/>
          </a:prstGeom>
          <a:noFill/>
        </p:spPr>
        <p:txBody>
          <a:bodyPr wrap="square" rtlCol="0">
            <a:spAutoFit/>
          </a:bodyPr>
          <a:lstStyle/>
          <a:p>
            <a:r>
              <a:rPr lang="lv-LV" dirty="0">
                <a:solidFill>
                  <a:schemeClr val="accent4">
                    <a:lumMod val="50000"/>
                  </a:schemeClr>
                </a:solidFill>
                <a:latin typeface="Arial" panose="020B0604020202020204" pitchFamily="34" charset="0"/>
                <a:cs typeface="Arial" panose="020B0604020202020204" pitchFamily="34" charset="0"/>
              </a:rPr>
              <a:t>NVD dati</a:t>
            </a:r>
            <a:endParaRPr lang="ru-RU"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76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1224951" y="274638"/>
            <a:ext cx="7461848" cy="1143000"/>
          </a:xfrm>
        </p:spPr>
        <p:txBody>
          <a:bodyPr>
            <a:noAutofit/>
          </a:bodyPr>
          <a:lstStyle/>
          <a:p>
            <a:r>
              <a:rPr lang="lv-LV" sz="3000" dirty="0">
                <a:solidFill>
                  <a:schemeClr val="accent4">
                    <a:lumMod val="50000"/>
                  </a:schemeClr>
                </a:solidFill>
                <a:latin typeface="Arial" panose="020B0604020202020204" pitchFamily="34" charset="0"/>
                <a:cs typeface="Arial" panose="020B0604020202020204" pitchFamily="34" charset="0"/>
              </a:rPr>
              <a:t>DZEMDES KAKLA PRIEKŠVĒŽA IZMAIŅU DIAGNOSTIKAS IESPĒJAS</a:t>
            </a:r>
          </a:p>
        </p:txBody>
      </p:sp>
      <p:pic>
        <p:nvPicPr>
          <p:cNvPr id="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726" y="274638"/>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1"/>
          <p:cNvSpPr>
            <a:spLocks noGrp="1"/>
          </p:cNvSpPr>
          <p:nvPr>
            <p:ph idx="1"/>
          </p:nvPr>
        </p:nvSpPr>
        <p:spPr>
          <a:xfrm>
            <a:off x="467544" y="1772816"/>
            <a:ext cx="8229600" cy="4827992"/>
          </a:xfrm>
        </p:spPr>
        <p:txBody>
          <a:bodyPr>
            <a:noAutofit/>
          </a:bodyPr>
          <a:lstStyle/>
          <a:p>
            <a:r>
              <a:rPr lang="lv-LV" sz="2500" dirty="0">
                <a:solidFill>
                  <a:schemeClr val="accent4">
                    <a:lumMod val="50000"/>
                  </a:schemeClr>
                </a:solidFill>
                <a:latin typeface="Arial" panose="020B0604020202020204" pitchFamily="34" charset="0"/>
                <a:cs typeface="Arial" panose="020B0604020202020204" pitchFamily="34" charset="0"/>
              </a:rPr>
              <a:t>KONVENCIONĀLĀ CITOLOĢIJA</a:t>
            </a:r>
          </a:p>
          <a:p>
            <a:endParaRPr lang="lv-LV" sz="2500" dirty="0">
              <a:solidFill>
                <a:schemeClr val="accent4">
                  <a:lumMod val="50000"/>
                </a:schemeClr>
              </a:solidFill>
              <a:latin typeface="Arial" panose="020B0604020202020204" pitchFamily="34" charset="0"/>
              <a:cs typeface="Arial" panose="020B0604020202020204" pitchFamily="34" charset="0"/>
            </a:endParaRPr>
          </a:p>
          <a:p>
            <a:r>
              <a:rPr lang="lv-LV" sz="2500" dirty="0">
                <a:solidFill>
                  <a:schemeClr val="accent4">
                    <a:lumMod val="50000"/>
                  </a:schemeClr>
                </a:solidFill>
                <a:latin typeface="Arial" panose="020B0604020202020204" pitchFamily="34" charset="0"/>
                <a:cs typeface="Arial" panose="020B0604020202020204" pitchFamily="34" charset="0"/>
              </a:rPr>
              <a:t>ŠĶIDRUMA CITOLOĢIJA (</a:t>
            </a:r>
            <a:r>
              <a:rPr lang="lv-LV" sz="2500" i="1" dirty="0">
                <a:solidFill>
                  <a:schemeClr val="accent4">
                    <a:lumMod val="50000"/>
                  </a:schemeClr>
                </a:solidFill>
                <a:latin typeface="Arial" panose="020B0604020202020204" pitchFamily="34" charset="0"/>
                <a:cs typeface="Arial" panose="020B0604020202020204" pitchFamily="34" charset="0"/>
              </a:rPr>
              <a:t>SURE PATH, THIN PREP</a:t>
            </a:r>
            <a:r>
              <a:rPr lang="lv-LV" sz="2500" dirty="0">
                <a:solidFill>
                  <a:schemeClr val="accent4">
                    <a:lumMod val="50000"/>
                  </a:schemeClr>
                </a:solidFill>
                <a:latin typeface="Arial" panose="020B0604020202020204" pitchFamily="34" charset="0"/>
                <a:cs typeface="Arial" panose="020B0604020202020204" pitchFamily="34" charset="0"/>
              </a:rPr>
              <a:t>)</a:t>
            </a:r>
          </a:p>
          <a:p>
            <a:endParaRPr lang="lv-LV" sz="2500" dirty="0">
              <a:solidFill>
                <a:schemeClr val="accent4">
                  <a:lumMod val="50000"/>
                </a:schemeClr>
              </a:solidFill>
              <a:latin typeface="Arial" panose="020B0604020202020204" pitchFamily="34" charset="0"/>
              <a:cs typeface="Arial" panose="020B0604020202020204" pitchFamily="34" charset="0"/>
            </a:endParaRPr>
          </a:p>
          <a:p>
            <a:r>
              <a:rPr lang="lv-LV" sz="2500" dirty="0">
                <a:solidFill>
                  <a:schemeClr val="accent4">
                    <a:lumMod val="50000"/>
                  </a:schemeClr>
                </a:solidFill>
                <a:latin typeface="Arial" panose="020B0604020202020204" pitchFamily="34" charset="0"/>
                <a:cs typeface="Arial" panose="020B0604020202020204" pitchFamily="34" charset="0"/>
              </a:rPr>
              <a:t>KOLPOSKOPIJA</a:t>
            </a:r>
          </a:p>
          <a:p>
            <a:endParaRPr lang="lv-LV" sz="2500" dirty="0">
              <a:solidFill>
                <a:schemeClr val="accent4">
                  <a:lumMod val="50000"/>
                </a:schemeClr>
              </a:solidFill>
              <a:latin typeface="Arial" panose="020B0604020202020204" pitchFamily="34" charset="0"/>
              <a:cs typeface="Arial" panose="020B0604020202020204" pitchFamily="34" charset="0"/>
            </a:endParaRPr>
          </a:p>
          <a:p>
            <a:r>
              <a:rPr lang="lv-LV" sz="2500" dirty="0">
                <a:solidFill>
                  <a:schemeClr val="accent4">
                    <a:lumMod val="50000"/>
                  </a:schemeClr>
                </a:solidFill>
                <a:latin typeface="Arial" panose="020B0604020202020204" pitchFamily="34" charset="0"/>
                <a:cs typeface="Arial" panose="020B0604020202020204" pitchFamily="34" charset="0"/>
              </a:rPr>
              <a:t>CPV TESTĒŠANA</a:t>
            </a:r>
          </a:p>
          <a:p>
            <a:endParaRPr lang="lv-LV" sz="2500" dirty="0">
              <a:solidFill>
                <a:schemeClr val="accent4">
                  <a:lumMod val="50000"/>
                </a:schemeClr>
              </a:solidFill>
              <a:latin typeface="Arial" panose="020B0604020202020204" pitchFamily="34" charset="0"/>
              <a:cs typeface="Arial" panose="020B0604020202020204" pitchFamily="34" charset="0"/>
            </a:endParaRPr>
          </a:p>
          <a:p>
            <a:r>
              <a:rPr lang="lv-LV" sz="2500" dirty="0">
                <a:solidFill>
                  <a:schemeClr val="accent4">
                    <a:lumMod val="50000"/>
                  </a:schemeClr>
                </a:solidFill>
                <a:latin typeface="Arial" panose="020B0604020202020204" pitchFamily="34" charset="0"/>
                <a:cs typeface="Arial" panose="020B0604020202020204" pitchFamily="34" charset="0"/>
              </a:rPr>
              <a:t>HISTOPATOLOĢISKĀ IZMEKLĒŠANA</a:t>
            </a:r>
          </a:p>
        </p:txBody>
      </p:sp>
    </p:spTree>
    <p:extLst>
      <p:ext uri="{BB962C8B-B14F-4D97-AF65-F5344CB8AC3E}">
        <p14:creationId xmlns:p14="http://schemas.microsoft.com/office/powerpoint/2010/main" val="182016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2771800" y="1412776"/>
            <a:ext cx="4104456" cy="1296144"/>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latin typeface="Arial" panose="020B0604020202020204" pitchFamily="34" charset="0"/>
                <a:cs typeface="Arial" panose="020B0604020202020204" pitchFamily="34" charset="0"/>
              </a:rPr>
              <a:t>CITOLOĢIJA</a:t>
            </a:r>
            <a:endParaRPr lang="ru-RU" sz="3200" b="1" dirty="0">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323528" y="3356992"/>
            <a:ext cx="4032448" cy="1512168"/>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latin typeface="Arial" panose="020B0604020202020204" pitchFamily="34" charset="0"/>
                <a:cs typeface="Arial" panose="020B0604020202020204" pitchFamily="34" charset="0"/>
              </a:rPr>
              <a:t>KONVENCIONĀLĀ</a:t>
            </a:r>
            <a:endParaRPr lang="ru-RU" sz="2800" b="1" dirty="0">
              <a:latin typeface="Arial" panose="020B0604020202020204" pitchFamily="34" charset="0"/>
              <a:cs typeface="Arial" panose="020B0604020202020204" pitchFamily="34" charset="0"/>
            </a:endParaRPr>
          </a:p>
        </p:txBody>
      </p:sp>
      <p:sp>
        <p:nvSpPr>
          <p:cNvPr id="4" name="Скругленный прямоугольник 3"/>
          <p:cNvSpPr/>
          <p:nvPr/>
        </p:nvSpPr>
        <p:spPr>
          <a:xfrm>
            <a:off x="5004048" y="3429000"/>
            <a:ext cx="3168352" cy="136815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latin typeface="Arial" panose="020B0604020202020204" pitchFamily="34" charset="0"/>
                <a:cs typeface="Arial" panose="020B0604020202020204" pitchFamily="34" charset="0"/>
              </a:rPr>
              <a:t>ŠĶIDRUMA</a:t>
            </a:r>
            <a:endParaRPr lang="ru-RU" sz="2800" b="1" dirty="0">
              <a:latin typeface="Arial" panose="020B0604020202020204" pitchFamily="34" charset="0"/>
              <a:cs typeface="Arial" panose="020B0604020202020204" pitchFamily="34" charset="0"/>
            </a:endParaRPr>
          </a:p>
        </p:txBody>
      </p:sp>
      <p:cxnSp>
        <p:nvCxnSpPr>
          <p:cNvPr id="5" name="Прямая со стрелкой 5"/>
          <p:cNvCxnSpPr>
            <a:stCxn id="2" idx="4"/>
          </p:cNvCxnSpPr>
          <p:nvPr/>
        </p:nvCxnSpPr>
        <p:spPr>
          <a:xfrm flipH="1">
            <a:off x="3779912" y="2708920"/>
            <a:ext cx="1044116" cy="504056"/>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7"/>
          <p:cNvCxnSpPr/>
          <p:nvPr/>
        </p:nvCxnSpPr>
        <p:spPr>
          <a:xfrm>
            <a:off x="5004048" y="2708920"/>
            <a:ext cx="1080120" cy="504056"/>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76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457200" y="274638"/>
            <a:ext cx="8229600" cy="1143000"/>
          </a:xfrm>
        </p:spPr>
        <p:txBody>
          <a:bodyPr>
            <a:normAutofit fontScale="90000"/>
          </a:bodyPr>
          <a:lstStyle/>
          <a:p>
            <a:pPr algn="l"/>
            <a:r>
              <a:rPr lang="lv-LV" b="1" dirty="0">
                <a:solidFill>
                  <a:schemeClr val="accent4">
                    <a:lumMod val="50000"/>
                  </a:schemeClr>
                </a:solidFill>
              </a:rPr>
              <a:t>PLAKANĀ-CILINDRISKĀ EPITĒLIJA PĀREJA (PCP)</a:t>
            </a:r>
          </a:p>
        </p:txBody>
      </p:sp>
      <p:sp>
        <p:nvSpPr>
          <p:cNvPr id="3" name="Content Placeholder 5"/>
          <p:cNvSpPr>
            <a:spLocks noGrp="1"/>
          </p:cNvSpPr>
          <p:nvPr>
            <p:ph sz="half" idx="1"/>
          </p:nvPr>
        </p:nvSpPr>
        <p:spPr>
          <a:xfrm>
            <a:off x="457200" y="1781078"/>
            <a:ext cx="4210970" cy="4274665"/>
          </a:xfrm>
        </p:spPr>
        <p:txBody>
          <a:bodyPr>
            <a:normAutofit fontScale="62500" lnSpcReduction="20000"/>
          </a:bodyPr>
          <a:lstStyle/>
          <a:p>
            <a:pPr>
              <a:spcBef>
                <a:spcPts val="1200"/>
              </a:spcBef>
              <a:buFont typeface="Wingdings" panose="05000000000000000000" pitchFamily="2" charset="2"/>
              <a:buChar char="§"/>
            </a:pPr>
            <a:r>
              <a:rPr lang="lv-LV" sz="3400" dirty="0">
                <a:solidFill>
                  <a:schemeClr val="accent4">
                    <a:lumMod val="50000"/>
                  </a:schemeClr>
                </a:solidFill>
                <a:latin typeface="Arial" panose="020B0604020202020204" pitchFamily="34" charset="0"/>
                <a:cs typeface="Arial" panose="020B0604020202020204" pitchFamily="34" charset="0"/>
              </a:rPr>
              <a:t>Vietu, kur saskaras daudzkārtainas plakanais un cilindriskais epitēlijs sauc par </a:t>
            </a:r>
            <a:r>
              <a:rPr lang="lv-LV" sz="3400" b="1" dirty="0">
                <a:solidFill>
                  <a:schemeClr val="accent4">
                    <a:lumMod val="50000"/>
                  </a:schemeClr>
                </a:solidFill>
                <a:latin typeface="Arial" panose="020B0604020202020204" pitchFamily="34" charset="0"/>
                <a:cs typeface="Arial" panose="020B0604020202020204" pitchFamily="34" charset="0"/>
              </a:rPr>
              <a:t>plakanā – cilindriskā epitēlija savienojumu jeb pāreju (PCP) </a:t>
            </a:r>
          </a:p>
          <a:p>
            <a:pPr>
              <a:spcBef>
                <a:spcPts val="1200"/>
              </a:spcBef>
              <a:buFont typeface="Wingdings" panose="05000000000000000000" pitchFamily="2" charset="2"/>
              <a:buChar char="§"/>
            </a:pPr>
            <a:r>
              <a:rPr lang="lv-LV" sz="3400" dirty="0">
                <a:solidFill>
                  <a:schemeClr val="accent4">
                    <a:lumMod val="50000"/>
                  </a:schemeClr>
                </a:solidFill>
                <a:latin typeface="Arial" panose="020B0604020202020204" pitchFamily="34" charset="0"/>
                <a:cs typeface="Arial" panose="020B0604020202020204" pitchFamily="34" charset="0"/>
              </a:rPr>
              <a:t>Pusaudzēm un jaunām sievietēm cilindriskā epitēlija </a:t>
            </a:r>
            <a:r>
              <a:rPr lang="lv-LV" sz="3400" dirty="0" err="1">
                <a:solidFill>
                  <a:schemeClr val="accent4">
                    <a:lumMod val="50000"/>
                  </a:schemeClr>
                </a:solidFill>
                <a:latin typeface="Arial" panose="020B0604020202020204" pitchFamily="34" charset="0"/>
                <a:cs typeface="Arial" panose="020B0604020202020204" pitchFamily="34" charset="0"/>
              </a:rPr>
              <a:t>ektopija</a:t>
            </a:r>
            <a:r>
              <a:rPr lang="lv-LV" sz="3400" dirty="0">
                <a:solidFill>
                  <a:schemeClr val="accent4">
                    <a:lumMod val="50000"/>
                  </a:schemeClr>
                </a:solidFill>
                <a:latin typeface="Arial" panose="020B0604020202020204" pitchFamily="34" charset="0"/>
                <a:cs typeface="Arial" panose="020B0604020202020204" pitchFamily="34" charset="0"/>
              </a:rPr>
              <a:t> ir fizioloģiska. Šajā vecumā esošo PCP sauc par </a:t>
            </a:r>
            <a:r>
              <a:rPr lang="lv-LV" sz="3400" b="1" dirty="0">
                <a:solidFill>
                  <a:schemeClr val="accent4">
                    <a:lumMod val="50000"/>
                  </a:schemeClr>
                </a:solidFill>
                <a:latin typeface="Arial" panose="020B0604020202020204" pitchFamily="34" charset="0"/>
                <a:cs typeface="Arial" panose="020B0604020202020204" pitchFamily="34" charset="0"/>
              </a:rPr>
              <a:t>oriģinālo PCP</a:t>
            </a:r>
          </a:p>
          <a:p>
            <a:pPr>
              <a:spcBef>
                <a:spcPts val="1200"/>
              </a:spcBef>
              <a:buFont typeface="Wingdings" panose="05000000000000000000" pitchFamily="2" charset="2"/>
              <a:buChar char="§"/>
            </a:pPr>
            <a:r>
              <a:rPr lang="lv-LV" sz="3400" b="1" dirty="0">
                <a:solidFill>
                  <a:schemeClr val="accent4">
                    <a:lumMod val="50000"/>
                  </a:schemeClr>
                </a:solidFill>
                <a:latin typeface="Arial" panose="020B0604020202020204" pitchFamily="34" charset="0"/>
                <a:cs typeface="Arial" panose="020B0604020202020204" pitchFamily="34" charset="0"/>
              </a:rPr>
              <a:t>Vēlāk </a:t>
            </a:r>
            <a:r>
              <a:rPr lang="lv-LV" sz="3400" dirty="0" err="1">
                <a:solidFill>
                  <a:schemeClr val="accent4">
                    <a:lumMod val="50000"/>
                  </a:schemeClr>
                </a:solidFill>
                <a:latin typeface="Arial" panose="020B0604020202020204" pitchFamily="34" charset="0"/>
                <a:cs typeface="Arial" panose="020B0604020202020204" pitchFamily="34" charset="0"/>
              </a:rPr>
              <a:t>metaplāzijas</a:t>
            </a:r>
            <a:r>
              <a:rPr lang="lv-LV" sz="3400" dirty="0">
                <a:solidFill>
                  <a:schemeClr val="accent4">
                    <a:lumMod val="50000"/>
                  </a:schemeClr>
                </a:solidFill>
                <a:latin typeface="Arial" panose="020B0604020202020204" pitchFamily="34" charset="0"/>
                <a:cs typeface="Arial" panose="020B0604020202020204" pitchFamily="34" charset="0"/>
              </a:rPr>
              <a:t> rezultātā daudzkārtaini plakanais epitēlijs pārklāj cilindrisko, veidojot </a:t>
            </a:r>
            <a:r>
              <a:rPr lang="lv-LV" sz="3400" b="1" dirty="0">
                <a:solidFill>
                  <a:schemeClr val="accent4">
                    <a:lumMod val="50000"/>
                  </a:schemeClr>
                </a:solidFill>
                <a:latin typeface="Arial" panose="020B0604020202020204" pitchFamily="34" charset="0"/>
                <a:cs typeface="Arial" panose="020B0604020202020204" pitchFamily="34" charset="0"/>
              </a:rPr>
              <a:t>jaunu PCP</a:t>
            </a: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00600" y="362541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omenshealthapta.org/secure/ob101/My%20Documents4/Text/Pap/Ectropion.jpg"/>
          <p:cNvPicPr>
            <a:picLocks noChangeAspect="1" noChangeArrowheads="1"/>
          </p:cNvPicPr>
          <p:nvPr/>
        </p:nvPicPr>
        <p:blipFill>
          <a:blip r:embed="rId3" cstate="print"/>
          <a:srcRect/>
          <a:stretch>
            <a:fillRect/>
          </a:stretch>
        </p:blipFill>
        <p:spPr bwMode="auto">
          <a:xfrm>
            <a:off x="5027043" y="1314429"/>
            <a:ext cx="3733800" cy="3041104"/>
          </a:xfrm>
          <a:prstGeom prst="rect">
            <a:avLst/>
          </a:prstGeom>
          <a:noFill/>
          <a:ln w="9525">
            <a:noFill/>
            <a:miter lim="800000"/>
            <a:headEnd/>
            <a:tailEnd/>
          </a:ln>
        </p:spPr>
      </p:pic>
    </p:spTree>
    <p:extLst>
      <p:ext uri="{BB962C8B-B14F-4D97-AF65-F5344CB8AC3E}">
        <p14:creationId xmlns:p14="http://schemas.microsoft.com/office/powerpoint/2010/main" val="1820167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354707" y="16385"/>
            <a:ext cx="8134350" cy="1563687"/>
          </a:xfrm>
        </p:spPr>
        <p:txBody>
          <a:bodyPr>
            <a:noAutofit/>
          </a:bodyPr>
          <a:lstStyle/>
          <a:p>
            <a:pPr algn="l" eaLnBrk="1" fontAlgn="auto" hangingPunct="1">
              <a:spcAft>
                <a:spcPts val="0"/>
              </a:spcAft>
              <a:defRPr/>
            </a:pPr>
            <a:br>
              <a:rPr lang="lv-LV" sz="3500" dirty="0">
                <a:solidFill>
                  <a:schemeClr val="accent4">
                    <a:lumMod val="50000"/>
                  </a:schemeClr>
                </a:solidFill>
                <a:latin typeface="Arial" panose="020B0604020202020204" pitchFamily="34" charset="0"/>
                <a:cs typeface="Arial" panose="020B0604020202020204" pitchFamily="34" charset="0"/>
              </a:rPr>
            </a:br>
            <a:r>
              <a:rPr lang="lv-LV" sz="3500" dirty="0">
                <a:solidFill>
                  <a:schemeClr val="accent4">
                    <a:lumMod val="50000"/>
                  </a:schemeClr>
                </a:solidFill>
                <a:latin typeface="Arial" panose="020B0604020202020204" pitchFamily="34" charset="0"/>
                <a:cs typeface="Arial" panose="020B0604020202020204" pitchFamily="34" charset="0"/>
              </a:rPr>
              <a:t>Plakanā-cilindriskā epitēlija savienošanās vieta jeb pārejas zona</a:t>
            </a:r>
            <a:br>
              <a:rPr lang="lv-LV" sz="3500" dirty="0">
                <a:solidFill>
                  <a:schemeClr val="accent4">
                    <a:lumMod val="50000"/>
                  </a:schemeClr>
                </a:solidFill>
                <a:latin typeface="Arial" panose="020B0604020202020204" pitchFamily="34" charset="0"/>
                <a:cs typeface="Arial" panose="020B0604020202020204" pitchFamily="34" charset="0"/>
              </a:rPr>
            </a:br>
            <a:endParaRPr lang="en-US" sz="35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948" y="240776"/>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4343400" y="1784230"/>
            <a:ext cx="4800600" cy="4191000"/>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Zonu starp oriģinālo un jauno PCP sauc par transformācijas zonu (TZ)</a:t>
            </a:r>
          </a:p>
          <a:p>
            <a:pPr eaLnBrk="1" hangingPunct="1">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TZ, it īpaši jaunā PCP ir mērķa vieta </a:t>
            </a:r>
            <a:r>
              <a:rPr lang="lv-LV" sz="2700" dirty="0" err="1">
                <a:solidFill>
                  <a:schemeClr val="accent4">
                    <a:lumMod val="50000"/>
                  </a:schemeClr>
                </a:solidFill>
                <a:latin typeface="Arial" panose="020B0604020202020204" pitchFamily="34" charset="0"/>
                <a:cs typeface="Arial" panose="020B0604020202020204" pitchFamily="34" charset="0"/>
              </a:rPr>
              <a:t>cervikālajiem</a:t>
            </a:r>
            <a:r>
              <a:rPr lang="lv-LV" sz="2700" dirty="0">
                <a:solidFill>
                  <a:schemeClr val="accent4">
                    <a:lumMod val="50000"/>
                  </a:schemeClr>
                </a:solidFill>
                <a:latin typeface="Arial" panose="020B0604020202020204" pitchFamily="34" charset="0"/>
                <a:cs typeface="Arial" panose="020B0604020202020204" pitchFamily="34" charset="0"/>
              </a:rPr>
              <a:t> izmeklējumiem</a:t>
            </a:r>
          </a:p>
          <a:p>
            <a:pPr eaLnBrk="1" hangingPunct="1">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Vislielākā </a:t>
            </a:r>
            <a:r>
              <a:rPr lang="lv-LV" sz="2700" dirty="0" err="1">
                <a:solidFill>
                  <a:schemeClr val="accent4">
                    <a:lumMod val="50000"/>
                  </a:schemeClr>
                </a:solidFill>
                <a:latin typeface="Arial" panose="020B0604020202020204" pitchFamily="34" charset="0"/>
                <a:cs typeface="Arial" panose="020B0604020202020204" pitchFamily="34" charset="0"/>
              </a:rPr>
              <a:t>displāzijas</a:t>
            </a:r>
            <a:r>
              <a:rPr lang="lv-LV" sz="2700" dirty="0">
                <a:solidFill>
                  <a:schemeClr val="accent4">
                    <a:lumMod val="50000"/>
                  </a:schemeClr>
                </a:solidFill>
                <a:latin typeface="Arial" panose="020B0604020202020204" pitchFamily="34" charset="0"/>
                <a:cs typeface="Arial" panose="020B0604020202020204" pitchFamily="34" charset="0"/>
              </a:rPr>
              <a:t> varbūtība šajā apvidū</a:t>
            </a:r>
            <a:endParaRPr lang="en-US" sz="2700"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6" descr="D:\Ed2\images\Cervix\SQJ.jpg"/>
          <p:cNvPicPr>
            <a:picLocks noChangeAspect="1" noChangeArrowheads="1"/>
          </p:cNvPicPr>
          <p:nvPr/>
        </p:nvPicPr>
        <p:blipFill>
          <a:blip r:embed="rId4" cstate="print"/>
          <a:srcRect/>
          <a:stretch>
            <a:fillRect/>
          </a:stretch>
        </p:blipFill>
        <p:spPr bwMode="auto">
          <a:xfrm>
            <a:off x="228600" y="1981200"/>
            <a:ext cx="3975100" cy="2755900"/>
          </a:xfrm>
          <a:prstGeom prst="rect">
            <a:avLst/>
          </a:prstGeom>
          <a:noFill/>
          <a:ln w="9525">
            <a:noFill/>
            <a:miter lim="800000"/>
            <a:headEnd/>
            <a:tailEnd/>
          </a:ln>
        </p:spPr>
      </p:pic>
    </p:spTree>
    <p:extLst>
      <p:ext uri="{BB962C8B-B14F-4D97-AF65-F5344CB8AC3E}">
        <p14:creationId xmlns:p14="http://schemas.microsoft.com/office/powerpoint/2010/main" val="4289761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satisfacto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44" y="4509120"/>
            <a:ext cx="4032448" cy="27900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624" y="304800"/>
            <a:ext cx="3627556" cy="272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1608" y="3140968"/>
            <a:ext cx="3352800" cy="318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atisfacto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152" y="1844824"/>
            <a:ext cx="397781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ctopion 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152" y="0"/>
            <a:ext cx="3565506"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11888" y="2276872"/>
            <a:ext cx="1080120" cy="369332"/>
          </a:xfrm>
          <a:prstGeom prst="rect">
            <a:avLst/>
          </a:prstGeom>
          <a:noFill/>
        </p:spPr>
        <p:txBody>
          <a:bodyPr wrap="square" rtlCol="0">
            <a:spAutoFit/>
          </a:bodyPr>
          <a:lstStyle/>
          <a:p>
            <a:r>
              <a:rPr lang="lv-LV" dirty="0"/>
              <a:t>1 x 360</a:t>
            </a:r>
            <a:r>
              <a:rPr lang="lv-LV" baseline="30000" dirty="0"/>
              <a:t>o</a:t>
            </a:r>
            <a:endParaRPr lang="ru-RU" dirty="0"/>
          </a:p>
        </p:txBody>
      </p:sp>
      <p:sp>
        <p:nvSpPr>
          <p:cNvPr id="8" name="TextBox 7"/>
          <p:cNvSpPr txBox="1"/>
          <p:nvPr/>
        </p:nvSpPr>
        <p:spPr>
          <a:xfrm>
            <a:off x="5251648" y="1196752"/>
            <a:ext cx="1440160" cy="369332"/>
          </a:xfrm>
          <a:prstGeom prst="rect">
            <a:avLst/>
          </a:prstGeom>
          <a:noFill/>
        </p:spPr>
        <p:txBody>
          <a:bodyPr wrap="square" rtlCol="0">
            <a:spAutoFit/>
          </a:bodyPr>
          <a:lstStyle/>
          <a:p>
            <a:r>
              <a:rPr lang="lv-LV" dirty="0"/>
              <a:t>1 x 90-180</a:t>
            </a:r>
            <a:r>
              <a:rPr lang="lv-LV" baseline="30000" dirty="0"/>
              <a:t>o</a:t>
            </a:r>
            <a:endParaRPr lang="ru-RU" dirty="0"/>
          </a:p>
        </p:txBody>
      </p:sp>
      <p:sp>
        <p:nvSpPr>
          <p:cNvPr id="9" name="TextBox 8"/>
          <p:cNvSpPr txBox="1"/>
          <p:nvPr/>
        </p:nvSpPr>
        <p:spPr>
          <a:xfrm>
            <a:off x="5395664" y="3501008"/>
            <a:ext cx="1296144" cy="646331"/>
          </a:xfrm>
          <a:prstGeom prst="rect">
            <a:avLst/>
          </a:prstGeom>
          <a:noFill/>
        </p:spPr>
        <p:txBody>
          <a:bodyPr wrap="square" rtlCol="0">
            <a:spAutoFit/>
          </a:bodyPr>
          <a:lstStyle/>
          <a:p>
            <a:r>
              <a:rPr lang="lv-LV" dirty="0"/>
              <a:t>5 x  360</a:t>
            </a:r>
            <a:r>
              <a:rPr lang="lv-LV" baseline="30000" dirty="0"/>
              <a:t>o</a:t>
            </a:r>
            <a:endParaRPr lang="ru-RU" dirty="0"/>
          </a:p>
          <a:p>
            <a:endParaRPr lang="ru-RU" dirty="0"/>
          </a:p>
        </p:txBody>
      </p:sp>
      <p:sp>
        <p:nvSpPr>
          <p:cNvPr id="10" name="TextBox 9"/>
          <p:cNvSpPr txBox="1"/>
          <p:nvPr/>
        </p:nvSpPr>
        <p:spPr>
          <a:xfrm>
            <a:off x="7339880" y="3284984"/>
            <a:ext cx="1368152" cy="369332"/>
          </a:xfrm>
          <a:prstGeom prst="rect">
            <a:avLst/>
          </a:prstGeom>
          <a:noFill/>
        </p:spPr>
        <p:txBody>
          <a:bodyPr wrap="square" rtlCol="0">
            <a:spAutoFit/>
          </a:bodyPr>
          <a:lstStyle/>
          <a:p>
            <a:r>
              <a:rPr lang="lv-LV" dirty="0"/>
              <a:t>1 x 90-180</a:t>
            </a:r>
            <a:r>
              <a:rPr lang="lv-LV" baseline="30000" dirty="0"/>
              <a:t>o</a:t>
            </a:r>
            <a:endParaRPr lang="ru-RU" dirty="0"/>
          </a:p>
        </p:txBody>
      </p:sp>
    </p:spTree>
    <p:extLst>
      <p:ext uri="{BB962C8B-B14F-4D97-AF65-F5344CB8AC3E}">
        <p14:creationId xmlns:p14="http://schemas.microsoft.com/office/powerpoint/2010/main" val="1820167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ar noapaļotiem stūriem 4"/>
          <p:cNvSpPr/>
          <p:nvPr/>
        </p:nvSpPr>
        <p:spPr>
          <a:xfrm>
            <a:off x="152400" y="381000"/>
            <a:ext cx="3733800" cy="1752600"/>
          </a:xfrm>
          <a:prstGeom prst="round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solidFill>
                  <a:schemeClr val="accent4">
                    <a:lumMod val="50000"/>
                  </a:schemeClr>
                </a:solidFill>
                <a:latin typeface="Arial" panose="020B0604020202020204" pitchFamily="34" charset="0"/>
                <a:cs typeface="Arial" panose="020B0604020202020204" pitchFamily="34" charset="0"/>
              </a:rPr>
              <a:t>DAUDZKĀRTAINAIS PLAKANAIS  JEB SKAVMOZAIS EPITĒLIJS</a:t>
            </a:r>
          </a:p>
        </p:txBody>
      </p:sp>
      <p:sp>
        <p:nvSpPr>
          <p:cNvPr id="3" name="Taisnstūris ar noapaļotiem stūriem 5"/>
          <p:cNvSpPr/>
          <p:nvPr/>
        </p:nvSpPr>
        <p:spPr>
          <a:xfrm>
            <a:off x="5186149" y="321860"/>
            <a:ext cx="3200400" cy="1974376"/>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t>CILINDRISKAIS JEB GLANDULĀRAIS EPITĒLIJS</a:t>
            </a:r>
          </a:p>
        </p:txBody>
      </p:sp>
      <p:sp>
        <p:nvSpPr>
          <p:cNvPr id="4" name="Ovāls 6"/>
          <p:cNvSpPr/>
          <p:nvPr/>
        </p:nvSpPr>
        <p:spPr>
          <a:xfrm>
            <a:off x="228600" y="2590800"/>
            <a:ext cx="3124200" cy="1524000"/>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dirty="0">
                <a:solidFill>
                  <a:schemeClr val="accent4">
                    <a:lumMod val="50000"/>
                  </a:schemeClr>
                </a:solidFill>
                <a:latin typeface="Arial" panose="020B0604020202020204" pitchFamily="34" charset="0"/>
                <a:cs typeface="Arial" panose="020B0604020202020204" pitchFamily="34" charset="0"/>
              </a:rPr>
              <a:t>SKVAMOZA INTRAEPITELIĀLA NEOPLĀZIJA (SIL</a:t>
            </a:r>
            <a:r>
              <a:rPr lang="lv-LV" dirty="0">
                <a:solidFill>
                  <a:schemeClr val="accent4">
                    <a:lumMod val="50000"/>
                  </a:schemeClr>
                </a:solidFill>
                <a:latin typeface="Arial" panose="020B0604020202020204" pitchFamily="34" charset="0"/>
                <a:cs typeface="Arial" panose="020B0604020202020204" pitchFamily="34" charset="0"/>
              </a:rPr>
              <a:t>)</a:t>
            </a:r>
          </a:p>
        </p:txBody>
      </p:sp>
      <p:sp>
        <p:nvSpPr>
          <p:cNvPr id="5" name="Ovāls 7"/>
          <p:cNvSpPr/>
          <p:nvPr/>
        </p:nvSpPr>
        <p:spPr>
          <a:xfrm>
            <a:off x="4932040" y="2590800"/>
            <a:ext cx="3672407" cy="191832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dirty="0"/>
              <a:t>CERVIKĀLA GLANDULĀRA INTRAEPITELIĀLA NEOPLĀZIJA (CGIN)</a:t>
            </a:r>
          </a:p>
        </p:txBody>
      </p:sp>
      <p:sp>
        <p:nvSpPr>
          <p:cNvPr id="6" name="Ovāls 8"/>
          <p:cNvSpPr/>
          <p:nvPr/>
        </p:nvSpPr>
        <p:spPr>
          <a:xfrm>
            <a:off x="0" y="4343400"/>
            <a:ext cx="2057400" cy="838200"/>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solidFill>
                  <a:schemeClr val="accent4">
                    <a:lumMod val="50000"/>
                  </a:schemeClr>
                </a:solidFill>
                <a:latin typeface="Arial" panose="020B0604020202020204" pitchFamily="34" charset="0"/>
                <a:cs typeface="Arial" panose="020B0604020202020204" pitchFamily="34" charset="0"/>
              </a:rPr>
              <a:t>Low</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grade=LSIL</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7" name="Ovāls 9"/>
          <p:cNvSpPr/>
          <p:nvPr/>
        </p:nvSpPr>
        <p:spPr>
          <a:xfrm>
            <a:off x="2209800" y="4419600"/>
            <a:ext cx="2218184" cy="685800"/>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solidFill>
                  <a:schemeClr val="accent4">
                    <a:lumMod val="50000"/>
                  </a:schemeClr>
                </a:solidFill>
                <a:latin typeface="Arial" panose="020B0604020202020204" pitchFamily="34" charset="0"/>
                <a:cs typeface="Arial" panose="020B0604020202020204" pitchFamily="34" charset="0"/>
              </a:rPr>
              <a:t>High</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grade=HSIL</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8" name="Taisnstūris 10"/>
          <p:cNvSpPr/>
          <p:nvPr/>
        </p:nvSpPr>
        <p:spPr>
          <a:xfrm>
            <a:off x="304800" y="5469340"/>
            <a:ext cx="6172200" cy="1143000"/>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dirty="0">
                <a:solidFill>
                  <a:schemeClr val="accent4">
                    <a:lumMod val="50000"/>
                  </a:schemeClr>
                </a:solidFill>
                <a:latin typeface="Arial" panose="020B0604020202020204" pitchFamily="34" charset="0"/>
                <a:cs typeface="Arial" panose="020B0604020202020204" pitchFamily="34" charset="0"/>
              </a:rPr>
              <a:t>CERVIKĀLA INTRAEPITELIĀLA NEOPLĀZIJA = CIN</a:t>
            </a:r>
          </a:p>
        </p:txBody>
      </p:sp>
      <p:cxnSp>
        <p:nvCxnSpPr>
          <p:cNvPr id="9" name="Taisns bultveida savienotājs 2"/>
          <p:cNvCxnSpPr>
            <a:stCxn id="4" idx="4"/>
          </p:cNvCxnSpPr>
          <p:nvPr/>
        </p:nvCxnSpPr>
        <p:spPr>
          <a:xfrm flipH="1">
            <a:off x="1524000" y="4114800"/>
            <a:ext cx="2667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Taisns bultveida savienotājs 11"/>
          <p:cNvCxnSpPr/>
          <p:nvPr/>
        </p:nvCxnSpPr>
        <p:spPr>
          <a:xfrm>
            <a:off x="2438400" y="411480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761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155940" y="142875"/>
            <a:ext cx="8660921" cy="1858962"/>
          </a:xfrm>
        </p:spPr>
        <p:txBody>
          <a:bodyPr>
            <a:noAutofit/>
          </a:bodyPr>
          <a:lstStyle/>
          <a:p>
            <a:pPr algn="l"/>
            <a:r>
              <a:rPr lang="lv-LV" sz="2800" b="1" dirty="0">
                <a:solidFill>
                  <a:srgbClr val="7030A0"/>
                </a:solidFill>
                <a:latin typeface="Arial" panose="020B0604020202020204" pitchFamily="34" charset="0"/>
                <a:cs typeface="Arial" panose="020B0604020202020204" pitchFamily="34" charset="0"/>
              </a:rPr>
              <a:t>CITOLOĢISKĀ</a:t>
            </a:r>
            <a:r>
              <a:rPr lang="lv-LV" sz="2800" b="1" dirty="0">
                <a:solidFill>
                  <a:schemeClr val="accent4">
                    <a:lumMod val="50000"/>
                  </a:schemeClr>
                </a:solidFill>
                <a:latin typeface="Arial" panose="020B0604020202020204" pitchFamily="34" charset="0"/>
                <a:cs typeface="Arial" panose="020B0604020202020204" pitchFamily="34" charset="0"/>
              </a:rPr>
              <a:t> KLASIFIKĀCIJAS DZEMDES KAKLA SKAVAMOZĀ EPITĒLIJA IZMAIŅĀM: </a:t>
            </a:r>
            <a:r>
              <a:rPr lang="lv-LV" sz="2800" b="1" dirty="0">
                <a:solidFill>
                  <a:srgbClr val="7030A0"/>
                </a:solidFill>
                <a:latin typeface="Arial" panose="020B0604020202020204" pitchFamily="34" charset="0"/>
                <a:cs typeface="Arial" panose="020B0604020202020204" pitchFamily="34" charset="0"/>
              </a:rPr>
              <a:t>TIKAI SIL</a:t>
            </a:r>
            <a:endParaRPr lang="lv-LV" sz="2800" dirty="0">
              <a:solidFill>
                <a:srgbClr val="7030A0"/>
              </a:solidFill>
              <a:latin typeface="Arial" panose="020B0604020202020204" pitchFamily="34" charset="0"/>
              <a:cs typeface="Arial" panose="020B0604020202020204" pitchFamily="34" charset="0"/>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59" y="2514600"/>
            <a:ext cx="2743200" cy="248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959" y="2514600"/>
            <a:ext cx="3382276" cy="248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159" y="1600200"/>
            <a:ext cx="3096343" cy="232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6148" y="3926601"/>
            <a:ext cx="3087770" cy="231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94258" y="5423132"/>
            <a:ext cx="1295400" cy="369332"/>
          </a:xfrm>
          <a:prstGeom prst="rect">
            <a:avLst/>
          </a:prstGeom>
          <a:noFill/>
        </p:spPr>
        <p:txBody>
          <a:bodyPr wrap="square" rtlCol="0">
            <a:spAutoFit/>
          </a:bodyPr>
          <a:lstStyle/>
          <a:p>
            <a:r>
              <a:rPr lang="lv-LV" b="1" dirty="0"/>
              <a:t>NORMA</a:t>
            </a:r>
          </a:p>
        </p:txBody>
      </p:sp>
      <p:sp>
        <p:nvSpPr>
          <p:cNvPr id="8" name="TextBox 7"/>
          <p:cNvSpPr txBox="1"/>
          <p:nvPr/>
        </p:nvSpPr>
        <p:spPr>
          <a:xfrm>
            <a:off x="3308456" y="5410200"/>
            <a:ext cx="1447800" cy="369332"/>
          </a:xfrm>
          <a:prstGeom prst="rect">
            <a:avLst/>
          </a:prstGeom>
          <a:noFill/>
        </p:spPr>
        <p:txBody>
          <a:bodyPr wrap="square" rtlCol="0">
            <a:spAutoFit/>
          </a:bodyPr>
          <a:lstStyle/>
          <a:p>
            <a:r>
              <a:rPr lang="lv-LV" b="1" dirty="0"/>
              <a:t>LSIL</a:t>
            </a:r>
          </a:p>
        </p:txBody>
      </p:sp>
      <p:sp>
        <p:nvSpPr>
          <p:cNvPr id="9" name="TextBox 8"/>
          <p:cNvSpPr txBox="1"/>
          <p:nvPr/>
        </p:nvSpPr>
        <p:spPr>
          <a:xfrm>
            <a:off x="6784118" y="6368534"/>
            <a:ext cx="2209800" cy="369332"/>
          </a:xfrm>
          <a:prstGeom prst="rect">
            <a:avLst/>
          </a:prstGeom>
          <a:noFill/>
        </p:spPr>
        <p:txBody>
          <a:bodyPr wrap="square" rtlCol="0">
            <a:spAutoFit/>
          </a:bodyPr>
          <a:lstStyle/>
          <a:p>
            <a:r>
              <a:rPr lang="lv-LV" b="1" dirty="0"/>
              <a:t>HSIL</a:t>
            </a:r>
          </a:p>
        </p:txBody>
      </p:sp>
      <p:pic>
        <p:nvPicPr>
          <p:cNvPr id="10"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452" y="287697"/>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16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372554" y="204954"/>
            <a:ext cx="7531602" cy="1077746"/>
          </a:xfrm>
        </p:spPr>
        <p:txBody>
          <a:bodyPr/>
          <a:lstStyle/>
          <a:p>
            <a:pPr algn="l"/>
            <a:r>
              <a:rPr lang="lv-LV" sz="2800" dirty="0">
                <a:solidFill>
                  <a:schemeClr val="accent4">
                    <a:lumMod val="50000"/>
                  </a:schemeClr>
                </a:solidFill>
                <a:latin typeface="Arial" panose="020B0604020202020204" pitchFamily="34" charset="0"/>
                <a:cs typeface="Arial" panose="020B0604020202020204" pitchFamily="34" charset="0"/>
              </a:rPr>
              <a:t>Ar cilvēka </a:t>
            </a:r>
            <a:r>
              <a:rPr lang="lv-LV" sz="2800" dirty="0" err="1">
                <a:solidFill>
                  <a:schemeClr val="accent4">
                    <a:lumMod val="50000"/>
                  </a:schemeClr>
                </a:solidFill>
                <a:latin typeface="Arial" panose="020B0604020202020204" pitchFamily="34" charset="0"/>
                <a:cs typeface="Arial" panose="020B0604020202020204" pitchFamily="34" charset="0"/>
              </a:rPr>
              <a:t>papilomas</a:t>
            </a:r>
            <a:r>
              <a:rPr lang="lv-LV" sz="2800" dirty="0">
                <a:solidFill>
                  <a:schemeClr val="accent4">
                    <a:lumMod val="50000"/>
                  </a:schemeClr>
                </a:solidFill>
                <a:latin typeface="Arial" panose="020B0604020202020204" pitchFamily="34" charset="0"/>
                <a:cs typeface="Arial" panose="020B0604020202020204" pitchFamily="34" charset="0"/>
              </a:rPr>
              <a:t> vīrusa (CPV) infekciju saistītās ļaundabīgās saslimšanas sievietēm Latvijā, 2015</a:t>
            </a:r>
            <a:endParaRPr lang="lv-LV" altLang="lv-LV" sz="2700" dirty="0">
              <a:solidFill>
                <a:schemeClr val="accent4">
                  <a:lumMod val="50000"/>
                </a:schemeClr>
              </a:solidFill>
              <a:latin typeface="Arial" panose="020B0604020202020204" pitchFamily="34" charset="0"/>
              <a:ea typeface="Arial" charset="0"/>
              <a:cs typeface="Arial" panose="020B0604020202020204" pitchFamily="34" charset="0"/>
            </a:endParaRPr>
          </a:p>
        </p:txBody>
      </p:sp>
      <p:pic>
        <p:nvPicPr>
          <p:cNvPr id="4193" name="Picture 26" descr="C:\Users\Liga\Desktop\analiz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04775"/>
            <a:ext cx="1025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Содержимое 3"/>
          <p:cNvGraphicFramePr>
            <a:graphicFrameLocks/>
          </p:cNvGraphicFramePr>
          <p:nvPr>
            <p:extLst>
              <p:ext uri="{D42A27DB-BD31-4B8C-83A1-F6EECF244321}">
                <p14:modId xmlns:p14="http://schemas.microsoft.com/office/powerpoint/2010/main" val="1038835235"/>
              </p:ext>
            </p:extLst>
          </p:nvPr>
        </p:nvGraphicFramePr>
        <p:xfrm>
          <a:off x="467544" y="2132856"/>
          <a:ext cx="8229600" cy="2423160"/>
        </p:xfrm>
        <a:graphic>
          <a:graphicData uri="http://schemas.openxmlformats.org/drawingml/2006/table">
            <a:tbl>
              <a:tblPr firstRow="1" bandRow="1">
                <a:tableStyleId>{00A15C55-8517-42AA-B614-E9B94910E393}</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lv-LV" sz="2500" dirty="0">
                          <a:latin typeface="Arial" charset="0"/>
                          <a:ea typeface="Arial" charset="0"/>
                          <a:cs typeface="Arial" charset="0"/>
                        </a:rPr>
                        <a:t>Lokalizācija</a:t>
                      </a:r>
                      <a:endParaRPr lang="ru-RU" sz="2500" dirty="0">
                        <a:latin typeface="Arial" charset="0"/>
                        <a:ea typeface="Arial" charset="0"/>
                        <a:cs typeface="Arial" charset="0"/>
                      </a:endParaRPr>
                    </a:p>
                  </a:txBody>
                  <a:tcPr/>
                </a:tc>
                <a:tc>
                  <a:txBody>
                    <a:bodyPr/>
                    <a:lstStyle/>
                    <a:p>
                      <a:r>
                        <a:rPr lang="lv-LV" sz="2500" dirty="0">
                          <a:latin typeface="Arial" charset="0"/>
                          <a:ea typeface="Arial" charset="0"/>
                          <a:cs typeface="Arial" charset="0"/>
                        </a:rPr>
                        <a:t>Saslimstība </a:t>
                      </a:r>
                      <a:endParaRPr lang="ru-RU" sz="2500" dirty="0">
                        <a:latin typeface="Arial" charset="0"/>
                        <a:ea typeface="Arial" charset="0"/>
                        <a:cs typeface="Arial" charset="0"/>
                      </a:endParaRPr>
                    </a:p>
                  </a:txBody>
                  <a:tcPr/>
                </a:tc>
                <a:extLst>
                  <a:ext uri="{0D108BD9-81ED-4DB2-BD59-A6C34878D82A}">
                    <a16:rowId xmlns:a16="http://schemas.microsoft.com/office/drawing/2014/main" val="10000"/>
                  </a:ext>
                </a:extLst>
              </a:tr>
              <a:tr h="370840">
                <a:tc>
                  <a:txBody>
                    <a:bodyPr/>
                    <a:lstStyle/>
                    <a:p>
                      <a:r>
                        <a:rPr lang="lv-LV" sz="2600" dirty="0">
                          <a:solidFill>
                            <a:schemeClr val="accent4">
                              <a:lumMod val="50000"/>
                            </a:schemeClr>
                          </a:solidFill>
                          <a:latin typeface="Arial" charset="0"/>
                          <a:ea typeface="Arial" charset="0"/>
                          <a:cs typeface="Arial" charset="0"/>
                        </a:rPr>
                        <a:t>Dzemdes kakla</a:t>
                      </a:r>
                      <a:endParaRPr lang="ru-RU" sz="2600" dirty="0">
                        <a:solidFill>
                          <a:schemeClr val="accent4">
                            <a:lumMod val="50000"/>
                          </a:schemeClr>
                        </a:solidFill>
                        <a:latin typeface="Arial" charset="0"/>
                        <a:ea typeface="Arial" charset="0"/>
                        <a:cs typeface="Arial" charset="0"/>
                      </a:endParaRPr>
                    </a:p>
                  </a:txBody>
                  <a:tcPr/>
                </a:tc>
                <a:tc>
                  <a:txBody>
                    <a:bodyPr/>
                    <a:lstStyle/>
                    <a:p>
                      <a:r>
                        <a:rPr lang="lv-LV" sz="2600" dirty="0">
                          <a:solidFill>
                            <a:schemeClr val="accent4">
                              <a:lumMod val="50000"/>
                            </a:schemeClr>
                          </a:solidFill>
                          <a:latin typeface="Arial" charset="0"/>
                          <a:ea typeface="Arial" charset="0"/>
                          <a:cs typeface="Arial" charset="0"/>
                        </a:rPr>
                        <a:t>22,8</a:t>
                      </a:r>
                      <a:endParaRPr lang="ru-RU" sz="26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1"/>
                  </a:ext>
                </a:extLst>
              </a:tr>
              <a:tr h="370840">
                <a:tc>
                  <a:txBody>
                    <a:bodyPr/>
                    <a:lstStyle/>
                    <a:p>
                      <a:r>
                        <a:rPr lang="lv-LV" sz="2600" dirty="0" err="1">
                          <a:solidFill>
                            <a:schemeClr val="accent4">
                              <a:lumMod val="50000"/>
                            </a:schemeClr>
                          </a:solidFill>
                          <a:latin typeface="Arial" charset="0"/>
                          <a:ea typeface="Arial" charset="0"/>
                          <a:cs typeface="Arial" charset="0"/>
                        </a:rPr>
                        <a:t>Orofaringeālās</a:t>
                      </a:r>
                      <a:endParaRPr lang="ru-RU" sz="2600" dirty="0">
                        <a:solidFill>
                          <a:schemeClr val="accent4">
                            <a:lumMod val="50000"/>
                          </a:schemeClr>
                        </a:solidFill>
                        <a:latin typeface="Arial" charset="0"/>
                        <a:ea typeface="Arial" charset="0"/>
                        <a:cs typeface="Arial" charset="0"/>
                      </a:endParaRPr>
                    </a:p>
                  </a:txBody>
                  <a:tcPr/>
                </a:tc>
                <a:tc>
                  <a:txBody>
                    <a:bodyPr/>
                    <a:lstStyle/>
                    <a:p>
                      <a:r>
                        <a:rPr lang="lv-LV" sz="2600" dirty="0">
                          <a:solidFill>
                            <a:schemeClr val="accent4">
                              <a:lumMod val="50000"/>
                            </a:schemeClr>
                          </a:solidFill>
                          <a:latin typeface="Arial" charset="0"/>
                          <a:ea typeface="Arial" charset="0"/>
                          <a:cs typeface="Arial" charset="0"/>
                        </a:rPr>
                        <a:t>10,4</a:t>
                      </a:r>
                      <a:endParaRPr lang="ru-RU" sz="26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2"/>
                  </a:ext>
                </a:extLst>
              </a:tr>
              <a:tr h="370840">
                <a:tc>
                  <a:txBody>
                    <a:bodyPr/>
                    <a:lstStyle/>
                    <a:p>
                      <a:r>
                        <a:rPr lang="lv-LV" sz="2600" dirty="0" err="1">
                          <a:solidFill>
                            <a:schemeClr val="accent4">
                              <a:lumMod val="50000"/>
                            </a:schemeClr>
                          </a:solidFill>
                          <a:latin typeface="Arial" charset="0"/>
                          <a:ea typeface="Arial" charset="0"/>
                          <a:cs typeface="Arial" charset="0"/>
                        </a:rPr>
                        <a:t>Vulvas&amp;maksts</a:t>
                      </a:r>
                      <a:endParaRPr lang="ru-RU" sz="2600" dirty="0">
                        <a:solidFill>
                          <a:schemeClr val="accent4">
                            <a:lumMod val="50000"/>
                          </a:schemeClr>
                        </a:solidFill>
                        <a:latin typeface="Arial" charset="0"/>
                        <a:ea typeface="Arial" charset="0"/>
                        <a:cs typeface="Arial" charset="0"/>
                      </a:endParaRPr>
                    </a:p>
                  </a:txBody>
                  <a:tcPr/>
                </a:tc>
                <a:tc>
                  <a:txBody>
                    <a:bodyPr/>
                    <a:lstStyle/>
                    <a:p>
                      <a:r>
                        <a:rPr lang="lv-LV" sz="2600" dirty="0">
                          <a:solidFill>
                            <a:schemeClr val="accent4">
                              <a:lumMod val="50000"/>
                            </a:schemeClr>
                          </a:solidFill>
                          <a:latin typeface="Arial" charset="0"/>
                          <a:ea typeface="Arial" charset="0"/>
                          <a:cs typeface="Arial" charset="0"/>
                        </a:rPr>
                        <a:t>5,1</a:t>
                      </a:r>
                      <a:endParaRPr lang="ru-RU" sz="26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3"/>
                  </a:ext>
                </a:extLst>
              </a:tr>
              <a:tr h="370840">
                <a:tc>
                  <a:txBody>
                    <a:bodyPr/>
                    <a:lstStyle/>
                    <a:p>
                      <a:r>
                        <a:rPr lang="lv-LV" sz="2600" dirty="0">
                          <a:solidFill>
                            <a:schemeClr val="accent4">
                              <a:lumMod val="50000"/>
                            </a:schemeClr>
                          </a:solidFill>
                          <a:latin typeface="Arial" charset="0"/>
                          <a:ea typeface="Arial" charset="0"/>
                          <a:cs typeface="Arial" charset="0"/>
                        </a:rPr>
                        <a:t>Anālā</a:t>
                      </a:r>
                      <a:r>
                        <a:rPr lang="lv-LV" sz="2600" baseline="0" dirty="0">
                          <a:solidFill>
                            <a:schemeClr val="accent4">
                              <a:lumMod val="50000"/>
                            </a:schemeClr>
                          </a:solidFill>
                          <a:latin typeface="Arial" charset="0"/>
                          <a:ea typeface="Arial" charset="0"/>
                          <a:cs typeface="Arial" charset="0"/>
                        </a:rPr>
                        <a:t> apvidus</a:t>
                      </a:r>
                      <a:r>
                        <a:rPr lang="lv-LV" sz="2600" dirty="0">
                          <a:solidFill>
                            <a:schemeClr val="accent4">
                              <a:lumMod val="50000"/>
                            </a:schemeClr>
                          </a:solidFill>
                          <a:latin typeface="Arial" charset="0"/>
                          <a:ea typeface="Arial" charset="0"/>
                          <a:cs typeface="Arial" charset="0"/>
                        </a:rPr>
                        <a:t> </a:t>
                      </a:r>
                      <a:endParaRPr lang="ru-RU" sz="2600" dirty="0">
                        <a:solidFill>
                          <a:schemeClr val="accent4">
                            <a:lumMod val="50000"/>
                          </a:schemeClr>
                        </a:solidFill>
                        <a:latin typeface="Arial" charset="0"/>
                        <a:ea typeface="Arial" charset="0"/>
                        <a:cs typeface="Arial" charset="0"/>
                      </a:endParaRPr>
                    </a:p>
                  </a:txBody>
                  <a:tcPr/>
                </a:tc>
                <a:tc>
                  <a:txBody>
                    <a:bodyPr/>
                    <a:lstStyle/>
                    <a:p>
                      <a:r>
                        <a:rPr lang="lv-LV" sz="2600" dirty="0">
                          <a:solidFill>
                            <a:schemeClr val="accent4">
                              <a:lumMod val="50000"/>
                            </a:schemeClr>
                          </a:solidFill>
                          <a:latin typeface="Arial" charset="0"/>
                          <a:ea typeface="Arial" charset="0"/>
                          <a:cs typeface="Arial" charset="0"/>
                        </a:rPr>
                        <a:t>1,3</a:t>
                      </a:r>
                      <a:endParaRPr lang="ru-RU" sz="2600"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4"/>
                  </a:ext>
                </a:extLst>
              </a:tr>
            </a:tbl>
          </a:graphicData>
        </a:graphic>
      </p:graphicFrame>
      <p:sp>
        <p:nvSpPr>
          <p:cNvPr id="9" name="TextBox 8"/>
          <p:cNvSpPr txBox="1"/>
          <p:nvPr/>
        </p:nvSpPr>
        <p:spPr>
          <a:xfrm>
            <a:off x="6958608" y="4591622"/>
            <a:ext cx="1728192" cy="646331"/>
          </a:xfrm>
          <a:prstGeom prst="rect">
            <a:avLst/>
          </a:prstGeom>
          <a:noFill/>
        </p:spPr>
        <p:txBody>
          <a:bodyPr wrap="square" rtlCol="0">
            <a:spAutoFit/>
          </a:bodyPr>
          <a:lstStyle/>
          <a:p>
            <a:pPr algn="r"/>
            <a:r>
              <a:rPr lang="lv-LV" dirty="0">
                <a:solidFill>
                  <a:schemeClr val="accent4">
                    <a:lumMod val="50000"/>
                  </a:schemeClr>
                </a:solidFill>
                <a:latin typeface="Arial" charset="0"/>
                <a:ea typeface="Arial" charset="0"/>
                <a:cs typeface="Arial" charset="0"/>
              </a:rPr>
              <a:t>SPKC dati</a:t>
            </a:r>
            <a:endParaRPr lang="ru-RU" dirty="0">
              <a:solidFill>
                <a:schemeClr val="accent4">
                  <a:lumMod val="50000"/>
                </a:schemeClr>
              </a:solidFill>
              <a:latin typeface="Arial" charset="0"/>
              <a:ea typeface="Arial" charset="0"/>
              <a:cs typeface="Arial" charset="0"/>
            </a:endParaRPr>
          </a:p>
          <a:p>
            <a:pPr algn="r"/>
            <a:endParaRPr lang="ru-RU" dirty="0">
              <a:solidFill>
                <a:schemeClr val="accent4">
                  <a:lumMod val="50000"/>
                </a:schemeClr>
              </a:solidFill>
              <a:latin typeface="Arial" charset="0"/>
              <a:ea typeface="Arial" charset="0"/>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03849" y="51758"/>
            <a:ext cx="8005313" cy="656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76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a:spLocks noGrp="1"/>
          </p:cNvSpPr>
          <p:nvPr>
            <p:ph idx="1"/>
          </p:nvPr>
        </p:nvSpPr>
        <p:spPr>
          <a:xfrm>
            <a:off x="457200" y="720306"/>
            <a:ext cx="8229600" cy="4525963"/>
          </a:xfrm>
        </p:spPr>
        <p:txBody>
          <a:bodyPr>
            <a:normAutofit fontScale="92500" lnSpcReduction="20000"/>
          </a:bodyPr>
          <a:lstStyle/>
          <a:p>
            <a:r>
              <a:rPr lang="lv-LV" dirty="0" err="1">
                <a:solidFill>
                  <a:schemeClr val="accent4">
                    <a:lumMod val="50000"/>
                  </a:schemeClr>
                </a:solidFill>
                <a:latin typeface="Arial" panose="020B0604020202020204" pitchFamily="34" charset="0"/>
                <a:cs typeface="Arial" panose="020B0604020202020204" pitchFamily="34" charset="0"/>
              </a:rPr>
              <a:t>Citoloģisko</a:t>
            </a:r>
            <a:r>
              <a:rPr lang="lv-LV" dirty="0">
                <a:solidFill>
                  <a:schemeClr val="accent4">
                    <a:lumMod val="50000"/>
                  </a:schemeClr>
                </a:solidFill>
                <a:latin typeface="Arial" panose="020B0604020202020204" pitchFamily="34" charset="0"/>
                <a:cs typeface="Arial" panose="020B0604020202020204" pitchFamily="34" charset="0"/>
              </a:rPr>
              <a:t> izmeklējumu gadījumā paraugos nonāk un tiek vairāk analizētas epitēlija virsējās kārtas šūnas</a:t>
            </a:r>
          </a:p>
          <a:p>
            <a:endParaRPr lang="lv-LV" dirty="0">
              <a:solidFill>
                <a:schemeClr val="accent4">
                  <a:lumMod val="50000"/>
                </a:schemeClr>
              </a:solidFill>
              <a:latin typeface="Arial" panose="020B0604020202020204" pitchFamily="34" charset="0"/>
              <a:cs typeface="Arial" panose="020B0604020202020204" pitchFamily="34" charset="0"/>
            </a:endParaRPr>
          </a:p>
          <a:p>
            <a:r>
              <a:rPr lang="lv-LV" dirty="0" err="1">
                <a:solidFill>
                  <a:schemeClr val="accent4">
                    <a:lumMod val="50000"/>
                  </a:schemeClr>
                </a:solidFill>
                <a:latin typeface="Arial" panose="020B0604020202020204" pitchFamily="34" charset="0"/>
                <a:cs typeface="Arial" panose="020B0604020202020204" pitchFamily="34" charset="0"/>
              </a:rPr>
              <a:t>Priekšvēža</a:t>
            </a:r>
            <a:r>
              <a:rPr lang="lv-LV" dirty="0">
                <a:solidFill>
                  <a:schemeClr val="accent4">
                    <a:lumMod val="50000"/>
                  </a:schemeClr>
                </a:solidFill>
                <a:latin typeface="Arial" panose="020B0604020202020204" pitchFamily="34" charset="0"/>
                <a:cs typeface="Arial" panose="020B0604020202020204" pitchFamily="34" charset="0"/>
              </a:rPr>
              <a:t> izmaiņu diagnoze tiek balstīta uz visu epitēlija slāņu histoloģisko analīzi</a:t>
            </a:r>
          </a:p>
          <a:p>
            <a:endParaRPr lang="lv-LV" dirty="0">
              <a:solidFill>
                <a:schemeClr val="accent4">
                  <a:lumMod val="50000"/>
                </a:schemeClr>
              </a:solidFill>
              <a:latin typeface="Arial" panose="020B0604020202020204" pitchFamily="34" charset="0"/>
              <a:cs typeface="Arial" panose="020B0604020202020204" pitchFamily="34" charset="0"/>
            </a:endParaRPr>
          </a:p>
          <a:p>
            <a:r>
              <a:rPr lang="lv-LV" dirty="0">
                <a:solidFill>
                  <a:schemeClr val="accent4">
                    <a:lumMod val="50000"/>
                  </a:schemeClr>
                </a:solidFill>
                <a:latin typeface="Arial" panose="020B0604020202020204" pitchFamily="34" charset="0"/>
                <a:cs typeface="Arial" panose="020B0604020202020204" pitchFamily="34" charset="0"/>
              </a:rPr>
              <a:t>Izmainītu citoloģiju gadījumā vienmēr ir indicēta kolposkopija, kuras laikā tiek ņemtas biopsijas</a:t>
            </a:r>
            <a:endParaRPr lang="ru-RU"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167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587" y="139877"/>
            <a:ext cx="7620000" cy="1143000"/>
          </a:xfrm>
        </p:spPr>
        <p:txBody>
          <a:bodyPr>
            <a:noAutofit/>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CPV TESTĒŠANAS PRAKTISKAIS PIELIETOJUMS</a:t>
            </a:r>
          </a:p>
        </p:txBody>
      </p:sp>
      <p:pic>
        <p:nvPicPr>
          <p:cNvPr id="3"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99" y="191741"/>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67543" y="1484784"/>
            <a:ext cx="8406043" cy="4519201"/>
          </a:xfrm>
        </p:spPr>
        <p:txBody>
          <a:bodyPr>
            <a:normAutofit/>
          </a:bodyPr>
          <a:lstStyle/>
          <a:p>
            <a:pPr marL="114300" indent="0">
              <a:buNone/>
            </a:pPr>
            <a:r>
              <a:rPr lang="lv-LV" sz="2300" dirty="0">
                <a:solidFill>
                  <a:schemeClr val="accent4">
                    <a:lumMod val="50000"/>
                  </a:schemeClr>
                </a:solidFill>
                <a:latin typeface="Arial" panose="020B0604020202020204" pitchFamily="34" charset="0"/>
                <a:cs typeface="Arial" panose="020B0604020202020204" pitchFamily="34" charset="0"/>
              </a:rPr>
              <a:t>1) kā primārais </a:t>
            </a:r>
            <a:r>
              <a:rPr lang="lv-LV" sz="2300" dirty="0" err="1">
                <a:solidFill>
                  <a:schemeClr val="accent4">
                    <a:lumMod val="50000"/>
                  </a:schemeClr>
                </a:solidFill>
                <a:latin typeface="Arial" panose="020B0604020202020204" pitchFamily="34" charset="0"/>
                <a:cs typeface="Arial" panose="020B0604020202020204" pitchFamily="34" charset="0"/>
              </a:rPr>
              <a:t>skrīninga</a:t>
            </a:r>
            <a:r>
              <a:rPr lang="lv-LV" sz="2300" dirty="0">
                <a:solidFill>
                  <a:schemeClr val="accent4">
                    <a:lumMod val="50000"/>
                  </a:schemeClr>
                </a:solidFill>
                <a:latin typeface="Arial" panose="020B0604020202020204" pitchFamily="34" charset="0"/>
                <a:cs typeface="Arial" panose="020B0604020202020204" pitchFamily="34" charset="0"/>
              </a:rPr>
              <a:t> tests sievietēm, kas vecākas par 35 gadiem organizētās </a:t>
            </a:r>
            <a:r>
              <a:rPr lang="lv-LV" sz="2300" dirty="0" err="1">
                <a:solidFill>
                  <a:schemeClr val="accent4">
                    <a:lumMod val="50000"/>
                  </a:schemeClr>
                </a:solidFill>
                <a:latin typeface="Arial" panose="020B0604020202020204" pitchFamily="34" charset="0"/>
                <a:cs typeface="Arial" panose="020B0604020202020204" pitchFamily="34" charset="0"/>
              </a:rPr>
              <a:t>skrīninga</a:t>
            </a:r>
            <a:r>
              <a:rPr lang="lv-LV" sz="2300" dirty="0">
                <a:solidFill>
                  <a:schemeClr val="accent4">
                    <a:lumMod val="50000"/>
                  </a:schemeClr>
                </a:solidFill>
                <a:latin typeface="Arial" panose="020B0604020202020204" pitchFamily="34" charset="0"/>
                <a:cs typeface="Arial" panose="020B0604020202020204" pitchFamily="34" charset="0"/>
              </a:rPr>
              <a:t> programmas ietvaros, </a:t>
            </a:r>
          </a:p>
          <a:p>
            <a:endParaRPr lang="lv-LV" sz="2300" dirty="0">
              <a:solidFill>
                <a:schemeClr val="accent4">
                  <a:lumMod val="50000"/>
                </a:schemeClr>
              </a:solidFill>
              <a:latin typeface="Arial" panose="020B0604020202020204" pitchFamily="34" charset="0"/>
              <a:cs typeface="Arial" panose="020B0604020202020204" pitchFamily="34" charset="0"/>
            </a:endParaRPr>
          </a:p>
          <a:p>
            <a:pPr marL="114300" indent="0">
              <a:buNone/>
            </a:pPr>
            <a:r>
              <a:rPr lang="lv-LV" sz="2300" dirty="0">
                <a:solidFill>
                  <a:schemeClr val="accent4">
                    <a:lumMod val="50000"/>
                  </a:schemeClr>
                </a:solidFill>
                <a:latin typeface="Arial" panose="020B0604020202020204" pitchFamily="34" charset="0"/>
                <a:cs typeface="Arial" panose="020B0604020202020204" pitchFamily="34" charset="0"/>
              </a:rPr>
              <a:t>2) kā «</a:t>
            </a:r>
            <a:r>
              <a:rPr lang="lv-LV" sz="2300" dirty="0" err="1">
                <a:solidFill>
                  <a:schemeClr val="accent4">
                    <a:lumMod val="50000"/>
                  </a:schemeClr>
                </a:solidFill>
                <a:latin typeface="Arial" panose="020B0604020202020204" pitchFamily="34" charset="0"/>
                <a:cs typeface="Arial" panose="020B0604020202020204" pitchFamily="34" charset="0"/>
              </a:rPr>
              <a:t>triāžas</a:t>
            </a:r>
            <a:r>
              <a:rPr lang="lv-LV" sz="2300" dirty="0">
                <a:solidFill>
                  <a:schemeClr val="accent4">
                    <a:lumMod val="50000"/>
                  </a:schemeClr>
                </a:solidFill>
                <a:latin typeface="Arial" panose="020B0604020202020204" pitchFamily="34" charset="0"/>
                <a:cs typeface="Arial" panose="020B0604020202020204" pitchFamily="34" charset="0"/>
              </a:rPr>
              <a:t>» tests – robežu un zema riska </a:t>
            </a:r>
            <a:r>
              <a:rPr lang="lv-LV" sz="2300" dirty="0" err="1">
                <a:solidFill>
                  <a:schemeClr val="accent4">
                    <a:lumMod val="50000"/>
                  </a:schemeClr>
                </a:solidFill>
                <a:latin typeface="Arial" panose="020B0604020202020204" pitchFamily="34" charset="0"/>
                <a:cs typeface="Arial" panose="020B0604020202020204" pitchFamily="34" charset="0"/>
              </a:rPr>
              <a:t>citoloģisko</a:t>
            </a:r>
            <a:r>
              <a:rPr lang="lv-LV" sz="2300" dirty="0">
                <a:solidFill>
                  <a:schemeClr val="accent4">
                    <a:lumMod val="50000"/>
                  </a:schemeClr>
                </a:solidFill>
                <a:latin typeface="Arial" panose="020B0604020202020204" pitchFamily="34" charset="0"/>
                <a:cs typeface="Arial" panose="020B0604020202020204" pitchFamily="34" charset="0"/>
              </a:rPr>
              <a:t>  izmaiņu gadījumā palīdz identificēt pacientes, kurām ir nepieciešama papildus izmeklēšana, lai izslēgtu </a:t>
            </a:r>
            <a:r>
              <a:rPr lang="lv-LV" sz="2300" dirty="0" err="1">
                <a:solidFill>
                  <a:schemeClr val="accent4">
                    <a:lumMod val="50000"/>
                  </a:schemeClr>
                </a:solidFill>
                <a:latin typeface="Arial" panose="020B0604020202020204" pitchFamily="34" charset="0"/>
                <a:cs typeface="Arial" panose="020B0604020202020204" pitchFamily="34" charset="0"/>
              </a:rPr>
              <a:t>priekšvēža</a:t>
            </a:r>
            <a:r>
              <a:rPr lang="lv-LV" sz="2300" dirty="0">
                <a:solidFill>
                  <a:schemeClr val="accent4">
                    <a:lumMod val="50000"/>
                  </a:schemeClr>
                </a:solidFill>
                <a:latin typeface="Arial" panose="020B0604020202020204" pitchFamily="34" charset="0"/>
                <a:cs typeface="Arial" panose="020B0604020202020204" pitchFamily="34" charset="0"/>
              </a:rPr>
              <a:t> izmaiņas,</a:t>
            </a:r>
          </a:p>
          <a:p>
            <a:endParaRPr lang="lv-LV" sz="2300" dirty="0">
              <a:solidFill>
                <a:schemeClr val="accent4">
                  <a:lumMod val="50000"/>
                </a:schemeClr>
              </a:solidFill>
              <a:latin typeface="Arial" panose="020B0604020202020204" pitchFamily="34" charset="0"/>
              <a:cs typeface="Arial" panose="020B0604020202020204" pitchFamily="34" charset="0"/>
            </a:endParaRPr>
          </a:p>
          <a:p>
            <a:pPr marL="114300" indent="0">
              <a:buNone/>
            </a:pPr>
            <a:r>
              <a:rPr lang="lv-LV" sz="2300" dirty="0">
                <a:solidFill>
                  <a:schemeClr val="accent4">
                    <a:lumMod val="50000"/>
                  </a:schemeClr>
                </a:solidFill>
                <a:latin typeface="Arial" panose="020B0604020202020204" pitchFamily="34" charset="0"/>
                <a:cs typeface="Arial" panose="020B0604020202020204" pitchFamily="34" charset="0"/>
              </a:rPr>
              <a:t>3) kā kontroles tests pēc dzemdes kakla </a:t>
            </a:r>
            <a:r>
              <a:rPr lang="lv-LV" sz="2300" dirty="0" err="1">
                <a:solidFill>
                  <a:schemeClr val="accent4">
                    <a:lumMod val="50000"/>
                  </a:schemeClr>
                </a:solidFill>
                <a:latin typeface="Arial" panose="020B0604020202020204" pitchFamily="34" charset="0"/>
                <a:cs typeface="Arial" panose="020B0604020202020204" pitchFamily="34" charset="0"/>
              </a:rPr>
              <a:t>priekšvēža</a:t>
            </a:r>
            <a:r>
              <a:rPr lang="lv-LV" sz="2300" dirty="0">
                <a:solidFill>
                  <a:schemeClr val="accent4">
                    <a:lumMod val="50000"/>
                  </a:schemeClr>
                </a:solidFill>
                <a:latin typeface="Arial" panose="020B0604020202020204" pitchFamily="34" charset="0"/>
                <a:cs typeface="Arial" panose="020B0604020202020204" pitchFamily="34" charset="0"/>
              </a:rPr>
              <a:t> patoloģiju ārstēšanas. </a:t>
            </a:r>
          </a:p>
        </p:txBody>
      </p:sp>
      <p:sp>
        <p:nvSpPr>
          <p:cNvPr id="5" name="TextBox 4"/>
          <p:cNvSpPr txBox="1"/>
          <p:nvPr/>
        </p:nvSpPr>
        <p:spPr>
          <a:xfrm>
            <a:off x="863080" y="5589240"/>
            <a:ext cx="8280920" cy="2031325"/>
          </a:xfrm>
          <a:prstGeom prst="rect">
            <a:avLst/>
          </a:prstGeom>
          <a:noFill/>
        </p:spPr>
        <p:txBody>
          <a:bodyPr wrap="square" rtlCol="0">
            <a:spAutoFit/>
          </a:bodyPr>
          <a:lstStyle/>
          <a:p>
            <a:r>
              <a:rPr lang="lv-LV" i="1" dirty="0" err="1">
                <a:solidFill>
                  <a:schemeClr val="accent4">
                    <a:lumMod val="50000"/>
                  </a:schemeClr>
                </a:solidFill>
              </a:rPr>
              <a:t>Arbyn</a:t>
            </a:r>
            <a:r>
              <a:rPr lang="lv-LV" i="1" dirty="0">
                <a:solidFill>
                  <a:schemeClr val="accent4">
                    <a:lumMod val="50000"/>
                  </a:schemeClr>
                </a:solidFill>
              </a:rPr>
              <a:t>, </a:t>
            </a:r>
            <a:r>
              <a:rPr lang="lv-LV" i="1" dirty="0" err="1">
                <a:solidFill>
                  <a:schemeClr val="accent4">
                    <a:lumMod val="50000"/>
                  </a:schemeClr>
                </a:solidFill>
              </a:rPr>
              <a:t>et</a:t>
            </a:r>
            <a:r>
              <a:rPr lang="lv-LV" i="1" dirty="0">
                <a:solidFill>
                  <a:schemeClr val="accent4">
                    <a:lumMod val="50000"/>
                  </a:schemeClr>
                </a:solidFill>
              </a:rPr>
              <a:t> </a:t>
            </a:r>
            <a:r>
              <a:rPr lang="lv-LV" i="1" dirty="0" err="1">
                <a:solidFill>
                  <a:schemeClr val="accent4">
                    <a:lumMod val="50000"/>
                  </a:schemeClr>
                </a:solidFill>
              </a:rPr>
              <a:t>al</a:t>
            </a:r>
            <a:r>
              <a:rPr lang="lv-LV" i="1" dirty="0">
                <a:solidFill>
                  <a:schemeClr val="accent4">
                    <a:lumMod val="50000"/>
                  </a:schemeClr>
                </a:solidFill>
              </a:rPr>
              <a:t>. 2008. </a:t>
            </a:r>
            <a:r>
              <a:rPr lang="lv-LV" i="1" dirty="0" err="1">
                <a:solidFill>
                  <a:schemeClr val="accent4">
                    <a:lumMod val="50000"/>
                  </a:schemeClr>
                </a:solidFill>
              </a:rPr>
              <a:t>European</a:t>
            </a:r>
            <a:r>
              <a:rPr lang="lv-LV" i="1" dirty="0">
                <a:solidFill>
                  <a:schemeClr val="accent4">
                    <a:lumMod val="50000"/>
                  </a:schemeClr>
                </a:solidFill>
              </a:rPr>
              <a:t> </a:t>
            </a:r>
            <a:r>
              <a:rPr lang="lv-LV" i="1" dirty="0" err="1">
                <a:solidFill>
                  <a:schemeClr val="accent4">
                    <a:lumMod val="50000"/>
                  </a:schemeClr>
                </a:solidFill>
              </a:rPr>
              <a:t>guidlines</a:t>
            </a:r>
            <a:r>
              <a:rPr lang="lv-LV" i="1" dirty="0">
                <a:solidFill>
                  <a:schemeClr val="accent4">
                    <a:lumMod val="50000"/>
                  </a:schemeClr>
                </a:solidFill>
              </a:rPr>
              <a:t>  </a:t>
            </a:r>
            <a:r>
              <a:rPr lang="lv-LV" i="1" dirty="0" err="1">
                <a:solidFill>
                  <a:schemeClr val="accent4">
                    <a:lumMod val="50000"/>
                  </a:schemeClr>
                </a:solidFill>
              </a:rPr>
              <a:t>for</a:t>
            </a:r>
            <a:r>
              <a:rPr lang="lv-LV" i="1" dirty="0">
                <a:solidFill>
                  <a:schemeClr val="accent4">
                    <a:lumMod val="50000"/>
                  </a:schemeClr>
                </a:solidFill>
              </a:rPr>
              <a:t> </a:t>
            </a:r>
            <a:r>
              <a:rPr lang="lv-LV" i="1" dirty="0" err="1">
                <a:solidFill>
                  <a:schemeClr val="accent4">
                    <a:lumMod val="50000"/>
                  </a:schemeClr>
                </a:solidFill>
              </a:rPr>
              <a:t>quality</a:t>
            </a:r>
            <a:r>
              <a:rPr lang="lv-LV" i="1" dirty="0">
                <a:solidFill>
                  <a:schemeClr val="accent4">
                    <a:lumMod val="50000"/>
                  </a:schemeClr>
                </a:solidFill>
              </a:rPr>
              <a:t> </a:t>
            </a:r>
            <a:r>
              <a:rPr lang="lv-LV" i="1" dirty="0" err="1">
                <a:solidFill>
                  <a:schemeClr val="accent4">
                    <a:lumMod val="50000"/>
                  </a:schemeClr>
                </a:solidFill>
              </a:rPr>
              <a:t>assurance</a:t>
            </a:r>
            <a:r>
              <a:rPr lang="lv-LV" i="1" dirty="0">
                <a:solidFill>
                  <a:schemeClr val="accent4">
                    <a:lumMod val="50000"/>
                  </a:schemeClr>
                </a:solidFill>
              </a:rPr>
              <a:t> </a:t>
            </a:r>
            <a:r>
              <a:rPr lang="lv-LV" i="1" dirty="0" err="1">
                <a:solidFill>
                  <a:schemeClr val="accent4">
                    <a:lumMod val="50000"/>
                  </a:schemeClr>
                </a:solidFill>
              </a:rPr>
              <a:t>in</a:t>
            </a:r>
            <a:r>
              <a:rPr lang="lv-LV" i="1" dirty="0">
                <a:solidFill>
                  <a:schemeClr val="accent4">
                    <a:lumMod val="50000"/>
                  </a:schemeClr>
                </a:solidFill>
              </a:rPr>
              <a:t> </a:t>
            </a:r>
            <a:r>
              <a:rPr lang="lv-LV" i="1" dirty="0" err="1">
                <a:solidFill>
                  <a:schemeClr val="accent4">
                    <a:lumMod val="50000"/>
                  </a:schemeClr>
                </a:solidFill>
              </a:rPr>
              <a:t>cervical</a:t>
            </a:r>
            <a:r>
              <a:rPr lang="lv-LV" i="1" dirty="0">
                <a:solidFill>
                  <a:schemeClr val="accent4">
                    <a:lumMod val="50000"/>
                  </a:schemeClr>
                </a:solidFill>
              </a:rPr>
              <a:t> </a:t>
            </a:r>
            <a:r>
              <a:rPr lang="lv-LV" i="1" dirty="0" err="1">
                <a:solidFill>
                  <a:schemeClr val="accent4">
                    <a:lumMod val="50000"/>
                  </a:schemeClr>
                </a:solidFill>
              </a:rPr>
              <a:t>cancer</a:t>
            </a:r>
            <a:r>
              <a:rPr lang="lv-LV" i="1" dirty="0">
                <a:solidFill>
                  <a:schemeClr val="accent4">
                    <a:lumMod val="50000"/>
                  </a:schemeClr>
                </a:solidFill>
              </a:rPr>
              <a:t> </a:t>
            </a:r>
            <a:r>
              <a:rPr lang="lv-LV" i="1" dirty="0" err="1">
                <a:solidFill>
                  <a:schemeClr val="accent4">
                    <a:lumMod val="50000"/>
                  </a:schemeClr>
                </a:solidFill>
              </a:rPr>
              <a:t>screening</a:t>
            </a:r>
            <a:r>
              <a:rPr lang="lv-LV" i="1" dirty="0">
                <a:solidFill>
                  <a:schemeClr val="accent4">
                    <a:lumMod val="50000"/>
                  </a:schemeClr>
                </a:solidFill>
              </a:rPr>
              <a:t>, 2nd </a:t>
            </a:r>
            <a:r>
              <a:rPr lang="lv-LV" i="1" dirty="0" err="1">
                <a:solidFill>
                  <a:schemeClr val="accent4">
                    <a:lumMod val="50000"/>
                  </a:schemeClr>
                </a:solidFill>
              </a:rPr>
              <a:t>edition</a:t>
            </a:r>
            <a:r>
              <a:rPr lang="lv-LV" dirty="0">
                <a:solidFill>
                  <a:schemeClr val="accent4">
                    <a:lumMod val="50000"/>
                  </a:schemeClr>
                </a:solidFill>
              </a:rPr>
              <a:t>.</a:t>
            </a:r>
          </a:p>
          <a:p>
            <a:r>
              <a:rPr lang="lv-LV" dirty="0">
                <a:solidFill>
                  <a:schemeClr val="accent4">
                    <a:lumMod val="50000"/>
                  </a:schemeClr>
                </a:solidFill>
              </a:rPr>
              <a:t> </a:t>
            </a:r>
            <a:r>
              <a:rPr lang="lv-LV" i="1" dirty="0" err="1">
                <a:solidFill>
                  <a:schemeClr val="accent4">
                    <a:lumMod val="50000"/>
                  </a:schemeClr>
                </a:solidFill>
              </a:rPr>
              <a:t>European</a:t>
            </a:r>
            <a:r>
              <a:rPr lang="lv-LV" i="1" dirty="0">
                <a:solidFill>
                  <a:schemeClr val="accent4">
                    <a:lumMod val="50000"/>
                  </a:schemeClr>
                </a:solidFill>
              </a:rPr>
              <a:t> </a:t>
            </a:r>
            <a:r>
              <a:rPr lang="lv-LV" i="1" dirty="0" err="1">
                <a:solidFill>
                  <a:schemeClr val="accent4">
                    <a:lumMod val="50000"/>
                  </a:schemeClr>
                </a:solidFill>
              </a:rPr>
              <a:t>guidlines</a:t>
            </a:r>
            <a:r>
              <a:rPr lang="lv-LV" i="1" dirty="0">
                <a:solidFill>
                  <a:schemeClr val="accent4">
                    <a:lumMod val="50000"/>
                  </a:schemeClr>
                </a:solidFill>
              </a:rPr>
              <a:t> </a:t>
            </a:r>
            <a:r>
              <a:rPr lang="lv-LV" i="1" dirty="0" err="1">
                <a:solidFill>
                  <a:schemeClr val="accent4">
                    <a:lumMod val="50000"/>
                  </a:schemeClr>
                </a:solidFill>
              </a:rPr>
              <a:t>of</a:t>
            </a:r>
            <a:r>
              <a:rPr lang="lv-LV" i="1" dirty="0">
                <a:solidFill>
                  <a:schemeClr val="accent4">
                    <a:lumMod val="50000"/>
                  </a:schemeClr>
                </a:solidFill>
              </a:rPr>
              <a:t> </a:t>
            </a:r>
            <a:r>
              <a:rPr lang="lv-LV" i="1" dirty="0" err="1">
                <a:solidFill>
                  <a:schemeClr val="accent4">
                    <a:lumMod val="50000"/>
                  </a:schemeClr>
                </a:solidFill>
              </a:rPr>
              <a:t>quality</a:t>
            </a:r>
            <a:r>
              <a:rPr lang="lv-LV" i="1" dirty="0">
                <a:solidFill>
                  <a:schemeClr val="accent4">
                    <a:lumMod val="50000"/>
                  </a:schemeClr>
                </a:solidFill>
              </a:rPr>
              <a:t> </a:t>
            </a:r>
            <a:r>
              <a:rPr lang="lv-LV" i="1" dirty="0" err="1">
                <a:solidFill>
                  <a:schemeClr val="accent4">
                    <a:lumMod val="50000"/>
                  </a:schemeClr>
                </a:solidFill>
              </a:rPr>
              <a:t>assurance</a:t>
            </a:r>
            <a:r>
              <a:rPr lang="lv-LV" i="1" dirty="0">
                <a:solidFill>
                  <a:schemeClr val="accent4">
                    <a:lumMod val="50000"/>
                  </a:schemeClr>
                </a:solidFill>
              </a:rPr>
              <a:t> </a:t>
            </a:r>
            <a:r>
              <a:rPr lang="lv-LV" i="1" dirty="0" err="1">
                <a:solidFill>
                  <a:schemeClr val="accent4">
                    <a:lumMod val="50000"/>
                  </a:schemeClr>
                </a:solidFill>
              </a:rPr>
              <a:t>of</a:t>
            </a:r>
            <a:r>
              <a:rPr lang="lv-LV" i="1" dirty="0">
                <a:solidFill>
                  <a:schemeClr val="accent4">
                    <a:lumMod val="50000"/>
                  </a:schemeClr>
                </a:solidFill>
              </a:rPr>
              <a:t> </a:t>
            </a:r>
            <a:r>
              <a:rPr lang="lv-LV" i="1" dirty="0" err="1">
                <a:solidFill>
                  <a:schemeClr val="accent4">
                    <a:lumMod val="50000"/>
                  </a:schemeClr>
                </a:solidFill>
              </a:rPr>
              <a:t>cervical</a:t>
            </a:r>
            <a:r>
              <a:rPr lang="lv-LV" i="1" dirty="0">
                <a:solidFill>
                  <a:schemeClr val="accent4">
                    <a:lumMod val="50000"/>
                  </a:schemeClr>
                </a:solidFill>
              </a:rPr>
              <a:t> </a:t>
            </a:r>
            <a:r>
              <a:rPr lang="lv-LV" i="1" dirty="0" err="1">
                <a:solidFill>
                  <a:schemeClr val="accent4">
                    <a:lumMod val="50000"/>
                  </a:schemeClr>
                </a:solidFill>
              </a:rPr>
              <a:t>cancer</a:t>
            </a:r>
            <a:r>
              <a:rPr lang="lv-LV" i="1" dirty="0">
                <a:solidFill>
                  <a:schemeClr val="accent4">
                    <a:lumMod val="50000"/>
                  </a:schemeClr>
                </a:solidFill>
              </a:rPr>
              <a:t> </a:t>
            </a:r>
            <a:r>
              <a:rPr lang="lv-LV" i="1" dirty="0" err="1">
                <a:solidFill>
                  <a:schemeClr val="accent4">
                    <a:lumMod val="50000"/>
                  </a:schemeClr>
                </a:solidFill>
              </a:rPr>
              <a:t>screening</a:t>
            </a:r>
            <a:r>
              <a:rPr lang="lv-LV" i="1" dirty="0">
                <a:solidFill>
                  <a:schemeClr val="accent4">
                    <a:lumMod val="50000"/>
                  </a:schemeClr>
                </a:solidFill>
              </a:rPr>
              <a:t>. 2nd </a:t>
            </a:r>
            <a:r>
              <a:rPr lang="lv-LV" i="1" dirty="0" err="1">
                <a:solidFill>
                  <a:schemeClr val="accent4">
                    <a:lumMod val="50000"/>
                  </a:schemeClr>
                </a:solidFill>
              </a:rPr>
              <a:t>edition</a:t>
            </a:r>
            <a:r>
              <a:rPr lang="lv-LV" i="1" dirty="0">
                <a:solidFill>
                  <a:schemeClr val="accent4">
                    <a:lumMod val="50000"/>
                  </a:schemeClr>
                </a:solidFill>
              </a:rPr>
              <a:t> – </a:t>
            </a:r>
            <a:r>
              <a:rPr lang="lv-LV" i="1" dirty="0" err="1">
                <a:solidFill>
                  <a:schemeClr val="accent4">
                    <a:lumMod val="50000"/>
                  </a:schemeClr>
                </a:solidFill>
              </a:rPr>
              <a:t>supplements</a:t>
            </a:r>
            <a:r>
              <a:rPr lang="lv-LV" i="1" dirty="0">
                <a:solidFill>
                  <a:schemeClr val="accent4">
                    <a:lumMod val="50000"/>
                  </a:schemeClr>
                </a:solidFill>
              </a:rPr>
              <a:t>. A. </a:t>
            </a:r>
            <a:r>
              <a:rPr lang="lv-LV" i="1" dirty="0" err="1">
                <a:solidFill>
                  <a:schemeClr val="accent4">
                    <a:lumMod val="50000"/>
                  </a:schemeClr>
                </a:solidFill>
              </a:rPr>
              <a:t>Anttila</a:t>
            </a:r>
            <a:r>
              <a:rPr lang="lv-LV" i="1" dirty="0">
                <a:solidFill>
                  <a:schemeClr val="accent4">
                    <a:lumMod val="50000"/>
                  </a:schemeClr>
                </a:solidFill>
              </a:rPr>
              <a:t>, </a:t>
            </a:r>
            <a:r>
              <a:rPr lang="lv-LV" i="1" dirty="0" err="1">
                <a:solidFill>
                  <a:schemeClr val="accent4">
                    <a:lumMod val="50000"/>
                  </a:schemeClr>
                </a:solidFill>
              </a:rPr>
              <a:t>et</a:t>
            </a:r>
            <a:r>
              <a:rPr lang="lv-LV" i="1" dirty="0">
                <a:solidFill>
                  <a:schemeClr val="accent4">
                    <a:lumMod val="50000"/>
                  </a:schemeClr>
                </a:solidFill>
              </a:rPr>
              <a:t> </a:t>
            </a:r>
            <a:r>
              <a:rPr lang="lv-LV" i="1" dirty="0" err="1">
                <a:solidFill>
                  <a:schemeClr val="accent4">
                    <a:lumMod val="50000"/>
                  </a:schemeClr>
                </a:solidFill>
              </a:rPr>
              <a:t>al</a:t>
            </a:r>
            <a:r>
              <a:rPr lang="lv-LV" i="1" dirty="0">
                <a:solidFill>
                  <a:schemeClr val="accent4">
                    <a:lumMod val="50000"/>
                  </a:schemeClr>
                </a:solidFill>
              </a:rPr>
              <a:t>, 2015</a:t>
            </a:r>
          </a:p>
          <a:p>
            <a:endParaRPr lang="lv-LV" i="1" dirty="0">
              <a:solidFill>
                <a:schemeClr val="accent4">
                  <a:lumMod val="50000"/>
                </a:schemeClr>
              </a:solidFill>
            </a:endParaRPr>
          </a:p>
          <a:p>
            <a:endParaRPr lang="lv-LV" dirty="0">
              <a:solidFill>
                <a:schemeClr val="accent4">
                  <a:lumMod val="50000"/>
                </a:schemeClr>
              </a:solidFill>
            </a:endParaRPr>
          </a:p>
          <a:p>
            <a:endParaRPr lang="lv-LV" dirty="0">
              <a:solidFill>
                <a:schemeClr val="accent4">
                  <a:lumMod val="50000"/>
                </a:schemeClr>
              </a:solidFill>
            </a:endParaRPr>
          </a:p>
        </p:txBody>
      </p:sp>
    </p:spTree>
    <p:extLst>
      <p:ext uri="{BB962C8B-B14F-4D97-AF65-F5344CB8AC3E}">
        <p14:creationId xmlns:p14="http://schemas.microsoft.com/office/powerpoint/2010/main" val="428976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951" y="274638"/>
            <a:ext cx="8229600" cy="1143000"/>
          </a:xfrm>
        </p:spPr>
        <p:txBody>
          <a:bodyPr>
            <a:noAutofit/>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KOLPOSKOPIJAS JĒDZIENS. DEFINĪCIJAS.</a:t>
            </a:r>
          </a:p>
        </p:txBody>
      </p:sp>
      <p:sp>
        <p:nvSpPr>
          <p:cNvPr id="3" name="Content Placeholder 2"/>
          <p:cNvSpPr>
            <a:spLocks noGrp="1"/>
          </p:cNvSpPr>
          <p:nvPr>
            <p:ph idx="1"/>
          </p:nvPr>
        </p:nvSpPr>
        <p:spPr>
          <a:xfrm>
            <a:off x="662182" y="1639019"/>
            <a:ext cx="8024419" cy="4305645"/>
          </a:xfrm>
        </p:spPr>
        <p:txBody>
          <a:bodyPr/>
          <a:lstStyle/>
          <a:p>
            <a:pPr>
              <a:buFont typeface="Wingdings" panose="05000000000000000000" pitchFamily="2" charset="2"/>
              <a:buChar char="§"/>
            </a:pPr>
            <a:r>
              <a:rPr lang="lv-LV" dirty="0" err="1">
                <a:solidFill>
                  <a:schemeClr val="accent4">
                    <a:lumMod val="50000"/>
                  </a:schemeClr>
                </a:solidFill>
                <a:latin typeface="Arial" panose="020B0604020202020204" pitchFamily="34" charset="0"/>
                <a:cs typeface="Arial" panose="020B0604020202020204" pitchFamily="34" charset="0"/>
              </a:rPr>
              <a:t>Kolposkopija</a:t>
            </a:r>
            <a:r>
              <a:rPr lang="lv-LV" dirty="0">
                <a:solidFill>
                  <a:schemeClr val="accent4">
                    <a:lumMod val="50000"/>
                  </a:schemeClr>
                </a:solidFill>
                <a:latin typeface="Arial" panose="020B0604020202020204" pitchFamily="34" charset="0"/>
                <a:cs typeface="Arial" panose="020B0604020202020204" pitchFamily="34" charset="0"/>
              </a:rPr>
              <a:t> ir:</a:t>
            </a:r>
          </a:p>
          <a:p>
            <a:pPr lvl="1">
              <a:buFont typeface="Calibri" panose="020F0502020204030204"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dzemdes kakla, maksts un </a:t>
            </a:r>
            <a:r>
              <a:rPr lang="lv-LV" dirty="0" err="1">
                <a:solidFill>
                  <a:schemeClr val="accent4">
                    <a:lumMod val="50000"/>
                  </a:schemeClr>
                </a:solidFill>
                <a:latin typeface="Arial" panose="020B0604020202020204" pitchFamily="34" charset="0"/>
                <a:cs typeface="Arial" panose="020B0604020202020204" pitchFamily="34" charset="0"/>
              </a:rPr>
              <a:t>vulvas</a:t>
            </a:r>
            <a:r>
              <a:rPr lang="lv-LV" dirty="0">
                <a:solidFill>
                  <a:schemeClr val="accent4">
                    <a:lumMod val="50000"/>
                  </a:schemeClr>
                </a:solidFill>
                <a:latin typeface="Arial" panose="020B0604020202020204" pitchFamily="34" charset="0"/>
                <a:cs typeface="Arial" panose="020B0604020202020204" pitchFamily="34" charset="0"/>
              </a:rPr>
              <a:t> izmeklēšana palielinājumā, izmantojot binokulāru mikroskopu un ārēju gaismas avotu</a:t>
            </a:r>
          </a:p>
          <a:p>
            <a:pPr lvl="1">
              <a:buFont typeface="Calibri" panose="020F0502020204030204" pitchFamily="34" charset="0"/>
              <a:buChar char="₋"/>
            </a:pPr>
            <a:endParaRPr lang="lv-LV" dirty="0">
              <a:solidFill>
                <a:schemeClr val="accent4">
                  <a:lumMod val="50000"/>
                </a:schemeClr>
              </a:solidFill>
              <a:latin typeface="Arial" panose="020B0604020202020204" pitchFamily="34" charset="0"/>
              <a:cs typeface="Arial" panose="020B0604020202020204" pitchFamily="34" charset="0"/>
            </a:endParaRPr>
          </a:p>
          <a:p>
            <a:pPr lvl="1">
              <a:buFont typeface="Calibri" panose="020F0502020204030204" pitchFamily="34" charset="0"/>
              <a:buChar char="₋"/>
            </a:pPr>
            <a:r>
              <a:rPr lang="lv-LV" dirty="0">
                <a:solidFill>
                  <a:schemeClr val="accent4">
                    <a:lumMod val="50000"/>
                  </a:schemeClr>
                </a:solidFill>
                <a:latin typeface="Arial" panose="020B0604020202020204" pitchFamily="34" charset="0"/>
                <a:cs typeface="Arial" panose="020B0604020202020204" pitchFamily="34" charset="0"/>
              </a:rPr>
              <a:t>dzemdes kakla, maksts un </a:t>
            </a:r>
            <a:r>
              <a:rPr lang="lv-LV" dirty="0" err="1">
                <a:solidFill>
                  <a:schemeClr val="accent4">
                    <a:lumMod val="50000"/>
                  </a:schemeClr>
                </a:solidFill>
                <a:latin typeface="Arial" panose="020B0604020202020204" pitchFamily="34" charset="0"/>
                <a:cs typeface="Arial" panose="020B0604020202020204" pitchFamily="34" charset="0"/>
              </a:rPr>
              <a:t>vulvas</a:t>
            </a:r>
            <a:r>
              <a:rPr lang="lv-LV" dirty="0">
                <a:solidFill>
                  <a:schemeClr val="accent4">
                    <a:lumMod val="50000"/>
                  </a:schemeClr>
                </a:solidFill>
                <a:latin typeface="Arial" panose="020B0604020202020204" pitchFamily="34" charset="0"/>
                <a:cs typeface="Arial" panose="020B0604020202020204" pitchFamily="34" charset="0"/>
              </a:rPr>
              <a:t> epitēlija apskate pietiekošā palielinājumā un apgaismojumā</a:t>
            </a:r>
          </a:p>
          <a:p>
            <a:pPr>
              <a:buFont typeface="Wingdings" pitchFamily="2" charset="2"/>
              <a:buChar char="Ø"/>
            </a:pP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249161" y="6439097"/>
            <a:ext cx="7669887" cy="323165"/>
          </a:xfrm>
          <a:prstGeom prst="rect">
            <a:avLst/>
          </a:prstGeom>
          <a:noFill/>
        </p:spPr>
        <p:txBody>
          <a:bodyPr wrap="square" rtlCol="0">
            <a:spAutoFit/>
          </a:bodyPr>
          <a:lstStyle/>
          <a:p>
            <a:r>
              <a:rPr lang="lv-LV" sz="1500" dirty="0" err="1">
                <a:solidFill>
                  <a:schemeClr val="bg1"/>
                </a:solidFill>
                <a:latin typeface="Arial" panose="020B0604020202020204" pitchFamily="34" charset="0"/>
                <a:cs typeface="Arial" panose="020B0604020202020204" pitchFamily="34" charset="0"/>
              </a:rPr>
              <a:t>Principles</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and</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practices</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of</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colposcopy</a:t>
            </a:r>
            <a:r>
              <a:rPr lang="lv-LV" sz="1500" dirty="0">
                <a:solidFill>
                  <a:schemeClr val="bg1"/>
                </a:solidFill>
                <a:latin typeface="Arial" panose="020B0604020202020204" pitchFamily="34" charset="0"/>
                <a:cs typeface="Arial" panose="020B0604020202020204" pitchFamily="34" charset="0"/>
              </a:rPr>
              <a:t>. 2nd </a:t>
            </a:r>
            <a:r>
              <a:rPr lang="lv-LV" sz="1500" dirty="0" err="1">
                <a:solidFill>
                  <a:schemeClr val="bg1"/>
                </a:solidFill>
                <a:latin typeface="Arial" panose="020B0604020202020204" pitchFamily="34" charset="0"/>
                <a:cs typeface="Arial" panose="020B0604020202020204" pitchFamily="34" charset="0"/>
              </a:rPr>
              <a:t>edition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Shakuntala</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Baliga</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2011</a:t>
            </a:r>
          </a:p>
        </p:txBody>
      </p:sp>
      <p:pic>
        <p:nvPicPr>
          <p:cNvPr id="5"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414" y="274638"/>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35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974" y="0"/>
            <a:ext cx="8229600"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KOLPOSKOPIJAS MĒRĶIS</a:t>
            </a:r>
          </a:p>
        </p:txBody>
      </p:sp>
      <p:pic>
        <p:nvPicPr>
          <p:cNvPr id="3"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4" y="11271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57399" y="1629910"/>
            <a:ext cx="8390039" cy="4853165"/>
          </a:xfrm>
        </p:spPr>
        <p:txBody>
          <a:bodyPr/>
          <a:lstStyle/>
          <a:p>
            <a:r>
              <a:rPr lang="lv-LV" dirty="0">
                <a:solidFill>
                  <a:schemeClr val="accent4">
                    <a:lumMod val="50000"/>
                  </a:schemeClr>
                </a:solidFill>
              </a:rPr>
              <a:t>IDENTIFICĒT DZEMDES KAKLA, MAKSTS, VULVAS PRIEKŠVĒŽA UN MIKROINVAZĪVA VĒŽA IZMAIŅAS</a:t>
            </a:r>
          </a:p>
          <a:p>
            <a:endParaRPr lang="lv-LV" dirty="0">
              <a:solidFill>
                <a:schemeClr val="accent4">
                  <a:lumMod val="50000"/>
                </a:schemeClr>
              </a:solidFill>
            </a:endParaRPr>
          </a:p>
          <a:p>
            <a:r>
              <a:rPr lang="lv-LV" dirty="0">
                <a:solidFill>
                  <a:schemeClr val="accent4">
                    <a:lumMod val="50000"/>
                  </a:schemeClr>
                </a:solidFill>
              </a:rPr>
              <a:t>TOMĒR maksts un </a:t>
            </a:r>
            <a:r>
              <a:rPr lang="lv-LV" dirty="0" err="1">
                <a:solidFill>
                  <a:schemeClr val="accent4">
                    <a:lumMod val="50000"/>
                  </a:schemeClr>
                </a:solidFill>
              </a:rPr>
              <a:t>vulvas</a:t>
            </a:r>
            <a:r>
              <a:rPr lang="lv-LV" dirty="0">
                <a:solidFill>
                  <a:schemeClr val="accent4">
                    <a:lumMod val="50000"/>
                  </a:schemeClr>
                </a:solidFill>
              </a:rPr>
              <a:t> </a:t>
            </a:r>
            <a:r>
              <a:rPr lang="lv-LV" dirty="0" err="1">
                <a:solidFill>
                  <a:schemeClr val="accent4">
                    <a:lumMod val="50000"/>
                  </a:schemeClr>
                </a:solidFill>
              </a:rPr>
              <a:t>priekšvēža</a:t>
            </a:r>
            <a:r>
              <a:rPr lang="lv-LV" dirty="0">
                <a:solidFill>
                  <a:schemeClr val="accent4">
                    <a:lumMod val="50000"/>
                  </a:schemeClr>
                </a:solidFill>
              </a:rPr>
              <a:t> izmaiņu </a:t>
            </a:r>
            <a:r>
              <a:rPr lang="lv-LV" dirty="0" err="1">
                <a:solidFill>
                  <a:schemeClr val="accent4">
                    <a:lumMod val="50000"/>
                  </a:schemeClr>
                </a:solidFill>
              </a:rPr>
              <a:t>kolposkopiskā</a:t>
            </a:r>
            <a:r>
              <a:rPr lang="lv-LV" dirty="0">
                <a:solidFill>
                  <a:schemeClr val="accent4">
                    <a:lumMod val="50000"/>
                  </a:schemeClr>
                </a:solidFill>
              </a:rPr>
              <a:t> diagnostika ir ierobežota</a:t>
            </a:r>
          </a:p>
        </p:txBody>
      </p:sp>
      <p:sp>
        <p:nvSpPr>
          <p:cNvPr id="5" name="TextBox 4"/>
          <p:cNvSpPr txBox="1"/>
          <p:nvPr/>
        </p:nvSpPr>
        <p:spPr>
          <a:xfrm>
            <a:off x="52317" y="6483075"/>
            <a:ext cx="8795121" cy="553998"/>
          </a:xfrm>
          <a:prstGeom prst="rect">
            <a:avLst/>
          </a:prstGeom>
          <a:noFill/>
        </p:spPr>
        <p:txBody>
          <a:bodyPr wrap="square" rtlCol="0">
            <a:spAutoFit/>
          </a:bodyPr>
          <a:lstStyle/>
          <a:p>
            <a:r>
              <a:rPr lang="lv-LV" sz="1500" dirty="0" err="1">
                <a:solidFill>
                  <a:schemeClr val="bg1">
                    <a:lumMod val="95000"/>
                  </a:schemeClr>
                </a:solidFill>
                <a:latin typeface="Arial" panose="020B0604020202020204" pitchFamily="34" charset="0"/>
                <a:cs typeface="Arial" panose="020B0604020202020204" pitchFamily="34" charset="0"/>
              </a:rPr>
              <a:t>Principles</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and</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practices</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of</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colposcopy</a:t>
            </a:r>
            <a:r>
              <a:rPr lang="lv-LV" sz="1500" dirty="0">
                <a:solidFill>
                  <a:schemeClr val="bg1">
                    <a:lumMod val="95000"/>
                  </a:schemeClr>
                </a:solidFill>
                <a:latin typeface="Arial" panose="020B0604020202020204" pitchFamily="34" charset="0"/>
                <a:cs typeface="Arial" panose="020B0604020202020204" pitchFamily="34" charset="0"/>
              </a:rPr>
              <a:t>. 2nd </a:t>
            </a:r>
            <a:r>
              <a:rPr lang="lv-LV" sz="1500" dirty="0" err="1">
                <a:solidFill>
                  <a:schemeClr val="bg1">
                    <a:lumMod val="95000"/>
                  </a:schemeClr>
                </a:solidFill>
                <a:latin typeface="Arial" panose="020B0604020202020204" pitchFamily="34" charset="0"/>
                <a:cs typeface="Arial" panose="020B0604020202020204" pitchFamily="34" charset="0"/>
              </a:rPr>
              <a:t>edition</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Shakuntala</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Baliga</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et</a:t>
            </a:r>
            <a:r>
              <a:rPr lang="lv-LV" sz="1500" dirty="0">
                <a:solidFill>
                  <a:schemeClr val="bg1">
                    <a:lumMod val="95000"/>
                  </a:schemeClr>
                </a:solidFill>
                <a:latin typeface="Arial" panose="020B0604020202020204" pitchFamily="34" charset="0"/>
                <a:cs typeface="Arial" panose="020B0604020202020204" pitchFamily="34" charset="0"/>
              </a:rPr>
              <a:t> </a:t>
            </a:r>
            <a:r>
              <a:rPr lang="lv-LV" sz="1500" dirty="0" err="1">
                <a:solidFill>
                  <a:schemeClr val="bg1">
                    <a:lumMod val="95000"/>
                  </a:schemeClr>
                </a:solidFill>
                <a:latin typeface="Arial" panose="020B0604020202020204" pitchFamily="34" charset="0"/>
                <a:cs typeface="Arial" panose="020B0604020202020204" pitchFamily="34" charset="0"/>
              </a:rPr>
              <a:t>al</a:t>
            </a:r>
            <a:r>
              <a:rPr lang="lv-LV" sz="1500" dirty="0">
                <a:solidFill>
                  <a:schemeClr val="bg1">
                    <a:lumMod val="95000"/>
                  </a:schemeClr>
                </a:solidFill>
                <a:latin typeface="Arial" panose="020B0604020202020204" pitchFamily="34" charset="0"/>
                <a:cs typeface="Arial" panose="020B0604020202020204" pitchFamily="34" charset="0"/>
              </a:rPr>
              <a:t>. 2011</a:t>
            </a:r>
          </a:p>
          <a:p>
            <a:endParaRPr lang="lv-LV" sz="15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738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KOLPOSKOPIJAS INDIKĀCIJAS</a:t>
            </a:r>
          </a:p>
        </p:txBody>
      </p:sp>
      <p:sp>
        <p:nvSpPr>
          <p:cNvPr id="5" name="Content Placeholder 2"/>
          <p:cNvSpPr>
            <a:spLocks noGrp="1"/>
          </p:cNvSpPr>
          <p:nvPr>
            <p:ph idx="1"/>
          </p:nvPr>
        </p:nvSpPr>
        <p:spPr>
          <a:xfrm>
            <a:off x="753961" y="1710936"/>
            <a:ext cx="8390039" cy="4853165"/>
          </a:xfrm>
        </p:spPr>
        <p:txBody>
          <a:bodyPr>
            <a:normAutofit/>
          </a:bodyPr>
          <a:lstStyle/>
          <a:p>
            <a:pPr marL="514350" indent="-514350">
              <a:buFont typeface="+mj-lt"/>
              <a:buAutoNum type="arabicPeriod"/>
            </a:pPr>
            <a:r>
              <a:rPr lang="lv-LV" dirty="0">
                <a:solidFill>
                  <a:schemeClr val="accent4">
                    <a:lumMod val="50000"/>
                  </a:schemeClr>
                </a:solidFill>
              </a:rPr>
              <a:t>IZMAINĪTAS CITOLOĢISKĀS ANALĪZES</a:t>
            </a:r>
          </a:p>
          <a:p>
            <a:pPr marL="514350" indent="-514350">
              <a:buFont typeface="+mj-lt"/>
              <a:buAutoNum type="arabicPeriod"/>
            </a:pPr>
            <a:endParaRPr lang="lv-LV" dirty="0">
              <a:solidFill>
                <a:schemeClr val="accent4">
                  <a:lumMod val="50000"/>
                </a:schemeClr>
              </a:solidFill>
            </a:endParaRPr>
          </a:p>
          <a:p>
            <a:pPr marL="514350" indent="-514350">
              <a:buFont typeface="+mj-lt"/>
              <a:buAutoNum type="arabicPeriod"/>
            </a:pPr>
            <a:endParaRPr lang="lv-LV" dirty="0">
              <a:solidFill>
                <a:schemeClr val="accent4">
                  <a:lumMod val="50000"/>
                </a:schemeClr>
              </a:solidFill>
            </a:endParaRPr>
          </a:p>
          <a:p>
            <a:pPr marL="514350" indent="-514350">
              <a:buFont typeface="+mj-lt"/>
              <a:buAutoNum type="arabicPeriod"/>
            </a:pPr>
            <a:r>
              <a:rPr lang="lv-LV" dirty="0">
                <a:solidFill>
                  <a:schemeClr val="accent4">
                    <a:lumMod val="50000"/>
                  </a:schemeClr>
                </a:solidFill>
              </a:rPr>
              <a:t>KLĪNISKI AIZDOMAS PAR VĒZI</a:t>
            </a:r>
          </a:p>
          <a:p>
            <a:pPr marL="514350" indent="-514350">
              <a:buFont typeface="+mj-lt"/>
              <a:buAutoNum type="arabicPeriod"/>
            </a:pPr>
            <a:endParaRPr lang="lv-LV" dirty="0">
              <a:solidFill>
                <a:schemeClr val="accent4">
                  <a:lumMod val="50000"/>
                </a:schemeClr>
              </a:solidFill>
            </a:endParaRPr>
          </a:p>
          <a:p>
            <a:pPr marL="0" indent="0">
              <a:buNone/>
            </a:pPr>
            <a:endParaRPr lang="lv-LV" dirty="0">
              <a:solidFill>
                <a:schemeClr val="accent4">
                  <a:lumMod val="50000"/>
                </a:schemeClr>
              </a:solidFill>
            </a:endParaRPr>
          </a:p>
        </p:txBody>
      </p:sp>
      <p:sp>
        <p:nvSpPr>
          <p:cNvPr id="6" name="TextBox 5"/>
          <p:cNvSpPr txBox="1"/>
          <p:nvPr/>
        </p:nvSpPr>
        <p:spPr>
          <a:xfrm>
            <a:off x="120770" y="6514007"/>
            <a:ext cx="8748464" cy="323165"/>
          </a:xfrm>
          <a:prstGeom prst="rect">
            <a:avLst/>
          </a:prstGeom>
          <a:noFill/>
        </p:spPr>
        <p:txBody>
          <a:bodyPr wrap="square" rtlCol="0">
            <a:spAutoFit/>
          </a:bodyPr>
          <a:lstStyle/>
          <a:p>
            <a:r>
              <a:rPr lang="lv-LV" sz="1500" dirty="0" err="1">
                <a:solidFill>
                  <a:schemeClr val="bg1"/>
                </a:solidFill>
                <a:latin typeface="Arial" panose="020B0604020202020204" pitchFamily="34" charset="0"/>
                <a:cs typeface="Arial" panose="020B0604020202020204" pitchFamily="34" charset="0"/>
              </a:rPr>
              <a:t>European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guidlines</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for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quality</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assurance</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in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cervical</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cancer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screening</a:t>
            </a:r>
            <a:r>
              <a:rPr lang="lv-LV" sz="1500" dirty="0">
                <a:solidFill>
                  <a:schemeClr val="bg1"/>
                </a:solidFill>
                <a:latin typeface="Arial" panose="020B0604020202020204" pitchFamily="34" charset="0"/>
                <a:cs typeface="Arial" panose="020B0604020202020204" pitchFamily="34" charset="0"/>
              </a:rPr>
              <a:t>, 2nd </a:t>
            </a:r>
            <a:r>
              <a:rPr lang="lv-LV" sz="1500" dirty="0" err="1">
                <a:solidFill>
                  <a:schemeClr val="bg1"/>
                </a:solidFill>
                <a:latin typeface="Arial" panose="020B0604020202020204" pitchFamily="34" charset="0"/>
                <a:cs typeface="Arial" panose="020B0604020202020204" pitchFamily="34" charset="0"/>
              </a:rPr>
              <a:t>edition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Arbyn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2008</a:t>
            </a:r>
          </a:p>
        </p:txBody>
      </p:sp>
      <p:pic>
        <p:nvPicPr>
          <p:cNvPr id="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4" y="27463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265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3961" y="218281"/>
            <a:ext cx="7134045"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KOLPOSKOPIJAS ETAPI</a:t>
            </a:r>
          </a:p>
        </p:txBody>
      </p:sp>
      <p:pic>
        <p:nvPicPr>
          <p:cNvPr id="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4" y="27463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491706" y="1502598"/>
            <a:ext cx="8229600" cy="49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1200"/>
              </a:spcBef>
              <a:buFont typeface="+mj-lt"/>
              <a:buAutoNum type="arabicPeriod"/>
            </a:pPr>
            <a:r>
              <a:rPr lang="lv-LV" b="1" dirty="0">
                <a:solidFill>
                  <a:schemeClr val="accent4">
                    <a:lumMod val="50000"/>
                  </a:schemeClr>
                </a:solidFill>
                <a:latin typeface="Arial" panose="020B0604020202020204" pitchFamily="34" charset="0"/>
                <a:cs typeface="Arial" panose="020B0604020202020204" pitchFamily="34" charset="0"/>
              </a:rPr>
              <a:t>Sniedz atbilstošu, pietiekošu informāciju pacientei par izmeklēšanu</a:t>
            </a:r>
          </a:p>
          <a:p>
            <a:pPr marL="514350" indent="-514350">
              <a:spcBef>
                <a:spcPts val="1200"/>
              </a:spcBef>
              <a:buFont typeface="+mj-lt"/>
              <a:buAutoNum type="arabicPeriod"/>
            </a:pPr>
            <a:r>
              <a:rPr lang="lv-LV" b="1" dirty="0" err="1">
                <a:solidFill>
                  <a:schemeClr val="accent4">
                    <a:lumMod val="50000"/>
                  </a:schemeClr>
                </a:solidFill>
                <a:latin typeface="Arial" panose="020B0604020202020204" pitchFamily="34" charset="0"/>
                <a:cs typeface="Arial" panose="020B0604020202020204" pitchFamily="34" charset="0"/>
              </a:rPr>
              <a:t>Natīvā</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kolposkopija</a:t>
            </a:r>
            <a:endParaRPr lang="lv-LV" b="1" dirty="0">
              <a:solidFill>
                <a:schemeClr val="accent4">
                  <a:lumMod val="50000"/>
                </a:schemeClr>
              </a:solidFill>
              <a:latin typeface="Arial" panose="020B0604020202020204" pitchFamily="34" charset="0"/>
              <a:cs typeface="Arial" panose="020B0604020202020204" pitchFamily="34" charset="0"/>
            </a:endParaRPr>
          </a:p>
          <a:p>
            <a:pPr marL="514350" indent="-514350">
              <a:spcBef>
                <a:spcPts val="1200"/>
              </a:spcBef>
              <a:buFont typeface="+mj-lt"/>
              <a:buAutoNum type="arabicPeriod"/>
            </a:pPr>
            <a:r>
              <a:rPr lang="lv-LV" b="1" dirty="0" err="1">
                <a:solidFill>
                  <a:schemeClr val="accent4">
                    <a:lumMod val="50000"/>
                  </a:schemeClr>
                </a:solidFill>
                <a:latin typeface="Arial" panose="020B0604020202020204" pitchFamily="34" charset="0"/>
                <a:cs typeface="Arial" panose="020B0604020202020204" pitchFamily="34" charset="0"/>
              </a:rPr>
              <a:t>Kolposkopija</a:t>
            </a:r>
            <a:r>
              <a:rPr lang="lv-LV" b="1" dirty="0">
                <a:solidFill>
                  <a:schemeClr val="accent4">
                    <a:lumMod val="50000"/>
                  </a:schemeClr>
                </a:solidFill>
                <a:latin typeface="Arial" panose="020B0604020202020204" pitchFamily="34" charset="0"/>
                <a:cs typeface="Arial" panose="020B0604020202020204" pitchFamily="34" charset="0"/>
              </a:rPr>
              <a:t> ar zaļo filtru</a:t>
            </a:r>
          </a:p>
          <a:p>
            <a:pPr marL="514350" indent="-514350">
              <a:spcBef>
                <a:spcPts val="1200"/>
              </a:spcBef>
              <a:buFont typeface="+mj-lt"/>
              <a:buAutoNum type="arabicPeriod"/>
            </a:pPr>
            <a:r>
              <a:rPr lang="lv-LV" b="1" dirty="0">
                <a:solidFill>
                  <a:schemeClr val="accent4">
                    <a:lumMod val="50000"/>
                  </a:schemeClr>
                </a:solidFill>
                <a:latin typeface="Arial" panose="020B0604020202020204" pitchFamily="34" charset="0"/>
                <a:cs typeface="Arial" panose="020B0604020202020204" pitchFamily="34" charset="0"/>
              </a:rPr>
              <a:t>Paplašinātā </a:t>
            </a:r>
            <a:r>
              <a:rPr lang="lv-LV" b="1" dirty="0" err="1">
                <a:solidFill>
                  <a:schemeClr val="accent4">
                    <a:lumMod val="50000"/>
                  </a:schemeClr>
                </a:solidFill>
                <a:latin typeface="Arial" panose="020B0604020202020204" pitchFamily="34" charset="0"/>
                <a:cs typeface="Arial" panose="020B0604020202020204" pitchFamily="34" charset="0"/>
              </a:rPr>
              <a:t>kolposkopija</a:t>
            </a:r>
            <a:r>
              <a:rPr lang="lv-LV" b="1" dirty="0">
                <a:solidFill>
                  <a:schemeClr val="accent4">
                    <a:lumMod val="50000"/>
                  </a:schemeClr>
                </a:solidFill>
                <a:latin typeface="Arial" panose="020B0604020202020204" pitchFamily="34" charset="0"/>
                <a:cs typeface="Arial" panose="020B0604020202020204" pitchFamily="34" charset="0"/>
              </a:rPr>
              <a:t>:</a:t>
            </a:r>
          </a:p>
          <a:p>
            <a:pPr>
              <a:spcBef>
                <a:spcPts val="1200"/>
              </a:spcBef>
            </a:pPr>
            <a:r>
              <a:rPr lang="lv-LV" dirty="0">
                <a:solidFill>
                  <a:schemeClr val="accent4">
                    <a:lumMod val="50000"/>
                  </a:schemeClr>
                </a:solidFill>
                <a:latin typeface="Arial" panose="020B0604020202020204" pitchFamily="34" charset="0"/>
                <a:cs typeface="Arial" panose="020B0604020202020204" pitchFamily="34" charset="0"/>
              </a:rPr>
              <a:t>ar etiķskābi,</a:t>
            </a:r>
          </a:p>
          <a:p>
            <a:pPr>
              <a:spcBef>
                <a:spcPts val="1200"/>
              </a:spcBef>
            </a:pPr>
            <a:r>
              <a:rPr lang="lv-LV" dirty="0">
                <a:solidFill>
                  <a:schemeClr val="accent4">
                    <a:lumMod val="50000"/>
                  </a:schemeClr>
                </a:solidFill>
                <a:latin typeface="Arial" panose="020B0604020202020204" pitchFamily="34" charset="0"/>
                <a:cs typeface="Arial" panose="020B0604020202020204" pitchFamily="34" charset="0"/>
              </a:rPr>
              <a:t>ar </a:t>
            </a:r>
            <a:r>
              <a:rPr lang="lv-LV" dirty="0" err="1">
                <a:solidFill>
                  <a:schemeClr val="accent4">
                    <a:lumMod val="50000"/>
                  </a:schemeClr>
                </a:solidFill>
                <a:latin typeface="Arial" panose="020B0604020202020204" pitchFamily="34" charset="0"/>
                <a:cs typeface="Arial" panose="020B0604020202020204" pitchFamily="34" charset="0"/>
              </a:rPr>
              <a:t>Lugola</a:t>
            </a:r>
            <a:r>
              <a:rPr lang="lv-LV" dirty="0">
                <a:solidFill>
                  <a:schemeClr val="accent4">
                    <a:lumMod val="50000"/>
                  </a:schemeClr>
                </a:solidFill>
                <a:latin typeface="Arial" panose="020B0604020202020204" pitchFamily="34" charset="0"/>
                <a:cs typeface="Arial" panose="020B0604020202020204" pitchFamily="34" charset="0"/>
              </a:rPr>
              <a:t> šķīdumu</a:t>
            </a:r>
          </a:p>
          <a:p>
            <a:pPr marL="514350" indent="-514350">
              <a:spcBef>
                <a:spcPts val="1200"/>
              </a:spcBef>
              <a:buFont typeface="Arial" charset="0"/>
              <a:buAutoNum type="arabicPeriod" startAt="5"/>
            </a:pPr>
            <a:r>
              <a:rPr lang="lv-LV" b="1" dirty="0">
                <a:solidFill>
                  <a:schemeClr val="accent4">
                    <a:lumMod val="50000"/>
                  </a:schemeClr>
                </a:solidFill>
                <a:latin typeface="Arial" panose="020B0604020202020204" pitchFamily="34" charset="0"/>
                <a:cs typeface="Arial" panose="020B0604020202020204" pitchFamily="34" charset="0"/>
              </a:rPr>
              <a:t>Ja indikācijas – ņem biopsijas. Ja III tipa TZ, lemj jautājumu par </a:t>
            </a:r>
            <a:r>
              <a:rPr lang="lv-LV" b="1" dirty="0" err="1">
                <a:solidFill>
                  <a:schemeClr val="accent4">
                    <a:lumMod val="50000"/>
                  </a:schemeClr>
                </a:solidFill>
                <a:latin typeface="Arial" panose="020B0604020202020204" pitchFamily="34" charset="0"/>
                <a:cs typeface="Arial" panose="020B0604020202020204" pitchFamily="34" charset="0"/>
              </a:rPr>
              <a:t>ekscīzijas</a:t>
            </a:r>
            <a:r>
              <a:rPr lang="lv-LV" b="1" dirty="0">
                <a:solidFill>
                  <a:schemeClr val="accent4">
                    <a:lumMod val="50000"/>
                  </a:schemeClr>
                </a:solidFill>
                <a:latin typeface="Arial" panose="020B0604020202020204" pitchFamily="34" charset="0"/>
                <a:cs typeface="Arial" panose="020B0604020202020204" pitchFamily="34" charset="0"/>
              </a:rPr>
              <a:t> biopsijas nepieciešamību</a:t>
            </a:r>
          </a:p>
          <a:p>
            <a:pPr marL="514350" indent="-514350">
              <a:spcBef>
                <a:spcPts val="1200"/>
              </a:spcBef>
              <a:buFont typeface="Arial" charset="0"/>
              <a:buAutoNum type="arabicPeriod" startAt="5"/>
            </a:pPr>
            <a:r>
              <a:rPr lang="lv-LV" b="1" dirty="0">
                <a:solidFill>
                  <a:schemeClr val="accent4">
                    <a:lumMod val="50000"/>
                  </a:schemeClr>
                </a:solidFill>
                <a:latin typeface="Arial" panose="020B0604020202020204" pitchFamily="34" charset="0"/>
                <a:cs typeface="Arial" panose="020B0604020202020204" pitchFamily="34" charset="0"/>
              </a:rPr>
              <a:t>Rezultātu dokumentācija protokolā, kurā grafiski attēlo redzēto, pievieno fotoattēlus</a:t>
            </a:r>
          </a:p>
          <a:p>
            <a:pPr marL="514350" indent="-514350">
              <a:spcBef>
                <a:spcPts val="1200"/>
              </a:spcBef>
              <a:buFont typeface="Arial" charset="0"/>
              <a:buAutoNum type="arabicPeriod" startAt="5"/>
            </a:pPr>
            <a:r>
              <a:rPr lang="lv-LV" b="1" dirty="0">
                <a:solidFill>
                  <a:schemeClr val="accent4">
                    <a:lumMod val="50000"/>
                  </a:schemeClr>
                </a:solidFill>
                <a:latin typeface="Arial" panose="020B0604020202020204" pitchFamily="34" charset="0"/>
                <a:cs typeface="Arial" panose="020B0604020202020204" pitchFamily="34" charset="0"/>
              </a:rPr>
              <a:t>Iepazīstina pacienti ar izmeklēšanas rezultātiem un iespējamām turpmākām taktikām</a:t>
            </a:r>
          </a:p>
        </p:txBody>
      </p:sp>
    </p:spTree>
    <p:extLst>
      <p:ext uri="{BB962C8B-B14F-4D97-AF65-F5344CB8AC3E}">
        <p14:creationId xmlns:p14="http://schemas.microsoft.com/office/powerpoint/2010/main" val="420484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62974" y="161925"/>
            <a:ext cx="8422375" cy="1143000"/>
          </a:xfrm>
        </p:spPr>
        <p:txBody>
          <a:bodyPr/>
          <a:lstStyle/>
          <a:p>
            <a:pPr algn="l"/>
            <a:r>
              <a:rPr lang="lv-LV" sz="2700" dirty="0">
                <a:solidFill>
                  <a:schemeClr val="accent4">
                    <a:lumMod val="50000"/>
                  </a:schemeClr>
                </a:solidFill>
                <a:latin typeface="Arial" panose="020B0604020202020204" pitchFamily="34" charset="0"/>
                <a:cs typeface="Arial" panose="020B0604020202020204" pitchFamily="34" charset="0"/>
              </a:rPr>
              <a:t>PATOLOĢISKAS KOLPOSKOPISKAS AINAS IZVĒRTĒŠANA UN INTERPRETĀCIJA</a:t>
            </a:r>
          </a:p>
        </p:txBody>
      </p:sp>
      <p:pic>
        <p:nvPicPr>
          <p:cNvPr id="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24" y="27463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1560" y="1918823"/>
            <a:ext cx="3240360" cy="523220"/>
          </a:xfrm>
          <a:prstGeom prst="rect">
            <a:avLst/>
          </a:prstGeom>
          <a:noFill/>
        </p:spPr>
        <p:txBody>
          <a:bodyPr wrap="square" rtlCol="0">
            <a:spAutoFit/>
          </a:bodyPr>
          <a:lstStyle/>
          <a:p>
            <a:r>
              <a:rPr lang="lv-LV" sz="2800" dirty="0">
                <a:solidFill>
                  <a:schemeClr val="accent4">
                    <a:lumMod val="50000"/>
                  </a:schemeClr>
                </a:solidFill>
                <a:latin typeface="Arial" panose="020B0604020202020204" pitchFamily="34" charset="0"/>
                <a:cs typeface="Arial" panose="020B0604020202020204" pitchFamily="34" charset="0"/>
              </a:rPr>
              <a:t>NORMA</a:t>
            </a:r>
          </a:p>
        </p:txBody>
      </p:sp>
      <p:sp>
        <p:nvSpPr>
          <p:cNvPr id="9" name="TextBox 8"/>
          <p:cNvSpPr txBox="1"/>
          <p:nvPr/>
        </p:nvSpPr>
        <p:spPr>
          <a:xfrm>
            <a:off x="3848472" y="1930276"/>
            <a:ext cx="2952328" cy="523220"/>
          </a:xfrm>
          <a:prstGeom prst="rect">
            <a:avLst/>
          </a:prstGeom>
          <a:noFill/>
        </p:spPr>
        <p:txBody>
          <a:bodyPr wrap="square" rtlCol="0">
            <a:spAutoFit/>
          </a:bodyPr>
          <a:lstStyle/>
          <a:p>
            <a:r>
              <a:rPr lang="lv-LV" sz="2800" dirty="0">
                <a:solidFill>
                  <a:schemeClr val="accent4">
                    <a:lumMod val="50000"/>
                  </a:schemeClr>
                </a:solidFill>
                <a:latin typeface="Arial" panose="020B0604020202020204" pitchFamily="34" charset="0"/>
                <a:cs typeface="Arial" panose="020B0604020202020204" pitchFamily="34" charset="0"/>
              </a:rPr>
              <a:t>IZMAIŅAS</a:t>
            </a:r>
          </a:p>
        </p:txBody>
      </p:sp>
      <p:sp>
        <p:nvSpPr>
          <p:cNvPr id="10" name="TextBox 9"/>
          <p:cNvSpPr txBox="1"/>
          <p:nvPr/>
        </p:nvSpPr>
        <p:spPr>
          <a:xfrm>
            <a:off x="1835696" y="2918449"/>
            <a:ext cx="2736304" cy="461665"/>
          </a:xfrm>
          <a:prstGeom prst="rect">
            <a:avLst/>
          </a:prstGeom>
          <a:noFill/>
        </p:spPr>
        <p:txBody>
          <a:bodyPr wrap="square" rtlCol="0">
            <a:spAutoFit/>
          </a:bodyPr>
          <a:lstStyle/>
          <a:p>
            <a:r>
              <a:rPr lang="lv-LV" sz="2400" dirty="0">
                <a:solidFill>
                  <a:schemeClr val="accent4">
                    <a:lumMod val="50000"/>
                  </a:schemeClr>
                </a:solidFill>
                <a:latin typeface="Arial" panose="020B0604020202020204" pitchFamily="34" charset="0"/>
                <a:cs typeface="Arial" panose="020B0604020202020204" pitchFamily="34" charset="0"/>
              </a:rPr>
              <a:t>NENOZĪMĪGAS</a:t>
            </a:r>
          </a:p>
        </p:txBody>
      </p:sp>
      <p:sp>
        <p:nvSpPr>
          <p:cNvPr id="11" name="TextBox 10"/>
          <p:cNvSpPr txBox="1"/>
          <p:nvPr/>
        </p:nvSpPr>
        <p:spPr>
          <a:xfrm>
            <a:off x="5676181" y="2764562"/>
            <a:ext cx="3072283" cy="769441"/>
          </a:xfrm>
          <a:prstGeom prst="rect">
            <a:avLst/>
          </a:prstGeom>
          <a:noFill/>
        </p:spPr>
        <p:txBody>
          <a:bodyPr wrap="square" rtlCol="0">
            <a:spAutoFit/>
          </a:bodyPr>
          <a:lstStyle/>
          <a:p>
            <a:r>
              <a:rPr lang="lv-LV" sz="2200" b="1" dirty="0">
                <a:solidFill>
                  <a:schemeClr val="accent4">
                    <a:lumMod val="50000"/>
                  </a:schemeClr>
                </a:solidFill>
                <a:latin typeface="Arial" panose="020B0604020202020204" pitchFamily="34" charset="0"/>
                <a:cs typeface="Arial" panose="020B0604020202020204" pitchFamily="34" charset="0"/>
              </a:rPr>
              <a:t>AIZDOMĪGAS</a:t>
            </a:r>
            <a:r>
              <a:rPr lang="lv-LV" sz="2200" dirty="0">
                <a:solidFill>
                  <a:schemeClr val="accent4">
                    <a:lumMod val="50000"/>
                  </a:schemeClr>
                </a:solidFill>
                <a:latin typeface="Arial" panose="020B0604020202020204" pitchFamily="34" charset="0"/>
                <a:cs typeface="Arial" panose="020B0604020202020204" pitchFamily="34" charset="0"/>
              </a:rPr>
              <a:t> (</a:t>
            </a:r>
            <a:r>
              <a:rPr lang="lv-LV" sz="2200" dirty="0" err="1">
                <a:solidFill>
                  <a:schemeClr val="accent4">
                    <a:lumMod val="50000"/>
                  </a:schemeClr>
                </a:solidFill>
                <a:latin typeface="Arial" panose="020B0604020202020204" pitchFamily="34" charset="0"/>
                <a:cs typeface="Arial" panose="020B0604020202020204" pitchFamily="34" charset="0"/>
              </a:rPr>
              <a:t>priekšvēža</a:t>
            </a:r>
            <a:r>
              <a:rPr lang="lv-LV" sz="2200" dirty="0">
                <a:solidFill>
                  <a:schemeClr val="accent4">
                    <a:lumMod val="50000"/>
                  </a:schemeClr>
                </a:solidFill>
                <a:latin typeface="Arial" panose="020B0604020202020204" pitchFamily="34" charset="0"/>
                <a:cs typeface="Arial" panose="020B0604020202020204" pitchFamily="34" charset="0"/>
              </a:rPr>
              <a:t>/invazīvas)</a:t>
            </a:r>
          </a:p>
        </p:txBody>
      </p:sp>
      <p:sp>
        <p:nvSpPr>
          <p:cNvPr id="12" name="TextBox 11"/>
          <p:cNvSpPr txBox="1"/>
          <p:nvPr/>
        </p:nvSpPr>
        <p:spPr>
          <a:xfrm>
            <a:off x="3725157" y="3654773"/>
            <a:ext cx="5162961" cy="2554545"/>
          </a:xfrm>
          <a:prstGeom prst="rect">
            <a:avLst/>
          </a:prstGeom>
          <a:noFill/>
        </p:spPr>
        <p:txBody>
          <a:bodyPr wrap="square" rtlCol="0">
            <a:spAutoFit/>
          </a:bodyPr>
          <a:lstStyle/>
          <a:p>
            <a:pPr marL="342900" indent="-342900">
              <a:buFont typeface="Arial" panose="020B0604020202020204" pitchFamily="34" charset="0"/>
              <a:buChar char="•"/>
            </a:pPr>
            <a:r>
              <a:rPr lang="lv-LV" sz="2000" dirty="0">
                <a:solidFill>
                  <a:schemeClr val="accent4">
                    <a:lumMod val="50000"/>
                  </a:schemeClr>
                </a:solidFill>
                <a:latin typeface="Arial" panose="020B0604020202020204" pitchFamily="34" charset="0"/>
                <a:cs typeface="Arial" panose="020B0604020202020204" pitchFamily="34" charset="0"/>
              </a:rPr>
              <a:t>Reakcija uz etiķskābi</a:t>
            </a:r>
          </a:p>
          <a:p>
            <a:pPr marL="342900" indent="-342900">
              <a:buFont typeface="Arial" panose="020B0604020202020204" pitchFamily="34" charset="0"/>
              <a:buChar char="•"/>
            </a:pPr>
            <a:r>
              <a:rPr lang="lv-LV" sz="2000" dirty="0">
                <a:solidFill>
                  <a:schemeClr val="accent4">
                    <a:lumMod val="50000"/>
                  </a:schemeClr>
                </a:solidFill>
                <a:latin typeface="Arial" panose="020B0604020202020204" pitchFamily="34" charset="0"/>
                <a:cs typeface="Arial" panose="020B0604020202020204" pitchFamily="34" charset="0"/>
              </a:rPr>
              <a:t>Virsmas kontūra</a:t>
            </a:r>
          </a:p>
          <a:p>
            <a:pPr marL="342900" indent="-342900">
              <a:buFont typeface="Arial" panose="020B0604020202020204" pitchFamily="34" charset="0"/>
              <a:buChar char="•"/>
            </a:pPr>
            <a:r>
              <a:rPr lang="lv-LV" sz="2000" dirty="0">
                <a:solidFill>
                  <a:schemeClr val="accent4">
                    <a:lumMod val="50000"/>
                  </a:schemeClr>
                </a:solidFill>
                <a:latin typeface="Arial" panose="020B0604020202020204" pitchFamily="34" charset="0"/>
                <a:cs typeface="Arial" panose="020B0604020202020204" pitchFamily="34" charset="0"/>
              </a:rPr>
              <a:t>Bojājuma robežas</a:t>
            </a:r>
          </a:p>
          <a:p>
            <a:pPr marL="342900" indent="-342900">
              <a:buFont typeface="Arial" panose="020B0604020202020204" pitchFamily="34" charset="0"/>
              <a:buChar char="•"/>
            </a:pPr>
            <a:r>
              <a:rPr lang="lv-LV" sz="2000" dirty="0" err="1">
                <a:solidFill>
                  <a:schemeClr val="accent4">
                    <a:lumMod val="50000"/>
                  </a:schemeClr>
                </a:solidFill>
                <a:latin typeface="Arial" panose="020B0604020202020204" pitchFamily="34" charset="0"/>
                <a:cs typeface="Arial" panose="020B0604020202020204" pitchFamily="34" charset="0"/>
              </a:rPr>
              <a:t>Punktācija</a:t>
            </a:r>
            <a:r>
              <a:rPr lang="lv-LV" sz="2000" dirty="0">
                <a:solidFill>
                  <a:schemeClr val="accent4">
                    <a:lumMod val="50000"/>
                  </a:schemeClr>
                </a:solidFill>
                <a:latin typeface="Arial" panose="020B0604020202020204" pitchFamily="34" charset="0"/>
                <a:cs typeface="Arial" panose="020B0604020202020204" pitchFamily="34" charset="0"/>
              </a:rPr>
              <a:t>, mozaīka, </a:t>
            </a:r>
            <a:r>
              <a:rPr lang="lv-LV" sz="2000" dirty="0" err="1">
                <a:solidFill>
                  <a:schemeClr val="accent4">
                    <a:lumMod val="50000"/>
                  </a:schemeClr>
                </a:solidFill>
                <a:latin typeface="Arial" panose="020B0604020202020204" pitchFamily="34" charset="0"/>
                <a:cs typeface="Arial" panose="020B0604020202020204" pitchFamily="34" charset="0"/>
              </a:rPr>
              <a:t>starpkapilāru</a:t>
            </a:r>
            <a:r>
              <a:rPr lang="lv-LV" sz="2000" dirty="0">
                <a:solidFill>
                  <a:schemeClr val="accent4">
                    <a:lumMod val="50000"/>
                  </a:schemeClr>
                </a:solidFill>
                <a:latin typeface="Arial" panose="020B0604020202020204" pitchFamily="34" charset="0"/>
                <a:cs typeface="Arial" panose="020B0604020202020204" pitchFamily="34" charset="0"/>
              </a:rPr>
              <a:t> distance</a:t>
            </a:r>
          </a:p>
          <a:p>
            <a:pPr marL="342900" indent="-342900">
              <a:buFont typeface="Arial" panose="020B0604020202020204" pitchFamily="34" charset="0"/>
              <a:buChar char="•"/>
            </a:pPr>
            <a:r>
              <a:rPr lang="lv-LV" sz="2000" dirty="0">
                <a:solidFill>
                  <a:schemeClr val="accent4">
                    <a:lumMod val="50000"/>
                  </a:schemeClr>
                </a:solidFill>
                <a:latin typeface="Arial" panose="020B0604020202020204" pitchFamily="34" charset="0"/>
                <a:cs typeface="Arial" panose="020B0604020202020204" pitchFamily="34" charset="0"/>
              </a:rPr>
              <a:t>Asinsvadu izskats</a:t>
            </a:r>
          </a:p>
          <a:p>
            <a:pPr marL="342900" indent="-342900">
              <a:buFont typeface="Arial" panose="020B0604020202020204" pitchFamily="34" charset="0"/>
              <a:buChar char="•"/>
            </a:pPr>
            <a:r>
              <a:rPr lang="lv-LV" sz="2000" dirty="0" err="1">
                <a:solidFill>
                  <a:schemeClr val="accent4">
                    <a:lumMod val="50000"/>
                  </a:schemeClr>
                </a:solidFill>
                <a:latin typeface="Arial" panose="020B0604020202020204" pitchFamily="34" charset="0"/>
                <a:cs typeface="Arial" panose="020B0604020202020204" pitchFamily="34" charset="0"/>
              </a:rPr>
              <a:t>Atipiski</a:t>
            </a:r>
            <a:r>
              <a:rPr lang="lv-LV" sz="2000" dirty="0">
                <a:solidFill>
                  <a:schemeClr val="accent4">
                    <a:lumMod val="50000"/>
                  </a:schemeClr>
                </a:solidFill>
                <a:latin typeface="Arial" panose="020B0604020202020204" pitchFamily="34" charset="0"/>
                <a:cs typeface="Arial" panose="020B0604020202020204" pitchFamily="34" charset="0"/>
              </a:rPr>
              <a:t> asinsvadi</a:t>
            </a:r>
          </a:p>
          <a:p>
            <a:pPr marL="342900" indent="-342900">
              <a:buFont typeface="Arial" panose="020B0604020202020204" pitchFamily="34" charset="0"/>
              <a:buChar char="•"/>
            </a:pPr>
            <a:r>
              <a:rPr lang="lv-LV" sz="2000" dirty="0">
                <a:solidFill>
                  <a:schemeClr val="accent4">
                    <a:lumMod val="50000"/>
                  </a:schemeClr>
                </a:solidFill>
                <a:latin typeface="Arial" panose="020B0604020202020204" pitchFamily="34" charset="0"/>
                <a:cs typeface="Arial" panose="020B0604020202020204" pitchFamily="34" charset="0"/>
              </a:rPr>
              <a:t>Dziedzeru atveres</a:t>
            </a:r>
          </a:p>
        </p:txBody>
      </p:sp>
      <p:sp>
        <p:nvSpPr>
          <p:cNvPr id="13" name="Curved Left Arrow 12"/>
          <p:cNvSpPr/>
          <p:nvPr/>
        </p:nvSpPr>
        <p:spPr>
          <a:xfrm>
            <a:off x="4283968" y="2442043"/>
            <a:ext cx="288032" cy="691851"/>
          </a:xfrm>
          <a:prstGeom prst="curved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4" name="Curved Right Arrow 13"/>
          <p:cNvSpPr/>
          <p:nvPr/>
        </p:nvSpPr>
        <p:spPr>
          <a:xfrm>
            <a:off x="4860032" y="2442043"/>
            <a:ext cx="360040" cy="691851"/>
          </a:xfrm>
          <a:prstGeom prst="curved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cxnSp>
        <p:nvCxnSpPr>
          <p:cNvPr id="15" name="Straight Arrow Connector 14"/>
          <p:cNvCxnSpPr/>
          <p:nvPr/>
        </p:nvCxnSpPr>
        <p:spPr>
          <a:xfrm flipH="1">
            <a:off x="1547664" y="1340768"/>
            <a:ext cx="2160240" cy="57805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39952" y="1340768"/>
            <a:ext cx="720080" cy="57805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039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333" y="505912"/>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35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582" y="604163"/>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99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318484" y="193159"/>
            <a:ext cx="7531602" cy="1283154"/>
          </a:xfrm>
        </p:spPr>
        <p:txBody>
          <a:bodyPr/>
          <a:lstStyle/>
          <a:p>
            <a:r>
              <a:rPr lang="en-US" altLang="en-US" sz="2700" dirty="0">
                <a:solidFill>
                  <a:srgbClr val="403152"/>
                </a:solidFill>
                <a:latin typeface="Arial" charset="0"/>
                <a:ea typeface="Arial" charset="0"/>
                <a:cs typeface="Arial" charset="0"/>
              </a:rPr>
              <a:t>LATVIJĀ 2012. GADĀ 8. AUGSTĀKĀ</a:t>
            </a:r>
            <a:br>
              <a:rPr lang="en-US" altLang="en-US" sz="2700" dirty="0">
                <a:solidFill>
                  <a:srgbClr val="403152"/>
                </a:solidFill>
                <a:latin typeface="Arial" charset="0"/>
                <a:ea typeface="Arial" charset="0"/>
                <a:cs typeface="Arial" charset="0"/>
              </a:rPr>
            </a:br>
            <a:r>
              <a:rPr lang="en-US" altLang="en-US" sz="2700" dirty="0">
                <a:solidFill>
                  <a:srgbClr val="403152"/>
                </a:solidFill>
                <a:latin typeface="Arial" charset="0"/>
                <a:ea typeface="Arial" charset="0"/>
                <a:cs typeface="Arial" charset="0"/>
              </a:rPr>
              <a:t> SASLIMSTĪBA AR DZEMDES KAKLA VĒZI (</a:t>
            </a:r>
            <a:r>
              <a:rPr lang="en-US" altLang="en-US" sz="2700" dirty="0" err="1">
                <a:solidFill>
                  <a:srgbClr val="403152"/>
                </a:solidFill>
                <a:latin typeface="Arial" charset="0"/>
                <a:ea typeface="Arial" charset="0"/>
                <a:cs typeface="Arial" charset="0"/>
              </a:rPr>
              <a:t>DzKV</a:t>
            </a:r>
            <a:r>
              <a:rPr lang="en-US" altLang="en-US" sz="2700" dirty="0">
                <a:solidFill>
                  <a:srgbClr val="403152"/>
                </a:solidFill>
                <a:latin typeface="Arial" charset="0"/>
                <a:ea typeface="Arial" charset="0"/>
                <a:cs typeface="Arial" charset="0"/>
              </a:rPr>
              <a:t>) STARP 40 EIROPAS VALSTĪM</a:t>
            </a:r>
            <a:endParaRPr lang="lv-LV" altLang="lv-LV" sz="2700" dirty="0">
              <a:latin typeface="Arial" charset="0"/>
              <a:ea typeface="Arial" charset="0"/>
              <a:cs typeface="Arial" charset="0"/>
            </a:endParaRPr>
          </a:p>
        </p:txBody>
      </p:sp>
      <p:pic>
        <p:nvPicPr>
          <p:cNvPr id="7"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861" y="242145"/>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Content Placeholder 3"/>
          <p:cNvGraphicFramePr>
            <a:graphicFrameLocks noGrp="1"/>
          </p:cNvGraphicFramePr>
          <p:nvPr>
            <p:ph idx="1"/>
            <p:extLst>
              <p:ext uri="{D42A27DB-BD31-4B8C-83A1-F6EECF244321}">
                <p14:modId xmlns:p14="http://schemas.microsoft.com/office/powerpoint/2010/main" val="375823264"/>
              </p:ext>
            </p:extLst>
          </p:nvPr>
        </p:nvGraphicFramePr>
        <p:xfrm>
          <a:off x="457200" y="1752600"/>
          <a:ext cx="7620000" cy="43735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0" y="6396335"/>
            <a:ext cx="7298871" cy="461665"/>
          </a:xfrm>
          <a:prstGeom prst="rect">
            <a:avLst/>
          </a:prstGeom>
        </p:spPr>
        <p:txBody>
          <a:bodyPr wrap="square">
            <a:spAutoFit/>
          </a:bodyPr>
          <a:lstStyle/>
          <a:p>
            <a:pPr algn="r" eaLnBrk="1" hangingPunct="1"/>
            <a:r>
              <a:rPr lang="lv-LV" sz="1200" dirty="0" err="1">
                <a:solidFill>
                  <a:schemeClr val="bg1"/>
                </a:solidFill>
              </a:rPr>
              <a:t>Ferlay</a:t>
            </a:r>
            <a:r>
              <a:rPr lang="lv-LV" sz="1200" dirty="0">
                <a:solidFill>
                  <a:schemeClr val="bg1"/>
                </a:solidFill>
              </a:rPr>
              <a:t> J., </a:t>
            </a:r>
            <a:r>
              <a:rPr lang="lv-LV" sz="1200" dirty="0" err="1">
                <a:solidFill>
                  <a:schemeClr val="bg1"/>
                </a:solidFill>
              </a:rPr>
              <a:t>et</a:t>
            </a:r>
            <a:r>
              <a:rPr lang="lv-LV" sz="1200" dirty="0">
                <a:solidFill>
                  <a:schemeClr val="bg1"/>
                </a:solidFill>
              </a:rPr>
              <a:t> </a:t>
            </a:r>
            <a:r>
              <a:rPr lang="lv-LV" sz="1200" dirty="0" err="1">
                <a:solidFill>
                  <a:schemeClr val="bg1"/>
                </a:solidFill>
              </a:rPr>
              <a:t>al</a:t>
            </a:r>
            <a:r>
              <a:rPr lang="lv-LV" sz="1200" dirty="0">
                <a:solidFill>
                  <a:schemeClr val="bg1"/>
                </a:solidFill>
              </a:rPr>
              <a:t>. </a:t>
            </a:r>
            <a:r>
              <a:rPr lang="lv-LV" sz="1200" dirty="0" err="1">
                <a:solidFill>
                  <a:schemeClr val="bg1"/>
                </a:solidFill>
              </a:rPr>
              <a:t>Cancer</a:t>
            </a:r>
            <a:r>
              <a:rPr lang="lv-LV" sz="1200" dirty="0">
                <a:solidFill>
                  <a:schemeClr val="bg1"/>
                </a:solidFill>
              </a:rPr>
              <a:t> incidence </a:t>
            </a:r>
            <a:r>
              <a:rPr lang="lv-LV" sz="1200" dirty="0" err="1">
                <a:solidFill>
                  <a:schemeClr val="bg1"/>
                </a:solidFill>
              </a:rPr>
              <a:t>and</a:t>
            </a:r>
            <a:r>
              <a:rPr lang="lv-LV" sz="1200" dirty="0">
                <a:solidFill>
                  <a:schemeClr val="bg1"/>
                </a:solidFill>
              </a:rPr>
              <a:t> </a:t>
            </a:r>
            <a:r>
              <a:rPr lang="lv-LV" sz="1200" dirty="0" err="1">
                <a:solidFill>
                  <a:schemeClr val="bg1"/>
                </a:solidFill>
              </a:rPr>
              <a:t>mortality</a:t>
            </a:r>
            <a:r>
              <a:rPr lang="lv-LV" sz="1200" dirty="0">
                <a:solidFill>
                  <a:schemeClr val="bg1"/>
                </a:solidFill>
              </a:rPr>
              <a:t> </a:t>
            </a:r>
            <a:r>
              <a:rPr lang="lv-LV" sz="1200" dirty="0" err="1">
                <a:solidFill>
                  <a:schemeClr val="bg1"/>
                </a:solidFill>
              </a:rPr>
              <a:t>patterns</a:t>
            </a:r>
            <a:r>
              <a:rPr lang="lv-LV" sz="1200" dirty="0">
                <a:solidFill>
                  <a:schemeClr val="bg1"/>
                </a:solidFill>
              </a:rPr>
              <a:t> </a:t>
            </a:r>
            <a:r>
              <a:rPr lang="lv-LV" sz="1200" dirty="0" err="1">
                <a:solidFill>
                  <a:schemeClr val="bg1"/>
                </a:solidFill>
              </a:rPr>
              <a:t>in</a:t>
            </a:r>
            <a:r>
              <a:rPr lang="lv-LV" sz="1200" dirty="0">
                <a:solidFill>
                  <a:schemeClr val="bg1"/>
                </a:solidFill>
              </a:rPr>
              <a:t> </a:t>
            </a:r>
            <a:r>
              <a:rPr lang="lv-LV" sz="1200" dirty="0" err="1">
                <a:solidFill>
                  <a:schemeClr val="bg1"/>
                </a:solidFill>
              </a:rPr>
              <a:t>Europe</a:t>
            </a:r>
            <a:r>
              <a:rPr lang="lv-LV" sz="1200" dirty="0">
                <a:solidFill>
                  <a:schemeClr val="bg1"/>
                </a:solidFill>
              </a:rPr>
              <a:t>: </a:t>
            </a:r>
            <a:r>
              <a:rPr lang="lv-LV" sz="1200" dirty="0" err="1">
                <a:solidFill>
                  <a:schemeClr val="bg1"/>
                </a:solidFill>
              </a:rPr>
              <a:t>Estimates</a:t>
            </a:r>
            <a:r>
              <a:rPr lang="lv-LV" sz="1200" dirty="0">
                <a:solidFill>
                  <a:schemeClr val="bg1"/>
                </a:solidFill>
              </a:rPr>
              <a:t> </a:t>
            </a:r>
            <a:r>
              <a:rPr lang="lv-LV" sz="1200" dirty="0" err="1">
                <a:solidFill>
                  <a:schemeClr val="bg1"/>
                </a:solidFill>
              </a:rPr>
              <a:t>for</a:t>
            </a:r>
            <a:r>
              <a:rPr lang="lv-LV" sz="1200" dirty="0">
                <a:solidFill>
                  <a:schemeClr val="bg1"/>
                </a:solidFill>
              </a:rPr>
              <a:t> 40 </a:t>
            </a:r>
            <a:r>
              <a:rPr lang="lv-LV" sz="1200" dirty="0" err="1">
                <a:solidFill>
                  <a:schemeClr val="bg1"/>
                </a:solidFill>
              </a:rPr>
              <a:t>countries</a:t>
            </a:r>
            <a:r>
              <a:rPr lang="lv-LV" sz="1200" dirty="0">
                <a:solidFill>
                  <a:schemeClr val="bg1"/>
                </a:solidFill>
              </a:rPr>
              <a:t> </a:t>
            </a:r>
            <a:r>
              <a:rPr lang="lv-LV" sz="1200" dirty="0" err="1">
                <a:solidFill>
                  <a:schemeClr val="bg1"/>
                </a:solidFill>
              </a:rPr>
              <a:t>in</a:t>
            </a:r>
            <a:r>
              <a:rPr lang="lv-LV" sz="1200" dirty="0">
                <a:solidFill>
                  <a:schemeClr val="bg1"/>
                </a:solidFill>
              </a:rPr>
              <a:t> 2012. </a:t>
            </a:r>
            <a:r>
              <a:rPr lang="lv-LV" sz="1200" dirty="0" err="1">
                <a:solidFill>
                  <a:schemeClr val="bg1"/>
                </a:solidFill>
              </a:rPr>
              <a:t>European</a:t>
            </a:r>
            <a:r>
              <a:rPr lang="lv-LV" sz="1200" dirty="0">
                <a:solidFill>
                  <a:schemeClr val="bg1"/>
                </a:solidFill>
              </a:rPr>
              <a:t> </a:t>
            </a:r>
            <a:r>
              <a:rPr lang="lv-LV" sz="1200" dirty="0" err="1">
                <a:solidFill>
                  <a:schemeClr val="bg1"/>
                </a:solidFill>
              </a:rPr>
              <a:t>Journal</a:t>
            </a:r>
            <a:r>
              <a:rPr lang="lv-LV" sz="1200" dirty="0">
                <a:solidFill>
                  <a:schemeClr val="bg1"/>
                </a:solidFill>
              </a:rPr>
              <a:t> </a:t>
            </a:r>
            <a:r>
              <a:rPr lang="lv-LV" sz="1200" dirty="0" err="1">
                <a:solidFill>
                  <a:schemeClr val="bg1"/>
                </a:solidFill>
              </a:rPr>
              <a:t>of</a:t>
            </a:r>
            <a:r>
              <a:rPr lang="lv-LV" sz="1200" dirty="0">
                <a:solidFill>
                  <a:schemeClr val="bg1"/>
                </a:solidFill>
              </a:rPr>
              <a:t> </a:t>
            </a:r>
            <a:r>
              <a:rPr lang="lv-LV" sz="1200" dirty="0" err="1">
                <a:solidFill>
                  <a:schemeClr val="bg1"/>
                </a:solidFill>
              </a:rPr>
              <a:t>Cancer</a:t>
            </a:r>
            <a:r>
              <a:rPr lang="lv-LV" sz="1200" dirty="0">
                <a:solidFill>
                  <a:schemeClr val="bg1"/>
                </a:solidFill>
              </a:rPr>
              <a:t>, 2013; 49: 1374-1403</a:t>
            </a:r>
          </a:p>
        </p:txBody>
      </p:sp>
    </p:spTree>
    <p:extLst>
      <p:ext uri="{BB962C8B-B14F-4D97-AF65-F5344CB8AC3E}">
        <p14:creationId xmlns:p14="http://schemas.microsoft.com/office/powerpoint/2010/main" val="1076943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620688"/>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231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lv-LV" b="1" dirty="0">
                <a:solidFill>
                  <a:schemeClr val="accent4">
                    <a:lumMod val="50000"/>
                  </a:schemeClr>
                </a:solidFill>
                <a:latin typeface="Arial" panose="020B0604020202020204" pitchFamily="34" charset="0"/>
                <a:cs typeface="Arial" panose="020B0604020202020204" pitchFamily="34" charset="0"/>
              </a:rPr>
              <a:t>CIN I</a:t>
            </a:r>
          </a:p>
        </p:txBody>
      </p:sp>
      <p:pic>
        <p:nvPicPr>
          <p:cNvPr id="3" name="Picture 4" descr="cin1 wv,1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0"/>
            <a:ext cx="4176340" cy="3429000"/>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5,74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760"/>
            <a:ext cx="4176340" cy="2695327"/>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HPV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628800"/>
            <a:ext cx="4536504"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5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274638"/>
            <a:ext cx="8229600" cy="1143000"/>
          </a:xfrm>
        </p:spPr>
        <p:txBody>
          <a:bodyPr/>
          <a:lstStyle/>
          <a:p>
            <a:r>
              <a:rPr lang="lv-LV" b="1" dirty="0">
                <a:solidFill>
                  <a:schemeClr val="accent4">
                    <a:lumMod val="50000"/>
                  </a:schemeClr>
                </a:solidFill>
                <a:latin typeface="Arial" panose="020B0604020202020204" pitchFamily="34" charset="0"/>
                <a:cs typeface="Arial" panose="020B0604020202020204" pitchFamily="34" charset="0"/>
              </a:rPr>
              <a:t>CIN III</a:t>
            </a:r>
          </a:p>
        </p:txBody>
      </p:sp>
      <p:pic>
        <p:nvPicPr>
          <p:cNvPr id="7" name="Picture 6" descr="minisymposium 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959" y="1484784"/>
            <a:ext cx="3426831" cy="3068960"/>
          </a:xfrm>
          <a:prstGeom prst="rect">
            <a:avLst/>
          </a:prstGeom>
          <a:noFill/>
        </p:spPr>
      </p:pic>
      <p:pic>
        <p:nvPicPr>
          <p:cNvPr id="8" name="Picture 4" descr="cin3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78" y="3591250"/>
            <a:ext cx="3744218" cy="3212306"/>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CIN 3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0996" y="2132856"/>
            <a:ext cx="4608512" cy="3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718" y="3260785"/>
            <a:ext cx="3973714" cy="302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001" y="783455"/>
            <a:ext cx="4110284" cy="321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4"/>
          <p:cNvSpPr/>
          <p:nvPr/>
        </p:nvSpPr>
        <p:spPr>
          <a:xfrm>
            <a:off x="5004048" y="404664"/>
            <a:ext cx="2952328" cy="79208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500" b="1" dirty="0">
                <a:solidFill>
                  <a:schemeClr val="accent4">
                    <a:lumMod val="50000"/>
                  </a:schemeClr>
                </a:solidFill>
                <a:latin typeface="Arial" panose="020B0604020202020204" pitchFamily="34" charset="0"/>
                <a:cs typeface="Arial" panose="020B0604020202020204" pitchFamily="34" charset="0"/>
              </a:rPr>
              <a:t>CA</a:t>
            </a:r>
            <a:endParaRPr lang="ru-RU" sz="25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738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6"/>
          <p:cNvSpPr>
            <a:spLocks noGrp="1"/>
          </p:cNvSpPr>
          <p:nvPr>
            <p:ph type="title"/>
          </p:nvPr>
        </p:nvSpPr>
        <p:spPr>
          <a:xfrm>
            <a:off x="224213" y="215661"/>
            <a:ext cx="8763000" cy="1447800"/>
          </a:xfrm>
        </p:spPr>
        <p:txBody>
          <a:bodyPr>
            <a:noAutofit/>
          </a:bodyPr>
          <a:lstStyle/>
          <a:p>
            <a:r>
              <a:rPr lang="lv-LV" sz="3000" b="1" dirty="0">
                <a:solidFill>
                  <a:srgbClr val="7030A0"/>
                </a:solidFill>
                <a:latin typeface="Arial" panose="020B0604020202020204" pitchFamily="34" charset="0"/>
                <a:cs typeface="Arial" panose="020B0604020202020204" pitchFamily="34" charset="0"/>
              </a:rPr>
              <a:t>HISTOLOĢISKA</a:t>
            </a:r>
            <a:r>
              <a:rPr lang="lv-LV" sz="3000" b="1" dirty="0">
                <a:solidFill>
                  <a:schemeClr val="accent4">
                    <a:lumMod val="50000"/>
                  </a:schemeClr>
                </a:solidFill>
                <a:latin typeface="Arial" panose="020B0604020202020204" pitchFamily="34" charset="0"/>
                <a:cs typeface="Arial" panose="020B0604020202020204" pitchFamily="34" charset="0"/>
              </a:rPr>
              <a:t> KLASIFIKĀCIJAS DZEMDES KAKLA SKAVAMOZĀ EPITĒLIJA IZMAIŅĀM: </a:t>
            </a:r>
            <a:r>
              <a:rPr lang="lv-LV" sz="3000" b="1" dirty="0">
                <a:solidFill>
                  <a:srgbClr val="7030A0"/>
                </a:solidFill>
                <a:latin typeface="Arial" panose="020B0604020202020204" pitchFamily="34" charset="0"/>
                <a:cs typeface="Arial" panose="020B0604020202020204" pitchFamily="34" charset="0"/>
              </a:rPr>
              <a:t>CIN</a:t>
            </a:r>
            <a:r>
              <a:rPr lang="lv-LV" sz="3000" b="1" dirty="0">
                <a:solidFill>
                  <a:schemeClr val="accent4">
                    <a:lumMod val="50000"/>
                  </a:schemeClr>
                </a:solidFill>
                <a:latin typeface="Arial" panose="020B0604020202020204" pitchFamily="34" charset="0"/>
                <a:cs typeface="Arial" panose="020B0604020202020204" pitchFamily="34" charset="0"/>
              </a:rPr>
              <a:t> vai </a:t>
            </a:r>
            <a:r>
              <a:rPr lang="lv-LV" sz="3000" b="1" dirty="0">
                <a:solidFill>
                  <a:srgbClr val="7030A0"/>
                </a:solidFill>
                <a:latin typeface="Arial" panose="020B0604020202020204" pitchFamily="34" charset="0"/>
                <a:cs typeface="Arial" panose="020B0604020202020204" pitchFamily="34" charset="0"/>
              </a:rPr>
              <a:t>SIL</a:t>
            </a:r>
          </a:p>
        </p:txBody>
      </p:sp>
      <p:sp>
        <p:nvSpPr>
          <p:cNvPr id="3" name="Rectangle 46" descr="sq ep [1]"/>
          <p:cNvSpPr>
            <a:spLocks noChangeArrowheads="1"/>
          </p:cNvSpPr>
          <p:nvPr/>
        </p:nvSpPr>
        <p:spPr bwMode="auto">
          <a:xfrm>
            <a:off x="0" y="1951921"/>
            <a:ext cx="2971800" cy="2315522"/>
          </a:xfrm>
          <a:prstGeom prst="rect">
            <a:avLst/>
          </a:prstGeom>
          <a:blipFill dpi="0" rotWithShape="1">
            <a:blip r:embed="rId2" cstate="print"/>
            <a:srcRect/>
            <a:stretch>
              <a:fillRect/>
            </a:stretch>
          </a:blipFill>
          <a:ln w="25400">
            <a:noFill/>
            <a:miter lim="800000"/>
            <a:headEnd/>
            <a:tailEnd/>
          </a:ln>
        </p:spPr>
        <p:txBody>
          <a:bodyPr wrap="none" anchor="ctr"/>
          <a:lstStyle/>
          <a:p>
            <a:endParaRPr lang="en-US"/>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438400"/>
            <a:ext cx="2962760" cy="243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109682"/>
            <a:ext cx="2914293" cy="231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260838"/>
            <a:ext cx="3196013" cy="217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81200" y="4881259"/>
            <a:ext cx="1481380" cy="369332"/>
          </a:xfrm>
          <a:prstGeom prst="rect">
            <a:avLst/>
          </a:prstGeom>
          <a:noFill/>
        </p:spPr>
        <p:txBody>
          <a:bodyPr wrap="square" rtlCol="0">
            <a:spAutoFit/>
          </a:bodyPr>
          <a:lstStyle/>
          <a:p>
            <a:r>
              <a:rPr lang="lv-LV" b="1" dirty="0"/>
              <a:t>CIN I </a:t>
            </a:r>
            <a:r>
              <a:rPr lang="lv-LV" dirty="0"/>
              <a:t>jeb </a:t>
            </a:r>
            <a:r>
              <a:rPr lang="lv-LV" b="1" dirty="0"/>
              <a:t>LSIL</a:t>
            </a:r>
          </a:p>
        </p:txBody>
      </p:sp>
      <p:sp>
        <p:nvSpPr>
          <p:cNvPr id="8" name="TextBox 7"/>
          <p:cNvSpPr txBox="1"/>
          <p:nvPr/>
        </p:nvSpPr>
        <p:spPr>
          <a:xfrm>
            <a:off x="3962400" y="5462735"/>
            <a:ext cx="1600200" cy="646331"/>
          </a:xfrm>
          <a:prstGeom prst="rect">
            <a:avLst/>
          </a:prstGeom>
          <a:noFill/>
        </p:spPr>
        <p:txBody>
          <a:bodyPr wrap="square" rtlCol="0">
            <a:spAutoFit/>
          </a:bodyPr>
          <a:lstStyle/>
          <a:p>
            <a:r>
              <a:rPr lang="lv-LV" b="1" dirty="0"/>
              <a:t>CIN II </a:t>
            </a:r>
            <a:r>
              <a:rPr lang="lv-LV" dirty="0"/>
              <a:t>jeb </a:t>
            </a:r>
            <a:r>
              <a:rPr lang="lv-LV" b="1" dirty="0"/>
              <a:t>HSIL</a:t>
            </a:r>
          </a:p>
          <a:p>
            <a:endParaRPr lang="lv-LV" dirty="0"/>
          </a:p>
        </p:txBody>
      </p:sp>
    </p:spTree>
    <p:extLst>
      <p:ext uri="{BB962C8B-B14F-4D97-AF65-F5344CB8AC3E}">
        <p14:creationId xmlns:p14="http://schemas.microsoft.com/office/powerpoint/2010/main" val="4101265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464419"/>
            <a:ext cx="8229600" cy="114300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IESPĒJAMĀ TAKTIKA DZEMDES KAKLA PRIEKŠVĒŽA IZMAIŅU GADĪJUMĀ</a:t>
            </a:r>
            <a:br>
              <a:rPr lang="lv-LV" sz="3000" dirty="0">
                <a:solidFill>
                  <a:schemeClr val="accent4">
                    <a:lumMod val="50000"/>
                  </a:schemeClr>
                </a:solidFill>
                <a:latin typeface="Arial" panose="020B0604020202020204" pitchFamily="34" charset="0"/>
                <a:cs typeface="Arial" panose="020B0604020202020204" pitchFamily="34" charset="0"/>
              </a:rPr>
            </a:br>
            <a:endParaRPr lang="lv-LV" sz="3000" dirty="0">
              <a:solidFill>
                <a:schemeClr val="accent4">
                  <a:lumMod val="50000"/>
                </a:schemeClr>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539552" y="2332037"/>
            <a:ext cx="8229600" cy="4525963"/>
          </a:xfrm>
        </p:spPr>
        <p:txBody>
          <a:bodyPr/>
          <a:lstStyle/>
          <a:p>
            <a:pPr>
              <a:buFont typeface="Wingdings" panose="05000000000000000000" pitchFamily="2" charset="2"/>
              <a:buChar char="§"/>
            </a:pPr>
            <a:r>
              <a:rPr lang="lv-LV" sz="2500" dirty="0">
                <a:solidFill>
                  <a:schemeClr val="accent4">
                    <a:lumMod val="50000"/>
                  </a:schemeClr>
                </a:solidFill>
                <a:latin typeface="Arial" panose="020B0604020202020204" pitchFamily="34" charset="0"/>
                <a:cs typeface="Arial" panose="020B0604020202020204" pitchFamily="34" charset="0"/>
              </a:rPr>
              <a:t>NOVĒROŠANA</a:t>
            </a:r>
          </a:p>
          <a:p>
            <a:pPr>
              <a:buFont typeface="Wingdings" panose="05000000000000000000" pitchFamily="2" charset="2"/>
              <a:buChar char="§"/>
            </a:pPr>
            <a:endParaRPr lang="lv-LV" sz="25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500" dirty="0">
                <a:solidFill>
                  <a:schemeClr val="accent4">
                    <a:lumMod val="50000"/>
                  </a:schemeClr>
                </a:solidFill>
                <a:latin typeface="Arial" panose="020B0604020202020204" pitchFamily="34" charset="0"/>
                <a:cs typeface="Arial" panose="020B0604020202020204" pitchFamily="34" charset="0"/>
              </a:rPr>
              <a:t>EKSCĪZIJAS</a:t>
            </a:r>
          </a:p>
          <a:p>
            <a:pPr>
              <a:buFont typeface="Wingdings" panose="05000000000000000000" pitchFamily="2" charset="2"/>
              <a:buChar char="§"/>
            </a:pPr>
            <a:endParaRPr lang="lv-LV" sz="25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500" dirty="0">
                <a:solidFill>
                  <a:schemeClr val="accent4">
                    <a:lumMod val="50000"/>
                  </a:schemeClr>
                </a:solidFill>
                <a:latin typeface="Arial" panose="020B0604020202020204" pitchFamily="34" charset="0"/>
                <a:cs typeface="Arial" panose="020B0604020202020204" pitchFamily="34" charset="0"/>
              </a:rPr>
              <a:t>LOKĀLAS DESTRUKCIJAS (ABLĀCIJAS)</a:t>
            </a:r>
          </a:p>
          <a:p>
            <a:pPr>
              <a:buFont typeface="Wingdings" panose="05000000000000000000" pitchFamily="2" charset="2"/>
              <a:buChar char="§"/>
            </a:pPr>
            <a:endParaRPr lang="lv-LV" sz="2500" dirty="0">
              <a:solidFill>
                <a:schemeClr val="accent4">
                  <a:lumMod val="50000"/>
                </a:schemeClr>
              </a:solidFill>
              <a:latin typeface="Arial" panose="020B0604020202020204" pitchFamily="34" charset="0"/>
              <a:cs typeface="Arial" panose="020B0604020202020204" pitchFamily="34" charset="0"/>
            </a:endParaRPr>
          </a:p>
        </p:txBody>
      </p:sp>
      <p:pic>
        <p:nvPicPr>
          <p:cNvPr id="12"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971" y="306957"/>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18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BOJĀJUMU EKSCĪZIJAS</a:t>
            </a:r>
          </a:p>
        </p:txBody>
      </p:sp>
      <p:pic>
        <p:nvPicPr>
          <p:cNvPr id="3"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48" y="373063"/>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669371" y="1952475"/>
            <a:ext cx="8229600" cy="4525963"/>
          </a:xfrm>
        </p:spPr>
        <p:txBody>
          <a:bodyPr/>
          <a:lstStyle/>
          <a:p>
            <a:pPr>
              <a:buFont typeface="Wingdings" panose="05000000000000000000" pitchFamily="2" charset="2"/>
              <a:buChar char="§"/>
            </a:pPr>
            <a:r>
              <a:rPr lang="lv-LV" sz="3000" dirty="0">
                <a:solidFill>
                  <a:schemeClr val="accent4">
                    <a:lumMod val="50000"/>
                  </a:schemeClr>
                </a:solidFill>
                <a:latin typeface="Arial" panose="020B0604020202020204" pitchFamily="34" charset="0"/>
                <a:cs typeface="Arial" panose="020B0604020202020204" pitchFamily="34" charset="0"/>
              </a:rPr>
              <a:t>Var veikt ar cilpu, konusu, skalpeli, lāzeri, diatermijas adatu</a:t>
            </a:r>
          </a:p>
          <a:p>
            <a:pPr>
              <a:buFont typeface="Wingdings" panose="05000000000000000000" pitchFamily="2" charset="2"/>
              <a:buChar char="§"/>
            </a:pPr>
            <a:endParaRPr lang="lv-LV" sz="3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lv-LV" sz="3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3000" dirty="0">
                <a:solidFill>
                  <a:schemeClr val="accent4">
                    <a:lumMod val="50000"/>
                  </a:schemeClr>
                </a:solidFill>
                <a:latin typeface="Arial" panose="020B0604020202020204" pitchFamily="34" charset="0"/>
                <a:cs typeface="Arial" panose="020B0604020202020204" pitchFamily="34" charset="0"/>
              </a:rPr>
              <a:t>Pamatā veic ar cilpu</a:t>
            </a:r>
          </a:p>
        </p:txBody>
      </p:sp>
    </p:spTree>
    <p:extLst>
      <p:ext uri="{BB962C8B-B14F-4D97-AF65-F5344CB8AC3E}">
        <p14:creationId xmlns:p14="http://schemas.microsoft.com/office/powerpoint/2010/main" val="2961050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15137" y="100940"/>
            <a:ext cx="8229600"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Augsta riska izmaiņu CIN II/III ārstēšanas iespējas</a:t>
            </a:r>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6548" y="2731630"/>
            <a:ext cx="3343286" cy="267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46" y="1476648"/>
            <a:ext cx="4214645" cy="259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20" y="3740237"/>
            <a:ext cx="3513947" cy="30155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384" y="214522"/>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017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BOJĀJUMU EKSCĪZIJAS</a:t>
            </a:r>
          </a:p>
        </p:txBody>
      </p:sp>
      <p:pic>
        <p:nvPicPr>
          <p:cNvPr id="3"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48" y="373063"/>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669371" y="1952475"/>
            <a:ext cx="8229600" cy="4525963"/>
          </a:xfrm>
        </p:spPr>
        <p:txBody>
          <a:bodyPr/>
          <a:lstStyle/>
          <a:p>
            <a:pPr>
              <a:buFont typeface="Wingdings" panose="05000000000000000000" pitchFamily="2" charset="2"/>
              <a:buChar char="§"/>
            </a:pPr>
            <a:r>
              <a:rPr lang="lv-LV" sz="3000" dirty="0">
                <a:solidFill>
                  <a:schemeClr val="accent4">
                    <a:lumMod val="50000"/>
                  </a:schemeClr>
                </a:solidFill>
                <a:latin typeface="Arial" panose="020B0604020202020204" pitchFamily="34" charset="0"/>
                <a:cs typeface="Arial" panose="020B0604020202020204" pitchFamily="34" charset="0"/>
              </a:rPr>
              <a:t>Priekšrocības salīdzinot ar destrukcijas operācijām - mērķis ir evakuēt visus bojātos audos, tos nosūtot tālāk uz histoloģisko izmeklēšanu </a:t>
            </a:r>
          </a:p>
          <a:p>
            <a:pPr>
              <a:buFont typeface="Wingdings" panose="05000000000000000000" pitchFamily="2" charset="2"/>
              <a:buChar char="§"/>
            </a:pPr>
            <a:endParaRPr lang="lv-LV" sz="3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3000" dirty="0">
                <a:solidFill>
                  <a:schemeClr val="accent4">
                    <a:lumMod val="50000"/>
                  </a:schemeClr>
                </a:solidFill>
                <a:latin typeface="Arial" panose="020B0604020202020204" pitchFamily="34" charset="0"/>
                <a:cs typeface="Arial" panose="020B0604020202020204" pitchFamily="34" charset="0"/>
              </a:rPr>
              <a:t>Neveic, ja ir CIN I (izņemot gadījumus, kad ir </a:t>
            </a:r>
            <a:r>
              <a:rPr lang="lv-LV" sz="3000" dirty="0" err="1">
                <a:solidFill>
                  <a:schemeClr val="accent4">
                    <a:lumMod val="50000"/>
                  </a:schemeClr>
                </a:solidFill>
                <a:latin typeface="Arial" panose="020B0604020202020204" pitchFamily="34" charset="0"/>
                <a:cs typeface="Arial" panose="020B0604020202020204" pitchFamily="34" charset="0"/>
              </a:rPr>
              <a:t>persistējošs</a:t>
            </a:r>
            <a:r>
              <a:rPr lang="lv-LV" sz="3000" dirty="0">
                <a:solidFill>
                  <a:schemeClr val="accent4">
                    <a:lumMod val="50000"/>
                  </a:schemeClr>
                </a:solidFill>
                <a:latin typeface="Arial" panose="020B0604020202020204" pitchFamily="34" charset="0"/>
                <a:cs typeface="Arial" panose="020B0604020202020204" pitchFamily="34" charset="0"/>
              </a:rPr>
              <a:t> CIN I)</a:t>
            </a:r>
          </a:p>
        </p:txBody>
      </p:sp>
      <p:sp>
        <p:nvSpPr>
          <p:cNvPr id="5" name="TextBox 4"/>
          <p:cNvSpPr txBox="1"/>
          <p:nvPr/>
        </p:nvSpPr>
        <p:spPr>
          <a:xfrm>
            <a:off x="0" y="6483597"/>
            <a:ext cx="9144000" cy="553998"/>
          </a:xfrm>
          <a:prstGeom prst="rect">
            <a:avLst/>
          </a:prstGeom>
          <a:noFill/>
        </p:spPr>
        <p:txBody>
          <a:bodyPr wrap="square" rtlCol="0">
            <a:spAutoFit/>
          </a:bodyPr>
          <a:lstStyle/>
          <a:p>
            <a:r>
              <a:rPr lang="lv-LV" sz="1500" dirty="0" err="1">
                <a:solidFill>
                  <a:schemeClr val="bg1"/>
                </a:solidFill>
                <a:latin typeface="Arial" panose="020B0604020202020204" pitchFamily="34" charset="0"/>
                <a:cs typeface="Arial" panose="020B0604020202020204" pitchFamily="34" charset="0"/>
              </a:rPr>
              <a:t>European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guidlines</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for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quality</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assurance</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in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cervical</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cancer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screening</a:t>
            </a:r>
            <a:r>
              <a:rPr lang="lv-LV" sz="1500" dirty="0">
                <a:solidFill>
                  <a:schemeClr val="bg1"/>
                </a:solidFill>
                <a:latin typeface="Arial" panose="020B0604020202020204" pitchFamily="34" charset="0"/>
                <a:cs typeface="Arial" panose="020B0604020202020204" pitchFamily="34" charset="0"/>
              </a:rPr>
              <a:t>, 2nd </a:t>
            </a:r>
            <a:r>
              <a:rPr lang="lv-LV" sz="1500" dirty="0" err="1">
                <a:solidFill>
                  <a:schemeClr val="bg1"/>
                </a:solidFill>
                <a:latin typeface="Arial" panose="020B0604020202020204" pitchFamily="34" charset="0"/>
                <a:cs typeface="Arial" panose="020B0604020202020204" pitchFamily="34" charset="0"/>
              </a:rPr>
              <a:t>edition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Arbyn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2008</a:t>
            </a:r>
          </a:p>
          <a:p>
            <a:endParaRPr lang="lv-LV"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547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BOJĀJUMU EKSCĪZIJAS</a:t>
            </a:r>
          </a:p>
        </p:txBody>
      </p:sp>
      <p:pic>
        <p:nvPicPr>
          <p:cNvPr id="3"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48" y="373063"/>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669371" y="1610323"/>
            <a:ext cx="8229600" cy="4525963"/>
          </a:xfrm>
        </p:spPr>
        <p:txBody>
          <a:bodyPr/>
          <a:lstStyle/>
          <a:p>
            <a:pPr>
              <a:buFont typeface="Wingdings" panose="05000000000000000000" pitchFamily="2" charset="2"/>
              <a:buChar char="§"/>
            </a:pPr>
            <a:r>
              <a:rPr lang="lv-LV" sz="2000" dirty="0">
                <a:solidFill>
                  <a:schemeClr val="accent4">
                    <a:lumMod val="50000"/>
                  </a:schemeClr>
                </a:solidFill>
                <a:latin typeface="Arial" panose="020B0604020202020204" pitchFamily="34" charset="0"/>
                <a:cs typeface="Arial" panose="020B0604020202020204" pitchFamily="34" charset="0"/>
              </a:rPr>
              <a:t>Veic tikai </a:t>
            </a:r>
            <a:r>
              <a:rPr lang="lv-LV" sz="2000" dirty="0" err="1">
                <a:solidFill>
                  <a:schemeClr val="accent4">
                    <a:lumMod val="50000"/>
                  </a:schemeClr>
                </a:solidFill>
                <a:latin typeface="Arial" panose="020B0604020202020204" pitchFamily="34" charset="0"/>
                <a:cs typeface="Arial" panose="020B0604020202020204" pitchFamily="34" charset="0"/>
              </a:rPr>
              <a:t>kolposkopa</a:t>
            </a:r>
            <a:r>
              <a:rPr lang="lv-LV" sz="2000" dirty="0">
                <a:solidFill>
                  <a:schemeClr val="accent4">
                    <a:lumMod val="50000"/>
                  </a:schemeClr>
                </a:solidFill>
                <a:latin typeface="Arial" panose="020B0604020202020204" pitchFamily="34" charset="0"/>
                <a:cs typeface="Arial" panose="020B0604020202020204" pitchFamily="34" charset="0"/>
              </a:rPr>
              <a:t> kontrolē</a:t>
            </a:r>
          </a:p>
          <a:p>
            <a:pPr>
              <a:buFont typeface="Wingdings" panose="05000000000000000000" pitchFamily="2" charset="2"/>
              <a:buChar char="§"/>
            </a:pPr>
            <a:endParaRPr lang="lv-LV" sz="2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000" dirty="0">
                <a:solidFill>
                  <a:schemeClr val="accent4">
                    <a:lumMod val="50000"/>
                  </a:schemeClr>
                </a:solidFill>
                <a:latin typeface="Arial" panose="020B0604020202020204" pitchFamily="34" charset="0"/>
                <a:cs typeface="Arial" panose="020B0604020202020204" pitchFamily="34" charset="0"/>
              </a:rPr>
              <a:t>80 % jābūt veiktām lokālā narkozē</a:t>
            </a:r>
          </a:p>
          <a:p>
            <a:pPr>
              <a:buFont typeface="Wingdings" panose="05000000000000000000" pitchFamily="2" charset="2"/>
              <a:buChar char="§"/>
            </a:pPr>
            <a:endParaRPr lang="lv-LV" sz="2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000" dirty="0" err="1">
                <a:solidFill>
                  <a:schemeClr val="accent4">
                    <a:lumMod val="50000"/>
                  </a:schemeClr>
                </a:solidFill>
                <a:latin typeface="Arial" panose="020B0604020202020204" pitchFamily="34" charset="0"/>
                <a:cs typeface="Arial" panose="020B0604020202020204" pitchFamily="34" charset="0"/>
              </a:rPr>
              <a:t>Jāekscidē</a:t>
            </a:r>
            <a:r>
              <a:rPr lang="lv-LV" sz="2000" dirty="0">
                <a:solidFill>
                  <a:schemeClr val="accent4">
                    <a:lumMod val="50000"/>
                  </a:schemeClr>
                </a:solidFill>
                <a:latin typeface="Arial" panose="020B0604020202020204" pitchFamily="34" charset="0"/>
                <a:cs typeface="Arial" panose="020B0604020202020204" pitchFamily="34" charset="0"/>
              </a:rPr>
              <a:t> transformācijas zona ar bojātiem audiem, taču jāizvairās no nevajadzīgas </a:t>
            </a:r>
            <a:r>
              <a:rPr lang="lv-LV" sz="2000" dirty="0" err="1">
                <a:solidFill>
                  <a:schemeClr val="accent4">
                    <a:lumMod val="50000"/>
                  </a:schemeClr>
                </a:solidFill>
                <a:latin typeface="Arial" panose="020B0604020202020204" pitchFamily="34" charset="0"/>
                <a:cs typeface="Arial" panose="020B0604020202020204" pitchFamily="34" charset="0"/>
              </a:rPr>
              <a:t>ekto</a:t>
            </a:r>
            <a:r>
              <a:rPr lang="lv-LV" sz="2000" dirty="0">
                <a:solidFill>
                  <a:schemeClr val="accent4">
                    <a:lumMod val="50000"/>
                  </a:schemeClr>
                </a:solidFill>
                <a:latin typeface="Arial" panose="020B0604020202020204" pitchFamily="34" charset="0"/>
                <a:cs typeface="Arial" panose="020B0604020202020204" pitchFamily="34" charset="0"/>
              </a:rPr>
              <a:t>– un </a:t>
            </a:r>
            <a:r>
              <a:rPr lang="lv-LV" sz="2000" dirty="0" err="1">
                <a:solidFill>
                  <a:schemeClr val="accent4">
                    <a:lumMod val="50000"/>
                  </a:schemeClr>
                </a:solidFill>
                <a:latin typeface="Arial" panose="020B0604020202020204" pitchFamily="34" charset="0"/>
                <a:cs typeface="Arial" panose="020B0604020202020204" pitchFamily="34" charset="0"/>
              </a:rPr>
              <a:t>endocervikālo</a:t>
            </a:r>
            <a:r>
              <a:rPr lang="lv-LV" sz="2000" dirty="0">
                <a:solidFill>
                  <a:schemeClr val="accent4">
                    <a:lumMod val="50000"/>
                  </a:schemeClr>
                </a:solidFill>
                <a:latin typeface="Arial" panose="020B0604020202020204" pitchFamily="34" charset="0"/>
                <a:cs typeface="Arial" panose="020B0604020202020204" pitchFamily="34" charset="0"/>
              </a:rPr>
              <a:t> audu bojāšanas</a:t>
            </a:r>
          </a:p>
          <a:p>
            <a:pPr>
              <a:buFont typeface="Wingdings" panose="05000000000000000000" pitchFamily="2" charset="2"/>
              <a:buChar char="§"/>
            </a:pPr>
            <a:endParaRPr lang="lv-LV" sz="2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000" dirty="0">
                <a:solidFill>
                  <a:schemeClr val="accent4">
                    <a:lumMod val="50000"/>
                  </a:schemeClr>
                </a:solidFill>
                <a:latin typeface="Arial" panose="020B0604020202020204" pitchFamily="34" charset="0"/>
                <a:cs typeface="Arial" panose="020B0604020202020204" pitchFamily="34" charset="0"/>
              </a:rPr>
              <a:t>Izmēru un formu nosaka pēc </a:t>
            </a:r>
            <a:r>
              <a:rPr lang="lv-LV" sz="2000" dirty="0" err="1">
                <a:solidFill>
                  <a:schemeClr val="accent4">
                    <a:lumMod val="50000"/>
                  </a:schemeClr>
                </a:solidFill>
                <a:latin typeface="Arial" panose="020B0604020202020204" pitchFamily="34" charset="0"/>
                <a:cs typeface="Arial" panose="020B0604020202020204" pitchFamily="34" charset="0"/>
              </a:rPr>
              <a:t>kolposkopijas</a:t>
            </a:r>
            <a:r>
              <a:rPr lang="lv-LV" sz="2000" dirty="0">
                <a:solidFill>
                  <a:schemeClr val="accent4">
                    <a:lumMod val="50000"/>
                  </a:schemeClr>
                </a:solidFill>
                <a:latin typeface="Arial" panose="020B0604020202020204" pitchFamily="34" charset="0"/>
                <a:cs typeface="Arial" panose="020B0604020202020204" pitchFamily="34" charset="0"/>
              </a:rPr>
              <a:t> izmeklēšanas datiem</a:t>
            </a:r>
          </a:p>
          <a:p>
            <a:pPr>
              <a:buFont typeface="Wingdings" panose="05000000000000000000" pitchFamily="2" charset="2"/>
              <a:buChar char="§"/>
            </a:pPr>
            <a:endParaRPr lang="lv-LV" sz="20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000" dirty="0">
                <a:solidFill>
                  <a:schemeClr val="accent4">
                    <a:lumMod val="50000"/>
                  </a:schemeClr>
                </a:solidFill>
                <a:latin typeface="Arial" panose="020B0604020202020204" pitchFamily="34" charset="0"/>
                <a:cs typeface="Arial" panose="020B0604020202020204" pitchFamily="34" charset="0"/>
              </a:rPr>
              <a:t>Vēlams vienā gabalā, jo tad precīzāka histoloģiskā izmeklēšana, kuras laikā patologs nosaka gan bojājuma pakāpi, gan arī robežu stāvokli (</a:t>
            </a:r>
            <a:r>
              <a:rPr lang="lv-LV" sz="2000" dirty="0" err="1">
                <a:solidFill>
                  <a:schemeClr val="accent4">
                    <a:lumMod val="50000"/>
                  </a:schemeClr>
                </a:solidFill>
                <a:latin typeface="Arial" panose="020B0604020202020204" pitchFamily="34" charset="0"/>
                <a:cs typeface="Arial" panose="020B0604020202020204" pitchFamily="34" charset="0"/>
              </a:rPr>
              <a:t>ekto</a:t>
            </a:r>
            <a:r>
              <a:rPr lang="lv-LV" sz="2000" dirty="0">
                <a:solidFill>
                  <a:schemeClr val="accent4">
                    <a:lumMod val="50000"/>
                  </a:schemeClr>
                </a:solidFill>
                <a:latin typeface="Arial" panose="020B0604020202020204" pitchFamily="34" charset="0"/>
                <a:cs typeface="Arial" panose="020B0604020202020204" pitchFamily="34" charset="0"/>
              </a:rPr>
              <a:t> – un </a:t>
            </a:r>
            <a:r>
              <a:rPr lang="lv-LV" sz="2000" dirty="0" err="1">
                <a:solidFill>
                  <a:schemeClr val="accent4">
                    <a:lumMod val="50000"/>
                  </a:schemeClr>
                </a:solidFill>
                <a:latin typeface="Arial" panose="020B0604020202020204" pitchFamily="34" charset="0"/>
                <a:cs typeface="Arial" panose="020B0604020202020204" pitchFamily="34" charset="0"/>
              </a:rPr>
              <a:t>endocervikālo</a:t>
            </a:r>
            <a:r>
              <a:rPr lang="lv-LV" sz="2000" dirty="0">
                <a:solidFill>
                  <a:schemeClr val="accent4">
                    <a:lumMod val="50000"/>
                  </a:schemeClr>
                </a:solidFill>
                <a:latin typeface="Arial" panose="020B0604020202020204" pitchFamily="34" charset="0"/>
                <a:cs typeface="Arial" panose="020B0604020202020204" pitchFamily="34" charset="0"/>
              </a:rPr>
              <a:t> robežu)</a:t>
            </a:r>
          </a:p>
        </p:txBody>
      </p:sp>
      <p:sp>
        <p:nvSpPr>
          <p:cNvPr id="5" name="TextBox 4"/>
          <p:cNvSpPr txBox="1"/>
          <p:nvPr/>
        </p:nvSpPr>
        <p:spPr>
          <a:xfrm>
            <a:off x="0" y="6483597"/>
            <a:ext cx="9144000" cy="553998"/>
          </a:xfrm>
          <a:prstGeom prst="rect">
            <a:avLst/>
          </a:prstGeom>
          <a:noFill/>
        </p:spPr>
        <p:txBody>
          <a:bodyPr wrap="square" rtlCol="0">
            <a:spAutoFit/>
          </a:bodyPr>
          <a:lstStyle/>
          <a:p>
            <a:r>
              <a:rPr lang="lv-LV" sz="1500" dirty="0" err="1">
                <a:solidFill>
                  <a:schemeClr val="bg1"/>
                </a:solidFill>
                <a:latin typeface="Arial" panose="020B0604020202020204" pitchFamily="34" charset="0"/>
                <a:cs typeface="Arial" panose="020B0604020202020204" pitchFamily="34" charset="0"/>
              </a:rPr>
              <a:t>European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guidlines</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for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quality</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assurance</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in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cervical</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cancer</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screening</a:t>
            </a:r>
            <a:r>
              <a:rPr lang="lv-LV" sz="1500" dirty="0">
                <a:solidFill>
                  <a:schemeClr val="bg1"/>
                </a:solidFill>
                <a:latin typeface="Arial" panose="020B0604020202020204" pitchFamily="34" charset="0"/>
                <a:cs typeface="Arial" panose="020B0604020202020204" pitchFamily="34" charset="0"/>
              </a:rPr>
              <a:t>, 2nd </a:t>
            </a:r>
            <a:r>
              <a:rPr lang="lv-LV" sz="1500" dirty="0" err="1">
                <a:solidFill>
                  <a:schemeClr val="bg1"/>
                </a:solidFill>
                <a:latin typeface="Arial" panose="020B0604020202020204" pitchFamily="34" charset="0"/>
                <a:cs typeface="Arial" panose="020B0604020202020204" pitchFamily="34" charset="0"/>
              </a:rPr>
              <a:t>edition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Arbyn</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2008</a:t>
            </a:r>
          </a:p>
          <a:p>
            <a:endParaRPr lang="lv-LV"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81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txBox="1">
            <a:spLocks/>
          </p:cNvSpPr>
          <p:nvPr/>
        </p:nvSpPr>
        <p:spPr bwMode="auto">
          <a:xfrm>
            <a:off x="940934" y="0"/>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n-US" sz="3000" dirty="0" err="1">
                <a:solidFill>
                  <a:schemeClr val="accent4">
                    <a:lumMod val="50000"/>
                  </a:schemeClr>
                </a:solidFill>
                <a:latin typeface="Arial" charset="0"/>
                <a:ea typeface="Arial" charset="0"/>
                <a:cs typeface="Arial" charset="0"/>
              </a:rPr>
              <a:t>Saslimstība</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ar</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dzemdes</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kakla</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vēzi</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Latvijā</a:t>
            </a:r>
            <a:endParaRPr lang="lv-LV" sz="3000" dirty="0">
              <a:solidFill>
                <a:schemeClr val="accent4">
                  <a:lumMod val="50000"/>
                </a:schemeClr>
              </a:solidFill>
              <a:latin typeface="Arial" charset="0"/>
              <a:ea typeface="Arial" charset="0"/>
              <a:cs typeface="Arial" charset="0"/>
            </a:endParaRPr>
          </a:p>
        </p:txBody>
      </p:sp>
      <p:pic>
        <p:nvPicPr>
          <p:cNvPr id="8195"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258763"/>
            <a:ext cx="63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Объект 4"/>
          <p:cNvGraphicFramePr>
            <a:graphicFrameLocks noGrp="1"/>
          </p:cNvGraphicFramePr>
          <p:nvPr>
            <p:ph idx="1"/>
            <p:extLst>
              <p:ext uri="{D42A27DB-BD31-4B8C-83A1-F6EECF244321}">
                <p14:modId xmlns:p14="http://schemas.microsoft.com/office/powerpoint/2010/main" val="1000264092"/>
              </p:ext>
            </p:extLst>
          </p:nvPr>
        </p:nvGraphicFramePr>
        <p:xfrm>
          <a:off x="636815" y="987313"/>
          <a:ext cx="76200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2623907" y="6014358"/>
            <a:ext cx="2339752" cy="646331"/>
          </a:xfrm>
          <a:prstGeom prst="rect">
            <a:avLst/>
          </a:prstGeom>
          <a:noFill/>
        </p:spPr>
        <p:txBody>
          <a:bodyPr wrap="square" rtlCol="0">
            <a:spAutoFit/>
          </a:bodyPr>
          <a:lstStyle/>
          <a:p>
            <a:pPr algn="r"/>
            <a:r>
              <a:rPr lang="lv-LV" dirty="0">
                <a:solidFill>
                  <a:schemeClr val="accent4">
                    <a:lumMod val="50000"/>
                  </a:schemeClr>
                </a:solidFill>
                <a:latin typeface="Arial" charset="0"/>
                <a:ea typeface="Arial" charset="0"/>
                <a:cs typeface="Arial" charset="0"/>
              </a:rPr>
              <a:t>SPKC dati</a:t>
            </a:r>
            <a:endParaRPr lang="ru-RU" dirty="0">
              <a:solidFill>
                <a:schemeClr val="accent4">
                  <a:lumMod val="50000"/>
                </a:schemeClr>
              </a:solidFill>
              <a:latin typeface="Arial" charset="0"/>
              <a:ea typeface="Arial" charset="0"/>
              <a:cs typeface="Arial" charset="0"/>
            </a:endParaRPr>
          </a:p>
          <a:p>
            <a:pPr algn="r"/>
            <a:endParaRPr lang="ru-RU" dirty="0">
              <a:solidFill>
                <a:schemeClr val="accent4">
                  <a:lumMod val="50000"/>
                </a:schemeClr>
              </a:solidFill>
              <a:latin typeface="Arial" charset="0"/>
              <a:ea typeface="Arial"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92371" y="172528"/>
            <a:ext cx="8229600" cy="1143000"/>
          </a:xfrm>
        </p:spPr>
        <p:txBody>
          <a:bodyPr/>
          <a:lstStyle/>
          <a:p>
            <a:pPr algn="l"/>
            <a:r>
              <a:rPr lang="lv-LV" sz="3000" dirty="0">
                <a:solidFill>
                  <a:schemeClr val="accent4">
                    <a:lumMod val="50000"/>
                  </a:schemeClr>
                </a:solidFill>
                <a:latin typeface="Arial" panose="020B0604020202020204" pitchFamily="34" charset="0"/>
                <a:cs typeface="Arial" panose="020B0604020202020204" pitchFamily="34" charset="0"/>
              </a:rPr>
              <a:t>LOKĀLĀS DESTRUKCIJAS (ABLĀCIJAS) OPERĀCIJU VEIDI</a:t>
            </a:r>
          </a:p>
        </p:txBody>
      </p:sp>
      <p:pic>
        <p:nvPicPr>
          <p:cNvPr id="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770" y="172527"/>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457200" y="1600200"/>
            <a:ext cx="8229600" cy="4997152"/>
          </a:xfrm>
        </p:spPr>
        <p:txBody>
          <a:bodyPr>
            <a:normAutofit/>
          </a:bodyPr>
          <a:lstStyle/>
          <a:p>
            <a:r>
              <a:rPr lang="lv-LV" sz="2500" dirty="0">
                <a:solidFill>
                  <a:schemeClr val="accent4">
                    <a:lumMod val="50000"/>
                  </a:schemeClr>
                </a:solidFill>
                <a:latin typeface="Arial" panose="020B0604020202020204" pitchFamily="34" charset="0"/>
                <a:cs typeface="Arial" panose="020B0604020202020204" pitchFamily="34" charset="0"/>
              </a:rPr>
              <a:t>ELEKTROKOAGULĀCIJA (DIATERMIJA)</a:t>
            </a:r>
          </a:p>
          <a:p>
            <a:r>
              <a:rPr lang="lv-LV" sz="2500" dirty="0">
                <a:solidFill>
                  <a:schemeClr val="accent4">
                    <a:lumMod val="50000"/>
                  </a:schemeClr>
                </a:solidFill>
                <a:latin typeface="Arial" panose="020B0604020202020204" pitchFamily="34" charset="0"/>
                <a:cs typeface="Arial" panose="020B0604020202020204" pitchFamily="34" charset="0"/>
              </a:rPr>
              <a:t>DIATERMOKOAGULĀCIJA</a:t>
            </a:r>
          </a:p>
          <a:p>
            <a:pPr marL="0" indent="0">
              <a:buNone/>
            </a:pPr>
            <a:endParaRPr lang="lv-LV" sz="2500" dirty="0">
              <a:solidFill>
                <a:schemeClr val="accent4">
                  <a:lumMod val="50000"/>
                </a:schemeClr>
              </a:solidFill>
              <a:latin typeface="Arial" panose="020B0604020202020204" pitchFamily="34" charset="0"/>
              <a:cs typeface="Arial" panose="020B0604020202020204" pitchFamily="34" charset="0"/>
            </a:endParaRPr>
          </a:p>
          <a:p>
            <a:pPr marL="0" indent="0">
              <a:buNone/>
            </a:pPr>
            <a:r>
              <a:rPr lang="lv-LV" sz="2500" dirty="0">
                <a:solidFill>
                  <a:srgbClr val="7030A0"/>
                </a:solidFill>
                <a:latin typeface="Arial" panose="020B0604020202020204" pitchFamily="34" charset="0"/>
                <a:cs typeface="Arial" panose="020B0604020202020204" pitchFamily="34" charset="0"/>
              </a:rPr>
              <a:t>REKOMENDĒTĀS METODES</a:t>
            </a:r>
          </a:p>
          <a:p>
            <a:pPr marL="0" indent="0">
              <a:buNone/>
            </a:pPr>
            <a:endParaRPr lang="lv-LV" sz="2500" dirty="0">
              <a:solidFill>
                <a:srgbClr val="7030A0"/>
              </a:solidFill>
              <a:latin typeface="Arial" panose="020B0604020202020204" pitchFamily="34" charset="0"/>
              <a:cs typeface="Arial" panose="020B0604020202020204" pitchFamily="34" charset="0"/>
            </a:endParaRPr>
          </a:p>
          <a:p>
            <a:r>
              <a:rPr lang="lv-LV" sz="2500" dirty="0">
                <a:solidFill>
                  <a:schemeClr val="accent4">
                    <a:lumMod val="50000"/>
                  </a:schemeClr>
                </a:solidFill>
                <a:latin typeface="Arial" panose="020B0604020202020204" pitchFamily="34" charset="0"/>
                <a:cs typeface="Arial" panose="020B0604020202020204" pitchFamily="34" charset="0"/>
              </a:rPr>
              <a:t>LĀZERA VAPORIZĀCIJA</a:t>
            </a:r>
          </a:p>
          <a:p>
            <a:r>
              <a:rPr lang="lv-LV" sz="2500" dirty="0">
                <a:solidFill>
                  <a:schemeClr val="accent4">
                    <a:lumMod val="50000"/>
                  </a:schemeClr>
                </a:solidFill>
                <a:latin typeface="Arial" panose="020B0604020202020204" pitchFamily="34" charset="0"/>
                <a:cs typeface="Arial" panose="020B0604020202020204" pitchFamily="34" charset="0"/>
              </a:rPr>
              <a:t>KRIOTERAPIJA</a:t>
            </a:r>
          </a:p>
          <a:p>
            <a:r>
              <a:rPr lang="lv-LV" sz="2500" dirty="0">
                <a:solidFill>
                  <a:schemeClr val="accent4">
                    <a:lumMod val="50000"/>
                  </a:schemeClr>
                </a:solidFill>
                <a:latin typeface="Arial" panose="020B0604020202020204" pitchFamily="34" charset="0"/>
                <a:cs typeface="Arial" panose="020B0604020202020204" pitchFamily="34" charset="0"/>
              </a:rPr>
              <a:t>«AUKSTĀ KOAGULĀCIJA» JEB DOZĒTĀ KOAGULĀCIJA</a:t>
            </a:r>
            <a:endParaRPr lang="lv-LV" sz="2500" baseline="300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530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86928" y="0"/>
            <a:ext cx="8229600" cy="114300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LOKĀLĀS DESTRUKCIJAS (ABLĀCIJAS)</a:t>
            </a:r>
          </a:p>
        </p:txBody>
      </p:sp>
      <p:pic>
        <p:nvPicPr>
          <p:cNvPr id="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424" y="155575"/>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48424" y="1652773"/>
            <a:ext cx="8229600" cy="4525963"/>
          </a:xfrm>
        </p:spPr>
        <p:txBody>
          <a:bodyPr/>
          <a:lstStyle/>
          <a:p>
            <a:pPr>
              <a:buFont typeface="Wingdings" panose="05000000000000000000" pitchFamily="2" charset="2"/>
              <a:buChar char="§"/>
            </a:pPr>
            <a:r>
              <a:rPr lang="lv-LV" dirty="0">
                <a:solidFill>
                  <a:schemeClr val="accent4">
                    <a:lumMod val="50000"/>
                  </a:schemeClr>
                </a:solidFill>
              </a:rPr>
              <a:t>Mērķis </a:t>
            </a:r>
            <a:r>
              <a:rPr lang="lv-LV" dirty="0" err="1">
                <a:solidFill>
                  <a:schemeClr val="accent4">
                    <a:lumMod val="50000"/>
                  </a:schemeClr>
                </a:solidFill>
              </a:rPr>
              <a:t>destruēt</a:t>
            </a:r>
            <a:r>
              <a:rPr lang="lv-LV" dirty="0">
                <a:solidFill>
                  <a:schemeClr val="accent4">
                    <a:lumMod val="50000"/>
                  </a:schemeClr>
                </a:solidFill>
              </a:rPr>
              <a:t> CIN skartos audus</a:t>
            </a:r>
          </a:p>
          <a:p>
            <a:pPr>
              <a:buFont typeface="Wingdings" panose="05000000000000000000" pitchFamily="2" charset="2"/>
              <a:buChar char="§"/>
            </a:pPr>
            <a:endParaRPr lang="lv-LV" dirty="0">
              <a:solidFill>
                <a:schemeClr val="accent4">
                  <a:lumMod val="50000"/>
                </a:schemeClr>
              </a:solidFill>
            </a:endParaRPr>
          </a:p>
          <a:p>
            <a:pPr>
              <a:buFont typeface="Wingdings" panose="05000000000000000000" pitchFamily="2" charset="2"/>
              <a:buChar char="§"/>
            </a:pPr>
            <a:r>
              <a:rPr lang="lv-LV" dirty="0" err="1">
                <a:solidFill>
                  <a:schemeClr val="accent4">
                    <a:lumMod val="50000"/>
                  </a:schemeClr>
                </a:solidFill>
              </a:rPr>
              <a:t>Jādestruē</a:t>
            </a:r>
            <a:r>
              <a:rPr lang="lv-LV" dirty="0">
                <a:solidFill>
                  <a:schemeClr val="accent4">
                    <a:lumMod val="50000"/>
                  </a:schemeClr>
                </a:solidFill>
              </a:rPr>
              <a:t> visa transformācijas zona</a:t>
            </a:r>
          </a:p>
          <a:p>
            <a:pPr>
              <a:buFont typeface="Wingdings" panose="05000000000000000000" pitchFamily="2" charset="2"/>
              <a:buChar char="§"/>
            </a:pPr>
            <a:endParaRPr lang="lv-LV" dirty="0">
              <a:solidFill>
                <a:schemeClr val="accent4">
                  <a:lumMod val="50000"/>
                </a:schemeClr>
              </a:solidFill>
            </a:endParaRPr>
          </a:p>
          <a:p>
            <a:pPr>
              <a:buFont typeface="Wingdings" panose="05000000000000000000" pitchFamily="2" charset="2"/>
              <a:buChar char="§"/>
            </a:pPr>
            <a:r>
              <a:rPr lang="lv-LV" dirty="0">
                <a:solidFill>
                  <a:schemeClr val="accent4">
                    <a:lumMod val="50000"/>
                  </a:schemeClr>
                </a:solidFill>
              </a:rPr>
              <a:t>Destrukcijas dziļumam jābūt vismaz 4 mm</a:t>
            </a:r>
          </a:p>
        </p:txBody>
      </p:sp>
    </p:spTree>
    <p:extLst>
      <p:ext uri="{BB962C8B-B14F-4D97-AF65-F5344CB8AC3E}">
        <p14:creationId xmlns:p14="http://schemas.microsoft.com/office/powerpoint/2010/main" val="401661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9168" y="-132512"/>
            <a:ext cx="8229600" cy="114300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HISTOLOĢISKI LSIL jeb CIN 1</a:t>
            </a:r>
          </a:p>
        </p:txBody>
      </p:sp>
      <p:pic>
        <p:nvPicPr>
          <p:cNvPr id="3" name="Picture 24" descr="C:\Users\Liga\Desktop\medicinas_kof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388"/>
            <a:ext cx="876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87824" y="1010488"/>
            <a:ext cx="2921884" cy="1036387"/>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latin typeface="Arial" panose="020B0604020202020204" pitchFamily="34" charset="0"/>
                <a:cs typeface="Arial" panose="020B0604020202020204" pitchFamily="34" charset="0"/>
              </a:rPr>
              <a:t>KOLPOSKOPIJĀ + BIOPSIJĀ CIN I</a:t>
            </a:r>
          </a:p>
        </p:txBody>
      </p:sp>
      <p:sp>
        <p:nvSpPr>
          <p:cNvPr id="5" name="Rectangle 4"/>
          <p:cNvSpPr/>
          <p:nvPr/>
        </p:nvSpPr>
        <p:spPr>
          <a:xfrm>
            <a:off x="3635896" y="2594664"/>
            <a:ext cx="1728192" cy="79208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rPr>
              <a:t>Pēc 6/12/24 </a:t>
            </a:r>
            <a:r>
              <a:rPr lang="lv-LV" b="1" dirty="0" err="1">
                <a:solidFill>
                  <a:schemeClr val="accent4">
                    <a:lumMod val="50000"/>
                  </a:schemeClr>
                </a:solidFill>
              </a:rPr>
              <a:t>mēn</a:t>
            </a:r>
            <a:r>
              <a:rPr lang="lv-LV" b="1" dirty="0">
                <a:solidFill>
                  <a:schemeClr val="accent4">
                    <a:lumMod val="50000"/>
                  </a:schemeClr>
                </a:solidFill>
              </a:rPr>
              <a:t>. </a:t>
            </a:r>
            <a:r>
              <a:rPr lang="lv-LV" b="1" dirty="0" err="1">
                <a:solidFill>
                  <a:schemeClr val="accent4">
                    <a:lumMod val="50000"/>
                  </a:schemeClr>
                </a:solidFill>
              </a:rPr>
              <a:t>citol</a:t>
            </a:r>
            <a:r>
              <a:rPr lang="lv-LV" b="1" dirty="0">
                <a:solidFill>
                  <a:schemeClr val="accent4">
                    <a:lumMod val="50000"/>
                  </a:schemeClr>
                </a:solidFill>
              </a:rPr>
              <a:t>.</a:t>
            </a:r>
          </a:p>
        </p:txBody>
      </p:sp>
      <p:sp>
        <p:nvSpPr>
          <p:cNvPr id="6" name="Rectangle 5"/>
          <p:cNvSpPr/>
          <p:nvPr/>
        </p:nvSpPr>
        <p:spPr>
          <a:xfrm>
            <a:off x="1259632" y="3890808"/>
            <a:ext cx="2112135" cy="108012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rPr>
              <a:t>CITOL. NORMA: RUTĪNAIS SKRĪNINGS (CU IK 3 GADUS)</a:t>
            </a:r>
          </a:p>
        </p:txBody>
      </p:sp>
      <p:sp>
        <p:nvSpPr>
          <p:cNvPr id="7" name="Rectangle 6"/>
          <p:cNvSpPr/>
          <p:nvPr/>
        </p:nvSpPr>
        <p:spPr>
          <a:xfrm>
            <a:off x="5076056" y="3818800"/>
            <a:ext cx="2088232" cy="108012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rPr>
              <a:t>LSIL</a:t>
            </a:r>
          </a:p>
          <a:p>
            <a:pPr algn="ctr"/>
            <a:r>
              <a:rPr lang="lv-LV" b="1" dirty="0">
                <a:solidFill>
                  <a:schemeClr val="accent4">
                    <a:lumMod val="50000"/>
                  </a:schemeClr>
                </a:solidFill>
              </a:rPr>
              <a:t>2 GADI PERSISTĒ</a:t>
            </a:r>
          </a:p>
        </p:txBody>
      </p:sp>
      <p:sp>
        <p:nvSpPr>
          <p:cNvPr id="8" name="Rectangle 7"/>
          <p:cNvSpPr/>
          <p:nvPr/>
        </p:nvSpPr>
        <p:spPr>
          <a:xfrm>
            <a:off x="5220072" y="5591616"/>
            <a:ext cx="2952328" cy="100811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accent4">
                    <a:lumMod val="50000"/>
                  </a:schemeClr>
                </a:solidFill>
              </a:rPr>
              <a:t>DESTRUKCIJAS vai EKSCĪZIJAS OPERĀCIJA</a:t>
            </a:r>
          </a:p>
        </p:txBody>
      </p:sp>
      <p:sp>
        <p:nvSpPr>
          <p:cNvPr id="10" name="Down Arrow 9"/>
          <p:cNvSpPr/>
          <p:nvPr/>
        </p:nvSpPr>
        <p:spPr>
          <a:xfrm>
            <a:off x="4283968" y="2169355"/>
            <a:ext cx="216024" cy="244960"/>
          </a:xfrm>
          <a:prstGeom prst="down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11" name="Straight Arrow Connector 10"/>
          <p:cNvCxnSpPr/>
          <p:nvPr/>
        </p:nvCxnSpPr>
        <p:spPr>
          <a:xfrm flipH="1">
            <a:off x="2915816" y="3458760"/>
            <a:ext cx="720080" cy="295258"/>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644008" y="3458760"/>
            <a:ext cx="720080" cy="335899"/>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flipH="1">
            <a:off x="6228184" y="5042936"/>
            <a:ext cx="246990" cy="456189"/>
          </a:xfrm>
          <a:prstGeom prst="down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65534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905" y="-98728"/>
            <a:ext cx="8229600" cy="114300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HISTOLOĢISKI HSIL (CIN II/III), CGIN</a:t>
            </a:r>
          </a:p>
        </p:txBody>
      </p:sp>
      <p:pic>
        <p:nvPicPr>
          <p:cNvPr id="3" name="Picture 24" descr="C:\Users\Liga\Desktop\medicinas_kof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388"/>
            <a:ext cx="876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88044" y="1736822"/>
            <a:ext cx="4104456" cy="151216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t>KOLPOSKOPIJĀ  + BIOPSIJĀ</a:t>
            </a:r>
          </a:p>
          <a:p>
            <a:pPr algn="ctr"/>
            <a:r>
              <a:rPr lang="lv-LV" sz="2400" b="1" dirty="0"/>
              <a:t>CIN II/III, CGIN</a:t>
            </a:r>
          </a:p>
        </p:txBody>
      </p:sp>
      <p:sp>
        <p:nvSpPr>
          <p:cNvPr id="21" name="Rectangle 20"/>
          <p:cNvSpPr/>
          <p:nvPr/>
        </p:nvSpPr>
        <p:spPr>
          <a:xfrm>
            <a:off x="5616636" y="1556802"/>
            <a:ext cx="2664296" cy="187220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t>EKSCĪZIJA AR CILPU VAI KONUSU</a:t>
            </a:r>
          </a:p>
        </p:txBody>
      </p:sp>
      <p:sp>
        <p:nvSpPr>
          <p:cNvPr id="22" name="Right Arrow 21"/>
          <p:cNvSpPr/>
          <p:nvPr/>
        </p:nvSpPr>
        <p:spPr>
          <a:xfrm>
            <a:off x="4392500" y="2366892"/>
            <a:ext cx="1224136" cy="252028"/>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90863"/>
            <a:ext cx="1944216" cy="172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204" y="4082626"/>
            <a:ext cx="180022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483" y="3472317"/>
            <a:ext cx="22383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692" y="4425526"/>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511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04513" y="255978"/>
            <a:ext cx="7289320"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Ar dzemdes kakla ārstēšanu saistītie riski dzemdniecībā</a:t>
            </a:r>
          </a:p>
        </p:txBody>
      </p:sp>
      <p:pic>
        <p:nvPicPr>
          <p:cNvPr id="3" name="Picture 26" descr="C:\Users\Liga\Desktop\analiz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 y="274638"/>
            <a:ext cx="10239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одержимое 2"/>
          <p:cNvSpPr>
            <a:spLocks noGrp="1"/>
          </p:cNvSpPr>
          <p:nvPr>
            <p:ph idx="1"/>
          </p:nvPr>
        </p:nvSpPr>
        <p:spPr>
          <a:xfrm>
            <a:off x="457200" y="1600200"/>
            <a:ext cx="8229600" cy="4800600"/>
          </a:xfrm>
        </p:spPr>
        <p:txBody>
          <a:bodyPr>
            <a:normAutofit/>
          </a:bodyPr>
          <a:lstStyle/>
          <a:p>
            <a:r>
              <a:rPr lang="lv-LV" sz="2400" dirty="0">
                <a:solidFill>
                  <a:schemeClr val="accent4">
                    <a:lumMod val="50000"/>
                  </a:schemeClr>
                </a:solidFill>
                <a:latin typeface="Arial" panose="020B0604020202020204" pitchFamily="34" charset="0"/>
                <a:cs typeface="Arial" panose="020B0604020202020204" pitchFamily="34" charset="0"/>
              </a:rPr>
              <a:t>To sieviešu vidējais vecums, kas tiek ārstētas sakarā ar SIL, ir līdzīgs vidējam pirmdzemdētāju vecumam</a:t>
            </a:r>
          </a:p>
          <a:p>
            <a:endParaRPr lang="lv-LV" sz="2400" dirty="0">
              <a:solidFill>
                <a:schemeClr val="accent4">
                  <a:lumMod val="50000"/>
                </a:schemeClr>
              </a:solidFill>
              <a:latin typeface="Arial" panose="020B0604020202020204" pitchFamily="34" charset="0"/>
              <a:cs typeface="Arial" panose="020B0604020202020204" pitchFamily="34" charset="0"/>
            </a:endParaRPr>
          </a:p>
          <a:p>
            <a:r>
              <a:rPr lang="lv-LV" sz="2400" dirty="0">
                <a:solidFill>
                  <a:schemeClr val="accent4">
                    <a:lumMod val="50000"/>
                  </a:schemeClr>
                </a:solidFill>
                <a:latin typeface="Arial" panose="020B0604020202020204" pitchFamily="34" charset="0"/>
                <a:cs typeface="Arial" panose="020B0604020202020204" pitchFamily="34" charset="0"/>
              </a:rPr>
              <a:t>Līdz galam nav skaidrs, kā SIL ārstēšana var ietekmēt grūtniecības gaitu:</a:t>
            </a:r>
          </a:p>
          <a:p>
            <a:pPr>
              <a:buNone/>
            </a:pPr>
            <a:endParaRPr lang="lv-LV" sz="2400" dirty="0">
              <a:solidFill>
                <a:schemeClr val="accent4">
                  <a:lumMod val="50000"/>
                </a:schemeClr>
              </a:solidFill>
              <a:latin typeface="Arial" panose="020B0604020202020204" pitchFamily="34" charset="0"/>
              <a:cs typeface="Arial" panose="020B0604020202020204" pitchFamily="34" charset="0"/>
            </a:endParaRPr>
          </a:p>
          <a:p>
            <a:pPr>
              <a:buFont typeface="Wingdings" pitchFamily="2" charset="2"/>
              <a:buChar char="Ø"/>
            </a:pPr>
            <a:r>
              <a:rPr lang="lv-LV" sz="2400" dirty="0">
                <a:solidFill>
                  <a:schemeClr val="accent4">
                    <a:lumMod val="50000"/>
                  </a:schemeClr>
                </a:solidFill>
                <a:latin typeface="Arial" panose="020B0604020202020204" pitchFamily="34" charset="0"/>
                <a:cs typeface="Arial" panose="020B0604020202020204" pitchFamily="34" charset="0"/>
              </a:rPr>
              <a:t>CPV infekcija izmaina dzemdes kaklā lokālo imūno sistēmu</a:t>
            </a:r>
          </a:p>
          <a:p>
            <a:pPr>
              <a:buFont typeface="Wingdings" pitchFamily="2" charset="2"/>
              <a:buChar char="Ø"/>
            </a:pPr>
            <a:r>
              <a:rPr lang="lv-LV" sz="2400" dirty="0">
                <a:solidFill>
                  <a:schemeClr val="accent4">
                    <a:lumMod val="50000"/>
                  </a:schemeClr>
                </a:solidFill>
                <a:latin typeface="Arial" panose="020B0604020202020204" pitchFamily="34" charset="0"/>
                <a:cs typeface="Arial" panose="020B0604020202020204" pitchFamily="34" charset="0"/>
              </a:rPr>
              <a:t>“mehānisks” vājums  - dzemdes kakla audu apjoma samazināšanās dēļ</a:t>
            </a:r>
            <a:endParaRPr lang="ru-RU" sz="2400" dirty="0">
              <a:solidFill>
                <a:schemeClr val="accent4">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171090" y="6418053"/>
            <a:ext cx="4648200" cy="369332"/>
          </a:xfrm>
          <a:prstGeom prst="rect">
            <a:avLst/>
          </a:prstGeom>
          <a:noFill/>
        </p:spPr>
        <p:txBody>
          <a:bodyPr wrap="square" rtlCol="0">
            <a:spAutoFit/>
          </a:bodyPr>
          <a:lstStyle/>
          <a:p>
            <a:r>
              <a:rPr lang="lv-LV" dirty="0" err="1">
                <a:solidFill>
                  <a:schemeClr val="bg1"/>
                </a:solidFill>
                <a:latin typeface="Arial" panose="020B0604020202020204" pitchFamily="34" charset="0"/>
                <a:cs typeface="Arial" panose="020B0604020202020204" pitchFamily="34" charset="0"/>
              </a:rPr>
              <a:t>Kyrgiou</a:t>
            </a:r>
            <a:r>
              <a:rPr lang="lv-LV" dirty="0">
                <a:solidFill>
                  <a:schemeClr val="bg1"/>
                </a:solidFill>
                <a:latin typeface="Arial" panose="020B0604020202020204" pitchFamily="34" charset="0"/>
                <a:cs typeface="Arial" panose="020B0604020202020204" pitchFamily="34" charset="0"/>
              </a:rPr>
              <a:t>, </a:t>
            </a:r>
            <a:r>
              <a:rPr lang="lv-LV" dirty="0" err="1">
                <a:solidFill>
                  <a:schemeClr val="bg1"/>
                </a:solidFill>
                <a:latin typeface="Arial" panose="020B0604020202020204" pitchFamily="34" charset="0"/>
                <a:cs typeface="Arial" panose="020B0604020202020204" pitchFamily="34" charset="0"/>
              </a:rPr>
              <a:t>et</a:t>
            </a:r>
            <a:r>
              <a:rPr lang="lv-LV" dirty="0">
                <a:solidFill>
                  <a:schemeClr val="bg1"/>
                </a:solidFill>
                <a:latin typeface="Arial" panose="020B0604020202020204" pitchFamily="34" charset="0"/>
                <a:cs typeface="Arial" panose="020B0604020202020204" pitchFamily="34" charset="0"/>
              </a:rPr>
              <a:t> </a:t>
            </a:r>
            <a:r>
              <a:rPr lang="lv-LV" dirty="0" err="1">
                <a:solidFill>
                  <a:schemeClr val="bg1"/>
                </a:solidFill>
                <a:latin typeface="Arial" panose="020B0604020202020204" pitchFamily="34" charset="0"/>
                <a:cs typeface="Arial" panose="020B0604020202020204" pitchFamily="34" charset="0"/>
              </a:rPr>
              <a:t>al</a:t>
            </a:r>
            <a:r>
              <a:rPr lang="lv-LV" dirty="0">
                <a:solidFill>
                  <a:schemeClr val="bg1"/>
                </a:solidFill>
                <a:latin typeface="Arial" panose="020B0604020202020204" pitchFamily="34" charset="0"/>
                <a:cs typeface="Arial" panose="020B0604020202020204" pitchFamily="34" charset="0"/>
              </a:rPr>
              <a:t>, 2012; </a:t>
            </a:r>
            <a:r>
              <a:rPr lang="lv-LV" dirty="0" err="1">
                <a:solidFill>
                  <a:schemeClr val="bg1"/>
                </a:solidFill>
                <a:latin typeface="Arial" panose="020B0604020202020204" pitchFamily="34" charset="0"/>
                <a:cs typeface="Arial" panose="020B0604020202020204" pitchFamily="34" charset="0"/>
              </a:rPr>
              <a:t>Phadnis</a:t>
            </a:r>
            <a:r>
              <a:rPr lang="lv-LV" dirty="0">
                <a:solidFill>
                  <a:schemeClr val="bg1"/>
                </a:solidFill>
                <a:latin typeface="Arial" panose="020B0604020202020204" pitchFamily="34" charset="0"/>
                <a:cs typeface="Arial" panose="020B0604020202020204" pitchFamily="34" charset="0"/>
              </a:rPr>
              <a:t> SV, </a:t>
            </a:r>
            <a:r>
              <a:rPr lang="lv-LV" dirty="0" err="1">
                <a:solidFill>
                  <a:schemeClr val="bg1"/>
                </a:solidFill>
                <a:latin typeface="Arial" panose="020B0604020202020204" pitchFamily="34" charset="0"/>
                <a:cs typeface="Arial" panose="020B0604020202020204" pitchFamily="34" charset="0"/>
              </a:rPr>
              <a:t>et</a:t>
            </a:r>
            <a:r>
              <a:rPr lang="lv-LV" dirty="0">
                <a:solidFill>
                  <a:schemeClr val="bg1"/>
                </a:solidFill>
                <a:latin typeface="Arial" panose="020B0604020202020204" pitchFamily="34" charset="0"/>
                <a:cs typeface="Arial" panose="020B0604020202020204" pitchFamily="34" charset="0"/>
              </a:rPr>
              <a:t> </a:t>
            </a:r>
            <a:r>
              <a:rPr lang="lv-LV" dirty="0" err="1">
                <a:solidFill>
                  <a:schemeClr val="bg1"/>
                </a:solidFill>
                <a:latin typeface="Arial" panose="020B0604020202020204" pitchFamily="34" charset="0"/>
                <a:cs typeface="Arial" panose="020B0604020202020204" pitchFamily="34" charset="0"/>
              </a:rPr>
              <a:t>al</a:t>
            </a:r>
            <a:r>
              <a:rPr lang="lv-LV" dirty="0">
                <a:solidFill>
                  <a:schemeClr val="bg1"/>
                </a:solidFill>
                <a:latin typeface="Arial" panose="020B0604020202020204" pitchFamily="34" charset="0"/>
                <a:cs typeface="Arial" panose="020B0604020202020204" pitchFamily="34" charset="0"/>
              </a:rPr>
              <a:t>, 2011</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52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66491" y="274638"/>
            <a:ext cx="7444596"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Priekšlaicīgu dzemdību risks atkarībā no terapijas veida</a:t>
            </a:r>
          </a:p>
        </p:txBody>
      </p:sp>
      <p:pic>
        <p:nvPicPr>
          <p:cNvPr id="3"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537" y="274638"/>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Содержимое 3"/>
          <p:cNvGraphicFramePr>
            <a:graphicFrameLocks noGrp="1"/>
          </p:cNvGraphicFramePr>
          <p:nvPr>
            <p:ph idx="1"/>
            <p:extLst>
              <p:ext uri="{D42A27DB-BD31-4B8C-83A1-F6EECF244321}">
                <p14:modId xmlns:p14="http://schemas.microsoft.com/office/powerpoint/2010/main" val="4168613562"/>
              </p:ext>
            </p:extLst>
          </p:nvPr>
        </p:nvGraphicFramePr>
        <p:xfrm>
          <a:off x="192534" y="1910751"/>
          <a:ext cx="8718552" cy="4246880"/>
        </p:xfrm>
        <a:graphic>
          <a:graphicData uri="http://schemas.openxmlformats.org/drawingml/2006/table">
            <a:tbl>
              <a:tblPr firstRow="1" bandRow="1">
                <a:tableStyleId>{00A15C55-8517-42AA-B614-E9B94910E393}</a:tableStyleId>
              </a:tblPr>
              <a:tblGrid>
                <a:gridCol w="2179638">
                  <a:extLst>
                    <a:ext uri="{9D8B030D-6E8A-4147-A177-3AD203B41FA5}">
                      <a16:colId xmlns:a16="http://schemas.microsoft.com/office/drawing/2014/main" val="20000"/>
                    </a:ext>
                  </a:extLst>
                </a:gridCol>
                <a:gridCol w="2179638">
                  <a:extLst>
                    <a:ext uri="{9D8B030D-6E8A-4147-A177-3AD203B41FA5}">
                      <a16:colId xmlns:a16="http://schemas.microsoft.com/office/drawing/2014/main" val="20001"/>
                    </a:ext>
                  </a:extLst>
                </a:gridCol>
                <a:gridCol w="2179638">
                  <a:extLst>
                    <a:ext uri="{9D8B030D-6E8A-4147-A177-3AD203B41FA5}">
                      <a16:colId xmlns:a16="http://schemas.microsoft.com/office/drawing/2014/main" val="20002"/>
                    </a:ext>
                  </a:extLst>
                </a:gridCol>
                <a:gridCol w="2179638">
                  <a:extLst>
                    <a:ext uri="{9D8B030D-6E8A-4147-A177-3AD203B41FA5}">
                      <a16:colId xmlns:a16="http://schemas.microsoft.com/office/drawing/2014/main" val="20003"/>
                    </a:ext>
                  </a:extLst>
                </a:gridCol>
              </a:tblGrid>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Terapijas veids</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Ārstētām, %</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Vispārējā populācija,%</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Relatīvais risks</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Visi veidi</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10,7</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5,4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1,78</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lv-LV" b="1" dirty="0" err="1">
                          <a:solidFill>
                            <a:srgbClr val="7030A0"/>
                          </a:solidFill>
                          <a:latin typeface="Arial" panose="020B0604020202020204" pitchFamily="34" charset="0"/>
                          <a:cs typeface="Arial" panose="020B0604020202020204" pitchFamily="34" charset="0"/>
                        </a:rPr>
                        <a:t>Ekscīzija</a:t>
                      </a:r>
                      <a:r>
                        <a:rPr lang="lv-LV" b="1" baseline="0" dirty="0">
                          <a:solidFill>
                            <a:srgbClr val="7030A0"/>
                          </a:solidFill>
                          <a:latin typeface="Arial" panose="020B0604020202020204" pitchFamily="34" charset="0"/>
                          <a:cs typeface="Arial" panose="020B0604020202020204" pitchFamily="34" charset="0"/>
                        </a:rPr>
                        <a:t> ar skalpeli</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14,9</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6,1</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2,70</a:t>
                      </a:r>
                      <a:endParaRPr lang="ru-RU"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lv-LV" b="1" dirty="0" err="1">
                          <a:solidFill>
                            <a:srgbClr val="7030A0"/>
                          </a:solidFill>
                          <a:latin typeface="Arial" panose="020B0604020202020204" pitchFamily="34" charset="0"/>
                          <a:cs typeface="Arial" panose="020B0604020202020204" pitchFamily="34" charset="0"/>
                        </a:rPr>
                        <a:t>Ekscīzija</a:t>
                      </a:r>
                      <a:r>
                        <a:rPr lang="lv-LV" b="1" baseline="0" dirty="0">
                          <a:solidFill>
                            <a:srgbClr val="7030A0"/>
                          </a:solidFill>
                          <a:latin typeface="Arial" panose="020B0604020202020204" pitchFamily="34" charset="0"/>
                          <a:cs typeface="Arial" panose="020B0604020202020204" pitchFamily="34" charset="0"/>
                        </a:rPr>
                        <a:t> ar lāzeri</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14,3</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7,3</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2,11</a:t>
                      </a:r>
                      <a:endParaRPr lang="ru-RU"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LLETZ</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8,1</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4,7</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1,56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Lāzera ablācija</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9,0</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8,5</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1.04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r>
                        <a:rPr lang="lv-LV" dirty="0" err="1">
                          <a:solidFill>
                            <a:schemeClr val="accent4">
                              <a:lumMod val="50000"/>
                            </a:schemeClr>
                          </a:solidFill>
                          <a:latin typeface="Arial" panose="020B0604020202020204" pitchFamily="34" charset="0"/>
                          <a:cs typeface="Arial" panose="020B0604020202020204" pitchFamily="34" charset="0"/>
                        </a:rPr>
                        <a:t>Kriodestrukcija</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2,6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2,3</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1,02</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Radikāla diatermija</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14,3</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8,8</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1,62</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CIN neārstēts</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5,9</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5,6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1,35</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370840">
                <a:tc>
                  <a:txBody>
                    <a:bodyPr/>
                    <a:lstStyle/>
                    <a:p>
                      <a:r>
                        <a:rPr lang="lv-LV" b="1" dirty="0">
                          <a:solidFill>
                            <a:srgbClr val="7030A0"/>
                          </a:solidFill>
                          <a:latin typeface="Arial" panose="020B0604020202020204" pitchFamily="34" charset="0"/>
                          <a:cs typeface="Arial" panose="020B0604020202020204" pitchFamily="34" charset="0"/>
                        </a:rPr>
                        <a:t>Atkārtota</a:t>
                      </a:r>
                      <a:r>
                        <a:rPr lang="lv-LV" b="1" baseline="0" dirty="0">
                          <a:solidFill>
                            <a:srgbClr val="7030A0"/>
                          </a:solidFill>
                          <a:latin typeface="Arial" panose="020B0604020202020204" pitchFamily="34" charset="0"/>
                          <a:cs typeface="Arial" panose="020B0604020202020204" pitchFamily="34" charset="0"/>
                        </a:rPr>
                        <a:t> terapija</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13,2</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4,1</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3,78</a:t>
                      </a:r>
                      <a:endParaRPr lang="ru-RU"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bl>
          </a:graphicData>
        </a:graphic>
      </p:graphicFrame>
      <p:sp>
        <p:nvSpPr>
          <p:cNvPr id="5" name="TextBox 4"/>
          <p:cNvSpPr txBox="1"/>
          <p:nvPr/>
        </p:nvSpPr>
        <p:spPr>
          <a:xfrm>
            <a:off x="-914744" y="6465332"/>
            <a:ext cx="3352800" cy="323165"/>
          </a:xfrm>
          <a:prstGeom prst="rect">
            <a:avLst/>
          </a:prstGeom>
          <a:noFill/>
        </p:spPr>
        <p:txBody>
          <a:bodyPr wrap="square" rtlCol="0">
            <a:spAutoFit/>
          </a:bodyPr>
          <a:lstStyle/>
          <a:p>
            <a:pPr algn="r"/>
            <a:r>
              <a:rPr lang="lv-LV" sz="1500" dirty="0" err="1">
                <a:solidFill>
                  <a:schemeClr val="bg1"/>
                </a:solidFill>
                <a:latin typeface="Arial" panose="020B0604020202020204" pitchFamily="34" charset="0"/>
                <a:cs typeface="Arial" panose="020B0604020202020204" pitchFamily="34" charset="0"/>
              </a:rPr>
              <a:t>Kyrgiou</a:t>
            </a:r>
            <a:r>
              <a:rPr lang="lv-LV" sz="1500" dirty="0">
                <a:solidFill>
                  <a:schemeClr val="bg1"/>
                </a:solidFill>
                <a:latin typeface="Arial" panose="020B0604020202020204" pitchFamily="34" charset="0"/>
                <a:cs typeface="Arial" panose="020B0604020202020204" pitchFamily="34" charset="0"/>
              </a:rPr>
              <a:t> M,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2016</a:t>
            </a:r>
            <a:endParaRPr lang="ru-RU"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30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66491" y="274638"/>
            <a:ext cx="7444596"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Priekšlaicīgu dzemdību risks atkarībā no </a:t>
            </a:r>
            <a:r>
              <a:rPr lang="lv-LV" sz="3500" dirty="0" err="1">
                <a:solidFill>
                  <a:schemeClr val="accent4">
                    <a:lumMod val="50000"/>
                  </a:schemeClr>
                </a:solidFill>
                <a:latin typeface="Arial" panose="020B0604020202020204" pitchFamily="34" charset="0"/>
                <a:cs typeface="Arial" panose="020B0604020202020204" pitchFamily="34" charset="0"/>
              </a:rPr>
              <a:t>ekscīzijas</a:t>
            </a:r>
            <a:r>
              <a:rPr lang="lv-LV" sz="3500" dirty="0">
                <a:solidFill>
                  <a:schemeClr val="accent4">
                    <a:lumMod val="50000"/>
                  </a:schemeClr>
                </a:solidFill>
                <a:latin typeface="Arial" panose="020B0604020202020204" pitchFamily="34" charset="0"/>
                <a:cs typeface="Arial" panose="020B0604020202020204" pitchFamily="34" charset="0"/>
              </a:rPr>
              <a:t> dziļuma</a:t>
            </a:r>
          </a:p>
        </p:txBody>
      </p:sp>
      <p:pic>
        <p:nvPicPr>
          <p:cNvPr id="3"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537" y="274638"/>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744" y="6465332"/>
            <a:ext cx="3352800" cy="323165"/>
          </a:xfrm>
          <a:prstGeom prst="rect">
            <a:avLst/>
          </a:prstGeom>
          <a:noFill/>
        </p:spPr>
        <p:txBody>
          <a:bodyPr wrap="square" rtlCol="0">
            <a:spAutoFit/>
          </a:bodyPr>
          <a:lstStyle/>
          <a:p>
            <a:pPr algn="r"/>
            <a:r>
              <a:rPr lang="lv-LV" sz="1500" dirty="0" err="1">
                <a:solidFill>
                  <a:schemeClr val="bg1"/>
                </a:solidFill>
                <a:latin typeface="Arial" panose="020B0604020202020204" pitchFamily="34" charset="0"/>
                <a:cs typeface="Arial" panose="020B0604020202020204" pitchFamily="34" charset="0"/>
              </a:rPr>
              <a:t>Kyrgiou</a:t>
            </a:r>
            <a:r>
              <a:rPr lang="lv-LV" sz="1500" dirty="0">
                <a:solidFill>
                  <a:schemeClr val="bg1"/>
                </a:solidFill>
                <a:latin typeface="Arial" panose="020B0604020202020204" pitchFamily="34" charset="0"/>
                <a:cs typeface="Arial" panose="020B0604020202020204" pitchFamily="34" charset="0"/>
              </a:rPr>
              <a:t> M,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2016</a:t>
            </a:r>
            <a:endParaRPr lang="ru-RU" sz="1500" dirty="0">
              <a:solidFill>
                <a:schemeClr val="bg1"/>
              </a:solidFill>
              <a:latin typeface="Arial" panose="020B0604020202020204" pitchFamily="34" charset="0"/>
              <a:cs typeface="Arial" panose="020B0604020202020204" pitchFamily="34" charset="0"/>
            </a:endParaRPr>
          </a:p>
        </p:txBody>
      </p:sp>
      <p:graphicFrame>
        <p:nvGraphicFramePr>
          <p:cNvPr id="7" name="Содержимое 3"/>
          <p:cNvGraphicFramePr>
            <a:graphicFrameLocks/>
          </p:cNvGraphicFramePr>
          <p:nvPr>
            <p:extLst>
              <p:ext uri="{D42A27DB-BD31-4B8C-83A1-F6EECF244321}">
                <p14:modId xmlns:p14="http://schemas.microsoft.com/office/powerpoint/2010/main" val="2313400191"/>
              </p:ext>
            </p:extLst>
          </p:nvPr>
        </p:nvGraphicFramePr>
        <p:xfrm>
          <a:off x="192534" y="2209800"/>
          <a:ext cx="8718552" cy="2123440"/>
        </p:xfrm>
        <a:graphic>
          <a:graphicData uri="http://schemas.openxmlformats.org/drawingml/2006/table">
            <a:tbl>
              <a:tblPr firstRow="1" bandRow="1">
                <a:tableStyleId>{00A15C55-8517-42AA-B614-E9B94910E393}</a:tableStyleId>
              </a:tblPr>
              <a:tblGrid>
                <a:gridCol w="2179638">
                  <a:extLst>
                    <a:ext uri="{9D8B030D-6E8A-4147-A177-3AD203B41FA5}">
                      <a16:colId xmlns:a16="http://schemas.microsoft.com/office/drawing/2014/main" val="20000"/>
                    </a:ext>
                  </a:extLst>
                </a:gridCol>
                <a:gridCol w="2179638">
                  <a:extLst>
                    <a:ext uri="{9D8B030D-6E8A-4147-A177-3AD203B41FA5}">
                      <a16:colId xmlns:a16="http://schemas.microsoft.com/office/drawing/2014/main" val="20001"/>
                    </a:ext>
                  </a:extLst>
                </a:gridCol>
                <a:gridCol w="2179638">
                  <a:extLst>
                    <a:ext uri="{9D8B030D-6E8A-4147-A177-3AD203B41FA5}">
                      <a16:colId xmlns:a16="http://schemas.microsoft.com/office/drawing/2014/main" val="20002"/>
                    </a:ext>
                  </a:extLst>
                </a:gridCol>
                <a:gridCol w="2179638">
                  <a:extLst>
                    <a:ext uri="{9D8B030D-6E8A-4147-A177-3AD203B41FA5}">
                      <a16:colId xmlns:a16="http://schemas.microsoft.com/office/drawing/2014/main" val="20003"/>
                    </a:ext>
                  </a:extLst>
                </a:gridCol>
              </a:tblGrid>
              <a:tr h="370840">
                <a:tc>
                  <a:txBody>
                    <a:bodyPr/>
                    <a:lstStyle/>
                    <a:p>
                      <a:r>
                        <a:rPr lang="lv-LV" dirty="0" err="1">
                          <a:solidFill>
                            <a:schemeClr val="accent4">
                              <a:lumMod val="50000"/>
                            </a:schemeClr>
                          </a:solidFill>
                          <a:latin typeface="Arial" panose="020B0604020202020204" pitchFamily="34" charset="0"/>
                          <a:cs typeface="Arial" panose="020B0604020202020204" pitchFamily="34" charset="0"/>
                        </a:rPr>
                        <a:t>Ekscīzijas</a:t>
                      </a:r>
                      <a:r>
                        <a:rPr lang="lv-LV" baseline="0" dirty="0">
                          <a:solidFill>
                            <a:schemeClr val="accent4">
                              <a:lumMod val="50000"/>
                            </a:schemeClr>
                          </a:solidFill>
                          <a:latin typeface="Arial" panose="020B0604020202020204" pitchFamily="34" charset="0"/>
                          <a:cs typeface="Arial" panose="020B0604020202020204" pitchFamily="34" charset="0"/>
                        </a:rPr>
                        <a:t> dziļums</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Ārstētām, %</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Vispārējā populācija,%</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Relatīvais risks</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ru-RU" dirty="0">
                          <a:solidFill>
                            <a:schemeClr val="accent4">
                              <a:lumMod val="50000"/>
                            </a:schemeClr>
                          </a:solidFill>
                          <a:latin typeface="Arial" panose="020B0604020202020204" pitchFamily="34" charset="0"/>
                          <a:cs typeface="Arial" panose="020B0604020202020204" pitchFamily="34" charset="0"/>
                        </a:rPr>
                        <a:t>≤</a:t>
                      </a:r>
                      <a:r>
                        <a:rPr lang="lv-LV" dirty="0">
                          <a:solidFill>
                            <a:schemeClr val="accent4">
                              <a:lumMod val="50000"/>
                            </a:schemeClr>
                          </a:solidFill>
                          <a:latin typeface="Arial" panose="020B0604020202020204" pitchFamily="34" charset="0"/>
                          <a:cs typeface="Arial" panose="020B0604020202020204" pitchFamily="34" charset="0"/>
                        </a:rPr>
                        <a:t> 10 – 12 mm</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7,1</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1,54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ru-RU" dirty="0">
                          <a:solidFill>
                            <a:schemeClr val="accent4">
                              <a:lumMod val="50000"/>
                            </a:schemeClr>
                          </a:solidFill>
                          <a:latin typeface="Arial" panose="020B0604020202020204" pitchFamily="34" charset="0"/>
                          <a:cs typeface="Arial" panose="020B0604020202020204" pitchFamily="34" charset="0"/>
                        </a:rPr>
                        <a:t>≥</a:t>
                      </a:r>
                      <a:r>
                        <a:rPr lang="lv-LV" dirty="0">
                          <a:solidFill>
                            <a:schemeClr val="accent4">
                              <a:lumMod val="50000"/>
                            </a:schemeClr>
                          </a:solidFill>
                          <a:latin typeface="Arial" panose="020B0604020202020204" pitchFamily="34" charset="0"/>
                          <a:cs typeface="Arial" panose="020B0604020202020204" pitchFamily="34" charset="0"/>
                        </a:rPr>
                        <a:t> 10 – 12 mm</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9,8</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1,93</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ru-RU" b="1" dirty="0">
                          <a:solidFill>
                            <a:srgbClr val="7030A0"/>
                          </a:solidFill>
                          <a:latin typeface="Arial" panose="020B0604020202020204" pitchFamily="34" charset="0"/>
                          <a:cs typeface="Arial" panose="020B0604020202020204" pitchFamily="34" charset="0"/>
                        </a:rPr>
                        <a:t>≥</a:t>
                      </a:r>
                      <a:r>
                        <a:rPr lang="lv-LV" b="1" dirty="0">
                          <a:solidFill>
                            <a:srgbClr val="7030A0"/>
                          </a:solidFill>
                          <a:latin typeface="Arial" panose="020B0604020202020204" pitchFamily="34" charset="0"/>
                          <a:cs typeface="Arial" panose="020B0604020202020204" pitchFamily="34" charset="0"/>
                        </a:rPr>
                        <a:t> 15 – 17 mm</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10,1</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3,4</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2,77</a:t>
                      </a:r>
                      <a:endParaRPr lang="ru-RU"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ru-RU" b="1" dirty="0">
                          <a:solidFill>
                            <a:srgbClr val="7030A0"/>
                          </a:solidFill>
                          <a:latin typeface="Arial" panose="020B0604020202020204" pitchFamily="34" charset="0"/>
                          <a:cs typeface="Arial" panose="020B0604020202020204" pitchFamily="34" charset="0"/>
                        </a:rPr>
                        <a:t>≥</a:t>
                      </a:r>
                      <a:r>
                        <a:rPr lang="lv-LV" b="1" dirty="0">
                          <a:solidFill>
                            <a:srgbClr val="7030A0"/>
                          </a:solidFill>
                          <a:latin typeface="Arial" panose="020B0604020202020204" pitchFamily="34" charset="0"/>
                          <a:cs typeface="Arial" panose="020B0604020202020204" pitchFamily="34" charset="0"/>
                        </a:rPr>
                        <a:t> 20 mm</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10,2</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3,4</a:t>
                      </a:r>
                      <a:endParaRPr lang="ru-RU" b="1" dirty="0">
                        <a:solidFill>
                          <a:srgbClr val="7030A0"/>
                        </a:solidFill>
                        <a:latin typeface="Arial" panose="020B0604020202020204" pitchFamily="34" charset="0"/>
                        <a:cs typeface="Arial" panose="020B0604020202020204" pitchFamily="34" charset="0"/>
                      </a:endParaRPr>
                    </a:p>
                  </a:txBody>
                  <a:tcPr/>
                </a:tc>
                <a:tc>
                  <a:txBody>
                    <a:bodyPr/>
                    <a:lstStyle/>
                    <a:p>
                      <a:r>
                        <a:rPr lang="lv-LV" b="1" dirty="0">
                          <a:solidFill>
                            <a:srgbClr val="7030A0"/>
                          </a:solidFill>
                          <a:latin typeface="Arial" panose="020B0604020202020204" pitchFamily="34" charset="0"/>
                          <a:cs typeface="Arial" panose="020B0604020202020204" pitchFamily="34" charset="0"/>
                        </a:rPr>
                        <a:t>4,91</a:t>
                      </a:r>
                      <a:endParaRPr lang="ru-RU"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2604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66490" y="274638"/>
            <a:ext cx="7677509"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Priekšlaicīgu dzemdību risks atkarībā no </a:t>
            </a:r>
            <a:r>
              <a:rPr lang="lv-LV" sz="3500" dirty="0" err="1">
                <a:solidFill>
                  <a:schemeClr val="accent4">
                    <a:lumMod val="50000"/>
                  </a:schemeClr>
                </a:solidFill>
                <a:latin typeface="Arial" panose="020B0604020202020204" pitchFamily="34" charset="0"/>
                <a:cs typeface="Arial" panose="020B0604020202020204" pitchFamily="34" charset="0"/>
              </a:rPr>
              <a:t>ekscidētā</a:t>
            </a:r>
            <a:r>
              <a:rPr lang="lv-LV" sz="3500" dirty="0">
                <a:solidFill>
                  <a:schemeClr val="accent4">
                    <a:lumMod val="50000"/>
                  </a:schemeClr>
                </a:solidFill>
                <a:latin typeface="Arial" panose="020B0604020202020204" pitchFamily="34" charset="0"/>
                <a:cs typeface="Arial" panose="020B0604020202020204" pitchFamily="34" charset="0"/>
              </a:rPr>
              <a:t> materiāla tilpuma (cm3)</a:t>
            </a:r>
          </a:p>
        </p:txBody>
      </p:sp>
      <p:pic>
        <p:nvPicPr>
          <p:cNvPr id="3"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537" y="274638"/>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744" y="6465332"/>
            <a:ext cx="3352800" cy="323165"/>
          </a:xfrm>
          <a:prstGeom prst="rect">
            <a:avLst/>
          </a:prstGeom>
          <a:noFill/>
        </p:spPr>
        <p:txBody>
          <a:bodyPr wrap="square" rtlCol="0">
            <a:spAutoFit/>
          </a:bodyPr>
          <a:lstStyle/>
          <a:p>
            <a:pPr algn="r"/>
            <a:r>
              <a:rPr lang="lv-LV" sz="1500" dirty="0" err="1">
                <a:solidFill>
                  <a:schemeClr val="bg1"/>
                </a:solidFill>
                <a:latin typeface="Arial" panose="020B0604020202020204" pitchFamily="34" charset="0"/>
                <a:cs typeface="Arial" panose="020B0604020202020204" pitchFamily="34" charset="0"/>
              </a:rPr>
              <a:t>Kyrgiou</a:t>
            </a:r>
            <a:r>
              <a:rPr lang="lv-LV" sz="1500" dirty="0">
                <a:solidFill>
                  <a:schemeClr val="bg1"/>
                </a:solidFill>
                <a:latin typeface="Arial" panose="020B0604020202020204" pitchFamily="34" charset="0"/>
                <a:cs typeface="Arial" panose="020B0604020202020204" pitchFamily="34" charset="0"/>
              </a:rPr>
              <a:t> M, </a:t>
            </a:r>
            <a:r>
              <a:rPr lang="lv-LV" sz="1500" dirty="0" err="1">
                <a:solidFill>
                  <a:schemeClr val="bg1"/>
                </a:solidFill>
                <a:latin typeface="Arial" panose="020B0604020202020204" pitchFamily="34" charset="0"/>
                <a:cs typeface="Arial" panose="020B0604020202020204" pitchFamily="34" charset="0"/>
              </a:rPr>
              <a:t>et</a:t>
            </a:r>
            <a:r>
              <a:rPr lang="lv-LV" sz="1500" dirty="0">
                <a:solidFill>
                  <a:schemeClr val="bg1"/>
                </a:solidFill>
                <a:latin typeface="Arial" panose="020B0604020202020204" pitchFamily="34" charset="0"/>
                <a:cs typeface="Arial" panose="020B0604020202020204" pitchFamily="34" charset="0"/>
              </a:rPr>
              <a:t> </a:t>
            </a:r>
            <a:r>
              <a:rPr lang="lv-LV" sz="1500" dirty="0" err="1">
                <a:solidFill>
                  <a:schemeClr val="bg1"/>
                </a:solidFill>
                <a:latin typeface="Arial" panose="020B0604020202020204" pitchFamily="34" charset="0"/>
                <a:cs typeface="Arial" panose="020B0604020202020204" pitchFamily="34" charset="0"/>
              </a:rPr>
              <a:t>al</a:t>
            </a:r>
            <a:r>
              <a:rPr lang="lv-LV" sz="1500" dirty="0">
                <a:solidFill>
                  <a:schemeClr val="bg1"/>
                </a:solidFill>
                <a:latin typeface="Arial" panose="020B0604020202020204" pitchFamily="34" charset="0"/>
                <a:cs typeface="Arial" panose="020B0604020202020204" pitchFamily="34" charset="0"/>
              </a:rPr>
              <a:t>., 2016</a:t>
            </a:r>
            <a:endParaRPr lang="ru-RU" sz="1500" dirty="0">
              <a:solidFill>
                <a:schemeClr val="bg1"/>
              </a:solidFill>
              <a:latin typeface="Arial" panose="020B0604020202020204" pitchFamily="34" charset="0"/>
              <a:cs typeface="Arial" panose="020B0604020202020204" pitchFamily="34" charset="0"/>
            </a:endParaRPr>
          </a:p>
        </p:txBody>
      </p:sp>
      <p:graphicFrame>
        <p:nvGraphicFramePr>
          <p:cNvPr id="8" name="Содержимое 3"/>
          <p:cNvGraphicFramePr>
            <a:graphicFrameLocks noGrp="1"/>
          </p:cNvGraphicFramePr>
          <p:nvPr>
            <p:ph idx="1"/>
            <p:extLst>
              <p:ext uri="{D42A27DB-BD31-4B8C-83A1-F6EECF244321}">
                <p14:modId xmlns:p14="http://schemas.microsoft.com/office/powerpoint/2010/main" val="3222989833"/>
              </p:ext>
            </p:extLst>
          </p:nvPr>
        </p:nvGraphicFramePr>
        <p:xfrm>
          <a:off x="192536" y="2438400"/>
          <a:ext cx="8646664" cy="1752600"/>
        </p:xfrm>
        <a:graphic>
          <a:graphicData uri="http://schemas.openxmlformats.org/drawingml/2006/table">
            <a:tbl>
              <a:tblPr firstRow="1" bandRow="1">
                <a:tableStyleId>{00A15C55-8517-42AA-B614-E9B94910E393}</a:tableStyleId>
              </a:tblPr>
              <a:tblGrid>
                <a:gridCol w="2161666">
                  <a:extLst>
                    <a:ext uri="{9D8B030D-6E8A-4147-A177-3AD203B41FA5}">
                      <a16:colId xmlns:a16="http://schemas.microsoft.com/office/drawing/2014/main" val="20000"/>
                    </a:ext>
                  </a:extLst>
                </a:gridCol>
                <a:gridCol w="2161666">
                  <a:extLst>
                    <a:ext uri="{9D8B030D-6E8A-4147-A177-3AD203B41FA5}">
                      <a16:colId xmlns:a16="http://schemas.microsoft.com/office/drawing/2014/main" val="20001"/>
                    </a:ext>
                  </a:extLst>
                </a:gridCol>
                <a:gridCol w="2161666">
                  <a:extLst>
                    <a:ext uri="{9D8B030D-6E8A-4147-A177-3AD203B41FA5}">
                      <a16:colId xmlns:a16="http://schemas.microsoft.com/office/drawing/2014/main" val="20002"/>
                    </a:ext>
                  </a:extLst>
                </a:gridCol>
                <a:gridCol w="2161666">
                  <a:extLst>
                    <a:ext uri="{9D8B030D-6E8A-4147-A177-3AD203B41FA5}">
                      <a16:colId xmlns:a16="http://schemas.microsoft.com/office/drawing/2014/main" val="20003"/>
                    </a:ext>
                  </a:extLst>
                </a:gridCol>
              </a:tblGrid>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cm</a:t>
                      </a:r>
                      <a:r>
                        <a:rPr lang="lv-LV" baseline="30000" dirty="0">
                          <a:solidFill>
                            <a:schemeClr val="accent4">
                              <a:lumMod val="50000"/>
                            </a:schemeClr>
                          </a:solidFill>
                          <a:latin typeface="Arial" panose="020B0604020202020204" pitchFamily="34" charset="0"/>
                          <a:cs typeface="Arial" panose="020B0604020202020204" pitchFamily="34" charset="0"/>
                        </a:rPr>
                        <a:t>3</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Ārstētām, %</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Vispārējā populācija,%</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Relatīvais risks</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&lt; 3</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7,3</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2,04</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3 - 6</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11,1</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3,09</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&gt; 6</a:t>
                      </a:r>
                      <a:endParaRPr lang="ru-RU" b="1"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50</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3,6</a:t>
                      </a:r>
                      <a:endParaRPr lang="ru-RU" dirty="0">
                        <a:solidFill>
                          <a:schemeClr val="accent4">
                            <a:lumMod val="50000"/>
                          </a:schemeClr>
                        </a:solidFill>
                        <a:latin typeface="Arial" panose="020B0604020202020204" pitchFamily="34" charset="0"/>
                        <a:cs typeface="Arial" panose="020B0604020202020204" pitchFamily="34" charset="0"/>
                      </a:endParaRPr>
                    </a:p>
                  </a:txBody>
                  <a:tcPr/>
                </a:tc>
                <a:tc>
                  <a:txBody>
                    <a:bodyPr/>
                    <a:lstStyle/>
                    <a:p>
                      <a:r>
                        <a:rPr lang="lv-LV" dirty="0">
                          <a:solidFill>
                            <a:schemeClr val="accent4">
                              <a:lumMod val="50000"/>
                            </a:schemeClr>
                          </a:solidFill>
                          <a:latin typeface="Arial" panose="020B0604020202020204" pitchFamily="34" charset="0"/>
                          <a:cs typeface="Arial" panose="020B0604020202020204" pitchFamily="34" charset="0"/>
                        </a:rPr>
                        <a:t>13,9</a:t>
                      </a:r>
                      <a:endParaRPr lang="ru-RU" dirty="0">
                        <a:solidFill>
                          <a:schemeClr val="accent4">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743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95889" y="138022"/>
            <a:ext cx="8238226"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NOVĒROŠANA PĒC CIN I ĀRSTĒŠANAS </a:t>
            </a:r>
          </a:p>
        </p:txBody>
      </p:sp>
      <p:pic>
        <p:nvPicPr>
          <p:cNvPr id="3"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99935"/>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399" y="1543896"/>
            <a:ext cx="8390039" cy="4853165"/>
          </a:xfrm>
        </p:spPr>
        <p:txBody>
          <a:bodyPr/>
          <a:lstStyle/>
          <a:p>
            <a:pPr>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Pacientēm, kurām veikta ārstēšana dēļ CIN I, ņem </a:t>
            </a:r>
            <a:r>
              <a:rPr lang="lv-LV" sz="2700" dirty="0" err="1">
                <a:solidFill>
                  <a:schemeClr val="accent4">
                    <a:lumMod val="50000"/>
                  </a:schemeClr>
                </a:solidFill>
                <a:latin typeface="Arial" panose="020B0604020202020204" pitchFamily="34" charset="0"/>
                <a:cs typeface="Arial" panose="020B0604020202020204" pitchFamily="34" charset="0"/>
              </a:rPr>
              <a:t>citoloģiskās</a:t>
            </a:r>
            <a:r>
              <a:rPr lang="lv-LV" sz="2700" dirty="0">
                <a:solidFill>
                  <a:schemeClr val="accent4">
                    <a:lumMod val="50000"/>
                  </a:schemeClr>
                </a:solidFill>
                <a:latin typeface="Arial" panose="020B0604020202020204" pitchFamily="34" charset="0"/>
                <a:cs typeface="Arial" panose="020B0604020202020204" pitchFamily="34" charset="0"/>
              </a:rPr>
              <a:t> analīzes 6, 12 un 24 mēnešos. </a:t>
            </a:r>
          </a:p>
          <a:p>
            <a:pPr>
              <a:buFont typeface="Wingdings" panose="05000000000000000000" pitchFamily="2" charset="2"/>
              <a:buChar char="§"/>
            </a:pPr>
            <a:endParaRPr lang="lv-LV" sz="27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Ja visās analīzēs A1 (norma) – atgriežas rutīnā </a:t>
            </a:r>
            <a:r>
              <a:rPr lang="lv-LV" sz="2700" dirty="0" err="1">
                <a:solidFill>
                  <a:schemeClr val="accent4">
                    <a:lumMod val="50000"/>
                  </a:schemeClr>
                </a:solidFill>
                <a:latin typeface="Arial" panose="020B0604020202020204" pitchFamily="34" charset="0"/>
                <a:cs typeface="Arial" panose="020B0604020202020204" pitchFamily="34" charset="0"/>
              </a:rPr>
              <a:t>skrīninga</a:t>
            </a:r>
            <a:r>
              <a:rPr lang="lv-LV" sz="2700" dirty="0">
                <a:solidFill>
                  <a:schemeClr val="accent4">
                    <a:lumMod val="50000"/>
                  </a:schemeClr>
                </a:solidFill>
                <a:latin typeface="Arial" panose="020B0604020202020204" pitchFamily="34" charset="0"/>
                <a:cs typeface="Arial" panose="020B0604020202020204" pitchFamily="34" charset="0"/>
              </a:rPr>
              <a:t> programmā. </a:t>
            </a:r>
          </a:p>
          <a:p>
            <a:pPr>
              <a:buFont typeface="Wingdings" panose="05000000000000000000" pitchFamily="2" charset="2"/>
              <a:buChar char="§"/>
            </a:pPr>
            <a:endParaRPr lang="lv-LV" sz="27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Ja kādā no analīzēm, A2 un vairāk – indicēta kolposkopija ar/bez biopsijas ( B pierādījuma līmenis).</a:t>
            </a:r>
          </a:p>
          <a:p>
            <a:endParaRPr lang="lv-LV" dirty="0"/>
          </a:p>
        </p:txBody>
      </p:sp>
    </p:spTree>
    <p:extLst>
      <p:ext uri="{BB962C8B-B14F-4D97-AF65-F5344CB8AC3E}">
        <p14:creationId xmlns:p14="http://schemas.microsoft.com/office/powerpoint/2010/main" val="2437732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95889" y="138022"/>
            <a:ext cx="8238226"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NOVĒROŠANA PĒC CIN II/III; CGIN ĀRSTĒŠANAS </a:t>
            </a:r>
          </a:p>
        </p:txBody>
      </p:sp>
      <p:pic>
        <p:nvPicPr>
          <p:cNvPr id="3"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99935"/>
            <a:ext cx="9636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p:cNvSpPr txBox="1">
            <a:spLocks/>
          </p:cNvSpPr>
          <p:nvPr/>
        </p:nvSpPr>
        <p:spPr bwMode="auto">
          <a:xfrm>
            <a:off x="376238" y="1561148"/>
            <a:ext cx="8390039" cy="48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v-LV" sz="2700" dirty="0">
                <a:solidFill>
                  <a:schemeClr val="accent4">
                    <a:lumMod val="50000"/>
                  </a:schemeClr>
                </a:solidFill>
                <a:latin typeface="Arial" panose="020B0604020202020204" pitchFamily="34" charset="0"/>
                <a:cs typeface="Arial" panose="020B0604020202020204" pitchFamily="34" charset="0"/>
              </a:rPr>
              <a:t>Pacientēm, kurām veikta ārstēšana dēļ CIN II/III, CGIN ņem </a:t>
            </a:r>
            <a:r>
              <a:rPr lang="lv-LV" sz="2700" dirty="0" err="1">
                <a:solidFill>
                  <a:schemeClr val="accent4">
                    <a:lumMod val="50000"/>
                  </a:schemeClr>
                </a:solidFill>
                <a:latin typeface="Arial" panose="020B0604020202020204" pitchFamily="34" charset="0"/>
                <a:cs typeface="Arial" panose="020B0604020202020204" pitchFamily="34" charset="0"/>
              </a:rPr>
              <a:t>citoloģiskās</a:t>
            </a:r>
            <a:r>
              <a:rPr lang="lv-LV" sz="2700" dirty="0">
                <a:solidFill>
                  <a:schemeClr val="accent4">
                    <a:lumMod val="50000"/>
                  </a:schemeClr>
                </a:solidFill>
                <a:latin typeface="Arial" panose="020B0604020202020204" pitchFamily="34" charset="0"/>
                <a:cs typeface="Arial" panose="020B0604020202020204" pitchFamily="34" charset="0"/>
              </a:rPr>
              <a:t> analīzes 6, 12 mēnešos un tad ik gadu 9 gadus. </a:t>
            </a:r>
          </a:p>
          <a:p>
            <a:endParaRPr lang="lv-LV" sz="2700" dirty="0">
              <a:solidFill>
                <a:schemeClr val="accent4">
                  <a:lumMod val="50000"/>
                </a:schemeClr>
              </a:solidFill>
              <a:latin typeface="Arial" panose="020B0604020202020204" pitchFamily="34" charset="0"/>
              <a:cs typeface="Arial" panose="020B0604020202020204" pitchFamily="34" charset="0"/>
            </a:endParaRPr>
          </a:p>
          <a:p>
            <a:r>
              <a:rPr lang="lv-LV" sz="2700" dirty="0">
                <a:solidFill>
                  <a:schemeClr val="accent4">
                    <a:lumMod val="50000"/>
                  </a:schemeClr>
                </a:solidFill>
                <a:latin typeface="Arial" panose="020B0604020202020204" pitchFamily="34" charset="0"/>
                <a:cs typeface="Arial" panose="020B0604020202020204" pitchFamily="34" charset="0"/>
              </a:rPr>
              <a:t>Ja visās analīzēs A1 (norma) – atgriežas rutīnā </a:t>
            </a:r>
            <a:r>
              <a:rPr lang="lv-LV" sz="2700" dirty="0" err="1">
                <a:solidFill>
                  <a:schemeClr val="accent4">
                    <a:lumMod val="50000"/>
                  </a:schemeClr>
                </a:solidFill>
                <a:latin typeface="Arial" panose="020B0604020202020204" pitchFamily="34" charset="0"/>
                <a:cs typeface="Arial" panose="020B0604020202020204" pitchFamily="34" charset="0"/>
              </a:rPr>
              <a:t>skrīninga</a:t>
            </a:r>
            <a:r>
              <a:rPr lang="lv-LV" sz="2700" dirty="0">
                <a:solidFill>
                  <a:schemeClr val="accent4">
                    <a:lumMod val="50000"/>
                  </a:schemeClr>
                </a:solidFill>
                <a:latin typeface="Arial" panose="020B0604020202020204" pitchFamily="34" charset="0"/>
                <a:cs typeface="Arial" panose="020B0604020202020204" pitchFamily="34" charset="0"/>
              </a:rPr>
              <a:t> programmā. </a:t>
            </a:r>
          </a:p>
          <a:p>
            <a:endParaRPr lang="lv-LV" sz="2700" dirty="0">
              <a:solidFill>
                <a:schemeClr val="accent4">
                  <a:lumMod val="50000"/>
                </a:schemeClr>
              </a:solidFill>
              <a:latin typeface="Arial" panose="020B0604020202020204" pitchFamily="34" charset="0"/>
              <a:cs typeface="Arial" panose="020B0604020202020204" pitchFamily="34" charset="0"/>
            </a:endParaRPr>
          </a:p>
          <a:p>
            <a:r>
              <a:rPr lang="lv-LV" sz="2700" dirty="0">
                <a:solidFill>
                  <a:schemeClr val="accent4">
                    <a:lumMod val="50000"/>
                  </a:schemeClr>
                </a:solidFill>
                <a:latin typeface="Arial" panose="020B0604020202020204" pitchFamily="34" charset="0"/>
                <a:cs typeface="Arial" panose="020B0604020202020204" pitchFamily="34" charset="0"/>
              </a:rPr>
              <a:t>Ja kādā no analīzēm, A2 un vairāk – indicēta </a:t>
            </a:r>
            <a:r>
              <a:rPr lang="lv-LV" sz="2700" dirty="0" err="1">
                <a:solidFill>
                  <a:schemeClr val="accent4">
                    <a:lumMod val="50000"/>
                  </a:schemeClr>
                </a:solidFill>
                <a:latin typeface="Arial" panose="020B0604020202020204" pitchFamily="34" charset="0"/>
                <a:cs typeface="Arial" panose="020B0604020202020204" pitchFamily="34" charset="0"/>
              </a:rPr>
              <a:t>kolposkopija</a:t>
            </a:r>
            <a:r>
              <a:rPr lang="lv-LV" sz="2700" dirty="0">
                <a:solidFill>
                  <a:schemeClr val="accent4">
                    <a:lumMod val="50000"/>
                  </a:schemeClr>
                </a:solidFill>
                <a:latin typeface="Arial" panose="020B0604020202020204" pitchFamily="34" charset="0"/>
                <a:cs typeface="Arial" panose="020B0604020202020204" pitchFamily="34" charset="0"/>
              </a:rPr>
              <a:t> ar/bez biopsijas. Ja konstatē A4 – atkārtota </a:t>
            </a:r>
            <a:r>
              <a:rPr lang="lv-LV" sz="2700" dirty="0" err="1">
                <a:solidFill>
                  <a:schemeClr val="accent4">
                    <a:lumMod val="50000"/>
                  </a:schemeClr>
                </a:solidFill>
                <a:latin typeface="Arial" panose="020B0604020202020204" pitchFamily="34" charset="0"/>
                <a:cs typeface="Arial" panose="020B0604020202020204" pitchFamily="34" charset="0"/>
              </a:rPr>
              <a:t>ekscīzija</a:t>
            </a:r>
            <a:r>
              <a:rPr lang="lv-LV" sz="2700" dirty="0">
                <a:solidFill>
                  <a:schemeClr val="accent4">
                    <a:lumMod val="50000"/>
                  </a:schemeClr>
                </a:solidFill>
                <a:latin typeface="Arial" panose="020B0604020202020204" pitchFamily="34" charset="0"/>
                <a:cs typeface="Arial" panose="020B0604020202020204" pitchFamily="34" charset="0"/>
              </a:rPr>
              <a:t>. ( B pierādījuma līmenis).</a:t>
            </a:r>
          </a:p>
          <a:p>
            <a:endParaRPr lang="lv-LV" sz="27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73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irsraksts 1"/>
          <p:cNvSpPr txBox="1">
            <a:spLocks/>
          </p:cNvSpPr>
          <p:nvPr/>
        </p:nvSpPr>
        <p:spPr bwMode="auto">
          <a:xfrm>
            <a:off x="1229182" y="127792"/>
            <a:ext cx="819240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n-US" sz="2300" dirty="0">
                <a:solidFill>
                  <a:schemeClr val="accent4">
                    <a:lumMod val="50000"/>
                  </a:schemeClr>
                </a:solidFill>
                <a:latin typeface="Arial" charset="0"/>
                <a:ea typeface="Arial" charset="0"/>
                <a:cs typeface="Arial" charset="0"/>
              </a:rPr>
              <a:t>LATVIJĀ 2012. GADĀ 5. AUGSTĀKĀ MIRSTĪBA NO </a:t>
            </a:r>
            <a:r>
              <a:rPr lang="en-US" sz="2300" dirty="0" err="1">
                <a:solidFill>
                  <a:schemeClr val="accent4">
                    <a:lumMod val="50000"/>
                  </a:schemeClr>
                </a:solidFill>
                <a:latin typeface="Arial" charset="0"/>
                <a:ea typeface="Arial" charset="0"/>
                <a:cs typeface="Arial" charset="0"/>
              </a:rPr>
              <a:t>DzKV</a:t>
            </a:r>
            <a:r>
              <a:rPr lang="en-US" sz="2300" dirty="0">
                <a:solidFill>
                  <a:schemeClr val="accent4">
                    <a:lumMod val="50000"/>
                  </a:schemeClr>
                </a:solidFill>
                <a:latin typeface="Arial" charset="0"/>
                <a:ea typeface="Arial" charset="0"/>
                <a:cs typeface="Arial" charset="0"/>
              </a:rPr>
              <a:t> STARP 40 EIROPAS VALSTĪM</a:t>
            </a:r>
            <a:endParaRPr lang="lv-LV" sz="2300" dirty="0">
              <a:solidFill>
                <a:schemeClr val="accent4">
                  <a:lumMod val="50000"/>
                </a:schemeClr>
              </a:solidFill>
              <a:latin typeface="Arial" charset="0"/>
              <a:ea typeface="Arial" charset="0"/>
              <a:cs typeface="Arial" charset="0"/>
            </a:endParaRPr>
          </a:p>
        </p:txBody>
      </p:sp>
      <p:pic>
        <p:nvPicPr>
          <p:cNvPr id="8"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931" y="249007"/>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ontent Placeholder 3"/>
          <p:cNvGraphicFramePr>
            <a:graphicFrameLocks noGrp="1"/>
          </p:cNvGraphicFramePr>
          <p:nvPr>
            <p:ph idx="1"/>
            <p:extLst>
              <p:ext uri="{D42A27DB-BD31-4B8C-83A1-F6EECF244321}">
                <p14:modId xmlns:p14="http://schemas.microsoft.com/office/powerpoint/2010/main" val="2105983483"/>
              </p:ext>
            </p:extLst>
          </p:nvPr>
        </p:nvGraphicFramePr>
        <p:xfrm>
          <a:off x="709050" y="1574570"/>
          <a:ext cx="7620000" cy="43735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4"/>
          <p:cNvSpPr txBox="1">
            <a:spLocks noChangeArrowheads="1"/>
          </p:cNvSpPr>
          <p:nvPr/>
        </p:nvSpPr>
        <p:spPr bwMode="auto">
          <a:xfrm>
            <a:off x="0" y="6407373"/>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lv-LV" sz="1200" dirty="0" err="1">
                <a:solidFill>
                  <a:schemeClr val="bg1"/>
                </a:solidFill>
              </a:rPr>
              <a:t>Ferlay</a:t>
            </a:r>
            <a:r>
              <a:rPr lang="lv-LV" sz="1200" dirty="0">
                <a:solidFill>
                  <a:schemeClr val="bg1"/>
                </a:solidFill>
              </a:rPr>
              <a:t> J., </a:t>
            </a:r>
            <a:r>
              <a:rPr lang="lv-LV" sz="1200" dirty="0" err="1">
                <a:solidFill>
                  <a:schemeClr val="bg1"/>
                </a:solidFill>
              </a:rPr>
              <a:t>et</a:t>
            </a:r>
            <a:r>
              <a:rPr lang="lv-LV" sz="1200" dirty="0">
                <a:solidFill>
                  <a:schemeClr val="bg1"/>
                </a:solidFill>
              </a:rPr>
              <a:t> </a:t>
            </a:r>
            <a:r>
              <a:rPr lang="lv-LV" sz="1200" dirty="0" err="1">
                <a:solidFill>
                  <a:schemeClr val="bg1"/>
                </a:solidFill>
              </a:rPr>
              <a:t>al</a:t>
            </a:r>
            <a:r>
              <a:rPr lang="lv-LV" sz="1200" dirty="0">
                <a:solidFill>
                  <a:schemeClr val="bg1"/>
                </a:solidFill>
              </a:rPr>
              <a:t>. </a:t>
            </a:r>
            <a:r>
              <a:rPr lang="lv-LV" sz="1200" dirty="0" err="1">
                <a:solidFill>
                  <a:schemeClr val="bg1"/>
                </a:solidFill>
              </a:rPr>
              <a:t>Cancer</a:t>
            </a:r>
            <a:r>
              <a:rPr lang="lv-LV" sz="1200" dirty="0">
                <a:solidFill>
                  <a:schemeClr val="bg1"/>
                </a:solidFill>
              </a:rPr>
              <a:t> </a:t>
            </a:r>
            <a:r>
              <a:rPr lang="lv-LV" sz="1200" dirty="0" err="1">
                <a:solidFill>
                  <a:schemeClr val="bg1"/>
                </a:solidFill>
              </a:rPr>
              <a:t>incidence</a:t>
            </a:r>
            <a:r>
              <a:rPr lang="lv-LV" sz="1200" dirty="0">
                <a:solidFill>
                  <a:schemeClr val="bg1"/>
                </a:solidFill>
              </a:rPr>
              <a:t> </a:t>
            </a:r>
            <a:r>
              <a:rPr lang="lv-LV" sz="1200" dirty="0" err="1">
                <a:solidFill>
                  <a:schemeClr val="bg1"/>
                </a:solidFill>
              </a:rPr>
              <a:t>and</a:t>
            </a:r>
            <a:r>
              <a:rPr lang="lv-LV" sz="1200" dirty="0">
                <a:solidFill>
                  <a:schemeClr val="bg1"/>
                </a:solidFill>
              </a:rPr>
              <a:t> </a:t>
            </a:r>
            <a:r>
              <a:rPr lang="lv-LV" sz="1200" dirty="0" err="1">
                <a:solidFill>
                  <a:schemeClr val="bg1"/>
                </a:solidFill>
              </a:rPr>
              <a:t>mortality</a:t>
            </a:r>
            <a:r>
              <a:rPr lang="lv-LV" sz="1200" dirty="0">
                <a:solidFill>
                  <a:schemeClr val="bg1"/>
                </a:solidFill>
              </a:rPr>
              <a:t> </a:t>
            </a:r>
            <a:r>
              <a:rPr lang="lv-LV" sz="1200" dirty="0" err="1">
                <a:solidFill>
                  <a:schemeClr val="bg1"/>
                </a:solidFill>
              </a:rPr>
              <a:t>patterns</a:t>
            </a:r>
            <a:r>
              <a:rPr lang="lv-LV" sz="1200" dirty="0">
                <a:solidFill>
                  <a:schemeClr val="bg1"/>
                </a:solidFill>
              </a:rPr>
              <a:t> </a:t>
            </a:r>
            <a:r>
              <a:rPr lang="lv-LV" sz="1200" dirty="0" err="1">
                <a:solidFill>
                  <a:schemeClr val="bg1"/>
                </a:solidFill>
              </a:rPr>
              <a:t>in</a:t>
            </a:r>
            <a:r>
              <a:rPr lang="lv-LV" sz="1200" dirty="0">
                <a:solidFill>
                  <a:schemeClr val="bg1"/>
                </a:solidFill>
              </a:rPr>
              <a:t> </a:t>
            </a:r>
            <a:r>
              <a:rPr lang="lv-LV" sz="1200" dirty="0" err="1">
                <a:solidFill>
                  <a:schemeClr val="bg1"/>
                </a:solidFill>
              </a:rPr>
              <a:t>Europe</a:t>
            </a:r>
            <a:r>
              <a:rPr lang="lv-LV" sz="1200" dirty="0">
                <a:solidFill>
                  <a:schemeClr val="bg1"/>
                </a:solidFill>
              </a:rPr>
              <a:t>: </a:t>
            </a:r>
            <a:r>
              <a:rPr lang="lv-LV" sz="1200" dirty="0" err="1">
                <a:solidFill>
                  <a:schemeClr val="bg1"/>
                </a:solidFill>
              </a:rPr>
              <a:t>Estimates</a:t>
            </a:r>
            <a:r>
              <a:rPr lang="lv-LV" sz="1200" dirty="0">
                <a:solidFill>
                  <a:schemeClr val="bg1"/>
                </a:solidFill>
              </a:rPr>
              <a:t> </a:t>
            </a:r>
            <a:r>
              <a:rPr lang="lv-LV" sz="1200" dirty="0" err="1">
                <a:solidFill>
                  <a:schemeClr val="bg1"/>
                </a:solidFill>
              </a:rPr>
              <a:t>for</a:t>
            </a:r>
            <a:r>
              <a:rPr lang="lv-LV" sz="1200" dirty="0">
                <a:solidFill>
                  <a:schemeClr val="bg1"/>
                </a:solidFill>
              </a:rPr>
              <a:t> 40 </a:t>
            </a:r>
            <a:r>
              <a:rPr lang="lv-LV" sz="1200" dirty="0" err="1">
                <a:solidFill>
                  <a:schemeClr val="bg1"/>
                </a:solidFill>
              </a:rPr>
              <a:t>countries</a:t>
            </a:r>
            <a:r>
              <a:rPr lang="lv-LV" sz="1200" dirty="0">
                <a:solidFill>
                  <a:schemeClr val="bg1"/>
                </a:solidFill>
              </a:rPr>
              <a:t> </a:t>
            </a:r>
            <a:r>
              <a:rPr lang="lv-LV" sz="1200" dirty="0" err="1">
                <a:solidFill>
                  <a:schemeClr val="bg1"/>
                </a:solidFill>
              </a:rPr>
              <a:t>in</a:t>
            </a:r>
            <a:r>
              <a:rPr lang="lv-LV" sz="1200" dirty="0">
                <a:solidFill>
                  <a:schemeClr val="bg1"/>
                </a:solidFill>
              </a:rPr>
              <a:t> 2012. </a:t>
            </a:r>
            <a:r>
              <a:rPr lang="lv-LV" sz="1200" dirty="0" err="1">
                <a:solidFill>
                  <a:schemeClr val="bg1"/>
                </a:solidFill>
              </a:rPr>
              <a:t>European</a:t>
            </a:r>
            <a:r>
              <a:rPr lang="lv-LV" sz="1200" dirty="0">
                <a:solidFill>
                  <a:schemeClr val="bg1"/>
                </a:solidFill>
              </a:rPr>
              <a:t> </a:t>
            </a:r>
            <a:r>
              <a:rPr lang="lv-LV" sz="1200" dirty="0" err="1">
                <a:solidFill>
                  <a:schemeClr val="bg1"/>
                </a:solidFill>
              </a:rPr>
              <a:t>Journal</a:t>
            </a:r>
            <a:r>
              <a:rPr lang="lv-LV" sz="1200" dirty="0">
                <a:solidFill>
                  <a:schemeClr val="bg1"/>
                </a:solidFill>
              </a:rPr>
              <a:t> </a:t>
            </a:r>
            <a:r>
              <a:rPr lang="lv-LV" sz="1200" dirty="0" err="1">
                <a:solidFill>
                  <a:schemeClr val="bg1"/>
                </a:solidFill>
              </a:rPr>
              <a:t>of</a:t>
            </a:r>
            <a:r>
              <a:rPr lang="lv-LV" sz="1200" dirty="0">
                <a:solidFill>
                  <a:schemeClr val="bg1"/>
                </a:solidFill>
              </a:rPr>
              <a:t> </a:t>
            </a:r>
            <a:r>
              <a:rPr lang="lv-LV" sz="1200" dirty="0" err="1">
                <a:solidFill>
                  <a:schemeClr val="bg1"/>
                </a:solidFill>
              </a:rPr>
              <a:t>Cancer</a:t>
            </a:r>
            <a:r>
              <a:rPr lang="lv-LV" sz="1200" dirty="0">
                <a:solidFill>
                  <a:schemeClr val="bg1"/>
                </a:solidFill>
              </a:rPr>
              <a:t>, 2013; 49: 1374-1403</a:t>
            </a:r>
          </a:p>
          <a:p>
            <a:pPr algn="r" eaLnBrk="1" hangingPunct="1"/>
            <a:endParaRPr lang="lv-LV" sz="1200"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654200"/>
            <a:ext cx="8229600"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VULVAS INTRAEPITELIĀLA NEOPLĀZIJA (VIN)</a:t>
            </a:r>
            <a:br>
              <a:rPr lang="lv-LV" sz="3500" dirty="0">
                <a:solidFill>
                  <a:schemeClr val="accent4">
                    <a:lumMod val="50000"/>
                  </a:schemeClr>
                </a:solidFill>
                <a:latin typeface="Arial" panose="020B0604020202020204" pitchFamily="34" charset="0"/>
                <a:cs typeface="Arial" panose="020B0604020202020204" pitchFamily="34" charset="0"/>
              </a:rPr>
            </a:br>
            <a:endParaRPr lang="lv-LV" sz="35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4" descr="Картинки по запросу vulva intraepithelial neoplasia"/>
          <p:cNvPicPr>
            <a:picLocks noChangeAspect="1" noChangeArrowheads="1"/>
          </p:cNvPicPr>
          <p:nvPr/>
        </p:nvPicPr>
        <p:blipFill>
          <a:blip r:embed="rId2" cstate="print"/>
          <a:srcRect/>
          <a:stretch>
            <a:fillRect/>
          </a:stretch>
        </p:blipFill>
        <p:spPr bwMode="auto">
          <a:xfrm>
            <a:off x="2329134" y="1659177"/>
            <a:ext cx="4463704" cy="4427996"/>
          </a:xfrm>
          <a:prstGeom prst="rect">
            <a:avLst/>
          </a:prstGeom>
          <a:noFill/>
        </p:spPr>
      </p:pic>
    </p:spTree>
    <p:extLst>
      <p:ext uri="{BB962C8B-B14F-4D97-AF65-F5344CB8AC3E}">
        <p14:creationId xmlns:p14="http://schemas.microsoft.com/office/powerpoint/2010/main" val="3395776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55750" y="208533"/>
            <a:ext cx="7131050" cy="1143000"/>
          </a:xfrm>
        </p:spPr>
        <p:txBody>
          <a:bodyPr/>
          <a:lstStyle/>
          <a:p>
            <a:pPr algn="l"/>
            <a:r>
              <a:rPr lang="lv-LV" dirty="0">
                <a:solidFill>
                  <a:schemeClr val="accent4">
                    <a:lumMod val="50000"/>
                  </a:schemeClr>
                </a:solidFill>
                <a:latin typeface="Arial" panose="020B0604020202020204" pitchFamily="34" charset="0"/>
                <a:cs typeface="Arial" panose="020B0604020202020204" pitchFamily="34" charset="0"/>
              </a:rPr>
              <a:t>VIN</a:t>
            </a:r>
          </a:p>
        </p:txBody>
      </p:sp>
      <p:sp>
        <p:nvSpPr>
          <p:cNvPr id="3" name="Содержимое 2"/>
          <p:cNvSpPr>
            <a:spLocks noGrp="1"/>
          </p:cNvSpPr>
          <p:nvPr>
            <p:ph idx="1"/>
          </p:nvPr>
        </p:nvSpPr>
        <p:spPr>
          <a:xfrm>
            <a:off x="457200" y="1600200"/>
            <a:ext cx="8229600" cy="4525963"/>
          </a:xfrm>
        </p:spPr>
        <p:txBody>
          <a:bodyPr>
            <a:noAutofit/>
          </a:bodyPr>
          <a:lstStyle/>
          <a:p>
            <a:pPr>
              <a:buFont typeface="Wingdings" panose="05000000000000000000" pitchFamily="2" charset="2"/>
              <a:buChar char="§"/>
            </a:pPr>
            <a:r>
              <a:rPr lang="en-US" sz="2200" dirty="0">
                <a:solidFill>
                  <a:schemeClr val="accent4">
                    <a:lumMod val="50000"/>
                  </a:schemeClr>
                </a:solidFill>
                <a:latin typeface="Arial" panose="020B0604020202020204" pitchFamily="34" charset="0"/>
                <a:cs typeface="Arial" panose="020B0604020202020204" pitchFamily="34" charset="0"/>
              </a:rPr>
              <a:t>60% </a:t>
            </a:r>
            <a:r>
              <a:rPr lang="lv-LV" sz="2200" dirty="0">
                <a:solidFill>
                  <a:schemeClr val="accent4">
                    <a:lumMod val="50000"/>
                  </a:schemeClr>
                </a:solidFill>
                <a:latin typeface="Arial" panose="020B0604020202020204" pitchFamily="34" charset="0"/>
                <a:cs typeface="Arial" panose="020B0604020202020204" pitchFamily="34" charset="0"/>
              </a:rPr>
              <a:t>saistīta ar HPV</a:t>
            </a:r>
            <a:endParaRPr lang="en-US"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dirty="0">
                <a:solidFill>
                  <a:schemeClr val="accent4">
                    <a:lumMod val="50000"/>
                  </a:schemeClr>
                </a:solidFill>
                <a:latin typeface="Arial" panose="020B0604020202020204" pitchFamily="34" charset="0"/>
                <a:cs typeface="Arial" panose="020B0604020202020204" pitchFamily="34" charset="0"/>
              </a:rPr>
              <a:t>VIN HPV+ </a:t>
            </a:r>
            <a:r>
              <a:rPr lang="lv-LV" sz="2200" dirty="0">
                <a:solidFill>
                  <a:schemeClr val="accent4">
                    <a:lumMod val="50000"/>
                  </a:schemeClr>
                </a:solidFill>
                <a:latin typeface="Arial" panose="020B0604020202020204" pitchFamily="34" charset="0"/>
                <a:cs typeface="Arial" panose="020B0604020202020204" pitchFamily="34" charset="0"/>
              </a:rPr>
              <a:t>vairāk raksturīga jaunām/ar </a:t>
            </a:r>
            <a:r>
              <a:rPr lang="lv-LV" sz="2200" dirty="0" err="1">
                <a:solidFill>
                  <a:schemeClr val="accent4">
                    <a:lumMod val="50000"/>
                  </a:schemeClr>
                </a:solidFill>
                <a:latin typeface="Arial" panose="020B0604020202020204" pitchFamily="34" charset="0"/>
                <a:cs typeface="Arial" panose="020B0604020202020204" pitchFamily="34" charset="0"/>
              </a:rPr>
              <a:t>imūnsupresiju</a:t>
            </a:r>
            <a:r>
              <a:rPr lang="lv-LV" sz="2200" dirty="0">
                <a:solidFill>
                  <a:schemeClr val="accent4">
                    <a:lumMod val="50000"/>
                  </a:schemeClr>
                </a:solidFill>
                <a:latin typeface="Arial" panose="020B0604020202020204" pitchFamily="34" charset="0"/>
                <a:cs typeface="Arial" panose="020B0604020202020204" pitchFamily="34" charset="0"/>
              </a:rPr>
              <a:t> sievietēm</a:t>
            </a:r>
          </a:p>
          <a:p>
            <a:pPr>
              <a:buFont typeface="Wingdings" panose="05000000000000000000" pitchFamily="2" charset="2"/>
              <a:buChar char="§"/>
            </a:pPr>
            <a:endParaRPr lang="en-US"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200" dirty="0">
                <a:solidFill>
                  <a:schemeClr val="accent4">
                    <a:lumMod val="50000"/>
                  </a:schemeClr>
                </a:solidFill>
                <a:latin typeface="Arial" panose="020B0604020202020204" pitchFamily="34" charset="0"/>
                <a:cs typeface="Arial" panose="020B0604020202020204" pitchFamily="34" charset="0"/>
              </a:rPr>
              <a:t>Bieži ir sūdzības par niezi, dedzināšanu, ādas bojājumu</a:t>
            </a:r>
            <a:endParaRPr lang="en-US"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200" dirty="0">
                <a:solidFill>
                  <a:schemeClr val="accent4">
                    <a:lumMod val="50000"/>
                  </a:schemeClr>
                </a:solidFill>
                <a:latin typeface="Arial" panose="020B0604020202020204" pitchFamily="34" charset="0"/>
                <a:cs typeface="Arial" panose="020B0604020202020204" pitchFamily="34" charset="0"/>
              </a:rPr>
              <a:t>Var būt redzami bojājumi dažādās krāsās – sārti, bāli, zilgani, brūni; plaisas, čūlas, apsārtums; </a:t>
            </a:r>
            <a:r>
              <a:rPr lang="lv-LV" sz="2200" dirty="0" err="1">
                <a:solidFill>
                  <a:schemeClr val="accent4">
                    <a:lumMod val="50000"/>
                  </a:schemeClr>
                </a:solidFill>
                <a:latin typeface="Arial" panose="020B0604020202020204" pitchFamily="34" charset="0"/>
                <a:cs typeface="Arial" panose="020B0604020202020204" pitchFamily="34" charset="0"/>
              </a:rPr>
              <a:t>kolposkopiski</a:t>
            </a:r>
            <a:r>
              <a:rPr lang="lv-LV" sz="2200" dirty="0">
                <a:solidFill>
                  <a:schemeClr val="accent4">
                    <a:lumMod val="50000"/>
                  </a:schemeClr>
                </a:solidFill>
                <a:latin typeface="Arial" panose="020B0604020202020204" pitchFamily="34" charset="0"/>
                <a:cs typeface="Arial" panose="020B0604020202020204" pitchFamily="34" charset="0"/>
              </a:rPr>
              <a:t> -  </a:t>
            </a:r>
            <a:r>
              <a:rPr lang="lv-LV" sz="2200" dirty="0" err="1">
                <a:solidFill>
                  <a:schemeClr val="accent4">
                    <a:lumMod val="50000"/>
                  </a:schemeClr>
                </a:solidFill>
                <a:latin typeface="Arial" panose="020B0604020202020204" pitchFamily="34" charset="0"/>
                <a:cs typeface="Arial" panose="020B0604020202020204" pitchFamily="34" charset="0"/>
              </a:rPr>
              <a:t>acetobaltas</a:t>
            </a:r>
            <a:r>
              <a:rPr lang="lv-LV" sz="2200" dirty="0">
                <a:solidFill>
                  <a:schemeClr val="accent4">
                    <a:lumMod val="50000"/>
                  </a:schemeClr>
                </a:solidFill>
                <a:latin typeface="Arial" panose="020B0604020202020204" pitchFamily="34" charset="0"/>
                <a:cs typeface="Arial" panose="020B0604020202020204" pitchFamily="34" charset="0"/>
              </a:rPr>
              <a:t> izmaiņas, </a:t>
            </a:r>
            <a:r>
              <a:rPr lang="lv-LV" sz="2200" dirty="0" err="1">
                <a:solidFill>
                  <a:schemeClr val="accent4">
                    <a:lumMod val="50000"/>
                  </a:schemeClr>
                </a:solidFill>
                <a:latin typeface="Arial" panose="020B0604020202020204" pitchFamily="34" charset="0"/>
                <a:cs typeface="Arial" panose="020B0604020202020204" pitchFamily="34" charset="0"/>
              </a:rPr>
              <a:t>kolposkopiski</a:t>
            </a:r>
            <a:r>
              <a:rPr lang="lv-LV" sz="2200" dirty="0">
                <a:solidFill>
                  <a:schemeClr val="accent4">
                    <a:lumMod val="50000"/>
                  </a:schemeClr>
                </a:solidFill>
                <a:latin typeface="Arial" panose="020B0604020202020204" pitchFamily="34" charset="0"/>
                <a:cs typeface="Arial" panose="020B0604020202020204" pitchFamily="34" charset="0"/>
              </a:rPr>
              <a:t> grūtāk izvērtējamas</a:t>
            </a:r>
          </a:p>
          <a:p>
            <a:pPr>
              <a:buFont typeface="Wingdings" panose="05000000000000000000" pitchFamily="2" charset="2"/>
              <a:buChar char="§"/>
            </a:pPr>
            <a:endParaRPr lang="lv-LV" sz="22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200" dirty="0">
                <a:solidFill>
                  <a:schemeClr val="accent4">
                    <a:lumMod val="50000"/>
                  </a:schemeClr>
                </a:solidFill>
                <a:latin typeface="Arial" panose="020B0604020202020204" pitchFamily="34" charset="0"/>
                <a:cs typeface="Arial" panose="020B0604020202020204" pitchFamily="34" charset="0"/>
              </a:rPr>
              <a:t>Diagnostika: kolposkopija un biopsija</a:t>
            </a:r>
            <a:endParaRPr lang="ru-RU" sz="2200" dirty="0">
              <a:solidFill>
                <a:schemeClr val="accent4">
                  <a:lumMod val="50000"/>
                </a:schemeClr>
              </a:solidFill>
              <a:latin typeface="Arial" panose="020B0604020202020204" pitchFamily="34" charset="0"/>
              <a:cs typeface="Arial" panose="020B0604020202020204" pitchFamily="34" charset="0"/>
            </a:endParaRPr>
          </a:p>
        </p:txBody>
      </p:sp>
      <p:pic>
        <p:nvPicPr>
          <p:cNvPr id="4"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1246"/>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058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55750" y="208533"/>
            <a:ext cx="7131050"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VIN parastā tipa ārstēšanas iespējas</a:t>
            </a:r>
          </a:p>
        </p:txBody>
      </p:sp>
      <p:sp>
        <p:nvSpPr>
          <p:cNvPr id="3" name="Содержимое 2"/>
          <p:cNvSpPr>
            <a:spLocks noGrp="1"/>
          </p:cNvSpPr>
          <p:nvPr>
            <p:ph idx="1"/>
          </p:nvPr>
        </p:nvSpPr>
        <p:spPr>
          <a:xfrm>
            <a:off x="457200" y="1600200"/>
            <a:ext cx="8229600" cy="4525963"/>
          </a:xfrm>
        </p:spPr>
        <p:txBody>
          <a:bodyPr>
            <a:noAutofit/>
          </a:bodyPr>
          <a:lstStyle/>
          <a:p>
            <a:pPr>
              <a:buFont typeface="Wingdings" panose="05000000000000000000" pitchFamily="2" charset="2"/>
              <a:buChar char="§"/>
            </a:pPr>
            <a:r>
              <a:rPr lang="lv-LV" sz="2400" dirty="0">
                <a:solidFill>
                  <a:schemeClr val="accent4">
                    <a:lumMod val="50000"/>
                  </a:schemeClr>
                </a:solidFill>
                <a:latin typeface="Arial" panose="020B0604020202020204" pitchFamily="34" charset="0"/>
                <a:cs typeface="Arial" panose="020B0604020202020204" pitchFamily="34" charset="0"/>
              </a:rPr>
              <a:t>Konvencionālās ārstēšanas iespējas:</a:t>
            </a:r>
          </a:p>
          <a:p>
            <a:pPr>
              <a:buFont typeface="Calibri" panose="020F0502020204030204" pitchFamily="34" charset="0"/>
              <a:buChar char="₋"/>
            </a:pPr>
            <a:r>
              <a:rPr lang="lv-LV" sz="2400" dirty="0">
                <a:solidFill>
                  <a:schemeClr val="accent4">
                    <a:lumMod val="50000"/>
                  </a:schemeClr>
                </a:solidFill>
                <a:latin typeface="Arial" panose="020B0604020202020204" pitchFamily="34" charset="0"/>
                <a:cs typeface="Arial" panose="020B0604020202020204" pitchFamily="34" charset="0"/>
              </a:rPr>
              <a:t> ķirurģiskā </a:t>
            </a:r>
            <a:r>
              <a:rPr lang="lv-LV" sz="2400" dirty="0" err="1">
                <a:solidFill>
                  <a:schemeClr val="accent4">
                    <a:lumMod val="50000"/>
                  </a:schemeClr>
                </a:solidFill>
                <a:latin typeface="Arial" panose="020B0604020202020204" pitchFamily="34" charset="0"/>
                <a:cs typeface="Arial" panose="020B0604020202020204" pitchFamily="34" charset="0"/>
              </a:rPr>
              <a:t>ekscīzija</a:t>
            </a:r>
            <a:r>
              <a:rPr lang="lv-LV" sz="2400" dirty="0">
                <a:solidFill>
                  <a:schemeClr val="accent4">
                    <a:lumMod val="50000"/>
                  </a:schemeClr>
                </a:solidFill>
                <a:latin typeface="Arial" panose="020B0604020202020204" pitchFamily="34" charset="0"/>
                <a:cs typeface="Arial" panose="020B0604020202020204" pitchFamily="34" charset="0"/>
              </a:rPr>
              <a:t> vai </a:t>
            </a:r>
            <a:r>
              <a:rPr lang="lv-LV" sz="2400" dirty="0" err="1">
                <a:solidFill>
                  <a:schemeClr val="accent4">
                    <a:lumMod val="50000"/>
                  </a:schemeClr>
                </a:solidFill>
                <a:latin typeface="Arial" panose="020B0604020202020204" pitchFamily="34" charset="0"/>
                <a:cs typeface="Arial" panose="020B0604020202020204" pitchFamily="34" charset="0"/>
              </a:rPr>
              <a:t>vulvektomija</a:t>
            </a:r>
            <a:endParaRPr lang="lv-LV" sz="2400" dirty="0">
              <a:solidFill>
                <a:schemeClr val="accent4">
                  <a:lumMod val="50000"/>
                </a:schemeClr>
              </a:solidFill>
              <a:latin typeface="Arial" panose="020B0604020202020204" pitchFamily="34" charset="0"/>
              <a:cs typeface="Arial" panose="020B0604020202020204" pitchFamily="34" charset="0"/>
            </a:endParaRPr>
          </a:p>
          <a:p>
            <a:pPr>
              <a:buFont typeface="Calibri" panose="020F0502020204030204" pitchFamily="34" charset="0"/>
              <a:buChar char="₋"/>
            </a:pPr>
            <a:r>
              <a:rPr lang="lv-LV" sz="2400" dirty="0">
                <a:solidFill>
                  <a:schemeClr val="accent4">
                    <a:lumMod val="50000"/>
                  </a:schemeClr>
                </a:solidFill>
                <a:latin typeface="Arial" panose="020B0604020202020204" pitchFamily="34" charset="0"/>
                <a:cs typeface="Arial" panose="020B0604020202020204" pitchFamily="34" charset="0"/>
              </a:rPr>
              <a:t> lāzera </a:t>
            </a:r>
            <a:r>
              <a:rPr lang="lv-LV" sz="2400" dirty="0" err="1">
                <a:solidFill>
                  <a:schemeClr val="accent4">
                    <a:lumMod val="50000"/>
                  </a:schemeClr>
                </a:solidFill>
                <a:latin typeface="Arial" panose="020B0604020202020204" pitchFamily="34" charset="0"/>
                <a:cs typeface="Arial" panose="020B0604020202020204" pitchFamily="34" charset="0"/>
              </a:rPr>
              <a:t>ekscīzija</a:t>
            </a:r>
            <a:endParaRPr lang="lv-LV" sz="24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400" dirty="0">
                <a:solidFill>
                  <a:schemeClr val="accent4">
                    <a:lumMod val="50000"/>
                  </a:schemeClr>
                </a:solidFill>
                <a:latin typeface="Arial" panose="020B0604020202020204" pitchFamily="34" charset="0"/>
                <a:cs typeface="Arial" panose="020B0604020202020204" pitchFamily="34" charset="0"/>
              </a:rPr>
              <a:t>Lokālā (</a:t>
            </a:r>
            <a:r>
              <a:rPr lang="lv-LV" sz="2400" dirty="0" err="1">
                <a:solidFill>
                  <a:schemeClr val="accent4">
                    <a:lumMod val="50000"/>
                  </a:schemeClr>
                </a:solidFill>
                <a:latin typeface="Arial" panose="020B0604020202020204" pitchFamily="34" charset="0"/>
                <a:cs typeface="Arial" panose="020B0604020202020204" pitchFamily="34" charset="0"/>
              </a:rPr>
              <a:t>imuno)terapija</a:t>
            </a:r>
            <a:r>
              <a:rPr lang="lv-LV" sz="2400" dirty="0">
                <a:solidFill>
                  <a:schemeClr val="accent4">
                    <a:lumMod val="50000"/>
                  </a:schemeClr>
                </a:solidFill>
                <a:latin typeface="Arial" panose="020B0604020202020204" pitchFamily="34" charset="0"/>
                <a:cs typeface="Arial" panose="020B0604020202020204" pitchFamily="34" charset="0"/>
              </a:rPr>
              <a:t> – </a:t>
            </a:r>
            <a:r>
              <a:rPr lang="lv-LV" sz="2400" dirty="0" err="1">
                <a:solidFill>
                  <a:schemeClr val="accent4">
                    <a:lumMod val="50000"/>
                  </a:schemeClr>
                </a:solidFill>
                <a:latin typeface="Arial" panose="020B0604020202020204" pitchFamily="34" charset="0"/>
                <a:cs typeface="Arial" panose="020B0604020202020204" pitchFamily="34" charset="0"/>
              </a:rPr>
              <a:t>imiquimod</a:t>
            </a:r>
            <a:r>
              <a:rPr lang="lv-LV" sz="2400" dirty="0">
                <a:solidFill>
                  <a:schemeClr val="accent4">
                    <a:lumMod val="50000"/>
                  </a:schemeClr>
                </a:solidFill>
                <a:latin typeface="Arial" panose="020B0604020202020204" pitchFamily="34" charset="0"/>
                <a:cs typeface="Arial" panose="020B0604020202020204" pitchFamily="34" charset="0"/>
              </a:rPr>
              <a:t> (Aldara), </a:t>
            </a:r>
            <a:r>
              <a:rPr lang="lv-LV" sz="2400" dirty="0" err="1">
                <a:solidFill>
                  <a:schemeClr val="accent4">
                    <a:lumMod val="50000"/>
                  </a:schemeClr>
                </a:solidFill>
                <a:latin typeface="Arial" panose="020B0604020202020204" pitchFamily="34" charset="0"/>
                <a:cs typeface="Arial" panose="020B0604020202020204" pitchFamily="34" charset="0"/>
              </a:rPr>
              <a:t>fotodinamiskā</a:t>
            </a:r>
            <a:r>
              <a:rPr lang="lv-LV" sz="2400" dirty="0">
                <a:solidFill>
                  <a:schemeClr val="accent4">
                    <a:lumMod val="50000"/>
                  </a:schemeClr>
                </a:solidFill>
                <a:latin typeface="Arial" panose="020B0604020202020204" pitchFamily="34" charset="0"/>
                <a:cs typeface="Arial" panose="020B0604020202020204" pitchFamily="34" charset="0"/>
              </a:rPr>
              <a:t> terapija, </a:t>
            </a:r>
            <a:r>
              <a:rPr lang="lv-LV" sz="2400" dirty="0" err="1">
                <a:solidFill>
                  <a:schemeClr val="accent4">
                    <a:lumMod val="50000"/>
                  </a:schemeClr>
                </a:solidFill>
                <a:latin typeface="Arial" panose="020B0604020202020204" pitchFamily="34" charset="0"/>
                <a:cs typeface="Arial" panose="020B0604020202020204" pitchFamily="34" charset="0"/>
              </a:rPr>
              <a:t>cidofovir</a:t>
            </a:r>
            <a:r>
              <a:rPr lang="lv-LV" sz="2400" dirty="0">
                <a:solidFill>
                  <a:schemeClr val="accent4">
                    <a:lumMod val="50000"/>
                  </a:schemeClr>
                </a:solidFill>
                <a:latin typeface="Arial" panose="020B0604020202020204" pitchFamily="34" charset="0"/>
                <a:cs typeface="Arial" panose="020B0604020202020204" pitchFamily="34" charset="0"/>
              </a:rPr>
              <a:t>, INF</a:t>
            </a:r>
            <a:r>
              <a:rPr lang="el-GR" sz="2400" dirty="0">
                <a:solidFill>
                  <a:schemeClr val="accent4">
                    <a:lumMod val="50000"/>
                  </a:schemeClr>
                </a:solidFill>
                <a:latin typeface="Arial" panose="020B0604020202020204" pitchFamily="34" charset="0"/>
                <a:cs typeface="Arial" panose="020B0604020202020204" pitchFamily="34" charset="0"/>
              </a:rPr>
              <a:t>α, 5-</a:t>
            </a:r>
            <a:r>
              <a:rPr lang="lv-LV" sz="2400" dirty="0" err="1">
                <a:solidFill>
                  <a:schemeClr val="accent4">
                    <a:lumMod val="50000"/>
                  </a:schemeClr>
                </a:solidFill>
                <a:latin typeface="Arial" panose="020B0604020202020204" pitchFamily="34" charset="0"/>
                <a:cs typeface="Arial" panose="020B0604020202020204" pitchFamily="34" charset="0"/>
              </a:rPr>
              <a:t>fluoruracila</a:t>
            </a:r>
            <a:r>
              <a:rPr lang="lv-LV" sz="2400" dirty="0">
                <a:solidFill>
                  <a:schemeClr val="accent4">
                    <a:lumMod val="50000"/>
                  </a:schemeClr>
                </a:solidFill>
                <a:latin typeface="Arial" panose="020B0604020202020204" pitchFamily="34" charset="0"/>
                <a:cs typeface="Arial" panose="020B0604020202020204" pitchFamily="34" charset="0"/>
              </a:rPr>
              <a:t> </a:t>
            </a:r>
            <a:r>
              <a:rPr lang="lv-LV" sz="2400" dirty="0" err="1">
                <a:solidFill>
                  <a:schemeClr val="accent4">
                    <a:lumMod val="50000"/>
                  </a:schemeClr>
                </a:solidFill>
                <a:latin typeface="Arial" panose="020B0604020202020204" pitchFamily="34" charset="0"/>
                <a:cs typeface="Arial" panose="020B0604020202020204" pitchFamily="34" charset="0"/>
              </a:rPr>
              <a:t>krems</a:t>
            </a:r>
            <a:endParaRPr lang="lv-LV" sz="24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2400" dirty="0">
                <a:solidFill>
                  <a:schemeClr val="accent4">
                    <a:lumMod val="50000"/>
                  </a:schemeClr>
                </a:solidFill>
                <a:latin typeface="Arial" panose="020B0604020202020204" pitchFamily="34" charset="0"/>
                <a:cs typeface="Arial" panose="020B0604020202020204" pitchFamily="34" charset="0"/>
              </a:rPr>
              <a:t>Sistēmiskā </a:t>
            </a:r>
            <a:r>
              <a:rPr lang="lv-LV" sz="2400" dirty="0" err="1">
                <a:solidFill>
                  <a:schemeClr val="accent4">
                    <a:lumMod val="50000"/>
                  </a:schemeClr>
                </a:solidFill>
                <a:latin typeface="Arial" panose="020B0604020202020204" pitchFamily="34" charset="0"/>
                <a:cs typeface="Arial" panose="020B0604020202020204" pitchFamily="34" charset="0"/>
              </a:rPr>
              <a:t>imunoterapija</a:t>
            </a:r>
            <a:r>
              <a:rPr lang="lv-LV" sz="2400" dirty="0">
                <a:solidFill>
                  <a:schemeClr val="accent4">
                    <a:lumMod val="50000"/>
                  </a:schemeClr>
                </a:solidFill>
                <a:latin typeface="Arial" panose="020B0604020202020204" pitchFamily="34" charset="0"/>
                <a:cs typeface="Arial" panose="020B0604020202020204" pitchFamily="34" charset="0"/>
              </a:rPr>
              <a:t> (terapeitiskās vakcīnas)</a:t>
            </a:r>
          </a:p>
          <a:p>
            <a:pPr>
              <a:buFont typeface="Wingdings" panose="05000000000000000000" pitchFamily="2" charset="2"/>
              <a:buChar char="§"/>
            </a:pPr>
            <a:r>
              <a:rPr lang="lv-LV" sz="2400" dirty="0">
                <a:solidFill>
                  <a:schemeClr val="accent4">
                    <a:lumMod val="50000"/>
                  </a:schemeClr>
                </a:solidFill>
                <a:latin typeface="Arial" panose="020B0604020202020204" pitchFamily="34" charset="0"/>
                <a:cs typeface="Arial" panose="020B0604020202020204" pitchFamily="34" charset="0"/>
              </a:rPr>
              <a:t>Kombinētā terapija</a:t>
            </a:r>
          </a:p>
          <a:p>
            <a:pPr>
              <a:buFont typeface="Wingdings" panose="05000000000000000000" pitchFamily="2" charset="2"/>
              <a:buChar char="§"/>
            </a:pPr>
            <a:r>
              <a:rPr lang="lv-LV" sz="2400" dirty="0">
                <a:solidFill>
                  <a:schemeClr val="accent4">
                    <a:lumMod val="50000"/>
                  </a:schemeClr>
                </a:solidFill>
                <a:latin typeface="Arial" panose="020B0604020202020204" pitchFamily="34" charset="0"/>
                <a:cs typeface="Arial" panose="020B0604020202020204" pitchFamily="34" charset="0"/>
              </a:rPr>
              <a:t>1/3  gadījumi spontāni regresē</a:t>
            </a:r>
          </a:p>
          <a:p>
            <a:pPr>
              <a:buFont typeface="Wingdings" panose="05000000000000000000" pitchFamily="2" charset="2"/>
              <a:buChar char="§"/>
            </a:pPr>
            <a:endParaRPr lang="lv-LV" sz="2400" dirty="0">
              <a:solidFill>
                <a:schemeClr val="accent4">
                  <a:lumMod val="50000"/>
                </a:schemeClr>
              </a:solidFill>
              <a:latin typeface="Arial" panose="020B0604020202020204" pitchFamily="34" charset="0"/>
              <a:cs typeface="Arial" panose="020B0604020202020204" pitchFamily="34" charset="0"/>
            </a:endParaRPr>
          </a:p>
        </p:txBody>
      </p:sp>
      <p:pic>
        <p:nvPicPr>
          <p:cNvPr id="4"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1246"/>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33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654200"/>
            <a:ext cx="8229600" cy="1143000"/>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VAGĪNAS INTRAEPITELIĀLĀ NEOPLĀZIJA (</a:t>
            </a:r>
            <a:r>
              <a:rPr lang="lv-LV" sz="3500" dirty="0" err="1">
                <a:solidFill>
                  <a:schemeClr val="accent4">
                    <a:lumMod val="50000"/>
                  </a:schemeClr>
                </a:solidFill>
                <a:latin typeface="Arial" panose="020B0604020202020204" pitchFamily="34" charset="0"/>
                <a:cs typeface="Arial" panose="020B0604020202020204" pitchFamily="34" charset="0"/>
              </a:rPr>
              <a:t>VaIN</a:t>
            </a:r>
            <a:r>
              <a:rPr lang="lv-LV" sz="3500" dirty="0">
                <a:solidFill>
                  <a:schemeClr val="accent4">
                    <a:lumMod val="50000"/>
                  </a:schemeClr>
                </a:solidFill>
                <a:latin typeface="Arial" panose="020B0604020202020204" pitchFamily="34" charset="0"/>
                <a:cs typeface="Arial" panose="020B0604020202020204" pitchFamily="34" charset="0"/>
              </a:rPr>
              <a:t>)</a:t>
            </a:r>
          </a:p>
        </p:txBody>
      </p:sp>
      <p:pic>
        <p:nvPicPr>
          <p:cNvPr id="4" name="Picture 2" descr="Картинки по запросу vagina intraepithelial neoplasia"/>
          <p:cNvPicPr>
            <a:picLocks noChangeAspect="1" noChangeArrowheads="1"/>
          </p:cNvPicPr>
          <p:nvPr/>
        </p:nvPicPr>
        <p:blipFill>
          <a:blip r:embed="rId2" cstate="print"/>
          <a:srcRect/>
          <a:stretch>
            <a:fillRect/>
          </a:stretch>
        </p:blipFill>
        <p:spPr bwMode="auto">
          <a:xfrm>
            <a:off x="2139350" y="1952793"/>
            <a:ext cx="4910963" cy="4212377"/>
          </a:xfrm>
          <a:prstGeom prst="rect">
            <a:avLst/>
          </a:prstGeom>
          <a:noFill/>
        </p:spPr>
      </p:pic>
    </p:spTree>
    <p:extLst>
      <p:ext uri="{BB962C8B-B14F-4D97-AF65-F5344CB8AC3E}">
        <p14:creationId xmlns:p14="http://schemas.microsoft.com/office/powerpoint/2010/main" val="3348146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a:solidFill>
                  <a:schemeClr val="accent4">
                    <a:lumMod val="50000"/>
                  </a:schemeClr>
                </a:solidFill>
                <a:latin typeface="Arial" panose="020B0604020202020204" pitchFamily="34" charset="0"/>
                <a:cs typeface="Arial" panose="020B0604020202020204" pitchFamily="34" charset="0"/>
              </a:rPr>
              <a:t>VaIN</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67544" y="1988840"/>
            <a:ext cx="8229600" cy="4709160"/>
          </a:xfrm>
        </p:spPr>
        <p:txBody>
          <a:bodyPr>
            <a:normAutofit/>
          </a:bodyPr>
          <a:lstStyle/>
          <a:p>
            <a:r>
              <a:rPr lang="lv-LV" sz="3000" dirty="0">
                <a:solidFill>
                  <a:schemeClr val="accent4">
                    <a:lumMod val="50000"/>
                  </a:schemeClr>
                </a:solidFill>
                <a:latin typeface="Arial" panose="020B0604020202020204" pitchFamily="34" charset="0"/>
                <a:cs typeface="Arial" panose="020B0604020202020204" pitchFamily="34" charset="0"/>
              </a:rPr>
              <a:t>Reta saslimšana</a:t>
            </a:r>
            <a:endParaRPr lang="en-GB" sz="3000" dirty="0">
              <a:solidFill>
                <a:schemeClr val="accent4">
                  <a:lumMod val="50000"/>
                </a:schemeClr>
              </a:solidFill>
              <a:latin typeface="Arial" panose="020B0604020202020204" pitchFamily="34" charset="0"/>
              <a:cs typeface="Arial" panose="020B0604020202020204" pitchFamily="34" charset="0"/>
            </a:endParaRPr>
          </a:p>
          <a:p>
            <a:endParaRPr lang="en-GB" sz="3000" dirty="0">
              <a:solidFill>
                <a:schemeClr val="accent4">
                  <a:lumMod val="50000"/>
                </a:schemeClr>
              </a:solidFill>
              <a:latin typeface="Arial" panose="020B0604020202020204" pitchFamily="34" charset="0"/>
              <a:cs typeface="Arial" panose="020B0604020202020204" pitchFamily="34" charset="0"/>
            </a:endParaRPr>
          </a:p>
          <a:p>
            <a:r>
              <a:rPr lang="lv-LV" sz="3000" dirty="0">
                <a:solidFill>
                  <a:schemeClr val="accent4">
                    <a:lumMod val="50000"/>
                  </a:schemeClr>
                </a:solidFill>
                <a:latin typeface="Arial" panose="020B0604020202020204" pitchFamily="34" charset="0"/>
                <a:cs typeface="Arial" panose="020B0604020202020204" pitchFamily="34" charset="0"/>
              </a:rPr>
              <a:t>Visbiežāk ir kombinācijā ar </a:t>
            </a:r>
            <a:r>
              <a:rPr lang="en-GB" sz="3000" dirty="0">
                <a:solidFill>
                  <a:schemeClr val="accent4">
                    <a:lumMod val="50000"/>
                  </a:schemeClr>
                </a:solidFill>
                <a:latin typeface="Arial" panose="020B0604020202020204" pitchFamily="34" charset="0"/>
                <a:cs typeface="Arial" panose="020B0604020202020204" pitchFamily="34" charset="0"/>
              </a:rPr>
              <a:t>CIN</a:t>
            </a:r>
            <a:r>
              <a:rPr lang="lv-LV" sz="3000" dirty="0">
                <a:solidFill>
                  <a:schemeClr val="accent4">
                    <a:lumMod val="50000"/>
                  </a:schemeClr>
                </a:solidFill>
                <a:latin typeface="Arial" panose="020B0604020202020204" pitchFamily="34" charset="0"/>
                <a:cs typeface="Arial" panose="020B0604020202020204" pitchFamily="34" charset="0"/>
              </a:rPr>
              <a:t> izmaiņām</a:t>
            </a:r>
            <a:endParaRPr lang="en-GB" sz="3000" dirty="0">
              <a:solidFill>
                <a:schemeClr val="accent4">
                  <a:lumMod val="50000"/>
                </a:schemeClr>
              </a:solidFill>
              <a:latin typeface="Arial" panose="020B0604020202020204" pitchFamily="34" charset="0"/>
              <a:cs typeface="Arial" panose="020B0604020202020204" pitchFamily="34" charset="0"/>
            </a:endParaRPr>
          </a:p>
          <a:p>
            <a:endParaRPr lang="en-GB" sz="3000" dirty="0">
              <a:solidFill>
                <a:schemeClr val="accent4">
                  <a:lumMod val="50000"/>
                </a:schemeClr>
              </a:solidFill>
              <a:latin typeface="Arial" panose="020B0604020202020204" pitchFamily="34" charset="0"/>
              <a:cs typeface="Arial" panose="020B0604020202020204" pitchFamily="34" charset="0"/>
            </a:endParaRPr>
          </a:p>
          <a:p>
            <a:r>
              <a:rPr lang="en-GB" sz="3000" dirty="0">
                <a:solidFill>
                  <a:schemeClr val="accent4">
                    <a:lumMod val="50000"/>
                  </a:schemeClr>
                </a:solidFill>
                <a:latin typeface="Arial" panose="020B0604020202020204" pitchFamily="34" charset="0"/>
                <a:cs typeface="Arial" panose="020B0604020202020204" pitchFamily="34" charset="0"/>
              </a:rPr>
              <a:t>50-70% </a:t>
            </a:r>
            <a:r>
              <a:rPr lang="lv-LV" sz="3000" dirty="0">
                <a:solidFill>
                  <a:schemeClr val="accent4">
                    <a:lumMod val="50000"/>
                  </a:schemeClr>
                </a:solidFill>
                <a:latin typeface="Arial" panose="020B0604020202020204" pitchFamily="34" charset="0"/>
                <a:cs typeface="Arial" panose="020B0604020202020204" pitchFamily="34" charset="0"/>
              </a:rPr>
              <a:t>ir citas lokalizācijas </a:t>
            </a:r>
            <a:r>
              <a:rPr lang="en-GB" sz="3000" dirty="0" err="1">
                <a:solidFill>
                  <a:schemeClr val="accent4">
                    <a:lumMod val="50000"/>
                  </a:schemeClr>
                </a:solidFill>
                <a:latin typeface="Arial" panose="020B0604020202020204" pitchFamily="34" charset="0"/>
                <a:cs typeface="Arial" panose="020B0604020202020204" pitchFamily="34" charset="0"/>
              </a:rPr>
              <a:t>ano</a:t>
            </a:r>
            <a:r>
              <a:rPr lang="lv-LV" sz="3000" dirty="0">
                <a:solidFill>
                  <a:schemeClr val="accent4">
                    <a:lumMod val="50000"/>
                  </a:schemeClr>
                </a:solidFill>
                <a:latin typeface="Arial" panose="020B0604020202020204" pitchFamily="34" charset="0"/>
                <a:cs typeface="Arial" panose="020B0604020202020204" pitchFamily="34" charset="0"/>
              </a:rPr>
              <a:t>ģ</a:t>
            </a:r>
            <a:r>
              <a:rPr lang="en-GB" sz="3000" dirty="0" err="1">
                <a:solidFill>
                  <a:schemeClr val="accent4">
                    <a:lumMod val="50000"/>
                  </a:schemeClr>
                </a:solidFill>
                <a:latin typeface="Arial" panose="020B0604020202020204" pitchFamily="34" charset="0"/>
                <a:cs typeface="Arial" panose="020B0604020202020204" pitchFamily="34" charset="0"/>
              </a:rPr>
              <a:t>enit</a:t>
            </a:r>
            <a:r>
              <a:rPr lang="lv-LV" sz="3000" dirty="0" err="1">
                <a:solidFill>
                  <a:schemeClr val="accent4">
                    <a:lumMod val="50000"/>
                  </a:schemeClr>
                </a:solidFill>
                <a:latin typeface="Arial" panose="020B0604020202020204" pitchFamily="34" charset="0"/>
                <a:cs typeface="Arial" panose="020B0604020202020204" pitchFamily="34" charset="0"/>
              </a:rPr>
              <a:t>āla</a:t>
            </a:r>
            <a:r>
              <a:rPr lang="en-GB" sz="3000" dirty="0">
                <a:solidFill>
                  <a:schemeClr val="accent4">
                    <a:lumMod val="50000"/>
                  </a:schemeClr>
                </a:solidFill>
                <a:latin typeface="Arial" panose="020B0604020202020204" pitchFamily="34" charset="0"/>
                <a:cs typeface="Arial" panose="020B0604020202020204" pitchFamily="34" charset="0"/>
              </a:rPr>
              <a:t> </a:t>
            </a:r>
            <a:r>
              <a:rPr lang="en-GB" sz="3000" dirty="0" err="1">
                <a:solidFill>
                  <a:schemeClr val="accent4">
                    <a:lumMod val="50000"/>
                  </a:schemeClr>
                </a:solidFill>
                <a:latin typeface="Arial" panose="020B0604020202020204" pitchFamily="34" charset="0"/>
                <a:cs typeface="Arial" panose="020B0604020202020204" pitchFamily="34" charset="0"/>
              </a:rPr>
              <a:t>neopl</a:t>
            </a:r>
            <a:r>
              <a:rPr lang="lv-LV" sz="3000" dirty="0" err="1">
                <a:solidFill>
                  <a:schemeClr val="accent4">
                    <a:lumMod val="50000"/>
                  </a:schemeClr>
                </a:solidFill>
                <a:latin typeface="Arial" panose="020B0604020202020204" pitchFamily="34" charset="0"/>
                <a:cs typeface="Arial" panose="020B0604020202020204" pitchFamily="34" charset="0"/>
              </a:rPr>
              <a:t>āzija</a:t>
            </a:r>
            <a:endParaRPr lang="en-GB" sz="30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732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a:solidFill>
                  <a:schemeClr val="accent4">
                    <a:lumMod val="50000"/>
                  </a:schemeClr>
                </a:solidFill>
                <a:latin typeface="Arial" panose="020B0604020202020204" pitchFamily="34" charset="0"/>
                <a:cs typeface="Arial" panose="020B0604020202020204" pitchFamily="34" charset="0"/>
              </a:rPr>
              <a:t>VaIN</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57200" y="1672168"/>
            <a:ext cx="8229600" cy="4709160"/>
          </a:xfrm>
        </p:spPr>
        <p:txBody>
          <a:bodyPr/>
          <a:lstStyle/>
          <a:p>
            <a:r>
              <a:rPr lang="lv-LV" sz="3000" dirty="0" err="1">
                <a:solidFill>
                  <a:schemeClr val="accent4">
                    <a:lumMod val="50000"/>
                  </a:schemeClr>
                </a:solidFill>
                <a:latin typeface="Arial" panose="020B0604020202020204" pitchFamily="34" charset="0"/>
                <a:cs typeface="Arial" panose="020B0604020202020204" pitchFamily="34" charset="0"/>
              </a:rPr>
              <a:t>Asimptomātiska</a:t>
            </a:r>
            <a:r>
              <a:rPr lang="lv-LV" sz="3000" dirty="0">
                <a:solidFill>
                  <a:schemeClr val="accent4">
                    <a:lumMod val="50000"/>
                  </a:schemeClr>
                </a:solidFill>
                <a:latin typeface="Arial" panose="020B0604020202020204" pitchFamily="34" charset="0"/>
                <a:cs typeface="Arial" panose="020B0604020202020204" pitchFamily="34" charset="0"/>
              </a:rPr>
              <a:t>, visbiežāk tiek konstatēta, izmeklējot dzemdes kakla </a:t>
            </a:r>
            <a:r>
              <a:rPr lang="lv-LV" sz="3000" dirty="0" err="1">
                <a:solidFill>
                  <a:schemeClr val="accent4">
                    <a:lumMod val="50000"/>
                  </a:schemeClr>
                </a:solidFill>
                <a:latin typeface="Arial" panose="020B0604020202020204" pitchFamily="34" charset="0"/>
                <a:cs typeface="Arial" panose="020B0604020202020204" pitchFamily="34" charset="0"/>
              </a:rPr>
              <a:t>intraepiteliālo</a:t>
            </a:r>
            <a:r>
              <a:rPr lang="lv-LV" sz="3000" dirty="0">
                <a:solidFill>
                  <a:schemeClr val="accent4">
                    <a:lumMod val="50000"/>
                  </a:schemeClr>
                </a:solidFill>
                <a:latin typeface="Arial" panose="020B0604020202020204" pitchFamily="34" charset="0"/>
                <a:cs typeface="Arial" panose="020B0604020202020204" pitchFamily="34" charset="0"/>
              </a:rPr>
              <a:t> </a:t>
            </a:r>
            <a:r>
              <a:rPr lang="lv-LV" sz="3000" dirty="0" err="1">
                <a:solidFill>
                  <a:schemeClr val="accent4">
                    <a:lumMod val="50000"/>
                  </a:schemeClr>
                </a:solidFill>
                <a:latin typeface="Arial" panose="020B0604020202020204" pitchFamily="34" charset="0"/>
                <a:cs typeface="Arial" panose="020B0604020202020204" pitchFamily="34" charset="0"/>
              </a:rPr>
              <a:t>neoplāziju</a:t>
            </a:r>
            <a:endParaRPr lang="lv-LV" sz="3000" dirty="0">
              <a:solidFill>
                <a:schemeClr val="accent4">
                  <a:lumMod val="50000"/>
                </a:schemeClr>
              </a:solidFill>
              <a:latin typeface="Arial" panose="020B0604020202020204" pitchFamily="34" charset="0"/>
              <a:cs typeface="Arial" panose="020B0604020202020204" pitchFamily="34" charset="0"/>
            </a:endParaRPr>
          </a:p>
          <a:p>
            <a:endParaRPr lang="en-GB" sz="3000" dirty="0">
              <a:solidFill>
                <a:schemeClr val="accent4">
                  <a:lumMod val="50000"/>
                </a:schemeClr>
              </a:solidFill>
              <a:latin typeface="Arial" panose="020B0604020202020204" pitchFamily="34" charset="0"/>
              <a:cs typeface="Arial" panose="020B0604020202020204" pitchFamily="34" charset="0"/>
            </a:endParaRPr>
          </a:p>
          <a:p>
            <a:r>
              <a:rPr lang="lv-LV" sz="3000" dirty="0">
                <a:solidFill>
                  <a:schemeClr val="accent4">
                    <a:lumMod val="50000"/>
                  </a:schemeClr>
                </a:solidFill>
                <a:latin typeface="Arial" panose="020B0604020202020204" pitchFamily="34" charset="0"/>
                <a:cs typeface="Arial" panose="020B0604020202020204" pitchFamily="34" charset="0"/>
              </a:rPr>
              <a:t>Nav </a:t>
            </a:r>
            <a:r>
              <a:rPr lang="lv-LV" sz="3000" dirty="0" err="1">
                <a:solidFill>
                  <a:schemeClr val="accent4">
                    <a:lumMod val="50000"/>
                  </a:schemeClr>
                </a:solidFill>
                <a:latin typeface="Arial" panose="020B0604020202020204" pitchFamily="34" charset="0"/>
                <a:cs typeface="Arial" panose="020B0604020202020204" pitchFamily="34" charset="0"/>
              </a:rPr>
              <a:t>skrīninga</a:t>
            </a:r>
            <a:r>
              <a:rPr lang="lv-LV" sz="3000" dirty="0">
                <a:solidFill>
                  <a:schemeClr val="accent4">
                    <a:lumMod val="50000"/>
                  </a:schemeClr>
                </a:solidFill>
                <a:latin typeface="Arial" panose="020B0604020202020204" pitchFamily="34" charset="0"/>
                <a:cs typeface="Arial" panose="020B0604020202020204" pitchFamily="34" charset="0"/>
              </a:rPr>
              <a:t> izmeklējumu</a:t>
            </a:r>
            <a:endParaRPr lang="en-GB" sz="3000" dirty="0">
              <a:solidFill>
                <a:schemeClr val="accent4">
                  <a:lumMod val="50000"/>
                </a:schemeClr>
              </a:solidFill>
              <a:latin typeface="Arial" panose="020B0604020202020204" pitchFamily="34" charset="0"/>
              <a:cs typeface="Arial" panose="020B0604020202020204" pitchFamily="34" charset="0"/>
            </a:endParaRPr>
          </a:p>
          <a:p>
            <a:endParaRPr lang="en-GB" sz="3000" dirty="0">
              <a:solidFill>
                <a:schemeClr val="accent4">
                  <a:lumMod val="50000"/>
                </a:schemeClr>
              </a:solidFill>
              <a:latin typeface="Arial" panose="020B0604020202020204" pitchFamily="34" charset="0"/>
              <a:cs typeface="Arial" panose="020B0604020202020204" pitchFamily="34" charset="0"/>
            </a:endParaRPr>
          </a:p>
          <a:p>
            <a:r>
              <a:rPr lang="lv-LV" sz="3000" dirty="0" err="1">
                <a:solidFill>
                  <a:schemeClr val="accent4">
                    <a:lumMod val="50000"/>
                  </a:schemeClr>
                </a:solidFill>
                <a:latin typeface="Arial" panose="020B0604020202020204" pitchFamily="34" charset="0"/>
                <a:cs typeface="Arial" panose="020B0604020202020204" pitchFamily="34" charset="0"/>
              </a:rPr>
              <a:t>Kolposkopiskās</a:t>
            </a:r>
            <a:r>
              <a:rPr lang="lv-LV" sz="3000" dirty="0">
                <a:solidFill>
                  <a:schemeClr val="accent4">
                    <a:lumMod val="50000"/>
                  </a:schemeClr>
                </a:solidFill>
                <a:latin typeface="Arial" panose="020B0604020202020204" pitchFamily="34" charset="0"/>
                <a:cs typeface="Arial" panose="020B0604020202020204" pitchFamily="34" charset="0"/>
              </a:rPr>
              <a:t> un histoloģiskās izmaiņas līdzīgas </a:t>
            </a:r>
            <a:r>
              <a:rPr lang="en-GB" sz="3000" dirty="0">
                <a:solidFill>
                  <a:schemeClr val="accent4">
                    <a:lumMod val="50000"/>
                  </a:schemeClr>
                </a:solidFill>
                <a:latin typeface="Arial" panose="020B0604020202020204" pitchFamily="34" charset="0"/>
                <a:cs typeface="Arial" panose="020B0604020202020204" pitchFamily="34" charset="0"/>
              </a:rPr>
              <a:t>CIN</a:t>
            </a:r>
          </a:p>
          <a:p>
            <a:endParaRPr lang="en-GB" sz="30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76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a:solidFill>
                  <a:schemeClr val="accent4">
                    <a:lumMod val="50000"/>
                  </a:schemeClr>
                </a:solidFill>
                <a:latin typeface="Arial" panose="020B0604020202020204" pitchFamily="34" charset="0"/>
                <a:cs typeface="Arial" panose="020B0604020202020204" pitchFamily="34" charset="0"/>
              </a:rPr>
              <a:t>VaIN</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57200" y="1672168"/>
            <a:ext cx="8229600" cy="470916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Terapija ir individuāla, atkarībā no tā, vai pacientei ir/nav dzemdes kakls</a:t>
            </a:r>
          </a:p>
          <a:p>
            <a:endParaRPr lang="lv-LV" sz="3000" dirty="0">
              <a:solidFill>
                <a:schemeClr val="accent4">
                  <a:lumMod val="50000"/>
                </a:schemeClr>
              </a:solidFill>
              <a:latin typeface="Arial" panose="020B0604020202020204" pitchFamily="34" charset="0"/>
              <a:cs typeface="Arial" panose="020B0604020202020204" pitchFamily="34" charset="0"/>
            </a:endParaRPr>
          </a:p>
          <a:p>
            <a:r>
              <a:rPr lang="lv-LV" sz="3000" dirty="0">
                <a:solidFill>
                  <a:schemeClr val="accent4">
                    <a:lumMod val="50000"/>
                  </a:schemeClr>
                </a:solidFill>
                <a:latin typeface="Arial" panose="020B0604020202020204" pitchFamily="34" charset="0"/>
                <a:cs typeface="Arial" panose="020B0604020202020204" pitchFamily="34" charset="0"/>
              </a:rPr>
              <a:t>Ja ir dzemdes kakls – vairākas biopsijas </a:t>
            </a:r>
            <a:r>
              <a:rPr lang="lv-LV" sz="3000" dirty="0" err="1">
                <a:solidFill>
                  <a:schemeClr val="accent4">
                    <a:lumMod val="50000"/>
                  </a:schemeClr>
                </a:solidFill>
                <a:latin typeface="Arial" panose="020B0604020202020204" pitchFamily="34" charset="0"/>
                <a:cs typeface="Arial" panose="020B0604020202020204" pitchFamily="34" charset="0"/>
              </a:rPr>
              <a:t>kolposkopa</a:t>
            </a:r>
            <a:r>
              <a:rPr lang="lv-LV" sz="3000" dirty="0">
                <a:solidFill>
                  <a:schemeClr val="accent4">
                    <a:lumMod val="50000"/>
                  </a:schemeClr>
                </a:solidFill>
                <a:latin typeface="Arial" panose="020B0604020202020204" pitchFamily="34" charset="0"/>
                <a:cs typeface="Arial" panose="020B0604020202020204" pitchFamily="34" charset="0"/>
              </a:rPr>
              <a:t> kontrolē, VaIN2/3 virspusēja </a:t>
            </a:r>
            <a:r>
              <a:rPr lang="lv-LV" sz="3000" dirty="0" err="1">
                <a:solidFill>
                  <a:schemeClr val="accent4">
                    <a:lumMod val="50000"/>
                  </a:schemeClr>
                </a:solidFill>
                <a:latin typeface="Arial" panose="020B0604020202020204" pitchFamily="34" charset="0"/>
                <a:cs typeface="Arial" panose="020B0604020202020204" pitchFamily="34" charset="0"/>
              </a:rPr>
              <a:t>ekscīzija</a:t>
            </a:r>
            <a:r>
              <a:rPr lang="lv-LV" sz="3000" dirty="0">
                <a:solidFill>
                  <a:schemeClr val="accent4">
                    <a:lumMod val="50000"/>
                  </a:schemeClr>
                </a:solidFill>
                <a:latin typeface="Arial" panose="020B0604020202020204" pitchFamily="34" charset="0"/>
                <a:cs typeface="Arial" panose="020B0604020202020204" pitchFamily="34" charset="0"/>
              </a:rPr>
              <a:t> vai ablācija ar lāzeri vai diatermijas palīdzību</a:t>
            </a:r>
          </a:p>
        </p:txBody>
      </p:sp>
    </p:spTree>
    <p:extLst>
      <p:ext uri="{BB962C8B-B14F-4D97-AF65-F5344CB8AC3E}">
        <p14:creationId xmlns:p14="http://schemas.microsoft.com/office/powerpoint/2010/main" val="1236832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a:solidFill>
                  <a:schemeClr val="accent4">
                    <a:lumMod val="50000"/>
                  </a:schemeClr>
                </a:solidFill>
                <a:latin typeface="Arial" panose="020B0604020202020204" pitchFamily="34" charset="0"/>
                <a:cs typeface="Arial" panose="020B0604020202020204" pitchFamily="34" charset="0"/>
              </a:rPr>
              <a:t>VaIN</a:t>
            </a:r>
            <a:r>
              <a:rPr lang="lv-LV" dirty="0">
                <a:solidFill>
                  <a:schemeClr val="accent4">
                    <a:lumMod val="50000"/>
                  </a:schemeClr>
                </a:solidFill>
                <a:latin typeface="Arial" panose="020B0604020202020204" pitchFamily="34" charset="0"/>
                <a:cs typeface="Arial" panose="020B0604020202020204" pitchFamily="34" charset="0"/>
              </a:rPr>
              <a:t> pēc </a:t>
            </a:r>
            <a:r>
              <a:rPr lang="lv-LV" dirty="0" err="1">
                <a:solidFill>
                  <a:schemeClr val="accent4">
                    <a:lumMod val="50000"/>
                  </a:schemeClr>
                </a:solidFill>
                <a:latin typeface="Arial" panose="020B0604020202020204" pitchFamily="34" charset="0"/>
                <a:cs typeface="Arial" panose="020B0604020202020204" pitchFamily="34" charset="0"/>
              </a:rPr>
              <a:t>histerektomijas</a:t>
            </a:r>
            <a:endParaRPr lang="lv-LV" dirty="0">
              <a:solidFill>
                <a:schemeClr val="accent4">
                  <a:lumMod val="50000"/>
                </a:schemeClr>
              </a:solidFill>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57200" y="1672168"/>
            <a:ext cx="8229600" cy="4709160"/>
          </a:xfrm>
        </p:spPr>
        <p:txBody>
          <a:bodyPr/>
          <a:lstStyle/>
          <a:p>
            <a:r>
              <a:rPr lang="lv-LV" sz="3000" dirty="0">
                <a:solidFill>
                  <a:schemeClr val="accent4">
                    <a:lumMod val="50000"/>
                  </a:schemeClr>
                </a:solidFill>
                <a:latin typeface="Arial" panose="020B0604020202020204" pitchFamily="34" charset="0"/>
                <a:cs typeface="Arial" panose="020B0604020202020204" pitchFamily="34" charset="0"/>
              </a:rPr>
              <a:t>Ja </a:t>
            </a:r>
            <a:r>
              <a:rPr lang="lv-LV" sz="3000" dirty="0" err="1">
                <a:solidFill>
                  <a:schemeClr val="accent4">
                    <a:lumMod val="50000"/>
                  </a:schemeClr>
                </a:solidFill>
                <a:latin typeface="Arial" panose="020B0604020202020204" pitchFamily="34" charset="0"/>
                <a:cs typeface="Arial" panose="020B0604020202020204" pitchFamily="34" charset="0"/>
              </a:rPr>
              <a:t>VaIN</a:t>
            </a:r>
            <a:r>
              <a:rPr lang="lv-LV" sz="3000" dirty="0">
                <a:solidFill>
                  <a:schemeClr val="accent4">
                    <a:lumMod val="50000"/>
                  </a:schemeClr>
                </a:solidFill>
                <a:latin typeface="Arial" panose="020B0604020202020204" pitchFamily="34" charset="0"/>
                <a:cs typeface="Arial" panose="020B0604020202020204" pitchFamily="34" charset="0"/>
              </a:rPr>
              <a:t> nav maksts stumbra rētas apvidū - virspusēja </a:t>
            </a:r>
            <a:r>
              <a:rPr lang="lv-LV" sz="3000" dirty="0" err="1">
                <a:solidFill>
                  <a:schemeClr val="accent4">
                    <a:lumMod val="50000"/>
                  </a:schemeClr>
                </a:solidFill>
                <a:latin typeface="Arial" panose="020B0604020202020204" pitchFamily="34" charset="0"/>
                <a:cs typeface="Arial" panose="020B0604020202020204" pitchFamily="34" charset="0"/>
              </a:rPr>
              <a:t>ekscīzija</a:t>
            </a:r>
            <a:r>
              <a:rPr lang="lv-LV" sz="3000" dirty="0">
                <a:solidFill>
                  <a:schemeClr val="accent4">
                    <a:lumMod val="50000"/>
                  </a:schemeClr>
                </a:solidFill>
                <a:latin typeface="Arial" panose="020B0604020202020204" pitchFamily="34" charset="0"/>
                <a:cs typeface="Arial" panose="020B0604020202020204" pitchFamily="34" charset="0"/>
              </a:rPr>
              <a:t> vai ablācija ar lāzeri vai diatermijas palīdzību; 10-20% recidīvu risks</a:t>
            </a:r>
          </a:p>
          <a:p>
            <a:endParaRPr lang="lv-LV" sz="3000" dirty="0">
              <a:solidFill>
                <a:schemeClr val="accent4">
                  <a:lumMod val="50000"/>
                </a:schemeClr>
              </a:solidFill>
              <a:latin typeface="Arial" panose="020B0604020202020204" pitchFamily="34" charset="0"/>
              <a:cs typeface="Arial" panose="020B0604020202020204" pitchFamily="34" charset="0"/>
            </a:endParaRPr>
          </a:p>
          <a:p>
            <a:r>
              <a:rPr lang="lv-LV" sz="3000" dirty="0">
                <a:solidFill>
                  <a:schemeClr val="accent4">
                    <a:lumMod val="50000"/>
                  </a:schemeClr>
                </a:solidFill>
                <a:latin typeface="Arial" panose="020B0604020202020204" pitchFamily="34" charset="0"/>
                <a:cs typeface="Arial" panose="020B0604020202020204" pitchFamily="34" charset="0"/>
              </a:rPr>
              <a:t>Ja </a:t>
            </a:r>
            <a:r>
              <a:rPr lang="lv-LV" sz="3000" dirty="0" err="1">
                <a:solidFill>
                  <a:schemeClr val="accent4">
                    <a:lumMod val="50000"/>
                  </a:schemeClr>
                </a:solidFill>
                <a:latin typeface="Arial" panose="020B0604020202020204" pitchFamily="34" charset="0"/>
                <a:cs typeface="Arial" panose="020B0604020202020204" pitchFamily="34" charset="0"/>
              </a:rPr>
              <a:t>VaIN</a:t>
            </a:r>
            <a:r>
              <a:rPr lang="lv-LV" sz="3000" dirty="0">
                <a:solidFill>
                  <a:schemeClr val="accent4">
                    <a:lumMod val="50000"/>
                  </a:schemeClr>
                </a:solidFill>
                <a:latin typeface="Arial" panose="020B0604020202020204" pitchFamily="34" charset="0"/>
                <a:cs typeface="Arial" panose="020B0604020202020204" pitchFamily="34" charset="0"/>
              </a:rPr>
              <a:t> ir maksts stumbra rētas apvidū – jāveic </a:t>
            </a:r>
            <a:r>
              <a:rPr lang="lv-LV" sz="3000" dirty="0" err="1">
                <a:solidFill>
                  <a:schemeClr val="accent4">
                    <a:lumMod val="50000"/>
                  </a:schemeClr>
                </a:solidFill>
                <a:latin typeface="Arial" panose="020B0604020202020204" pitchFamily="34" charset="0"/>
                <a:cs typeface="Arial" panose="020B0604020202020204" pitchFamily="34" charset="0"/>
              </a:rPr>
              <a:t>ekscīzija</a:t>
            </a:r>
            <a:r>
              <a:rPr lang="lv-LV" sz="3000" dirty="0">
                <a:solidFill>
                  <a:schemeClr val="accent4">
                    <a:lumMod val="50000"/>
                  </a:schemeClr>
                </a:solidFill>
                <a:latin typeface="Arial" panose="020B0604020202020204" pitchFamily="34" charset="0"/>
                <a:cs typeface="Arial" panose="020B0604020202020204" pitchFamily="34" charset="0"/>
              </a:rPr>
              <a:t> (daļēja </a:t>
            </a:r>
            <a:r>
              <a:rPr lang="lv-LV" sz="3000" dirty="0" err="1">
                <a:solidFill>
                  <a:schemeClr val="accent4">
                    <a:lumMod val="50000"/>
                  </a:schemeClr>
                </a:solidFill>
                <a:latin typeface="Arial" panose="020B0604020202020204" pitchFamily="34" charset="0"/>
                <a:cs typeface="Arial" panose="020B0604020202020204" pitchFamily="34" charset="0"/>
              </a:rPr>
              <a:t>vaginectomia</a:t>
            </a:r>
            <a:r>
              <a:rPr lang="lv-LV" sz="3000" dirty="0">
                <a:solidFill>
                  <a:schemeClr val="accent4">
                    <a:lumMod val="50000"/>
                  </a:schemeClr>
                </a:solidFill>
                <a:latin typeface="Arial" panose="020B0604020202020204" pitchFamily="34" charset="0"/>
                <a:cs typeface="Arial" panose="020B0604020202020204" pitchFamily="34" charset="0"/>
              </a:rPr>
              <a:t>), jo liels risks, ka bojājumi apslēpti; 0-5% recidīvu risks</a:t>
            </a:r>
          </a:p>
        </p:txBody>
      </p:sp>
    </p:spTree>
    <p:extLst>
      <p:ext uri="{BB962C8B-B14F-4D97-AF65-F5344CB8AC3E}">
        <p14:creationId xmlns:p14="http://schemas.microsoft.com/office/powerpoint/2010/main" val="983779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i="1" dirty="0" err="1">
                <a:solidFill>
                  <a:srgbClr val="7030A0"/>
                </a:solidFill>
                <a:latin typeface="Arial" panose="020B0604020202020204" pitchFamily="34" charset="0"/>
                <a:cs typeface="Arial" panose="020B0604020202020204" pitchFamily="34" charset="0"/>
              </a:rPr>
              <a:t>Condyloma</a:t>
            </a:r>
            <a:r>
              <a:rPr lang="lv-LV" i="1" dirty="0">
                <a:solidFill>
                  <a:srgbClr val="7030A0"/>
                </a:solidFill>
                <a:latin typeface="Arial" panose="020B0604020202020204" pitchFamily="34" charset="0"/>
                <a:cs typeface="Arial" panose="020B0604020202020204" pitchFamily="34" charset="0"/>
              </a:rPr>
              <a:t> </a:t>
            </a:r>
            <a:r>
              <a:rPr lang="lv-LV" i="1" dirty="0" err="1">
                <a:solidFill>
                  <a:srgbClr val="7030A0"/>
                </a:solidFill>
                <a:latin typeface="Arial" panose="020B0604020202020204" pitchFamily="34" charset="0"/>
                <a:cs typeface="Arial" panose="020B0604020202020204" pitchFamily="34" charset="0"/>
              </a:rPr>
              <a:t>accuminata</a:t>
            </a:r>
            <a:endParaRPr lang="lv-LV" i="1" dirty="0">
              <a:solidFill>
                <a:srgbClr val="7030A0"/>
              </a:solidFill>
              <a:latin typeface="Arial" panose="020B0604020202020204" pitchFamily="34" charset="0"/>
              <a:cs typeface="Arial" panose="020B0604020202020204" pitchFamily="34" charset="0"/>
            </a:endParaRPr>
          </a:p>
        </p:txBody>
      </p:sp>
      <p:pic>
        <p:nvPicPr>
          <p:cNvPr id="3" name="Picture 4" descr="Scanned at 2016"/>
          <p:cNvPicPr>
            <a:picLocks noChangeAspect="1" noChangeArrowheads="1"/>
          </p:cNvPicPr>
          <p:nvPr/>
        </p:nvPicPr>
        <p:blipFill>
          <a:blip r:embed="rId2" cstate="print"/>
          <a:srcRect/>
          <a:stretch>
            <a:fillRect/>
          </a:stretch>
        </p:blipFill>
        <p:spPr bwMode="auto">
          <a:xfrm>
            <a:off x="1341370" y="1417638"/>
            <a:ext cx="6582532" cy="4460186"/>
          </a:xfrm>
          <a:prstGeom prst="rect">
            <a:avLst/>
          </a:prstGeom>
          <a:noFill/>
        </p:spPr>
      </p:pic>
    </p:spTree>
    <p:extLst>
      <p:ext uri="{BB962C8B-B14F-4D97-AF65-F5344CB8AC3E}">
        <p14:creationId xmlns:p14="http://schemas.microsoft.com/office/powerpoint/2010/main" val="4156733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i="1" dirty="0" err="1">
                <a:solidFill>
                  <a:schemeClr val="accent4">
                    <a:lumMod val="50000"/>
                  </a:schemeClr>
                </a:solidFill>
                <a:latin typeface="Arial" panose="020B0604020202020204" pitchFamily="34" charset="0"/>
                <a:cs typeface="Arial" panose="020B0604020202020204" pitchFamily="34" charset="0"/>
              </a:rPr>
              <a:t>Condyloma</a:t>
            </a:r>
            <a:r>
              <a:rPr lang="lv-LV" i="1" dirty="0">
                <a:solidFill>
                  <a:schemeClr val="accent4">
                    <a:lumMod val="50000"/>
                  </a:schemeClr>
                </a:solidFill>
                <a:latin typeface="Arial" panose="020B0604020202020204" pitchFamily="34" charset="0"/>
                <a:cs typeface="Arial" panose="020B0604020202020204" pitchFamily="34" charset="0"/>
              </a:rPr>
              <a:t> </a:t>
            </a:r>
            <a:r>
              <a:rPr lang="lv-LV" i="1" dirty="0" err="1">
                <a:solidFill>
                  <a:schemeClr val="accent4">
                    <a:lumMod val="50000"/>
                  </a:schemeClr>
                </a:solidFill>
                <a:latin typeface="Arial" panose="020B0604020202020204" pitchFamily="34" charset="0"/>
                <a:cs typeface="Arial" panose="020B0604020202020204" pitchFamily="34" charset="0"/>
              </a:rPr>
              <a:t>accuminata</a:t>
            </a:r>
            <a:endParaRPr lang="lv-LV" i="1" dirty="0">
              <a:solidFill>
                <a:schemeClr val="accent4">
                  <a:lumMod val="50000"/>
                </a:schemeClr>
              </a:solidFill>
              <a:latin typeface="Arial" panose="020B0604020202020204" pitchFamily="34" charset="0"/>
              <a:cs typeface="Arial" panose="020B0604020202020204" pitchFamily="34" charset="0"/>
            </a:endParaRPr>
          </a:p>
        </p:txBody>
      </p:sp>
      <p:sp>
        <p:nvSpPr>
          <p:cNvPr id="4" name="Содержимое 2"/>
          <p:cNvSpPr>
            <a:spLocks noGrp="1"/>
          </p:cNvSpPr>
          <p:nvPr>
            <p:ph idx="1"/>
          </p:nvPr>
        </p:nvSpPr>
        <p:spPr>
          <a:xfrm>
            <a:off x="457200" y="1600200"/>
            <a:ext cx="8229600" cy="4525963"/>
          </a:xfrm>
        </p:spPr>
        <p:txBody>
          <a:bodyPr>
            <a:normAutofit fontScale="92500" lnSpcReduction="10000"/>
          </a:bodyPr>
          <a:lstStyle/>
          <a:p>
            <a:r>
              <a:rPr lang="lv-LV" sz="2700" dirty="0">
                <a:solidFill>
                  <a:schemeClr val="accent4">
                    <a:lumMod val="50000"/>
                  </a:schemeClr>
                </a:solidFill>
                <a:latin typeface="Arial" panose="020B0604020202020204" pitchFamily="34" charset="0"/>
                <a:cs typeface="Arial" panose="020B0604020202020204" pitchFamily="34" charset="0"/>
              </a:rPr>
              <a:t>Ne-</a:t>
            </a:r>
            <a:r>
              <a:rPr lang="lv-LV" sz="2700" dirty="0" err="1">
                <a:solidFill>
                  <a:schemeClr val="accent4">
                    <a:lumMod val="50000"/>
                  </a:schemeClr>
                </a:solidFill>
                <a:latin typeface="Arial" panose="020B0604020202020204" pitchFamily="34" charset="0"/>
                <a:cs typeface="Arial" panose="020B0604020202020204" pitchFamily="34" charset="0"/>
              </a:rPr>
              <a:t>onkogēno</a:t>
            </a:r>
            <a:r>
              <a:rPr lang="lv-LV" sz="2700" dirty="0">
                <a:solidFill>
                  <a:schemeClr val="accent4">
                    <a:lumMod val="50000"/>
                  </a:schemeClr>
                </a:solidFill>
                <a:latin typeface="Arial" panose="020B0604020202020204" pitchFamily="34" charset="0"/>
                <a:cs typeface="Arial" panose="020B0604020202020204" pitchFamily="34" charset="0"/>
              </a:rPr>
              <a:t> CPV vīrusu tipu ( 90% 6.,11. tips) izraisītas ādas/gļotādas izmaiņas</a:t>
            </a:r>
          </a:p>
          <a:p>
            <a:r>
              <a:rPr lang="lv-LV" sz="2700" dirty="0">
                <a:solidFill>
                  <a:schemeClr val="accent4">
                    <a:lumMod val="50000"/>
                  </a:schemeClr>
                </a:solidFill>
                <a:latin typeface="Arial" panose="020B0604020202020204" pitchFamily="34" charset="0"/>
                <a:cs typeface="Arial" panose="020B0604020202020204" pitchFamily="34" charset="0"/>
              </a:rPr>
              <a:t>Var būt ko-infekcijas ar C</a:t>
            </a:r>
            <a:r>
              <a:rPr lang="en-GB" sz="2700" dirty="0">
                <a:solidFill>
                  <a:schemeClr val="accent4">
                    <a:lumMod val="50000"/>
                  </a:schemeClr>
                </a:solidFill>
                <a:latin typeface="Arial" panose="020B0604020202020204" pitchFamily="34" charset="0"/>
                <a:cs typeface="Arial" panose="020B0604020202020204" pitchFamily="34" charset="0"/>
              </a:rPr>
              <a:t>PV 16, 18, 31,33,35 </a:t>
            </a:r>
            <a:r>
              <a:rPr lang="lv-LV" sz="2700" dirty="0">
                <a:solidFill>
                  <a:schemeClr val="accent4">
                    <a:lumMod val="50000"/>
                  </a:schemeClr>
                </a:solidFill>
                <a:latin typeface="Arial" panose="020B0604020202020204" pitchFamily="34" charset="0"/>
                <a:cs typeface="Arial" panose="020B0604020202020204" pitchFamily="34" charset="0"/>
              </a:rPr>
              <a:t>tipiem</a:t>
            </a:r>
            <a:endParaRPr lang="en-GB" sz="2700" dirty="0">
              <a:solidFill>
                <a:schemeClr val="accent4">
                  <a:lumMod val="50000"/>
                </a:schemeClr>
              </a:solidFill>
              <a:latin typeface="Arial" panose="020B0604020202020204" pitchFamily="34" charset="0"/>
              <a:cs typeface="Arial" panose="020B0604020202020204" pitchFamily="34" charset="0"/>
            </a:endParaRPr>
          </a:p>
          <a:p>
            <a:r>
              <a:rPr lang="lv-LV" sz="2700" dirty="0">
                <a:solidFill>
                  <a:schemeClr val="accent4">
                    <a:lumMod val="50000"/>
                  </a:schemeClr>
                </a:solidFill>
                <a:latin typeface="Arial" panose="020B0604020202020204" pitchFamily="34" charset="0"/>
                <a:cs typeface="Arial" panose="020B0604020202020204" pitchFamily="34" charset="0"/>
              </a:rPr>
              <a:t>Parasti labdabīgas, taču var būt vienlaikus ar augsta riska </a:t>
            </a:r>
            <a:r>
              <a:rPr lang="lv-LV" sz="2700" dirty="0" err="1">
                <a:solidFill>
                  <a:schemeClr val="accent4">
                    <a:lumMod val="50000"/>
                  </a:schemeClr>
                </a:solidFill>
                <a:latin typeface="Arial" panose="020B0604020202020204" pitchFamily="34" charset="0"/>
                <a:cs typeface="Arial" panose="020B0604020202020204" pitchFamily="34" charset="0"/>
              </a:rPr>
              <a:t>intraepiteliālo</a:t>
            </a:r>
            <a:r>
              <a:rPr lang="lv-LV" sz="2700" dirty="0">
                <a:solidFill>
                  <a:schemeClr val="accent4">
                    <a:lumMod val="50000"/>
                  </a:schemeClr>
                </a:solidFill>
                <a:latin typeface="Arial" panose="020B0604020202020204" pitchFamily="34" charset="0"/>
                <a:cs typeface="Arial" panose="020B0604020202020204" pitchFamily="34" charset="0"/>
              </a:rPr>
              <a:t> </a:t>
            </a:r>
            <a:r>
              <a:rPr lang="lv-LV" sz="2700" dirty="0" err="1">
                <a:solidFill>
                  <a:schemeClr val="accent4">
                    <a:lumMod val="50000"/>
                  </a:schemeClr>
                </a:solidFill>
                <a:latin typeface="Arial" panose="020B0604020202020204" pitchFamily="34" charset="0"/>
                <a:cs typeface="Arial" panose="020B0604020202020204" pitchFamily="34" charset="0"/>
              </a:rPr>
              <a:t>neoplāziju</a:t>
            </a:r>
            <a:r>
              <a:rPr lang="lv-LV" sz="2700" dirty="0">
                <a:solidFill>
                  <a:schemeClr val="accent4">
                    <a:lumMod val="50000"/>
                  </a:schemeClr>
                </a:solidFill>
                <a:latin typeface="Arial" panose="020B0604020202020204" pitchFamily="34" charset="0"/>
                <a:cs typeface="Arial" panose="020B0604020202020204" pitchFamily="34" charset="0"/>
              </a:rPr>
              <a:t>, jo īpaši HIV inficētām personām</a:t>
            </a:r>
          </a:p>
          <a:p>
            <a:r>
              <a:rPr lang="lv-LV" sz="2700" dirty="0">
                <a:solidFill>
                  <a:schemeClr val="accent4">
                    <a:lumMod val="50000"/>
                  </a:schemeClr>
                </a:solidFill>
                <a:latin typeface="Arial" panose="020B0604020202020204" pitchFamily="34" charset="0"/>
                <a:cs typeface="Arial" panose="020B0604020202020204" pitchFamily="34" charset="0"/>
              </a:rPr>
              <a:t>Var rasties dažus mēnešus vai gadus pēc inficēšanās ar CPV</a:t>
            </a:r>
            <a:endParaRPr lang="en-GB" sz="2700" dirty="0">
              <a:solidFill>
                <a:schemeClr val="accent4">
                  <a:lumMod val="50000"/>
                </a:schemeClr>
              </a:solidFill>
              <a:latin typeface="Arial" panose="020B0604020202020204" pitchFamily="34" charset="0"/>
              <a:cs typeface="Arial" panose="020B0604020202020204" pitchFamily="34" charset="0"/>
            </a:endParaRPr>
          </a:p>
          <a:p>
            <a:r>
              <a:rPr lang="lv-LV" sz="2700" dirty="0">
                <a:solidFill>
                  <a:schemeClr val="accent4">
                    <a:lumMod val="50000"/>
                  </a:schemeClr>
                </a:solidFill>
                <a:latin typeface="Arial" panose="020B0604020202020204" pitchFamily="34" charset="0"/>
                <a:cs typeface="Arial" panose="020B0604020202020204" pitchFamily="34" charset="0"/>
              </a:rPr>
              <a:t>Inficēšanās var notiks arī gadījumos, kad nav vizuālu defektu</a:t>
            </a:r>
          </a:p>
          <a:p>
            <a:r>
              <a:rPr lang="lv-LV" sz="2700" dirty="0">
                <a:solidFill>
                  <a:schemeClr val="accent4">
                    <a:lumMod val="50000"/>
                  </a:schemeClr>
                </a:solidFill>
                <a:latin typeface="Arial" panose="020B0604020202020204" pitchFamily="34" charset="0"/>
                <a:cs typeface="Arial" panose="020B0604020202020204" pitchFamily="34" charset="0"/>
              </a:rPr>
              <a:t>Sastopamība 1 no 100</a:t>
            </a:r>
          </a:p>
          <a:p>
            <a:endParaRPr lang="ru-RU" dirty="0"/>
          </a:p>
        </p:txBody>
      </p:sp>
      <p:sp>
        <p:nvSpPr>
          <p:cNvPr id="5" name="TextBox 4"/>
          <p:cNvSpPr txBox="1"/>
          <p:nvPr/>
        </p:nvSpPr>
        <p:spPr>
          <a:xfrm>
            <a:off x="122224" y="6332767"/>
            <a:ext cx="2376264" cy="323165"/>
          </a:xfrm>
          <a:prstGeom prst="rect">
            <a:avLst/>
          </a:prstGeom>
          <a:noFill/>
        </p:spPr>
        <p:txBody>
          <a:bodyPr wrap="square" rtlCol="0">
            <a:spAutoFit/>
          </a:bodyPr>
          <a:lstStyle/>
          <a:p>
            <a:r>
              <a:rPr lang="lv-LV" sz="1500" dirty="0" err="1">
                <a:solidFill>
                  <a:schemeClr val="bg1"/>
                </a:solidFill>
                <a:latin typeface="Arial" panose="020B0604020202020204" pitchFamily="34" charset="0"/>
                <a:cs typeface="Arial" panose="020B0604020202020204" pitchFamily="34" charset="0"/>
              </a:rPr>
              <a:t>Garland</a:t>
            </a:r>
            <a:r>
              <a:rPr lang="lv-LV" sz="1500" dirty="0">
                <a:solidFill>
                  <a:schemeClr val="bg1"/>
                </a:solidFill>
                <a:latin typeface="Arial" panose="020B0604020202020204" pitchFamily="34" charset="0"/>
                <a:cs typeface="Arial" panose="020B0604020202020204" pitchFamily="34" charset="0"/>
              </a:rPr>
              <a:t>, SM, 2009</a:t>
            </a:r>
            <a:endParaRPr lang="ru-RU"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73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en-US" altLang="lv-LV" sz="3000" dirty="0" err="1">
                <a:solidFill>
                  <a:srgbClr val="403152"/>
                </a:solidFill>
                <a:latin typeface="Arial" charset="0"/>
                <a:ea typeface="Arial" charset="0"/>
                <a:cs typeface="Arial" charset="0"/>
              </a:rPr>
              <a:t>Mirstība</a:t>
            </a:r>
            <a:r>
              <a:rPr lang="en-US" altLang="lv-LV" sz="3000" dirty="0">
                <a:solidFill>
                  <a:srgbClr val="403152"/>
                </a:solidFill>
                <a:latin typeface="Arial" charset="0"/>
                <a:ea typeface="Arial" charset="0"/>
                <a:cs typeface="Arial" charset="0"/>
              </a:rPr>
              <a:t> no </a:t>
            </a:r>
            <a:r>
              <a:rPr lang="en-US" altLang="lv-LV" sz="3000" dirty="0" err="1">
                <a:solidFill>
                  <a:srgbClr val="403152"/>
                </a:solidFill>
                <a:latin typeface="Arial" charset="0"/>
                <a:ea typeface="Arial" charset="0"/>
                <a:cs typeface="Arial" charset="0"/>
              </a:rPr>
              <a:t>dzemdes</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kakla</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vēža</a:t>
            </a:r>
            <a:r>
              <a:rPr lang="en-US" altLang="lv-LV" sz="3000" dirty="0">
                <a:solidFill>
                  <a:srgbClr val="403152"/>
                </a:solidFill>
                <a:latin typeface="Arial" charset="0"/>
                <a:ea typeface="Arial" charset="0"/>
                <a:cs typeface="Arial" charset="0"/>
              </a:rPr>
              <a:t> </a:t>
            </a:r>
            <a:r>
              <a:rPr lang="en-US" altLang="lv-LV" sz="3000" dirty="0" err="1">
                <a:solidFill>
                  <a:srgbClr val="403152"/>
                </a:solidFill>
                <a:latin typeface="Arial" charset="0"/>
                <a:ea typeface="Arial" charset="0"/>
                <a:cs typeface="Arial" charset="0"/>
              </a:rPr>
              <a:t>Latvijā</a:t>
            </a:r>
            <a:endParaRPr lang="lv-LV" altLang="lv-LV" sz="3000" dirty="0">
              <a:solidFill>
                <a:srgbClr val="403152"/>
              </a:solidFill>
              <a:latin typeface="Arial" charset="0"/>
              <a:ea typeface="Arial" charset="0"/>
              <a:cs typeface="Arial" charset="0"/>
            </a:endParaRPr>
          </a:p>
        </p:txBody>
      </p:sp>
      <p:graphicFrame>
        <p:nvGraphicFramePr>
          <p:cNvPr id="6" name="Объект 3"/>
          <p:cNvGraphicFramePr>
            <a:graphicFrameLocks noGrp="1"/>
          </p:cNvGraphicFramePr>
          <p:nvPr>
            <p:ph idx="1"/>
            <p:extLst>
              <p:ext uri="{D42A27DB-BD31-4B8C-83A1-F6EECF244321}">
                <p14:modId xmlns:p14="http://schemas.microsoft.com/office/powerpoint/2010/main" val="1566100040"/>
              </p:ext>
            </p:extLst>
          </p:nvPr>
        </p:nvGraphicFramePr>
        <p:xfrm>
          <a:off x="720725" y="1196975"/>
          <a:ext cx="76200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114802" y="6018893"/>
            <a:ext cx="1979712" cy="646331"/>
          </a:xfrm>
          <a:prstGeom prst="rect">
            <a:avLst/>
          </a:prstGeom>
          <a:noFill/>
        </p:spPr>
        <p:txBody>
          <a:bodyPr wrap="square" rtlCol="0">
            <a:spAutoFit/>
          </a:bodyPr>
          <a:lstStyle/>
          <a:p>
            <a:pPr algn="r"/>
            <a:r>
              <a:rPr lang="lv-LV" dirty="0">
                <a:solidFill>
                  <a:schemeClr val="accent4">
                    <a:lumMod val="50000"/>
                  </a:schemeClr>
                </a:solidFill>
                <a:latin typeface="Arial" charset="0"/>
                <a:ea typeface="Arial" charset="0"/>
                <a:cs typeface="Arial" charset="0"/>
              </a:rPr>
              <a:t>SPKC dati</a:t>
            </a:r>
            <a:endParaRPr lang="ru-RU" dirty="0">
              <a:solidFill>
                <a:schemeClr val="accent4">
                  <a:lumMod val="50000"/>
                </a:schemeClr>
              </a:solidFill>
              <a:latin typeface="Arial" charset="0"/>
              <a:ea typeface="Arial" charset="0"/>
              <a:cs typeface="Arial" charset="0"/>
            </a:endParaRPr>
          </a:p>
          <a:p>
            <a:pPr algn="r"/>
            <a:endParaRPr lang="ru-RU" dirty="0">
              <a:solidFill>
                <a:schemeClr val="accent4">
                  <a:lumMod val="50000"/>
                </a:schemeClr>
              </a:solidFill>
              <a:latin typeface="Arial" charset="0"/>
              <a:ea typeface="Arial" charset="0"/>
              <a:cs typeface="Arial" charset="0"/>
            </a:endParaRPr>
          </a:p>
        </p:txBody>
      </p:sp>
      <p:pic>
        <p:nvPicPr>
          <p:cNvPr id="8" name="Picture 143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2" y="322262"/>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18248" y="274638"/>
            <a:ext cx="7168551" cy="1143000"/>
          </a:xfrm>
        </p:spPr>
        <p:txBody>
          <a:bodyPr/>
          <a:lstStyle/>
          <a:p>
            <a:pPr algn="l"/>
            <a:r>
              <a:rPr lang="lv-LV" dirty="0">
                <a:solidFill>
                  <a:schemeClr val="accent4">
                    <a:lumMod val="50000"/>
                  </a:schemeClr>
                </a:solidFill>
                <a:latin typeface="Arial" panose="020B0604020202020204" pitchFamily="34" charset="0"/>
                <a:cs typeface="Arial" panose="020B0604020202020204" pitchFamily="34" charset="0"/>
              </a:rPr>
              <a:t>Klīniskā aina</a:t>
            </a:r>
          </a:p>
        </p:txBody>
      </p:sp>
      <p:pic>
        <p:nvPicPr>
          <p:cNvPr id="3"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одержимое 2"/>
          <p:cNvSpPr>
            <a:spLocks noGrp="1"/>
          </p:cNvSpPr>
          <p:nvPr>
            <p:ph idx="1"/>
          </p:nvPr>
        </p:nvSpPr>
        <p:spPr>
          <a:xfrm>
            <a:off x="467544" y="2148840"/>
            <a:ext cx="8229600" cy="4709160"/>
          </a:xfrm>
        </p:spPr>
        <p:txBody>
          <a:bodyPr/>
          <a:lstStyle/>
          <a:p>
            <a:pPr>
              <a:buFont typeface="Wingdings" panose="05000000000000000000" pitchFamily="2" charset="2"/>
              <a:buChar char="§"/>
            </a:pPr>
            <a:r>
              <a:rPr lang="lv-LV" dirty="0">
                <a:solidFill>
                  <a:schemeClr val="accent4">
                    <a:lumMod val="50000"/>
                  </a:schemeClr>
                </a:solidFill>
                <a:latin typeface="Arial" panose="020B0604020202020204" pitchFamily="34" charset="0"/>
                <a:cs typeface="Arial" panose="020B0604020202020204" pitchFamily="34" charset="0"/>
              </a:rPr>
              <a:t>Tipiski izaugumu, kas var radīt niezi, kairinājumu</a:t>
            </a:r>
          </a:p>
          <a:p>
            <a:pPr>
              <a:buFont typeface="Wingdings" panose="05000000000000000000" pitchFamily="2" charset="2"/>
              <a:buChar char="§"/>
            </a:pPr>
            <a:endParaRPr lang="lv-LV"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dirty="0">
                <a:solidFill>
                  <a:schemeClr val="accent4">
                    <a:lumMod val="50000"/>
                  </a:schemeClr>
                </a:solidFill>
                <a:latin typeface="Arial" panose="020B0604020202020204" pitchFamily="34" charset="0"/>
                <a:cs typeface="Arial" panose="020B0604020202020204" pitchFamily="34" charset="0"/>
              </a:rPr>
              <a:t>Parasti multipli, neliela izmēra, taču var sasniegt arī lielus izmērus</a:t>
            </a:r>
            <a:endParaRPr lang="ru-RU"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76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56270" y="142081"/>
            <a:ext cx="7168551" cy="1143000"/>
          </a:xfrm>
        </p:spPr>
        <p:txBody>
          <a:bodyPr/>
          <a:lstStyle/>
          <a:p>
            <a:pPr algn="l"/>
            <a:r>
              <a:rPr lang="lv-LV" dirty="0">
                <a:solidFill>
                  <a:schemeClr val="accent4">
                    <a:lumMod val="50000"/>
                  </a:schemeClr>
                </a:solidFill>
                <a:latin typeface="Arial" panose="020B0604020202020204" pitchFamily="34" charset="0"/>
                <a:cs typeface="Arial" panose="020B0604020202020204" pitchFamily="34" charset="0"/>
              </a:rPr>
              <a:t>Terapija</a:t>
            </a:r>
          </a:p>
        </p:txBody>
      </p:sp>
      <p:sp>
        <p:nvSpPr>
          <p:cNvPr id="4" name="Содержимое 2"/>
          <p:cNvSpPr>
            <a:spLocks noGrp="1"/>
          </p:cNvSpPr>
          <p:nvPr>
            <p:ph idx="1"/>
          </p:nvPr>
        </p:nvSpPr>
        <p:spPr>
          <a:xfrm>
            <a:off x="467544" y="1665761"/>
            <a:ext cx="8229600" cy="4709160"/>
          </a:xfrm>
        </p:spPr>
        <p:txBody>
          <a:bodyPr/>
          <a:lstStyle/>
          <a:p>
            <a:r>
              <a:rPr lang="lv-LV" sz="2700" i="1" dirty="0" err="1">
                <a:solidFill>
                  <a:schemeClr val="accent4">
                    <a:lumMod val="50000"/>
                  </a:schemeClr>
                </a:solidFill>
                <a:latin typeface="Arial" panose="020B0604020202020204" pitchFamily="34" charset="0"/>
                <a:cs typeface="Arial" panose="020B0604020202020204" pitchFamily="34" charset="0"/>
              </a:rPr>
              <a:t>Imiquimod</a:t>
            </a:r>
            <a:r>
              <a:rPr lang="lv-LV" sz="2700" dirty="0">
                <a:solidFill>
                  <a:schemeClr val="accent4">
                    <a:lumMod val="50000"/>
                  </a:schemeClr>
                </a:solidFill>
                <a:latin typeface="Arial" panose="020B0604020202020204" pitchFamily="34" charset="0"/>
                <a:cs typeface="Arial" panose="020B0604020202020204" pitchFamily="34" charset="0"/>
              </a:rPr>
              <a:t> (Aldara) 5% krēms 3x nedēļā – līdz bojājumi izzūd, maksimums 16 nedēļas</a:t>
            </a:r>
          </a:p>
          <a:p>
            <a:r>
              <a:rPr lang="lv-LV" sz="2700" i="1" dirty="0" err="1">
                <a:solidFill>
                  <a:schemeClr val="accent4">
                    <a:lumMod val="50000"/>
                  </a:schemeClr>
                </a:solidFill>
                <a:latin typeface="Arial" panose="020B0604020202020204" pitchFamily="34" charset="0"/>
                <a:cs typeface="Arial" panose="020B0604020202020204" pitchFamily="34" charset="0"/>
              </a:rPr>
              <a:t>Podophyllotoxin</a:t>
            </a:r>
            <a:r>
              <a:rPr lang="lv-LV" sz="2700" dirty="0">
                <a:solidFill>
                  <a:schemeClr val="accent4">
                    <a:lumMod val="50000"/>
                  </a:schemeClr>
                </a:solidFill>
                <a:latin typeface="Arial" panose="020B0604020202020204" pitchFamily="34" charset="0"/>
                <a:cs typeface="Arial" panose="020B0604020202020204" pitchFamily="34" charset="0"/>
              </a:rPr>
              <a:t> (</a:t>
            </a:r>
            <a:r>
              <a:rPr lang="lv-LV" sz="2700" dirty="0" err="1">
                <a:solidFill>
                  <a:schemeClr val="accent4">
                    <a:lumMod val="50000"/>
                  </a:schemeClr>
                </a:solidFill>
                <a:latin typeface="Arial" panose="020B0604020202020204" pitchFamily="34" charset="0"/>
                <a:cs typeface="Arial" panose="020B0604020202020204" pitchFamily="34" charset="0"/>
              </a:rPr>
              <a:t>Wartec</a:t>
            </a:r>
            <a:r>
              <a:rPr lang="lv-LV" sz="2700" dirty="0">
                <a:solidFill>
                  <a:schemeClr val="accent4">
                    <a:lumMod val="50000"/>
                  </a:schemeClr>
                </a:solidFill>
                <a:latin typeface="Arial" panose="020B0604020202020204" pitchFamily="34" charset="0"/>
                <a:cs typeface="Arial" panose="020B0604020202020204" pitchFamily="34" charset="0"/>
              </a:rPr>
              <a:t>) 0,5% - 2x dienā 3 dienas, 4 dienu pārtraukums, 4 ciklus</a:t>
            </a:r>
          </a:p>
          <a:p>
            <a:r>
              <a:rPr lang="lv-LV" sz="2700" dirty="0">
                <a:solidFill>
                  <a:schemeClr val="accent4">
                    <a:lumMod val="50000"/>
                  </a:schemeClr>
                </a:solidFill>
                <a:latin typeface="Arial" panose="020B0604020202020204" pitchFamily="34" charset="0"/>
                <a:cs typeface="Arial" panose="020B0604020202020204" pitchFamily="34" charset="0"/>
              </a:rPr>
              <a:t>Plašs process – lāzera ablācija, ķirurģiska evakuācija</a:t>
            </a:r>
          </a:p>
          <a:p>
            <a:r>
              <a:rPr lang="lv-LV" sz="2700" dirty="0">
                <a:solidFill>
                  <a:schemeClr val="accent4">
                    <a:lumMod val="50000"/>
                  </a:schemeClr>
                </a:solidFill>
                <a:latin typeface="Arial" panose="020B0604020202020204" pitchFamily="34" charset="0"/>
                <a:cs typeface="Arial" panose="020B0604020202020204" pitchFamily="34" charset="0"/>
              </a:rPr>
              <a:t>Bieži recidīvi – īpaši pirmajos trijos mēnešos pēc terapijas</a:t>
            </a:r>
            <a:endParaRPr lang="ru-RU" sz="2700"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4638"/>
            <a:ext cx="9398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45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lv-LV"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 descr="Картинки по запросу girl and rain"/>
          <p:cNvPicPr>
            <a:picLocks noChangeAspect="1" noChangeArrowheads="1"/>
          </p:cNvPicPr>
          <p:nvPr/>
        </p:nvPicPr>
        <p:blipFill>
          <a:blip r:embed="rId2" cstate="print"/>
          <a:srcRect/>
          <a:stretch>
            <a:fillRect/>
          </a:stretch>
        </p:blipFill>
        <p:spPr bwMode="auto">
          <a:xfrm>
            <a:off x="-431321" y="-152279"/>
            <a:ext cx="9563034" cy="7163321"/>
          </a:xfrm>
          <a:prstGeom prst="rect">
            <a:avLst/>
          </a:prstGeom>
          <a:noFill/>
        </p:spPr>
      </p:pic>
      <p:sp>
        <p:nvSpPr>
          <p:cNvPr id="4" name="TextBox 3"/>
          <p:cNvSpPr txBox="1"/>
          <p:nvPr/>
        </p:nvSpPr>
        <p:spPr>
          <a:xfrm>
            <a:off x="3131840" y="1228018"/>
            <a:ext cx="2088232" cy="400110"/>
          </a:xfrm>
          <a:prstGeom prst="rect">
            <a:avLst/>
          </a:prstGeom>
          <a:noFill/>
        </p:spPr>
        <p:txBody>
          <a:bodyPr wrap="square" rtlCol="0">
            <a:spAutoFit/>
          </a:bodyPr>
          <a:lstStyle/>
          <a:p>
            <a:r>
              <a:rPr lang="lv-LV" sz="2000" b="1" dirty="0">
                <a:solidFill>
                  <a:srgbClr val="7030A0"/>
                </a:solidFill>
              </a:rPr>
              <a:t>PROFILAKSE</a:t>
            </a:r>
            <a:endParaRPr lang="ru-RU" sz="2000" b="1" dirty="0">
              <a:solidFill>
                <a:srgbClr val="7030A0"/>
              </a:solidFill>
            </a:endParaRPr>
          </a:p>
        </p:txBody>
      </p:sp>
      <p:pic>
        <p:nvPicPr>
          <p:cNvPr id="5" name="Picture 4" descr="Картинки по запросу hpv virus"/>
          <p:cNvPicPr>
            <a:picLocks noChangeAspect="1" noChangeArrowheads="1"/>
          </p:cNvPicPr>
          <p:nvPr/>
        </p:nvPicPr>
        <p:blipFill>
          <a:blip r:embed="rId3" cstate="print"/>
          <a:srcRect/>
          <a:stretch>
            <a:fillRect/>
          </a:stretch>
        </p:blipFill>
        <p:spPr bwMode="auto">
          <a:xfrm>
            <a:off x="1475656" y="188640"/>
            <a:ext cx="702078" cy="720080"/>
          </a:xfrm>
          <a:prstGeom prst="rect">
            <a:avLst/>
          </a:prstGeom>
          <a:noFill/>
        </p:spPr>
      </p:pic>
      <p:pic>
        <p:nvPicPr>
          <p:cNvPr id="6" name="Picture 4" descr="Картинки по запросу hpv virus"/>
          <p:cNvPicPr>
            <a:picLocks noChangeAspect="1" noChangeArrowheads="1"/>
          </p:cNvPicPr>
          <p:nvPr/>
        </p:nvPicPr>
        <p:blipFill>
          <a:blip r:embed="rId3" cstate="print"/>
          <a:srcRect/>
          <a:stretch>
            <a:fillRect/>
          </a:stretch>
        </p:blipFill>
        <p:spPr bwMode="auto">
          <a:xfrm>
            <a:off x="2461348" y="-27384"/>
            <a:ext cx="702078" cy="720080"/>
          </a:xfrm>
          <a:prstGeom prst="rect">
            <a:avLst/>
          </a:prstGeom>
          <a:noFill/>
        </p:spPr>
      </p:pic>
      <p:pic>
        <p:nvPicPr>
          <p:cNvPr id="7" name="Picture 6" descr="Картинки по запросу hpv virus"/>
          <p:cNvPicPr>
            <a:picLocks noChangeAspect="1" noChangeArrowheads="1"/>
          </p:cNvPicPr>
          <p:nvPr/>
        </p:nvPicPr>
        <p:blipFill>
          <a:blip r:embed="rId3" cstate="print"/>
          <a:srcRect/>
          <a:stretch>
            <a:fillRect/>
          </a:stretch>
        </p:blipFill>
        <p:spPr bwMode="auto">
          <a:xfrm>
            <a:off x="773578" y="1407143"/>
            <a:ext cx="702078" cy="720080"/>
          </a:xfrm>
          <a:prstGeom prst="rect">
            <a:avLst/>
          </a:prstGeom>
          <a:noFill/>
        </p:spPr>
      </p:pic>
      <p:pic>
        <p:nvPicPr>
          <p:cNvPr id="8" name="Picture 4" descr="Картинки по запросу hpv virus"/>
          <p:cNvPicPr>
            <a:picLocks noChangeAspect="1" noChangeArrowheads="1"/>
          </p:cNvPicPr>
          <p:nvPr/>
        </p:nvPicPr>
        <p:blipFill>
          <a:blip r:embed="rId3" cstate="print"/>
          <a:srcRect/>
          <a:stretch>
            <a:fillRect/>
          </a:stretch>
        </p:blipFill>
        <p:spPr bwMode="auto">
          <a:xfrm>
            <a:off x="3851920" y="-171400"/>
            <a:ext cx="702078" cy="720080"/>
          </a:xfrm>
          <a:prstGeom prst="rect">
            <a:avLst/>
          </a:prstGeom>
          <a:noFill/>
        </p:spPr>
      </p:pic>
      <p:pic>
        <p:nvPicPr>
          <p:cNvPr id="10" name="Picture 4" descr="Картинки по запросу hpv virus"/>
          <p:cNvPicPr>
            <a:picLocks noChangeAspect="1" noChangeArrowheads="1"/>
          </p:cNvPicPr>
          <p:nvPr/>
        </p:nvPicPr>
        <p:blipFill>
          <a:blip r:embed="rId3" cstate="print"/>
          <a:srcRect/>
          <a:stretch>
            <a:fillRect/>
          </a:stretch>
        </p:blipFill>
        <p:spPr bwMode="auto">
          <a:xfrm>
            <a:off x="5508104" y="1052736"/>
            <a:ext cx="702078" cy="720080"/>
          </a:xfrm>
          <a:prstGeom prst="rect">
            <a:avLst/>
          </a:prstGeom>
          <a:noFill/>
        </p:spPr>
      </p:pic>
      <p:pic>
        <p:nvPicPr>
          <p:cNvPr id="11" name="Picture 4" descr="Картинки по запросу hpv virus"/>
          <p:cNvPicPr>
            <a:picLocks noChangeAspect="1" noChangeArrowheads="1"/>
          </p:cNvPicPr>
          <p:nvPr/>
        </p:nvPicPr>
        <p:blipFill>
          <a:blip r:embed="rId3" cstate="print"/>
          <a:srcRect/>
          <a:stretch>
            <a:fillRect/>
          </a:stretch>
        </p:blipFill>
        <p:spPr bwMode="auto">
          <a:xfrm>
            <a:off x="6660232" y="332656"/>
            <a:ext cx="702078" cy="720080"/>
          </a:xfrm>
          <a:prstGeom prst="rect">
            <a:avLst/>
          </a:prstGeom>
          <a:noFill/>
        </p:spPr>
      </p:pic>
      <p:pic>
        <p:nvPicPr>
          <p:cNvPr id="12" name="Picture 4" descr="Картинки по запросу hpv virus"/>
          <p:cNvPicPr>
            <a:picLocks noChangeAspect="1" noChangeArrowheads="1"/>
          </p:cNvPicPr>
          <p:nvPr/>
        </p:nvPicPr>
        <p:blipFill>
          <a:blip r:embed="rId3" cstate="print"/>
          <a:srcRect/>
          <a:stretch>
            <a:fillRect/>
          </a:stretch>
        </p:blipFill>
        <p:spPr bwMode="auto">
          <a:xfrm>
            <a:off x="7245297" y="1780577"/>
            <a:ext cx="702078" cy="720080"/>
          </a:xfrm>
          <a:prstGeom prst="rect">
            <a:avLst/>
          </a:prstGeom>
          <a:noFill/>
        </p:spPr>
      </p:pic>
      <p:pic>
        <p:nvPicPr>
          <p:cNvPr id="13" name="Picture 4" descr="Картинки по запросу hpv virus"/>
          <p:cNvPicPr>
            <a:picLocks noChangeAspect="1" noChangeArrowheads="1"/>
          </p:cNvPicPr>
          <p:nvPr/>
        </p:nvPicPr>
        <p:blipFill>
          <a:blip r:embed="rId3" cstate="print"/>
          <a:srcRect/>
          <a:stretch>
            <a:fillRect/>
          </a:stretch>
        </p:blipFill>
        <p:spPr bwMode="auto">
          <a:xfrm>
            <a:off x="683568" y="3212976"/>
            <a:ext cx="702078" cy="720080"/>
          </a:xfrm>
          <a:prstGeom prst="rect">
            <a:avLst/>
          </a:prstGeom>
          <a:noFill/>
        </p:spPr>
      </p:pic>
      <p:pic>
        <p:nvPicPr>
          <p:cNvPr id="14" name="Picture 4" descr="Картинки по запросу hpv virus"/>
          <p:cNvPicPr>
            <a:picLocks noChangeAspect="1" noChangeArrowheads="1"/>
          </p:cNvPicPr>
          <p:nvPr/>
        </p:nvPicPr>
        <p:blipFill>
          <a:blip r:embed="rId3" cstate="print"/>
          <a:srcRect/>
          <a:stretch>
            <a:fillRect/>
          </a:stretch>
        </p:blipFill>
        <p:spPr bwMode="auto">
          <a:xfrm>
            <a:off x="6660232" y="3068960"/>
            <a:ext cx="702078" cy="720080"/>
          </a:xfrm>
          <a:prstGeom prst="rect">
            <a:avLst/>
          </a:prstGeom>
          <a:noFill/>
        </p:spPr>
      </p:pic>
      <p:pic>
        <p:nvPicPr>
          <p:cNvPr id="15" name="Picture 4" descr="Картинки по запросу hpv virus"/>
          <p:cNvPicPr>
            <a:picLocks noChangeAspect="1" noChangeArrowheads="1"/>
          </p:cNvPicPr>
          <p:nvPr/>
        </p:nvPicPr>
        <p:blipFill>
          <a:blip r:embed="rId3" cstate="print"/>
          <a:srcRect/>
          <a:stretch>
            <a:fillRect/>
          </a:stretch>
        </p:blipFill>
        <p:spPr bwMode="auto">
          <a:xfrm>
            <a:off x="7956376" y="3140968"/>
            <a:ext cx="702078" cy="720080"/>
          </a:xfrm>
          <a:prstGeom prst="rect">
            <a:avLst/>
          </a:prstGeom>
          <a:noFill/>
        </p:spPr>
      </p:pic>
      <p:pic>
        <p:nvPicPr>
          <p:cNvPr id="16" name="Picture 4" descr="Картинки по запросу hpv virus"/>
          <p:cNvPicPr>
            <a:picLocks noChangeAspect="1" noChangeArrowheads="1"/>
          </p:cNvPicPr>
          <p:nvPr/>
        </p:nvPicPr>
        <p:blipFill>
          <a:blip r:embed="rId3" cstate="print"/>
          <a:srcRect/>
          <a:stretch>
            <a:fillRect/>
          </a:stretch>
        </p:blipFill>
        <p:spPr bwMode="auto">
          <a:xfrm>
            <a:off x="0" y="0"/>
            <a:ext cx="702078" cy="720080"/>
          </a:xfrm>
          <a:prstGeom prst="rect">
            <a:avLst/>
          </a:prstGeom>
          <a:noFill/>
        </p:spPr>
      </p:pic>
      <p:pic>
        <p:nvPicPr>
          <p:cNvPr id="17" name="Picture 4" descr="Картинки по запросу hpv virus"/>
          <p:cNvPicPr>
            <a:picLocks noChangeAspect="1" noChangeArrowheads="1"/>
          </p:cNvPicPr>
          <p:nvPr/>
        </p:nvPicPr>
        <p:blipFill>
          <a:blip r:embed="rId3" cstate="print"/>
          <a:srcRect/>
          <a:stretch>
            <a:fillRect/>
          </a:stretch>
        </p:blipFill>
        <p:spPr bwMode="auto">
          <a:xfrm>
            <a:off x="8100392" y="0"/>
            <a:ext cx="702078" cy="720080"/>
          </a:xfrm>
          <a:prstGeom prst="rect">
            <a:avLst/>
          </a:prstGeom>
          <a:noFill/>
        </p:spPr>
      </p:pic>
      <p:pic>
        <p:nvPicPr>
          <p:cNvPr id="18" name="Picture 4" descr="Картинки по запросу hpv virus"/>
          <p:cNvPicPr>
            <a:picLocks noChangeAspect="1" noChangeArrowheads="1"/>
          </p:cNvPicPr>
          <p:nvPr/>
        </p:nvPicPr>
        <p:blipFill>
          <a:blip r:embed="rId3" cstate="print"/>
          <a:srcRect/>
          <a:stretch>
            <a:fillRect/>
          </a:stretch>
        </p:blipFill>
        <p:spPr bwMode="auto">
          <a:xfrm>
            <a:off x="-33329" y="4348787"/>
            <a:ext cx="702078" cy="720080"/>
          </a:xfrm>
          <a:prstGeom prst="rect">
            <a:avLst/>
          </a:prstGeom>
          <a:noFill/>
        </p:spPr>
      </p:pic>
      <p:pic>
        <p:nvPicPr>
          <p:cNvPr id="19" name="Picture 4" descr="Картинки по запросу hpv virus"/>
          <p:cNvPicPr>
            <a:picLocks noChangeAspect="1" noChangeArrowheads="1"/>
          </p:cNvPicPr>
          <p:nvPr/>
        </p:nvPicPr>
        <p:blipFill>
          <a:blip r:embed="rId3" cstate="print"/>
          <a:srcRect/>
          <a:stretch>
            <a:fillRect/>
          </a:stretch>
        </p:blipFill>
        <p:spPr bwMode="auto">
          <a:xfrm>
            <a:off x="7749353" y="4708827"/>
            <a:ext cx="702078" cy="720080"/>
          </a:xfrm>
          <a:prstGeom prst="rect">
            <a:avLst/>
          </a:prstGeom>
          <a:noFill/>
        </p:spPr>
      </p:pic>
      <p:pic>
        <p:nvPicPr>
          <p:cNvPr id="20" name="Picture 4" descr="Картинки по запросу hpv virus"/>
          <p:cNvPicPr>
            <a:picLocks noChangeAspect="1" noChangeArrowheads="1"/>
          </p:cNvPicPr>
          <p:nvPr/>
        </p:nvPicPr>
        <p:blipFill>
          <a:blip r:embed="rId3" cstate="print"/>
          <a:srcRect/>
          <a:stretch>
            <a:fillRect/>
          </a:stretch>
        </p:blipFill>
        <p:spPr bwMode="auto">
          <a:xfrm>
            <a:off x="-33329" y="2173927"/>
            <a:ext cx="702078" cy="720080"/>
          </a:xfrm>
          <a:prstGeom prst="rect">
            <a:avLst/>
          </a:prstGeom>
          <a:noFill/>
        </p:spPr>
      </p:pic>
    </p:spTree>
    <p:extLst>
      <p:ext uri="{BB962C8B-B14F-4D97-AF65-F5344CB8AC3E}">
        <p14:creationId xmlns:p14="http://schemas.microsoft.com/office/powerpoint/2010/main" val="4156733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lv-LV" sz="3500" dirty="0">
                <a:latin typeface="Arial" panose="020B0604020202020204" pitchFamily="34" charset="0"/>
                <a:cs typeface="Arial" panose="020B0604020202020204" pitchFamily="34" charset="0"/>
              </a:rPr>
              <a:t>Kuru vietu starp Eiropas valstīm ieņem Latvija </a:t>
            </a:r>
            <a:r>
              <a:rPr lang="lv-LV" sz="3500" dirty="0" err="1">
                <a:latin typeface="Arial" panose="020B0604020202020204" pitchFamily="34" charset="0"/>
                <a:cs typeface="Arial" panose="020B0604020202020204" pitchFamily="34" charset="0"/>
              </a:rPr>
              <a:t>DzKV</a:t>
            </a:r>
            <a:r>
              <a:rPr lang="lv-LV" sz="3500" dirty="0">
                <a:latin typeface="Arial" panose="020B0604020202020204" pitchFamily="34" charset="0"/>
                <a:cs typeface="Arial" panose="020B0604020202020204" pitchFamily="34" charset="0"/>
              </a:rPr>
              <a:t> saslimstības ziņā:</a:t>
            </a:r>
            <a:endParaRPr lang="ru-RU" sz="3500" dirty="0">
              <a:latin typeface="Arial" panose="020B0604020202020204" pitchFamily="34" charset="0"/>
              <a:cs typeface="Arial" panose="020B0604020202020204" pitchFamily="34" charset="0"/>
            </a:endParaRPr>
          </a:p>
        </p:txBody>
      </p:sp>
      <p:sp>
        <p:nvSpPr>
          <p:cNvPr id="5" name="Содержимое 4"/>
          <p:cNvSpPr>
            <a:spLocks noGrp="1"/>
          </p:cNvSpPr>
          <p:nvPr>
            <p:ph idx="1"/>
          </p:nvPr>
        </p:nvSpPr>
        <p:spPr>
          <a:xfrm>
            <a:off x="539552" y="2132856"/>
            <a:ext cx="8229600" cy="4525963"/>
          </a:xfrm>
        </p:spPr>
        <p:txBody>
          <a:bodyPr/>
          <a:lstStyle/>
          <a:p>
            <a:pPr marL="514350" indent="-514350">
              <a:buFont typeface="+mj-lt"/>
              <a:buAutoNum type="arabicPeriod"/>
            </a:pPr>
            <a:r>
              <a:rPr lang="lv-LV" dirty="0">
                <a:latin typeface="Arial" panose="020B0604020202020204" pitchFamily="34" charset="0"/>
                <a:cs typeface="Arial" panose="020B0604020202020204" pitchFamily="34" charset="0"/>
              </a:rPr>
              <a:t>17.</a:t>
            </a:r>
          </a:p>
          <a:p>
            <a:pPr marL="514350" indent="-514350">
              <a:buFont typeface="+mj-lt"/>
              <a:buAutoNum type="arabicPeriod"/>
            </a:pPr>
            <a:r>
              <a:rPr lang="lv-LV" dirty="0">
                <a:latin typeface="Arial" panose="020B0604020202020204" pitchFamily="34" charset="0"/>
                <a:cs typeface="Arial" panose="020B0604020202020204" pitchFamily="34" charset="0"/>
              </a:rPr>
              <a:t>8.</a:t>
            </a:r>
          </a:p>
          <a:p>
            <a:pPr marL="514350" indent="-514350">
              <a:buFont typeface="+mj-lt"/>
              <a:buAutoNum type="arabicPeriod"/>
            </a:pPr>
            <a:r>
              <a:rPr lang="lv-LV" dirty="0">
                <a:latin typeface="Arial" panose="020B0604020202020204" pitchFamily="34" charset="0"/>
                <a:cs typeface="Arial" panose="020B0604020202020204" pitchFamily="34" charset="0"/>
              </a:rPr>
              <a:t>2.</a:t>
            </a:r>
          </a:p>
          <a:p>
            <a:pPr marL="514350" indent="-514350">
              <a:buFont typeface="+mj-lt"/>
              <a:buAutoNum type="arabicPeriod"/>
            </a:pPr>
            <a:r>
              <a:rPr lang="lv-LV" dirty="0">
                <a:latin typeface="Arial" panose="020B0604020202020204" pitchFamily="34" charset="0"/>
                <a:cs typeface="Arial" panose="020B0604020202020204" pitchFamily="34" charset="0"/>
              </a:rPr>
              <a:t>19</a:t>
            </a:r>
            <a:r>
              <a:rPr lang="lv-LV" dirty="0"/>
              <a:t>.</a:t>
            </a:r>
            <a:endParaRPr lang="ru-RU" dirty="0"/>
          </a:p>
        </p:txBody>
      </p:sp>
      <p:sp>
        <p:nvSpPr>
          <p:cNvPr id="7" name="Пятно 1 6"/>
          <p:cNvSpPr/>
          <p:nvPr/>
        </p:nvSpPr>
        <p:spPr>
          <a:xfrm>
            <a:off x="467544" y="2852936"/>
            <a:ext cx="504056" cy="360040"/>
          </a:xfrm>
          <a:prstGeom prst="irregularSeal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83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lv-LV" sz="3500" dirty="0">
                <a:latin typeface="Arial" panose="020B0604020202020204" pitchFamily="34" charset="0"/>
                <a:cs typeface="Arial" panose="020B0604020202020204" pitchFamily="34" charset="0"/>
              </a:rPr>
              <a:t>Kuru vietu starp Eiropas valstīm ieņem Latvija </a:t>
            </a:r>
            <a:r>
              <a:rPr lang="lv-LV" sz="3500" dirty="0" err="1">
                <a:latin typeface="Arial" panose="020B0604020202020204" pitchFamily="34" charset="0"/>
                <a:cs typeface="Arial" panose="020B0604020202020204" pitchFamily="34" charset="0"/>
              </a:rPr>
              <a:t>DzKV</a:t>
            </a:r>
            <a:r>
              <a:rPr lang="lv-LV" sz="3500" dirty="0">
                <a:latin typeface="Arial" panose="020B0604020202020204" pitchFamily="34" charset="0"/>
                <a:cs typeface="Arial" panose="020B0604020202020204" pitchFamily="34" charset="0"/>
              </a:rPr>
              <a:t> mirstības ziņā:</a:t>
            </a:r>
            <a:endParaRPr lang="ru-RU" sz="3500"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67544" y="2060848"/>
            <a:ext cx="8229600" cy="4525963"/>
          </a:xfrm>
        </p:spPr>
        <p:txBody>
          <a:bodyPr/>
          <a:lstStyle/>
          <a:p>
            <a:pPr marL="514350" indent="-514350">
              <a:buFont typeface="+mj-lt"/>
              <a:buAutoNum type="arabicPeriod"/>
            </a:pPr>
            <a:r>
              <a:rPr lang="lv-LV" dirty="0">
                <a:latin typeface="Arial" panose="020B0604020202020204" pitchFamily="34" charset="0"/>
                <a:cs typeface="Arial" panose="020B0604020202020204" pitchFamily="34" charset="0"/>
              </a:rPr>
              <a:t>19.</a:t>
            </a:r>
          </a:p>
          <a:p>
            <a:pPr marL="514350" indent="-514350">
              <a:buFont typeface="+mj-lt"/>
              <a:buAutoNum type="arabicPeriod"/>
            </a:pPr>
            <a:r>
              <a:rPr lang="lv-LV" dirty="0">
                <a:latin typeface="Arial" panose="020B0604020202020204" pitchFamily="34" charset="0"/>
                <a:cs typeface="Arial" panose="020B0604020202020204" pitchFamily="34" charset="0"/>
              </a:rPr>
              <a:t>49.</a:t>
            </a:r>
          </a:p>
          <a:p>
            <a:pPr marL="514350" indent="-514350">
              <a:buFont typeface="+mj-lt"/>
              <a:buAutoNum type="arabicPeriod"/>
            </a:pPr>
            <a:r>
              <a:rPr lang="lv-LV" dirty="0">
                <a:latin typeface="Arial" panose="020B0604020202020204" pitchFamily="34" charset="0"/>
                <a:cs typeface="Arial" panose="020B0604020202020204" pitchFamily="34" charset="0"/>
              </a:rPr>
              <a:t>5.</a:t>
            </a:r>
          </a:p>
          <a:p>
            <a:pPr marL="514350" indent="-514350">
              <a:buFont typeface="+mj-lt"/>
              <a:buAutoNum type="arabicPeriod"/>
            </a:pPr>
            <a:r>
              <a:rPr lang="lv-LV" dirty="0">
                <a:latin typeface="Arial" panose="020B0604020202020204" pitchFamily="34" charset="0"/>
                <a:cs typeface="Arial" panose="020B0604020202020204" pitchFamily="34" charset="0"/>
              </a:rPr>
              <a:t>2.</a:t>
            </a:r>
          </a:p>
        </p:txBody>
      </p:sp>
      <p:sp>
        <p:nvSpPr>
          <p:cNvPr id="4" name="Пятно 1 3"/>
          <p:cNvSpPr/>
          <p:nvPr/>
        </p:nvSpPr>
        <p:spPr>
          <a:xfrm>
            <a:off x="467544" y="3429000"/>
            <a:ext cx="360040" cy="288032"/>
          </a:xfrm>
          <a:prstGeom prst="irregularSeal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6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lv-LV" sz="3500" dirty="0">
                <a:latin typeface="Arial" panose="020B0604020202020204" pitchFamily="34" charset="0"/>
                <a:cs typeface="Arial" panose="020B0604020202020204" pitchFamily="34" charset="0"/>
              </a:rPr>
              <a:t>Kuru lokalizāciju vēzi var izsaukt CPV – atrodiet vispiemērotāko variantu:</a:t>
            </a:r>
            <a:endParaRPr lang="ru-RU" sz="3500"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lstStyle/>
          <a:p>
            <a:pPr marL="514350" indent="-514350">
              <a:buFont typeface="+mj-lt"/>
              <a:buAutoNum type="arabicPeriod"/>
            </a:pPr>
            <a:r>
              <a:rPr lang="lv-LV" sz="3000" dirty="0">
                <a:latin typeface="Arial" panose="020B0604020202020204" pitchFamily="34" charset="0"/>
                <a:cs typeface="Arial" panose="020B0604020202020204" pitchFamily="34" charset="0"/>
              </a:rPr>
              <a:t>Vulvas, rīkles, dzemdes kakla, </a:t>
            </a:r>
            <a:r>
              <a:rPr lang="lv-LV" sz="3000" dirty="0" err="1">
                <a:latin typeface="Arial" panose="020B0604020202020204" pitchFamily="34" charset="0"/>
                <a:cs typeface="Arial" panose="020B0604020202020204" pitchFamily="34" charset="0"/>
              </a:rPr>
              <a:t>endometrija</a:t>
            </a:r>
            <a:r>
              <a:rPr lang="lv-LV" sz="3000" dirty="0">
                <a:latin typeface="Arial" panose="020B0604020202020204" pitchFamily="34" charset="0"/>
                <a:cs typeface="Arial" panose="020B0604020202020204" pitchFamily="34" charset="0"/>
              </a:rPr>
              <a:t> vēžus</a:t>
            </a:r>
          </a:p>
          <a:p>
            <a:pPr marL="514350" indent="-514350">
              <a:buFont typeface="+mj-lt"/>
              <a:buAutoNum type="arabicPeriod"/>
            </a:pPr>
            <a:r>
              <a:rPr lang="lv-LV" sz="3000" dirty="0">
                <a:latin typeface="Arial" panose="020B0604020202020204" pitchFamily="34" charset="0"/>
                <a:cs typeface="Arial" panose="020B0604020202020204" pitchFamily="34" charset="0"/>
              </a:rPr>
              <a:t>Taisnās zarnas, maksts, krūts, dzemdes kakla vēžus</a:t>
            </a:r>
          </a:p>
          <a:p>
            <a:pPr marL="514350" indent="-514350">
              <a:buFont typeface="+mj-lt"/>
              <a:buAutoNum type="arabicPeriod"/>
            </a:pPr>
            <a:r>
              <a:rPr lang="lv-LV" sz="3000" dirty="0">
                <a:latin typeface="Arial" panose="020B0604020202020204" pitchFamily="34" charset="0"/>
                <a:cs typeface="Arial" panose="020B0604020202020204" pitchFamily="34" charset="0"/>
              </a:rPr>
              <a:t>Dzimumlocekļa, dzemdes kakla, vulvas, taisnās zarnas vēžus</a:t>
            </a:r>
          </a:p>
          <a:p>
            <a:pPr marL="514350" indent="-514350">
              <a:buFont typeface="+mj-lt"/>
              <a:buAutoNum type="arabicPeriod"/>
            </a:pPr>
            <a:r>
              <a:rPr lang="lv-LV" sz="3000" dirty="0">
                <a:latin typeface="Arial" panose="020B0604020202020204" pitchFamily="34" charset="0"/>
                <a:cs typeface="Arial" panose="020B0604020202020204" pitchFamily="34" charset="0"/>
              </a:rPr>
              <a:t>Dzemdes kakla, taisnās zarnas, mutes dobuma, plaušu vēžus</a:t>
            </a:r>
          </a:p>
          <a:p>
            <a:pPr marL="514350" indent="-514350">
              <a:buFont typeface="+mj-lt"/>
              <a:buAutoNum type="arabicPeriod"/>
            </a:pPr>
            <a:endParaRPr lang="lv-LV" dirty="0"/>
          </a:p>
        </p:txBody>
      </p:sp>
      <p:sp>
        <p:nvSpPr>
          <p:cNvPr id="4" name="Пятно 1 3"/>
          <p:cNvSpPr/>
          <p:nvPr/>
        </p:nvSpPr>
        <p:spPr>
          <a:xfrm>
            <a:off x="467544" y="3861048"/>
            <a:ext cx="432048" cy="360040"/>
          </a:xfrm>
          <a:prstGeom prst="irregularSeal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091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lv-LV" sz="3500" dirty="0">
                <a:latin typeface="Arial" panose="020B0604020202020204" pitchFamily="34" charset="0"/>
                <a:cs typeface="Arial" panose="020B0604020202020204" pitchFamily="34" charset="0"/>
              </a:rPr>
              <a:t>Kādā vecumā ir jāveic dzemdes kakla </a:t>
            </a:r>
            <a:r>
              <a:rPr lang="lv-LV" sz="3500" dirty="0" err="1">
                <a:latin typeface="Arial" panose="020B0604020202020204" pitchFamily="34" charset="0"/>
                <a:cs typeface="Arial" panose="020B0604020202020204" pitchFamily="34" charset="0"/>
              </a:rPr>
              <a:t>skrīninga</a:t>
            </a:r>
            <a:r>
              <a:rPr lang="lv-LV" sz="3500" dirty="0">
                <a:latin typeface="Arial" panose="020B0604020202020204" pitchFamily="34" charset="0"/>
                <a:cs typeface="Arial" panose="020B0604020202020204" pitchFamily="34" charset="0"/>
              </a:rPr>
              <a:t> citoloģija</a:t>
            </a:r>
            <a:endParaRPr lang="ru-RU" sz="3500"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p:txBody>
          <a:bodyPr/>
          <a:lstStyle/>
          <a:p>
            <a:pPr marL="514350" indent="-514350">
              <a:buFont typeface="+mj-lt"/>
              <a:buAutoNum type="arabicPeriod"/>
            </a:pPr>
            <a:r>
              <a:rPr lang="lv-LV" sz="3000" dirty="0">
                <a:latin typeface="Arial" panose="020B0604020202020204" pitchFamily="34" charset="0"/>
                <a:cs typeface="Arial" panose="020B0604020202020204" pitchFamily="34" charset="0"/>
              </a:rPr>
              <a:t>No 20-75 gadiem</a:t>
            </a:r>
          </a:p>
          <a:p>
            <a:pPr marL="514350" indent="-514350">
              <a:buFont typeface="+mj-lt"/>
              <a:buAutoNum type="arabicPeriod"/>
            </a:pPr>
            <a:endParaRPr lang="lv-LV" sz="3000" dirty="0">
              <a:latin typeface="Arial" panose="020B0604020202020204" pitchFamily="34" charset="0"/>
              <a:cs typeface="Arial" panose="020B0604020202020204" pitchFamily="34" charset="0"/>
            </a:endParaRPr>
          </a:p>
          <a:p>
            <a:pPr marL="514350" indent="-514350">
              <a:buFont typeface="+mj-lt"/>
              <a:buAutoNum type="arabicPeriod"/>
            </a:pPr>
            <a:r>
              <a:rPr lang="lv-LV" sz="3000" dirty="0">
                <a:latin typeface="Arial" panose="020B0604020202020204" pitchFamily="34" charset="0"/>
                <a:cs typeface="Arial" panose="020B0604020202020204" pitchFamily="34" charset="0"/>
              </a:rPr>
              <a:t>No 30-70 gadiem</a:t>
            </a:r>
          </a:p>
          <a:p>
            <a:pPr marL="514350" indent="-514350">
              <a:buFont typeface="+mj-lt"/>
              <a:buAutoNum type="arabicPeriod"/>
            </a:pPr>
            <a:endParaRPr lang="lv-LV" sz="3000" dirty="0">
              <a:latin typeface="Arial" panose="020B0604020202020204" pitchFamily="34" charset="0"/>
              <a:cs typeface="Arial" panose="020B0604020202020204" pitchFamily="34" charset="0"/>
            </a:endParaRPr>
          </a:p>
          <a:p>
            <a:pPr marL="514350" indent="-514350">
              <a:buFont typeface="+mj-lt"/>
              <a:buAutoNum type="arabicPeriod"/>
            </a:pPr>
            <a:r>
              <a:rPr lang="lv-LV" sz="3000" dirty="0">
                <a:latin typeface="Arial" panose="020B0604020202020204" pitchFamily="34" charset="0"/>
                <a:cs typeface="Arial" panose="020B0604020202020204" pitchFamily="34" charset="0"/>
              </a:rPr>
              <a:t>No 25-70 gadiem</a:t>
            </a:r>
          </a:p>
          <a:p>
            <a:pPr marL="514350" indent="-514350">
              <a:buFont typeface="+mj-lt"/>
              <a:buAutoNum type="arabicPeriod"/>
            </a:pPr>
            <a:endParaRPr lang="lv-LV" sz="3000" dirty="0">
              <a:latin typeface="Arial" panose="020B0604020202020204" pitchFamily="34" charset="0"/>
              <a:cs typeface="Arial" panose="020B0604020202020204" pitchFamily="34" charset="0"/>
            </a:endParaRPr>
          </a:p>
          <a:p>
            <a:pPr marL="514350" indent="-514350">
              <a:buFont typeface="+mj-lt"/>
              <a:buAutoNum type="arabicPeriod"/>
            </a:pPr>
            <a:r>
              <a:rPr lang="lv-LV" sz="3000" dirty="0">
                <a:latin typeface="Arial" panose="020B0604020202020204" pitchFamily="34" charset="0"/>
                <a:cs typeface="Arial" panose="020B0604020202020204" pitchFamily="34" charset="0"/>
              </a:rPr>
              <a:t>No 20-80 gadiem</a:t>
            </a:r>
            <a:endParaRPr lang="ru-RU" sz="3000" dirty="0">
              <a:latin typeface="Arial" panose="020B0604020202020204" pitchFamily="34" charset="0"/>
              <a:cs typeface="Arial" panose="020B0604020202020204" pitchFamily="34" charset="0"/>
            </a:endParaRPr>
          </a:p>
        </p:txBody>
      </p:sp>
      <p:sp>
        <p:nvSpPr>
          <p:cNvPr id="4" name="Пятно 1 3"/>
          <p:cNvSpPr/>
          <p:nvPr/>
        </p:nvSpPr>
        <p:spPr>
          <a:xfrm>
            <a:off x="395536" y="4005064"/>
            <a:ext cx="504056" cy="360040"/>
          </a:xfrm>
          <a:prstGeom prst="irregularSeal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571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lv-LV" sz="2000" dirty="0">
                <a:latin typeface="Arial" panose="020B0604020202020204" pitchFamily="34" charset="0"/>
                <a:cs typeface="Arial" panose="020B0604020202020204" pitchFamily="34" charset="0"/>
              </a:rPr>
              <a:t>12 gadus vecas meitenītes mamma vēršas pie ģimenes ārsta pēc padoma par svarīgākajiem pasākumiem, kas nepieciešami, lai parūpētos par savas meitas reproduktīvo veselību nākotnē. Kāds būtu klīniski labākais padoms: </a:t>
            </a:r>
            <a:endParaRPr lang="ru-RU" sz="2000"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67544" y="1844824"/>
            <a:ext cx="8229600" cy="5257800"/>
          </a:xfrm>
        </p:spPr>
        <p:txBody>
          <a:bodyPr>
            <a:normAutofit/>
          </a:bodyPr>
          <a:lstStyle/>
          <a:p>
            <a:pPr marL="514350" indent="-514350">
              <a:buFont typeface="+mj-lt"/>
              <a:buAutoNum type="arabicPeriod"/>
            </a:pPr>
            <a:r>
              <a:rPr lang="lv-LV" sz="2100" dirty="0">
                <a:latin typeface="Arial" panose="020B0604020202020204" pitchFamily="34" charset="0"/>
                <a:cs typeface="Arial" panose="020B0604020202020204" pitchFamily="34" charset="0"/>
              </a:rPr>
              <a:t>Paskaidrot, ka ģimenes ārsts nav ginekologs, tāpēc labāk meitenei ar šo jautājumu vērsties pie sieviešu ārsta</a:t>
            </a:r>
          </a:p>
          <a:p>
            <a:pPr marL="514350" indent="-514350">
              <a:buFont typeface="+mj-lt"/>
              <a:buAutoNum type="arabicPeriod"/>
            </a:pPr>
            <a:r>
              <a:rPr lang="lv-LV" sz="2100" dirty="0">
                <a:latin typeface="Arial" panose="020B0604020202020204" pitchFamily="34" charset="0"/>
                <a:cs typeface="Arial" panose="020B0604020202020204" pitchFamily="34" charset="0"/>
              </a:rPr>
              <a:t>Informēt, ka jāgaida mēnešreizes un tad jādodas pie ginekologa</a:t>
            </a:r>
          </a:p>
          <a:p>
            <a:pPr marL="514350" indent="-514350">
              <a:buFont typeface="+mj-lt"/>
              <a:buAutoNum type="arabicPeriod"/>
            </a:pPr>
            <a:r>
              <a:rPr lang="lv-LV" sz="2100" dirty="0">
                <a:latin typeface="Arial" panose="020B0604020202020204" pitchFamily="34" charset="0"/>
                <a:cs typeface="Arial" panose="020B0604020202020204" pitchFamily="34" charset="0"/>
              </a:rPr>
              <a:t>Jāatgādina, ka pēc 12 gadu vecuma ir nepieciešama vakcinācija pret CPV</a:t>
            </a:r>
          </a:p>
          <a:p>
            <a:pPr marL="514350" indent="-514350">
              <a:buFont typeface="+mj-lt"/>
              <a:buAutoNum type="arabicPeriod"/>
            </a:pPr>
            <a:r>
              <a:rPr lang="lv-LV" sz="2100" dirty="0">
                <a:latin typeface="Arial" panose="020B0604020202020204" pitchFamily="34" charset="0"/>
                <a:cs typeface="Arial" panose="020B0604020202020204" pitchFamily="34" charset="0"/>
              </a:rPr>
              <a:t>Jāizstāsta, ka mammai ir jāseko meitenes dzimumbrieduma pazīmēm (apmatojuma rašanās, krūšu dziedzeru attīstība, menstruāciju sākums), jāveic vakcinācija pret CPV, jāpārrunā par prezervatīvu un citu kontracepcijas līdzekļu lietošanas nepieciešamību (KOK var droši uzsākt lietot tikko, kā MC kļūst regulārs!), jāizrunā “kā rodas bērni”, kas ir STI un kā no tām izsargāties, kad jāveic profilaktiskie izmeklējumi uz infekcijām</a:t>
            </a:r>
            <a:endParaRPr lang="ru-RU" sz="2100" dirty="0">
              <a:latin typeface="Arial" panose="020B0604020202020204" pitchFamily="34" charset="0"/>
              <a:cs typeface="Arial" panose="020B0604020202020204" pitchFamily="34" charset="0"/>
            </a:endParaRPr>
          </a:p>
        </p:txBody>
      </p:sp>
      <p:sp>
        <p:nvSpPr>
          <p:cNvPr id="4" name="Пятно 1 3"/>
          <p:cNvSpPr/>
          <p:nvPr/>
        </p:nvSpPr>
        <p:spPr>
          <a:xfrm>
            <a:off x="395536" y="3645024"/>
            <a:ext cx="576064" cy="432048"/>
          </a:xfrm>
          <a:prstGeom prst="irregularSeal1">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771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ājenes vietturis 6"/>
          <p:cNvSpPr txBox="1">
            <a:spLocks/>
          </p:cNvSpPr>
          <p:nvPr/>
        </p:nvSpPr>
        <p:spPr bwMode="auto">
          <a:xfrm>
            <a:off x="112295" y="3176339"/>
            <a:ext cx="8550442" cy="27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2000" b="1" dirty="0">
                <a:solidFill>
                  <a:schemeClr val="accent4">
                    <a:lumMod val="50000"/>
                  </a:schemeClr>
                </a:solidFill>
                <a:latin typeface="Arial" charset="0"/>
                <a:ea typeface="Arial" charset="0"/>
                <a:cs typeface="Arial" charset="0"/>
              </a:rPr>
              <a:t>Dr. med. Jana </a:t>
            </a:r>
            <a:r>
              <a:rPr lang="lv-LV" altLang="en-US" sz="2000" b="1" dirty="0" err="1">
                <a:solidFill>
                  <a:schemeClr val="accent4">
                    <a:lumMod val="50000"/>
                  </a:schemeClr>
                </a:solidFill>
                <a:latin typeface="Arial" charset="0"/>
                <a:ea typeface="Arial" charset="0"/>
                <a:cs typeface="Arial" charset="0"/>
              </a:rPr>
              <a:t>Žodžika</a:t>
            </a:r>
            <a:endParaRPr lang="lv-LV" altLang="en-US" sz="2000" b="1" dirty="0">
              <a:solidFill>
                <a:schemeClr val="accent4">
                  <a:lumMod val="50000"/>
                </a:schemeClr>
              </a:solidFill>
              <a:latin typeface="Arial" charset="0"/>
              <a:ea typeface="Arial" charset="0"/>
              <a:cs typeface="Arial" charset="0"/>
            </a:endParaRPr>
          </a:p>
          <a:p>
            <a:pPr marL="0" indent="0" algn="ctr">
              <a:buNone/>
            </a:pPr>
            <a:r>
              <a:rPr lang="lv-LV" altLang="en-US" sz="2000" b="1" dirty="0">
                <a:solidFill>
                  <a:schemeClr val="accent4">
                    <a:lumMod val="50000"/>
                  </a:schemeClr>
                </a:solidFill>
                <a:latin typeface="Arial" charset="0"/>
                <a:ea typeface="Arial" charset="0"/>
                <a:cs typeface="Arial" charset="0"/>
              </a:rPr>
              <a:t>Rīgas Stradiņa universitātes docente</a:t>
            </a:r>
          </a:p>
          <a:p>
            <a:pPr marL="0" indent="0" algn="ctr">
              <a:buNone/>
            </a:pPr>
            <a:r>
              <a:rPr lang="lv-LV" altLang="en-US" sz="2000" b="1" dirty="0">
                <a:solidFill>
                  <a:schemeClr val="accent4">
                    <a:lumMod val="50000"/>
                  </a:schemeClr>
                </a:solidFill>
                <a:latin typeface="Arial" charset="0"/>
                <a:ea typeface="Arial" charset="0"/>
                <a:cs typeface="Arial" charset="0"/>
              </a:rPr>
              <a:t>Rīgas Austrumu klīniskās universitātes slimnīcas ginekoloģe, </a:t>
            </a:r>
            <a:r>
              <a:rPr lang="lv-LV" altLang="en-US" sz="2000" b="1" dirty="0" err="1">
                <a:solidFill>
                  <a:schemeClr val="accent4">
                    <a:lumMod val="50000"/>
                  </a:schemeClr>
                </a:solidFill>
                <a:latin typeface="Arial" charset="0"/>
                <a:ea typeface="Arial" charset="0"/>
                <a:cs typeface="Arial" charset="0"/>
              </a:rPr>
              <a:t>kolposkopijas</a:t>
            </a:r>
            <a:r>
              <a:rPr lang="lv-LV" altLang="en-US" sz="2000" b="1" dirty="0">
                <a:solidFill>
                  <a:schemeClr val="accent4">
                    <a:lumMod val="50000"/>
                  </a:schemeClr>
                </a:solidFill>
                <a:latin typeface="Arial" charset="0"/>
                <a:ea typeface="Arial" charset="0"/>
                <a:cs typeface="Arial" charset="0"/>
              </a:rPr>
              <a:t> speciāliste</a:t>
            </a:r>
          </a:p>
          <a:p>
            <a:pPr marL="0" indent="0" algn="ctr">
              <a:lnSpc>
                <a:spcPct val="80000"/>
              </a:lnSpc>
              <a:buNone/>
            </a:pPr>
            <a:endParaRPr lang="lv-LV" altLang="en-US" sz="2000" b="1" dirty="0">
              <a:solidFill>
                <a:schemeClr val="accent4">
                  <a:lumMod val="50000"/>
                </a:schemeClr>
              </a:solidFill>
              <a:latin typeface="Arial" charset="0"/>
              <a:ea typeface="Arial" charset="0"/>
              <a:cs typeface="Arial" charset="0"/>
            </a:endParaRPr>
          </a:p>
          <a:p>
            <a:pPr marL="0" indent="0" algn="ctr">
              <a:lnSpc>
                <a:spcPct val="80000"/>
              </a:lnSpc>
              <a:buNone/>
            </a:pPr>
            <a:r>
              <a:rPr lang="lv-LV" altLang="en-US" sz="2000" b="1" dirty="0">
                <a:solidFill>
                  <a:schemeClr val="accent4">
                    <a:lumMod val="50000"/>
                  </a:schemeClr>
                </a:solidFill>
                <a:latin typeface="Arial" charset="0"/>
                <a:ea typeface="Arial" charset="0"/>
                <a:cs typeface="Arial" charset="0"/>
              </a:rPr>
              <a:t>2017</a:t>
            </a:r>
          </a:p>
          <a:p>
            <a:pPr marL="0" indent="0" eaLnBrk="1" hangingPunct="1">
              <a:lnSpc>
                <a:spcPct val="80000"/>
              </a:lnSpc>
              <a:buNone/>
            </a:pPr>
            <a:endParaRPr lang="en-US" altLang="en-US" sz="2000" dirty="0">
              <a:solidFill>
                <a:schemeClr val="accent4">
                  <a:lumMod val="50000"/>
                </a:schemeClr>
              </a:solidFill>
              <a:latin typeface="Arial" charset="0"/>
              <a:ea typeface="Arial" charset="0"/>
              <a:cs typeface="Arial" charset="0"/>
            </a:endParaRPr>
          </a:p>
        </p:txBody>
      </p:sp>
      <p:sp>
        <p:nvSpPr>
          <p:cNvPr id="4" name="Kājenes vietturis 6"/>
          <p:cNvSpPr txBox="1">
            <a:spLocks/>
          </p:cNvSpPr>
          <p:nvPr/>
        </p:nvSpPr>
        <p:spPr bwMode="auto">
          <a:xfrm>
            <a:off x="112295" y="1799478"/>
            <a:ext cx="8550442" cy="4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3000" b="1" dirty="0">
                <a:solidFill>
                  <a:schemeClr val="accent4">
                    <a:lumMod val="50000"/>
                  </a:schemeClr>
                </a:solidFill>
                <a:latin typeface="Arial" charset="0"/>
                <a:ea typeface="Arial" charset="0"/>
                <a:cs typeface="Arial" charset="0"/>
              </a:rPr>
              <a:t>Paldies!</a:t>
            </a:r>
            <a:endParaRPr lang="en-US" altLang="en-US" sz="30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176614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080035"/>
            <a:ext cx="7772400" cy="1470025"/>
          </a:xfrm>
        </p:spPr>
        <p:txBody>
          <a:bodyPr/>
          <a:lstStyle/>
          <a:p>
            <a:pPr eaLnBrk="1" hangingPunct="1"/>
            <a:r>
              <a:rPr lang="en-US" altLang="lv-LV" sz="3500" dirty="0">
                <a:solidFill>
                  <a:srgbClr val="403152"/>
                </a:solidFill>
                <a:latin typeface="Arial" panose="020B0604020202020204" pitchFamily="34" charset="0"/>
                <a:ea typeface="MS PGothic" charset="-128"/>
                <a:cs typeface="Arial" panose="020B0604020202020204" pitchFamily="34" charset="0"/>
              </a:rPr>
              <a:t>“</a:t>
            </a:r>
            <a:r>
              <a:rPr lang="en-US" altLang="lv-LV" sz="3500" dirty="0" err="1">
                <a:solidFill>
                  <a:srgbClr val="403152"/>
                </a:solidFill>
                <a:latin typeface="Arial" panose="020B0604020202020204" pitchFamily="34" charset="0"/>
                <a:ea typeface="MS PGothic" charset="-128"/>
                <a:cs typeface="Arial" panose="020B0604020202020204" pitchFamily="34" charset="0"/>
              </a:rPr>
              <a:t>Aicini</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vakcinēties</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pret</a:t>
            </a:r>
            <a:r>
              <a:rPr lang="en-US" altLang="lv-LV" sz="3500" dirty="0">
                <a:solidFill>
                  <a:srgbClr val="403152"/>
                </a:solidFill>
                <a:latin typeface="Arial" panose="020B0604020202020204" pitchFamily="34" charset="0"/>
                <a:ea typeface="MS PGothic" charset="-128"/>
                <a:cs typeface="Arial" panose="020B0604020202020204" pitchFamily="34" charset="0"/>
              </a:rPr>
              <a:t> CPV, </a:t>
            </a:r>
            <a:r>
              <a:rPr lang="en-US" altLang="lv-LV" sz="3500" dirty="0" err="1">
                <a:solidFill>
                  <a:srgbClr val="403152"/>
                </a:solidFill>
                <a:latin typeface="Arial" panose="020B0604020202020204" pitchFamily="34" charset="0"/>
                <a:ea typeface="MS PGothic" charset="-128"/>
                <a:cs typeface="Arial" panose="020B0604020202020204" pitchFamily="34" charset="0"/>
              </a:rPr>
              <a:t>izglāb</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dzīvību</a:t>
            </a:r>
            <a:r>
              <a:rPr lang="en-US" altLang="lv-LV" sz="3500" dirty="0">
                <a:solidFill>
                  <a:srgbClr val="403152"/>
                </a:solidFill>
                <a:latin typeface="Arial" panose="020B0604020202020204" pitchFamily="34" charset="0"/>
                <a:ea typeface="MS PGothic" charset="-128"/>
                <a:cs typeface="Arial" panose="020B0604020202020204" pitchFamily="34" charset="0"/>
              </a:rPr>
              <a:t>!” </a:t>
            </a:r>
            <a:br>
              <a:rPr lang="lv-LV" altLang="lv-LV" sz="3500" dirty="0">
                <a:solidFill>
                  <a:srgbClr val="403152"/>
                </a:solidFill>
                <a:latin typeface="Arial" panose="020B0604020202020204" pitchFamily="34" charset="0"/>
                <a:ea typeface="MS PGothic" charset="-128"/>
                <a:cs typeface="Arial" panose="020B0604020202020204" pitchFamily="34" charset="0"/>
              </a:rPr>
            </a:br>
            <a:br>
              <a:rPr lang="en-US" altLang="lv-LV" sz="3500" dirty="0">
                <a:solidFill>
                  <a:srgbClr val="403152"/>
                </a:solidFill>
                <a:latin typeface="Arial" panose="020B0604020202020204" pitchFamily="34" charset="0"/>
                <a:ea typeface="MS PGothic" charset="-128"/>
                <a:cs typeface="Arial" panose="020B0604020202020204" pitchFamily="34" charset="0"/>
              </a:rPr>
            </a:br>
            <a:r>
              <a:rPr lang="en-US" altLang="lv-LV" sz="3500" dirty="0" err="1">
                <a:solidFill>
                  <a:srgbClr val="403152"/>
                </a:solidFill>
                <a:latin typeface="Arial" panose="020B0604020202020204" pitchFamily="34" charset="0"/>
                <a:ea typeface="MS PGothic" charset="-128"/>
                <a:cs typeface="Arial" panose="020B0604020202020204" pitchFamily="34" charset="0"/>
              </a:rPr>
              <a:t>Cilvēka</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papilomas</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vīrusa</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izraisītās</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slimības</a:t>
            </a:r>
            <a:r>
              <a:rPr lang="en-US" altLang="lv-LV" sz="3500" dirty="0">
                <a:solidFill>
                  <a:srgbClr val="403152"/>
                </a:solidFill>
                <a:latin typeface="Arial" panose="020B0604020202020204" pitchFamily="34" charset="0"/>
                <a:ea typeface="MS PGothic" charset="-128"/>
                <a:cs typeface="Arial" panose="020B0604020202020204" pitchFamily="34" charset="0"/>
              </a:rPr>
              <a:t> un </a:t>
            </a:r>
            <a:r>
              <a:rPr lang="en-US" altLang="lv-LV" sz="3500" dirty="0" err="1">
                <a:solidFill>
                  <a:srgbClr val="403152"/>
                </a:solidFill>
                <a:latin typeface="Arial" panose="020B0604020202020204" pitchFamily="34" charset="0"/>
                <a:ea typeface="MS PGothic" charset="-128"/>
                <a:cs typeface="Arial" panose="020B0604020202020204" pitchFamily="34" charset="0"/>
              </a:rPr>
              <a:t>vakcinācijas</a:t>
            </a:r>
            <a:r>
              <a:rPr lang="en-US" altLang="lv-LV" sz="3500" dirty="0">
                <a:solidFill>
                  <a:srgbClr val="403152"/>
                </a:solidFill>
                <a:latin typeface="Arial" panose="020B0604020202020204" pitchFamily="34" charset="0"/>
                <a:ea typeface="MS PGothic" charset="-128"/>
                <a:cs typeface="Arial" panose="020B0604020202020204" pitchFamily="34" charset="0"/>
              </a:rPr>
              <a:t> </a:t>
            </a:r>
            <a:r>
              <a:rPr lang="en-US" altLang="lv-LV" sz="3500" dirty="0" err="1">
                <a:solidFill>
                  <a:srgbClr val="403152"/>
                </a:solidFill>
                <a:latin typeface="Arial" panose="020B0604020202020204" pitchFamily="34" charset="0"/>
                <a:ea typeface="MS PGothic" charset="-128"/>
                <a:cs typeface="Arial" panose="020B0604020202020204" pitchFamily="34" charset="0"/>
              </a:rPr>
              <a:t>nozīme</a:t>
            </a:r>
            <a:r>
              <a:rPr lang="en-US" altLang="lv-LV" sz="3500" dirty="0">
                <a:solidFill>
                  <a:srgbClr val="403152"/>
                </a:solidFill>
                <a:latin typeface="Arial" panose="020B0604020202020204" pitchFamily="34" charset="0"/>
                <a:ea typeface="MS PGothic" charset="-128"/>
                <a:cs typeface="Arial" panose="020B0604020202020204" pitchFamily="34" charset="0"/>
              </a:rPr>
              <a:t> to </a:t>
            </a:r>
            <a:r>
              <a:rPr lang="en-US" altLang="lv-LV" sz="3500" dirty="0" err="1">
                <a:solidFill>
                  <a:srgbClr val="403152"/>
                </a:solidFill>
                <a:latin typeface="Arial" panose="020B0604020202020204" pitchFamily="34" charset="0"/>
                <a:ea typeface="MS PGothic" charset="-128"/>
                <a:cs typeface="Arial" panose="020B0604020202020204" pitchFamily="34" charset="0"/>
              </a:rPr>
              <a:t>profilaksē</a:t>
            </a:r>
            <a:endParaRPr lang="en-US" altLang="lv-LV" sz="3500" dirty="0">
              <a:solidFill>
                <a:srgbClr val="403152"/>
              </a:solidFill>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3142918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irsraksts 1"/>
          <p:cNvSpPr txBox="1">
            <a:spLocks/>
          </p:cNvSpPr>
          <p:nvPr/>
        </p:nvSpPr>
        <p:spPr bwMode="auto">
          <a:xfrm>
            <a:off x="1408793" y="187890"/>
            <a:ext cx="786583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n-US" sz="2400" dirty="0" err="1">
                <a:solidFill>
                  <a:schemeClr val="accent4">
                    <a:lumMod val="50000"/>
                  </a:schemeClr>
                </a:solidFill>
                <a:latin typeface="Arial" charset="0"/>
                <a:ea typeface="Arial" charset="0"/>
                <a:cs typeface="Arial" charset="0"/>
              </a:rPr>
              <a:t>Dzemdes</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kakla</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vēža</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saslimstība</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dažādās</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vecuma</a:t>
            </a:r>
            <a:r>
              <a:rPr lang="en-US" sz="2400" dirty="0">
                <a:solidFill>
                  <a:schemeClr val="accent4">
                    <a:lumMod val="50000"/>
                  </a:schemeClr>
                </a:solidFill>
                <a:latin typeface="Arial" charset="0"/>
                <a:ea typeface="Arial" charset="0"/>
                <a:cs typeface="Arial" charset="0"/>
              </a:rPr>
              <a:t> </a:t>
            </a:r>
            <a:r>
              <a:rPr lang="en-US" sz="2400" dirty="0" err="1">
                <a:solidFill>
                  <a:schemeClr val="accent4">
                    <a:lumMod val="50000"/>
                  </a:schemeClr>
                </a:solidFill>
                <a:latin typeface="Arial" charset="0"/>
                <a:ea typeface="Arial" charset="0"/>
                <a:cs typeface="Arial" charset="0"/>
              </a:rPr>
              <a:t>grupās</a:t>
            </a:r>
            <a:endParaRPr lang="lv-LV" sz="2400" dirty="0">
              <a:solidFill>
                <a:schemeClr val="accent4">
                  <a:lumMod val="50000"/>
                </a:schemeClr>
              </a:solidFill>
              <a:latin typeface="Arial" charset="0"/>
              <a:ea typeface="Arial" charset="0"/>
              <a:cs typeface="Arial" charset="0"/>
            </a:endParaRPr>
          </a:p>
        </p:txBody>
      </p:sp>
      <p:pic>
        <p:nvPicPr>
          <p:cNvPr id="4" name="Picture 143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68" y="413314"/>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hart 3"/>
          <p:cNvPicPr>
            <a:picLocks noChangeArrowheads="1"/>
          </p:cNvPicPr>
          <p:nvPr/>
        </p:nvPicPr>
        <p:blipFill>
          <a:blip r:embed="rId3" cstate="print"/>
          <a:srcRect/>
          <a:stretch>
            <a:fillRect/>
          </a:stretch>
        </p:blipFill>
        <p:spPr bwMode="auto">
          <a:xfrm>
            <a:off x="233362" y="1459363"/>
            <a:ext cx="8665709" cy="4649222"/>
          </a:xfrm>
          <a:prstGeom prst="rect">
            <a:avLst/>
          </a:prstGeom>
          <a:noFill/>
        </p:spPr>
      </p:pic>
      <p:sp>
        <p:nvSpPr>
          <p:cNvPr id="6" name="TextBox 5"/>
          <p:cNvSpPr txBox="1">
            <a:spLocks noChangeArrowheads="1"/>
          </p:cNvSpPr>
          <p:nvPr/>
        </p:nvSpPr>
        <p:spPr bwMode="auto">
          <a:xfrm>
            <a:off x="1165023" y="6110644"/>
            <a:ext cx="4176687" cy="338554"/>
          </a:xfrm>
          <a:prstGeom prst="rect">
            <a:avLst/>
          </a:prstGeom>
          <a:noFill/>
          <a:ln w="9525">
            <a:noFill/>
            <a:miter lim="800000"/>
            <a:headEnd/>
            <a:tailEnd/>
          </a:ln>
        </p:spPr>
        <p:txBody>
          <a:bodyPr wrap="square">
            <a:spAutoFit/>
          </a:bodyPr>
          <a:lstStyle/>
          <a:p>
            <a:pPr algn="r"/>
            <a:r>
              <a:rPr lang="lv-LV" sz="1600" dirty="0">
                <a:solidFill>
                  <a:schemeClr val="accent4">
                    <a:lumMod val="50000"/>
                  </a:schemeClr>
                </a:solidFill>
                <a:latin typeface="Arial" charset="0"/>
                <a:ea typeface="Arial" charset="0"/>
                <a:cs typeface="Arial" charset="0"/>
              </a:rPr>
              <a:t>SPKC dati</a:t>
            </a:r>
            <a:endParaRPr lang="ru-RU" sz="16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2008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3069467" y="1352025"/>
            <a:ext cx="3281561" cy="3532609"/>
          </a:xfrm>
          <a:prstGeom prst="rect">
            <a:avLst/>
          </a:prstGeom>
          <a:noFill/>
          <a:ln w="9525">
            <a:noFill/>
            <a:miter lim="800000"/>
            <a:headEnd/>
            <a:tailEnd/>
          </a:ln>
        </p:spPr>
      </p:pic>
      <p:sp>
        <p:nvSpPr>
          <p:cNvPr id="8" name="Прямоугольник 2"/>
          <p:cNvSpPr/>
          <p:nvPr/>
        </p:nvSpPr>
        <p:spPr>
          <a:xfrm>
            <a:off x="2627784" y="372818"/>
            <a:ext cx="4248472" cy="7200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solidFill>
                  <a:schemeClr val="bg1"/>
                </a:solidFill>
                <a:latin typeface="Arial" charset="0"/>
                <a:ea typeface="Arial" charset="0"/>
                <a:cs typeface="Arial" charset="0"/>
              </a:rPr>
              <a:t>200 CPV TIPI</a:t>
            </a:r>
            <a:endParaRPr lang="ru-RU" sz="3200" b="1" dirty="0">
              <a:solidFill>
                <a:schemeClr val="bg1"/>
              </a:solidFill>
              <a:latin typeface="Arial" charset="0"/>
              <a:ea typeface="Arial" charset="0"/>
              <a:cs typeface="Arial" charset="0"/>
            </a:endParaRPr>
          </a:p>
        </p:txBody>
      </p:sp>
      <p:sp>
        <p:nvSpPr>
          <p:cNvPr id="10" name="Правая фигурная скобка 7"/>
          <p:cNvSpPr/>
          <p:nvPr/>
        </p:nvSpPr>
        <p:spPr>
          <a:xfrm>
            <a:off x="2411760" y="1956994"/>
            <a:ext cx="648072" cy="2880320"/>
          </a:xfrm>
          <a:prstGeom prst="rightBrace">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Прямоугольник 8"/>
          <p:cNvSpPr/>
          <p:nvPr/>
        </p:nvSpPr>
        <p:spPr>
          <a:xfrm>
            <a:off x="251520" y="1524946"/>
            <a:ext cx="2088232" cy="7200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ONKOGĒNIE</a:t>
            </a:r>
            <a:endParaRPr lang="ru-RU" dirty="0"/>
          </a:p>
        </p:txBody>
      </p:sp>
      <p:sp>
        <p:nvSpPr>
          <p:cNvPr id="12" name="Прямоугольник 9"/>
          <p:cNvSpPr/>
          <p:nvPr/>
        </p:nvSpPr>
        <p:spPr>
          <a:xfrm>
            <a:off x="179512" y="4405266"/>
            <a:ext cx="2160240" cy="79208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NEONKOGĒNIE</a:t>
            </a:r>
            <a:endParaRPr lang="ru-RU" dirty="0"/>
          </a:p>
        </p:txBody>
      </p:sp>
      <p:sp>
        <p:nvSpPr>
          <p:cNvPr id="13" name="Левая фигурная скобка 3"/>
          <p:cNvSpPr/>
          <p:nvPr/>
        </p:nvSpPr>
        <p:spPr>
          <a:xfrm>
            <a:off x="6300192" y="2029002"/>
            <a:ext cx="504056" cy="2808312"/>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Прямоугольник 5"/>
          <p:cNvSpPr/>
          <p:nvPr/>
        </p:nvSpPr>
        <p:spPr>
          <a:xfrm>
            <a:off x="6876256" y="1812978"/>
            <a:ext cx="1944216" cy="64807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ĀDAS TIPI</a:t>
            </a:r>
            <a:endParaRPr lang="ru-RU" dirty="0"/>
          </a:p>
        </p:txBody>
      </p:sp>
      <p:sp>
        <p:nvSpPr>
          <p:cNvPr id="15" name="Прямоугольник 6"/>
          <p:cNvSpPr/>
          <p:nvPr/>
        </p:nvSpPr>
        <p:spPr>
          <a:xfrm>
            <a:off x="6876256" y="4477274"/>
            <a:ext cx="1944216" cy="7200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GĻOTĀDU TIPI</a:t>
            </a:r>
            <a:endParaRPr lang="ru-RU" dirty="0"/>
          </a:p>
        </p:txBody>
      </p:sp>
      <p:sp>
        <p:nvSpPr>
          <p:cNvPr id="16" name="TextBox 15"/>
          <p:cNvSpPr txBox="1"/>
          <p:nvPr/>
        </p:nvSpPr>
        <p:spPr>
          <a:xfrm>
            <a:off x="1945433" y="5501976"/>
            <a:ext cx="6186197" cy="1015663"/>
          </a:xfrm>
          <a:prstGeom prst="rect">
            <a:avLst/>
          </a:prstGeom>
          <a:noFill/>
        </p:spPr>
        <p:txBody>
          <a:bodyPr wrap="square" rtlCol="0">
            <a:spAutoFit/>
          </a:bodyPr>
          <a:lstStyle/>
          <a:p>
            <a:pPr lvl="0"/>
            <a:r>
              <a:rPr lang="lv-LV" sz="2000" b="1" dirty="0">
                <a:solidFill>
                  <a:schemeClr val="accent4">
                    <a:lumMod val="50000"/>
                  </a:schemeClr>
                </a:solidFill>
              </a:rPr>
              <a:t>Ir zināmi vairāk nekā</a:t>
            </a:r>
            <a:r>
              <a:rPr lang="en-AU" sz="2000" b="1" dirty="0">
                <a:solidFill>
                  <a:schemeClr val="accent4">
                    <a:lumMod val="50000"/>
                  </a:schemeClr>
                </a:solidFill>
              </a:rPr>
              <a:t> 200 </a:t>
            </a:r>
            <a:r>
              <a:rPr lang="lv-LV" sz="2000" b="1" dirty="0">
                <a:solidFill>
                  <a:schemeClr val="accent4">
                    <a:lumMod val="50000"/>
                  </a:schemeClr>
                </a:solidFill>
              </a:rPr>
              <a:t>CPV genotipi, vismaz 40 var skart dzimumorgānus </a:t>
            </a:r>
            <a:r>
              <a:rPr lang="en-AU" sz="2000" b="1" dirty="0">
                <a:solidFill>
                  <a:schemeClr val="accent4">
                    <a:lumMod val="50000"/>
                  </a:schemeClr>
                </a:solidFill>
              </a:rPr>
              <a:t>(Bravo IG, 2015). </a:t>
            </a:r>
            <a:endParaRPr lang="ru-RU" sz="2000" b="1" dirty="0">
              <a:solidFill>
                <a:schemeClr val="accent4">
                  <a:lumMod val="50000"/>
                </a:schemeClr>
              </a:solidFill>
            </a:endParaRPr>
          </a:p>
          <a:p>
            <a:endParaRPr lang="ru-RU" sz="2000" b="1" dirty="0">
              <a:solidFill>
                <a:schemeClr val="accent4">
                  <a:lumMod val="50000"/>
                </a:schemeClr>
              </a:solidFill>
            </a:endParaRPr>
          </a:p>
        </p:txBody>
      </p:sp>
    </p:spTree>
    <p:extLst>
      <p:ext uri="{BB962C8B-B14F-4D97-AF65-F5344CB8AC3E}">
        <p14:creationId xmlns:p14="http://schemas.microsoft.com/office/powerpoint/2010/main" val="1686181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4295</TotalTime>
  <Words>2783</Words>
  <Application>Microsoft Office PowerPoint</Application>
  <PresentationFormat>On-screen Show (4:3)</PresentationFormat>
  <Paragraphs>526</Paragraphs>
  <Slides>79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MS PGothic</vt:lpstr>
      <vt:lpstr>MS PGothic</vt:lpstr>
      <vt:lpstr>Arial</vt:lpstr>
      <vt:lpstr>Calibri</vt:lpstr>
      <vt:lpstr>Times New Roman</vt:lpstr>
      <vt:lpstr>Wingdings</vt:lpstr>
      <vt:lpstr>Office Theme</vt:lpstr>
      <vt:lpstr>CPV infekcijas izraisīto sieviešu dzimumorgānu izmaiņu diagnostika un ārstēšana</vt:lpstr>
      <vt:lpstr>Biežāk sastopamās ļaundabīgo saslimšanu lokalizācijas sievietēm Latvijā, 2015</vt:lpstr>
      <vt:lpstr>Ar cilvēka papilomas vīrusa (CPV) infekciju saistītās ļaundabīgās saslimšanas sievietēm Latvijā, 2015</vt:lpstr>
      <vt:lpstr>LATVIJĀ 2012. GADĀ 8. AUGSTĀKĀ  SASLIMSTĪBA AR DZEMDES KAKLA VĒZI (DzKV) STARP 40 EIROPAS VALSTĪM</vt:lpstr>
      <vt:lpstr>PowerPoint Presentation</vt:lpstr>
      <vt:lpstr>PowerPoint Presentation</vt:lpstr>
      <vt:lpstr>Mirstība no dzemdes kakla vēža Latvijā</vt:lpstr>
      <vt:lpstr>PowerPoint Presentation</vt:lpstr>
      <vt:lpstr>PowerPoint Presentation</vt:lpstr>
      <vt:lpstr>PowerPoint Presentation</vt:lpstr>
      <vt:lpstr>PowerPoint Presentation</vt:lpstr>
      <vt:lpstr>PowerPoint Presentation</vt:lpstr>
      <vt:lpstr>PowerPoint Presentation</vt:lpstr>
      <vt:lpstr>CPV INFEKCIJAS NORISE</vt:lpstr>
      <vt:lpstr>LAIKA INTERVĀLI</vt:lpstr>
      <vt:lpstr>CIN DABA</vt:lpstr>
      <vt:lpstr>PowerPoint Presentation</vt:lpstr>
      <vt:lpstr>Kas ir skrīnings?</vt:lpstr>
      <vt:lpstr>SEKUNDĀRĀ PROFILAKSE – KOPŠ 2009. GADA UZSĀKTA VALSTS ORGANIZĒTĀ DZKV SKRĪNINGA PROGRAMMA (MK Noteikumi Nr 1529)</vt:lpstr>
      <vt:lpstr>PowerPoint Presentation</vt:lpstr>
      <vt:lpstr>Izņēmumi</vt:lpstr>
      <vt:lpstr>Dzemdes kakla skrīninga mērķa grupas populācijas aptvere nepieciešama 80%</vt:lpstr>
      <vt:lpstr>DZEMDES KAKLA PRIEKŠVĒŽA IZMAIŅU DIAGNOSTIKAS IESPĒJAS</vt:lpstr>
      <vt:lpstr>PowerPoint Presentation</vt:lpstr>
      <vt:lpstr>PLAKANĀ-CILINDRISKĀ EPITĒLIJA PĀREJA (PCP)</vt:lpstr>
      <vt:lpstr> Plakanā-cilindriskā epitēlija savienošanās vieta jeb pārejas zona </vt:lpstr>
      <vt:lpstr>PowerPoint Presentation</vt:lpstr>
      <vt:lpstr>PowerPoint Presentation</vt:lpstr>
      <vt:lpstr>CITOLOĢISKĀ KLASIFIKĀCIJAS DZEMDES KAKLA SKAVAMOZĀ EPITĒLIJA IZMAIŅĀM: TIKAI SIL</vt:lpstr>
      <vt:lpstr>PowerPoint Presentation</vt:lpstr>
      <vt:lpstr>PowerPoint Presentation</vt:lpstr>
      <vt:lpstr>CPV TESTĒŠANAS PRAKTISKAIS PIELIETOJUMS</vt:lpstr>
      <vt:lpstr>KOLPOSKOPIJAS JĒDZIENS. DEFINĪCIJAS.</vt:lpstr>
      <vt:lpstr>KOLPOSKOPIJAS MĒRĶIS</vt:lpstr>
      <vt:lpstr>KOLPOSKOPIJAS INDIKĀCIJAS</vt:lpstr>
      <vt:lpstr>KOLPOSKOPIJAS ETAPI</vt:lpstr>
      <vt:lpstr>PATOLOĢISKAS KOLPOSKOPISKAS AINAS IZVĒRTĒŠANA UN INTERPRETĀCIJA</vt:lpstr>
      <vt:lpstr>PowerPoint Presentation</vt:lpstr>
      <vt:lpstr>PowerPoint Presentation</vt:lpstr>
      <vt:lpstr>PowerPoint Presentation</vt:lpstr>
      <vt:lpstr>CIN I</vt:lpstr>
      <vt:lpstr>CIN III</vt:lpstr>
      <vt:lpstr>PowerPoint Presentation</vt:lpstr>
      <vt:lpstr>HISTOLOĢISKA KLASIFIKĀCIJAS DZEMDES KAKLA SKAVAMOZĀ EPITĒLIJA IZMAIŅĀM: CIN vai SIL</vt:lpstr>
      <vt:lpstr>IESPĒJAMĀ TAKTIKA DZEMDES KAKLA PRIEKŠVĒŽA IZMAIŅU GADĪJUMĀ </vt:lpstr>
      <vt:lpstr>BOJĀJUMU EKSCĪZIJAS</vt:lpstr>
      <vt:lpstr>Augsta riska izmaiņu CIN II/III ārstēšanas iespējas</vt:lpstr>
      <vt:lpstr>BOJĀJUMU EKSCĪZIJAS</vt:lpstr>
      <vt:lpstr>BOJĀJUMU EKSCĪZIJAS</vt:lpstr>
      <vt:lpstr>LOKĀLĀS DESTRUKCIJAS (ABLĀCIJAS) OPERĀCIJU VEIDI</vt:lpstr>
      <vt:lpstr>LOKĀLĀS DESTRUKCIJAS (ABLĀCIJAS)</vt:lpstr>
      <vt:lpstr>HISTOLOĢISKI LSIL jeb CIN 1</vt:lpstr>
      <vt:lpstr>HISTOLOĢISKI HSIL (CIN II/III), CGIN</vt:lpstr>
      <vt:lpstr>Ar dzemdes kakla ārstēšanu saistītie riski dzemdniecībā</vt:lpstr>
      <vt:lpstr>Priekšlaicīgu dzemdību risks atkarībā no terapijas veida</vt:lpstr>
      <vt:lpstr>Priekšlaicīgu dzemdību risks atkarībā no ekscīzijas dziļuma</vt:lpstr>
      <vt:lpstr>Priekšlaicīgu dzemdību risks atkarībā no ekscidētā materiāla tilpuma (cm3)</vt:lpstr>
      <vt:lpstr>NOVĒROŠANA PĒC CIN I ĀRSTĒŠANAS </vt:lpstr>
      <vt:lpstr>NOVĒROŠANA PĒC CIN II/III; CGIN ĀRSTĒŠANAS </vt:lpstr>
      <vt:lpstr>VULVAS INTRAEPITELIĀLA NEOPLĀZIJA (VIN) </vt:lpstr>
      <vt:lpstr>VIN</vt:lpstr>
      <vt:lpstr>VIN parastā tipa ārstēšanas iespējas</vt:lpstr>
      <vt:lpstr>VAGĪNAS INTRAEPITELIĀLĀ NEOPLĀZIJA (VaIN)</vt:lpstr>
      <vt:lpstr>VaIN</vt:lpstr>
      <vt:lpstr>VaIN</vt:lpstr>
      <vt:lpstr>VaIN</vt:lpstr>
      <vt:lpstr>VaIN pēc histerektomijas</vt:lpstr>
      <vt:lpstr>Condyloma accuminata</vt:lpstr>
      <vt:lpstr>Condyloma accuminata</vt:lpstr>
      <vt:lpstr>Klīniskā aina</vt:lpstr>
      <vt:lpstr>Terapija</vt:lpstr>
      <vt:lpstr>PowerPoint Presentation</vt:lpstr>
      <vt:lpstr>Kuru vietu starp Eiropas valstīm ieņem Latvija DzKV saslimstības ziņā:</vt:lpstr>
      <vt:lpstr>Kuru vietu starp Eiropas valstīm ieņem Latvija DzKV mirstības ziņā:</vt:lpstr>
      <vt:lpstr>Kuru lokalizāciju vēzi var izsaukt CPV – atrodiet vispiemērotāko variantu:</vt:lpstr>
      <vt:lpstr>Kādā vecumā ir jāveic dzemdes kakla skrīninga citoloģija</vt:lpstr>
      <vt:lpstr>12 gadus vecas meitenītes mamma vēršas pie ģimenes ārsta pēc padoma par svarīgākajiem pasākumiem, kas nepieciešami, lai parūpētos par savas meitas reproduktīvo veselību nākotnē. Kāds būtu klīniski labākais padoms: </vt:lpstr>
      <vt:lpstr>PowerPoint Presentation</vt:lpstr>
      <vt:lpstr>“Aicini vakcinēties pret CPV, izglāb dzīvību!”   Cilvēka papilomas vīrusa izraisītās slimības un vakcinācijas nozīme to profilaksē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Liga Zvirgzdina</dc:creator>
  <cp:lastModifiedBy>Edīte Tettere</cp:lastModifiedBy>
  <cp:revision>65</cp:revision>
  <dcterms:created xsi:type="dcterms:W3CDTF">2017-11-09T07:20:10Z</dcterms:created>
  <dcterms:modified xsi:type="dcterms:W3CDTF">2018-09-20T06:29:18Z</dcterms:modified>
</cp:coreProperties>
</file>