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ink/ink2.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charts/chart1.xml" ContentType="application/vnd.openxmlformats-officedocument.drawingml.chart+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2.xml" ContentType="application/vnd.openxmlformats-officedocument.drawingml.chart+xml"/>
  <Override PartName="/ppt/ink/ink6.xml" ContentType="application/inkml+xml"/>
  <Override PartName="/ppt/ink/ink7.xml" ContentType="application/inkml+xml"/>
  <Override PartName="/ppt/ink/ink8.xml" ContentType="application/inkml+xml"/>
  <Override PartName="/ppt/ink/ink9.xml" ContentType="application/inkml+xml"/>
  <Override PartName="/ppt/charts/chart3.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drawings/drawing2.xml" ContentType="application/vnd.openxmlformats-officedocument.drawingml.chartshapes+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drawings/drawing3.xml" ContentType="application/vnd.openxmlformats-officedocument.drawingml.chartshapes+xml"/>
  <Override PartName="/ppt/charts/chart9.xml" ContentType="application/vnd.openxmlformats-officedocument.drawingml.chart+xml"/>
  <Override PartName="/ppt/charts/chart10.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handoutMasterIdLst>
    <p:handoutMasterId r:id="rId84"/>
  </p:handoutMasterIdLst>
  <p:sldIdLst>
    <p:sldId id="305" r:id="rId2"/>
    <p:sldId id="332" r:id="rId3"/>
    <p:sldId id="340" r:id="rId4"/>
    <p:sldId id="334" r:id="rId5"/>
    <p:sldId id="335" r:id="rId6"/>
    <p:sldId id="336" r:id="rId7"/>
    <p:sldId id="337" r:id="rId8"/>
    <p:sldId id="338" r:id="rId9"/>
    <p:sldId id="339" r:id="rId10"/>
    <p:sldId id="374" r:id="rId11"/>
    <p:sldId id="382" r:id="rId12"/>
    <p:sldId id="375" r:id="rId13"/>
    <p:sldId id="341" r:id="rId14"/>
    <p:sldId id="345" r:id="rId15"/>
    <p:sldId id="346" r:id="rId16"/>
    <p:sldId id="377" r:id="rId17"/>
    <p:sldId id="260" r:id="rId18"/>
    <p:sldId id="270" r:id="rId19"/>
    <p:sldId id="349" r:id="rId20"/>
    <p:sldId id="378" r:id="rId21"/>
    <p:sldId id="354" r:id="rId22"/>
    <p:sldId id="355" r:id="rId23"/>
    <p:sldId id="372" r:id="rId24"/>
    <p:sldId id="370" r:id="rId25"/>
    <p:sldId id="371" r:id="rId26"/>
    <p:sldId id="373" r:id="rId27"/>
    <p:sldId id="356" r:id="rId28"/>
    <p:sldId id="357" r:id="rId29"/>
    <p:sldId id="358" r:id="rId30"/>
    <p:sldId id="359" r:id="rId31"/>
    <p:sldId id="360" r:id="rId32"/>
    <p:sldId id="379" r:id="rId33"/>
    <p:sldId id="363" r:id="rId34"/>
    <p:sldId id="364" r:id="rId35"/>
    <p:sldId id="365" r:id="rId36"/>
    <p:sldId id="380" r:id="rId37"/>
    <p:sldId id="361" r:id="rId38"/>
    <p:sldId id="362" r:id="rId39"/>
    <p:sldId id="342" r:id="rId40"/>
    <p:sldId id="348" r:id="rId41"/>
    <p:sldId id="263" r:id="rId42"/>
    <p:sldId id="366" r:id="rId43"/>
    <p:sldId id="307" r:id="rId44"/>
    <p:sldId id="386" r:id="rId45"/>
    <p:sldId id="308" r:id="rId46"/>
    <p:sldId id="383" r:id="rId47"/>
    <p:sldId id="387" r:id="rId48"/>
    <p:sldId id="384" r:id="rId49"/>
    <p:sldId id="385" r:id="rId50"/>
    <p:sldId id="389" r:id="rId51"/>
    <p:sldId id="388" r:id="rId52"/>
    <p:sldId id="390" r:id="rId53"/>
    <p:sldId id="391" r:id="rId54"/>
    <p:sldId id="392" r:id="rId55"/>
    <p:sldId id="393" r:id="rId56"/>
    <p:sldId id="309" r:id="rId57"/>
    <p:sldId id="310" r:id="rId58"/>
    <p:sldId id="311" r:id="rId59"/>
    <p:sldId id="312" r:id="rId60"/>
    <p:sldId id="313" r:id="rId61"/>
    <p:sldId id="314" r:id="rId62"/>
    <p:sldId id="315" r:id="rId63"/>
    <p:sldId id="316" r:id="rId64"/>
    <p:sldId id="317" r:id="rId65"/>
    <p:sldId id="368" r:id="rId66"/>
    <p:sldId id="321" r:id="rId67"/>
    <p:sldId id="322" r:id="rId68"/>
    <p:sldId id="323" r:id="rId69"/>
    <p:sldId id="325" r:id="rId70"/>
    <p:sldId id="344" r:id="rId71"/>
    <p:sldId id="272" r:id="rId72"/>
    <p:sldId id="326" r:id="rId73"/>
    <p:sldId id="327" r:id="rId74"/>
    <p:sldId id="343" r:id="rId75"/>
    <p:sldId id="369" r:id="rId76"/>
    <p:sldId id="367" r:id="rId77"/>
    <p:sldId id="262" r:id="rId78"/>
    <p:sldId id="257" r:id="rId79"/>
    <p:sldId id="376" r:id="rId80"/>
    <p:sldId id="333" r:id="rId81"/>
    <p:sldId id="381" r:id="rId8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MS PGothic" charset="-128"/>
        <a:cs typeface="+mn-cs"/>
      </a:defRPr>
    </a:lvl1pPr>
    <a:lvl2pPr marL="457200" algn="l" defTabSz="457200" rtl="0" fontAlgn="base">
      <a:spcBef>
        <a:spcPct val="0"/>
      </a:spcBef>
      <a:spcAft>
        <a:spcPct val="0"/>
      </a:spcAft>
      <a:defRPr kern="1200">
        <a:solidFill>
          <a:schemeClr val="tx1"/>
        </a:solidFill>
        <a:latin typeface="Calibri" charset="0"/>
        <a:ea typeface="MS PGothic" charset="-128"/>
        <a:cs typeface="+mn-cs"/>
      </a:defRPr>
    </a:lvl2pPr>
    <a:lvl3pPr marL="914400" algn="l" defTabSz="457200" rtl="0" fontAlgn="base">
      <a:spcBef>
        <a:spcPct val="0"/>
      </a:spcBef>
      <a:spcAft>
        <a:spcPct val="0"/>
      </a:spcAft>
      <a:defRPr kern="1200">
        <a:solidFill>
          <a:schemeClr val="tx1"/>
        </a:solidFill>
        <a:latin typeface="Calibri" charset="0"/>
        <a:ea typeface="MS PGothic" charset="-128"/>
        <a:cs typeface="+mn-cs"/>
      </a:defRPr>
    </a:lvl3pPr>
    <a:lvl4pPr marL="1371600" algn="l" defTabSz="457200" rtl="0" fontAlgn="base">
      <a:spcBef>
        <a:spcPct val="0"/>
      </a:spcBef>
      <a:spcAft>
        <a:spcPct val="0"/>
      </a:spcAft>
      <a:defRPr kern="1200">
        <a:solidFill>
          <a:schemeClr val="tx1"/>
        </a:solidFill>
        <a:latin typeface="Calibri" charset="0"/>
        <a:ea typeface="MS PGothic" charset="-128"/>
        <a:cs typeface="+mn-cs"/>
      </a:defRPr>
    </a:lvl4pPr>
    <a:lvl5pPr marL="1828800" algn="l" defTabSz="457200" rtl="0" fontAlgn="base">
      <a:spcBef>
        <a:spcPct val="0"/>
      </a:spcBef>
      <a:spcAft>
        <a:spcPct val="0"/>
      </a:spcAft>
      <a:defRPr kern="1200">
        <a:solidFill>
          <a:schemeClr val="tx1"/>
        </a:solidFill>
        <a:latin typeface="Calibri" charset="0"/>
        <a:ea typeface="MS PGothic" charset="-128"/>
        <a:cs typeface="+mn-cs"/>
      </a:defRPr>
    </a:lvl5pPr>
    <a:lvl6pPr marL="2286000" algn="l" defTabSz="914400" rtl="0" eaLnBrk="1" latinLnBrk="0" hangingPunct="1">
      <a:defRPr kern="1200">
        <a:solidFill>
          <a:schemeClr val="tx1"/>
        </a:solidFill>
        <a:latin typeface="Calibri" charset="0"/>
        <a:ea typeface="MS PGothic" charset="-128"/>
        <a:cs typeface="+mn-cs"/>
      </a:defRPr>
    </a:lvl6pPr>
    <a:lvl7pPr marL="2743200" algn="l" defTabSz="914400" rtl="0" eaLnBrk="1" latinLnBrk="0" hangingPunct="1">
      <a:defRPr kern="1200">
        <a:solidFill>
          <a:schemeClr val="tx1"/>
        </a:solidFill>
        <a:latin typeface="Calibri" charset="0"/>
        <a:ea typeface="MS PGothic" charset="-128"/>
        <a:cs typeface="+mn-cs"/>
      </a:defRPr>
    </a:lvl7pPr>
    <a:lvl8pPr marL="3200400" algn="l" defTabSz="914400" rtl="0" eaLnBrk="1" latinLnBrk="0" hangingPunct="1">
      <a:defRPr kern="1200">
        <a:solidFill>
          <a:schemeClr val="tx1"/>
        </a:solidFill>
        <a:latin typeface="Calibri" charset="0"/>
        <a:ea typeface="MS PGothic" charset="-128"/>
        <a:cs typeface="+mn-cs"/>
      </a:defRPr>
    </a:lvl8pPr>
    <a:lvl9pPr marL="3657600" algn="l" defTabSz="914400" rtl="0" eaLnBrk="1" latinLnBrk="0" hangingPunct="1">
      <a:defRPr kern="1200">
        <a:solidFill>
          <a:schemeClr val="tx1"/>
        </a:solidFill>
        <a:latin typeface="Calibri" charset="0"/>
        <a:ea typeface="MS PGothic"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īga Ratniece" initials="LR"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20" autoAdjust="0"/>
    <p:restoredTop sz="94138" autoAdjust="0"/>
  </p:normalViewPr>
  <p:slideViewPr>
    <p:cSldViewPr snapToGrid="0" snapToObjects="1">
      <p:cViewPr varScale="1">
        <p:scale>
          <a:sx n="123" d="100"/>
          <a:sy n="123" d="100"/>
        </p:scale>
        <p:origin x="1188"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47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Chart%20in%20Microsoft%20PowerPoint"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374433425698902E-2"/>
          <c:y val="0.102934877431248"/>
          <c:w val="0.92575321486162199"/>
          <c:h val="0.76845782323756695"/>
        </c:manualLayout>
      </c:layout>
      <c:barChart>
        <c:barDir val="col"/>
        <c:grouping val="clustered"/>
        <c:varyColors val="0"/>
        <c:ser>
          <c:idx val="0"/>
          <c:order val="0"/>
          <c:tx>
            <c:strRef>
              <c:f>Sheet1!$B$1</c:f>
              <c:strCache>
                <c:ptCount val="1"/>
                <c:pt idx="0">
                  <c:v>Gardasil 9</c:v>
                </c:pt>
              </c:strCache>
            </c:strRef>
          </c:tx>
          <c:spPr>
            <a:solidFill>
              <a:schemeClr val="accent4">
                <a:lumMod val="60000"/>
                <a:lumOff val="40000"/>
              </a:schemeClr>
            </a:solidFill>
            <a:ln>
              <a:solidFill>
                <a:schemeClr val="bg1">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Pain</c:v>
                </c:pt>
                <c:pt idx="1">
                  <c:v>Swelling</c:v>
                </c:pt>
                <c:pt idx="2">
                  <c:v>Erythema</c:v>
                </c:pt>
                <c:pt idx="3">
                  <c:v>Pruritus</c:v>
                </c:pt>
                <c:pt idx="4">
                  <c:v>Bruising</c:v>
                </c:pt>
                <c:pt idx="5">
                  <c:v>Headache</c:v>
                </c:pt>
                <c:pt idx="6">
                  <c:v>Pyrexia</c:v>
                </c:pt>
                <c:pt idx="7">
                  <c:v>Nausea</c:v>
                </c:pt>
                <c:pt idx="8">
                  <c:v>Dizziness</c:v>
                </c:pt>
                <c:pt idx="9">
                  <c:v>Fatigue</c:v>
                </c:pt>
              </c:strCache>
            </c:strRef>
          </c:cat>
          <c:val>
            <c:numRef>
              <c:f>Sheet1!$B$2:$B$11</c:f>
              <c:numCache>
                <c:formatCode>General</c:formatCode>
                <c:ptCount val="10"/>
                <c:pt idx="0">
                  <c:v>83.2</c:v>
                </c:pt>
                <c:pt idx="1">
                  <c:v>36.1</c:v>
                </c:pt>
                <c:pt idx="2">
                  <c:v>30.8</c:v>
                </c:pt>
                <c:pt idx="3">
                  <c:v>4</c:v>
                </c:pt>
                <c:pt idx="4">
                  <c:v>1.6</c:v>
                </c:pt>
                <c:pt idx="5">
                  <c:v>13.2</c:v>
                </c:pt>
                <c:pt idx="6">
                  <c:v>6.1</c:v>
                </c:pt>
                <c:pt idx="7">
                  <c:v>3.2</c:v>
                </c:pt>
                <c:pt idx="8">
                  <c:v>2.2999999999999998</c:v>
                </c:pt>
                <c:pt idx="9">
                  <c:v>1.9</c:v>
                </c:pt>
              </c:numCache>
            </c:numRef>
          </c:val>
          <c:extLst>
            <c:ext xmlns:c16="http://schemas.microsoft.com/office/drawing/2014/chart" uri="{C3380CC4-5D6E-409C-BE32-E72D297353CC}">
              <c16:uniqueId val="{00000000-94B9-438C-B5ED-79B8859429BA}"/>
            </c:ext>
          </c:extLst>
        </c:ser>
        <c:dLbls>
          <c:showLegendKey val="0"/>
          <c:showVal val="0"/>
          <c:showCatName val="0"/>
          <c:showSerName val="0"/>
          <c:showPercent val="0"/>
          <c:showBubbleSize val="0"/>
        </c:dLbls>
        <c:gapWidth val="100"/>
        <c:axId val="246576256"/>
        <c:axId val="246577792"/>
      </c:barChart>
      <c:catAx>
        <c:axId val="2465762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46577792"/>
        <c:crosses val="autoZero"/>
        <c:auto val="1"/>
        <c:lblAlgn val="ctr"/>
        <c:lblOffset val="100"/>
        <c:noMultiLvlLbl val="0"/>
      </c:catAx>
      <c:valAx>
        <c:axId val="246577792"/>
        <c:scaling>
          <c:orientation val="minMax"/>
          <c:max val="10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46576256"/>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571720966071905E-2"/>
          <c:y val="0.27891918655209003"/>
          <c:w val="0.90618206554455905"/>
          <c:h val="0.58898989522109901"/>
        </c:manualLayout>
      </c:layout>
      <c:barChart>
        <c:barDir val="col"/>
        <c:grouping val="clustered"/>
        <c:varyColors val="0"/>
        <c:ser>
          <c:idx val="0"/>
          <c:order val="0"/>
          <c:tx>
            <c:strRef>
              <c:f>Sheet1!$B$1</c:f>
              <c:strCache>
                <c:ptCount val="1"/>
                <c:pt idx="0">
                  <c:v>CIN 2+</c:v>
                </c:pt>
              </c:strCache>
            </c:strRef>
          </c:tx>
          <c:spPr>
            <a:solidFill>
              <a:schemeClr val="accent4">
                <a:lumMod val="50000"/>
              </a:schemeClr>
            </a:solidFill>
            <a:ln>
              <a:noFill/>
            </a:ln>
            <a:effectLst/>
          </c:spPr>
          <c:invertIfNegative val="0"/>
          <c:dLbls>
            <c:dLbl>
              <c:idx val="0"/>
              <c:tx>
                <c:rich>
                  <a:bodyPr/>
                  <a:lstStyle/>
                  <a:p>
                    <a:fld id="{CF30DD0D-E938-4086-A800-AA251E84934F}"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E11-46F1-819D-7EA2ABE6A760}"/>
                </c:ext>
              </c:extLst>
            </c:dLbl>
            <c:dLbl>
              <c:idx val="1"/>
              <c:tx>
                <c:rich>
                  <a:bodyPr/>
                  <a:lstStyle/>
                  <a:p>
                    <a:fld id="{6542A310-7527-4D57-9835-5737B443E80B}"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E11-46F1-819D-7EA2ABE6A760}"/>
                </c:ext>
              </c:extLst>
            </c:dLbl>
            <c:dLbl>
              <c:idx val="2"/>
              <c:tx>
                <c:rich>
                  <a:bodyPr/>
                  <a:lstStyle/>
                  <a:p>
                    <a:fld id="{3B5CE9DB-574C-4BCB-BD7B-06BF2DDC3523}"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E11-46F1-819D-7EA2ABE6A76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≤16 years </c:v>
                </c:pt>
                <c:pt idx="1">
                  <c:v> 17 to 19 years </c:v>
                </c:pt>
                <c:pt idx="2">
                  <c:v> 20 to 29 years</c:v>
                </c:pt>
              </c:strCache>
            </c:strRef>
          </c:cat>
          <c:val>
            <c:numRef>
              <c:f>Sheet1!$B$2:$B$4</c:f>
              <c:numCache>
                <c:formatCode>General</c:formatCode>
                <c:ptCount val="3"/>
                <c:pt idx="0">
                  <c:v>75</c:v>
                </c:pt>
                <c:pt idx="1">
                  <c:v>46</c:v>
                </c:pt>
                <c:pt idx="2">
                  <c:v>21.999999999999989</c:v>
                </c:pt>
              </c:numCache>
            </c:numRef>
          </c:val>
          <c:extLst>
            <c:ext xmlns:c16="http://schemas.microsoft.com/office/drawing/2014/chart" uri="{C3380CC4-5D6E-409C-BE32-E72D297353CC}">
              <c16:uniqueId val="{00000003-1E11-46F1-819D-7EA2ABE6A760}"/>
            </c:ext>
          </c:extLst>
        </c:ser>
        <c:ser>
          <c:idx val="1"/>
          <c:order val="1"/>
          <c:tx>
            <c:strRef>
              <c:f>Sheet1!$C$1</c:f>
              <c:strCache>
                <c:ptCount val="1"/>
                <c:pt idx="0">
                  <c:v>CIN 3+</c:v>
                </c:pt>
              </c:strCache>
            </c:strRef>
          </c:tx>
          <c:spPr>
            <a:solidFill>
              <a:schemeClr val="accent4">
                <a:lumMod val="60000"/>
                <a:lumOff val="40000"/>
              </a:schemeClr>
            </a:solidFill>
            <a:ln>
              <a:noFill/>
            </a:ln>
            <a:effectLst/>
          </c:spPr>
          <c:invertIfNegative val="0"/>
          <c:dLbls>
            <c:dLbl>
              <c:idx val="0"/>
              <c:tx>
                <c:rich>
                  <a:bodyPr/>
                  <a:lstStyle/>
                  <a:p>
                    <a:fld id="{FE9C788E-AE9E-4D73-BFDA-C1B53B131298}"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E11-46F1-819D-7EA2ABE6A760}"/>
                </c:ext>
              </c:extLst>
            </c:dLbl>
            <c:dLbl>
              <c:idx val="1"/>
              <c:tx>
                <c:rich>
                  <a:bodyPr/>
                  <a:lstStyle/>
                  <a:p>
                    <a:fld id="{DEC80AC6-F286-44B5-B1C7-1C5E576728B5}"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E11-46F1-819D-7EA2ABE6A760}"/>
                </c:ext>
              </c:extLst>
            </c:dLbl>
            <c:dLbl>
              <c:idx val="2"/>
              <c:tx>
                <c:rich>
                  <a:bodyPr/>
                  <a:lstStyle/>
                  <a:p>
                    <a:fld id="{A79B77BB-CD9A-4279-97AB-5AF222D3379A}"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E11-46F1-819D-7EA2ABE6A76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≤16 years </c:v>
                </c:pt>
                <c:pt idx="1">
                  <c:v> 17 to 19 years </c:v>
                </c:pt>
                <c:pt idx="2">
                  <c:v> 20 to 29 years</c:v>
                </c:pt>
              </c:strCache>
            </c:strRef>
          </c:cat>
          <c:val>
            <c:numRef>
              <c:f>Sheet1!$C$2:$C$4</c:f>
              <c:numCache>
                <c:formatCode>General</c:formatCode>
                <c:ptCount val="3"/>
                <c:pt idx="0">
                  <c:v>84</c:v>
                </c:pt>
                <c:pt idx="1">
                  <c:v>57.000000000000007</c:v>
                </c:pt>
                <c:pt idx="2">
                  <c:v>25</c:v>
                </c:pt>
              </c:numCache>
            </c:numRef>
          </c:val>
          <c:extLst>
            <c:ext xmlns:c16="http://schemas.microsoft.com/office/drawing/2014/chart" uri="{C3380CC4-5D6E-409C-BE32-E72D297353CC}">
              <c16:uniqueId val="{00000007-1E11-46F1-819D-7EA2ABE6A760}"/>
            </c:ext>
          </c:extLst>
        </c:ser>
        <c:dLbls>
          <c:dLblPos val="outEnd"/>
          <c:showLegendKey val="0"/>
          <c:showVal val="1"/>
          <c:showCatName val="0"/>
          <c:showSerName val="0"/>
          <c:showPercent val="0"/>
          <c:showBubbleSize val="0"/>
        </c:dLbls>
        <c:gapWidth val="219"/>
        <c:overlap val="-27"/>
        <c:axId val="282744320"/>
        <c:axId val="282745856"/>
      </c:barChart>
      <c:catAx>
        <c:axId val="282744320"/>
        <c:scaling>
          <c:orientation val="minMax"/>
        </c:scaling>
        <c:delete val="0"/>
        <c:axPos val="b"/>
        <c:numFmt formatCode="General" sourceLinked="1"/>
        <c:majorTickMark val="out"/>
        <c:minorTickMark val="none"/>
        <c:tickLblPos val="nextTo"/>
        <c:spPr>
          <a:noFill/>
          <a:ln w="9525" cap="flat" cmpd="sng" algn="ctr">
            <a:solidFill>
              <a:srgbClr val="522D24"/>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82745856"/>
        <c:crosses val="autoZero"/>
        <c:auto val="1"/>
        <c:lblAlgn val="ctr"/>
        <c:lblOffset val="100"/>
        <c:noMultiLvlLbl val="0"/>
      </c:catAx>
      <c:valAx>
        <c:axId val="282745856"/>
        <c:scaling>
          <c:orientation val="minMax"/>
          <c:max val="100"/>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baseline="0" dirty="0">
                    <a:solidFill>
                      <a:schemeClr val="tx1"/>
                    </a:solidFill>
                    <a:latin typeface="Arial" charset="0"/>
                    <a:ea typeface="Arial" charset="0"/>
                    <a:cs typeface="Arial" charset="0"/>
                  </a:rPr>
                  <a:t>Vaccine Effectiveness (%)</a:t>
                </a:r>
              </a:p>
            </c:rich>
          </c:tx>
          <c:overlay val="0"/>
          <c:spPr>
            <a:noFill/>
            <a:ln>
              <a:noFill/>
            </a:ln>
            <a:effectLst/>
          </c:spPr>
        </c:title>
        <c:numFmt formatCode="General" sourceLinked="1"/>
        <c:majorTickMark val="out"/>
        <c:minorTickMark val="none"/>
        <c:tickLblPos val="nextTo"/>
        <c:spPr>
          <a:noFill/>
          <a:ln>
            <a:solidFill>
              <a:srgbClr val="522D24"/>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82744320"/>
        <c:crosses val="autoZero"/>
        <c:crossBetween val="between"/>
      </c:valAx>
      <c:spPr>
        <a:noFill/>
        <a:ln>
          <a:noFill/>
        </a:ln>
        <a:effectLst/>
      </c:spPr>
    </c:plotArea>
    <c:legend>
      <c:legendPos val="t"/>
      <c:layout>
        <c:manualLayout>
          <c:xMode val="edge"/>
          <c:yMode val="edge"/>
          <c:x val="0.80433022707024004"/>
          <c:y val="0.38257718656974299"/>
          <c:w val="0.149615291144163"/>
          <c:h val="0.1276285290003479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136558919508398E-2"/>
          <c:y val="0.13379721139161599"/>
          <c:w val="0.86743065874552405"/>
          <c:h val="0.70237475570002394"/>
        </c:manualLayout>
      </c:layout>
      <c:barChart>
        <c:barDir val="col"/>
        <c:grouping val="clustered"/>
        <c:varyColors val="0"/>
        <c:ser>
          <c:idx val="0"/>
          <c:order val="0"/>
          <c:tx>
            <c:strRef>
              <c:f>Sheet1!$B$1</c:f>
              <c:strCache>
                <c:ptCount val="1"/>
                <c:pt idx="0">
                  <c:v>Tabrizi 2014 (vaccinated)</c:v>
                </c:pt>
              </c:strCache>
            </c:strRef>
          </c:tx>
          <c:spPr>
            <a:pattFill prst="dkUpDiag">
              <a:fgClr>
                <a:schemeClr val="accent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HPV 16</c:v>
                </c:pt>
                <c:pt idx="1">
                  <c:v>HPV 18</c:v>
                </c:pt>
              </c:strCache>
            </c:strRef>
          </c:cat>
          <c:val>
            <c:numRef>
              <c:f>Sheet1!$B$2:$B$3</c:f>
              <c:numCache>
                <c:formatCode>General</c:formatCode>
                <c:ptCount val="2"/>
                <c:pt idx="0">
                  <c:v>83.3</c:v>
                </c:pt>
                <c:pt idx="1">
                  <c:v>99.9</c:v>
                </c:pt>
              </c:numCache>
            </c:numRef>
          </c:val>
          <c:extLst>
            <c:ext xmlns:c16="http://schemas.microsoft.com/office/drawing/2014/chart" uri="{C3380CC4-5D6E-409C-BE32-E72D297353CC}">
              <c16:uniqueId val="{00000000-1743-42DE-8BE5-E584107F64D1}"/>
            </c:ext>
          </c:extLst>
        </c:ser>
        <c:ser>
          <c:idx val="1"/>
          <c:order val="1"/>
          <c:tx>
            <c:strRef>
              <c:f>Sheet1!$C$1</c:f>
              <c:strCache>
                <c:ptCount val="1"/>
                <c:pt idx="0">
                  <c:v>Tabrizi 2014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HPV 16</c:v>
                </c:pt>
                <c:pt idx="1">
                  <c:v>HPV 18</c:v>
                </c:pt>
              </c:strCache>
            </c:strRef>
          </c:cat>
          <c:val>
            <c:numRef>
              <c:f>Sheet1!$C$2:$C$3</c:f>
              <c:numCache>
                <c:formatCode>General</c:formatCode>
                <c:ptCount val="2"/>
                <c:pt idx="0">
                  <c:v>80.3</c:v>
                </c:pt>
                <c:pt idx="1">
                  <c:v>77.400000000000006</c:v>
                </c:pt>
              </c:numCache>
            </c:numRef>
          </c:val>
          <c:extLst>
            <c:ext xmlns:c16="http://schemas.microsoft.com/office/drawing/2014/chart" uri="{C3380CC4-5D6E-409C-BE32-E72D297353CC}">
              <c16:uniqueId val="{00000001-1743-42DE-8BE5-E584107F64D1}"/>
            </c:ext>
          </c:extLst>
        </c:ser>
        <c:ser>
          <c:idx val="2"/>
          <c:order val="2"/>
          <c:tx>
            <c:strRef>
              <c:f>Sheet1!$D$1</c:f>
              <c:strCache>
                <c:ptCount val="1"/>
                <c:pt idx="0">
                  <c:v>Markowitz 2013</c:v>
                </c:pt>
              </c:strCache>
            </c:strRef>
          </c:tx>
          <c:spPr>
            <a:solidFill>
              <a:schemeClr val="accent4">
                <a:lumMod val="75000"/>
              </a:schemeClr>
            </a:solidFill>
            <a:ln>
              <a:solidFill>
                <a:schemeClr val="accent4">
                  <a:lumMod val="7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HPV 16</c:v>
                </c:pt>
                <c:pt idx="1">
                  <c:v>HPV 18</c:v>
                </c:pt>
              </c:strCache>
            </c:strRef>
          </c:cat>
          <c:val>
            <c:numRef>
              <c:f>Sheet1!$D$2:$D$3</c:f>
              <c:numCache>
                <c:formatCode>General</c:formatCode>
                <c:ptCount val="2"/>
                <c:pt idx="0">
                  <c:v>50</c:v>
                </c:pt>
                <c:pt idx="1">
                  <c:v>37.5</c:v>
                </c:pt>
              </c:numCache>
            </c:numRef>
          </c:val>
          <c:extLst>
            <c:ext xmlns:c16="http://schemas.microsoft.com/office/drawing/2014/chart" uri="{C3380CC4-5D6E-409C-BE32-E72D297353CC}">
              <c16:uniqueId val="{00000002-1743-42DE-8BE5-E584107F64D1}"/>
            </c:ext>
          </c:extLst>
        </c:ser>
        <c:ser>
          <c:idx val="3"/>
          <c:order val="3"/>
          <c:tx>
            <c:strRef>
              <c:f>Sheet1!$E$1</c:f>
              <c:strCache>
                <c:ptCount val="1"/>
                <c:pt idx="0">
                  <c:v>Markowitz 2016</c:v>
                </c:pt>
              </c:strCache>
            </c:strRef>
          </c:tx>
          <c:spPr>
            <a:solidFill>
              <a:schemeClr val="accent4">
                <a:lumMod val="60000"/>
                <a:lumOff val="40000"/>
              </a:schemeClr>
            </a:solidFill>
            <a:ln>
              <a:solidFill>
                <a:schemeClr val="accent4">
                  <a:lumMod val="60000"/>
                  <a:lumOff val="4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HPV 16</c:v>
                </c:pt>
                <c:pt idx="1">
                  <c:v>HPV 18</c:v>
                </c:pt>
              </c:strCache>
            </c:strRef>
          </c:cat>
          <c:val>
            <c:numRef>
              <c:f>Sheet1!$E$2:$E$3</c:f>
              <c:numCache>
                <c:formatCode>General</c:formatCode>
                <c:ptCount val="2"/>
                <c:pt idx="0">
                  <c:v>61.7</c:v>
                </c:pt>
                <c:pt idx="1">
                  <c:v>43.8</c:v>
                </c:pt>
              </c:numCache>
            </c:numRef>
          </c:val>
          <c:extLst>
            <c:ext xmlns:c16="http://schemas.microsoft.com/office/drawing/2014/chart" uri="{C3380CC4-5D6E-409C-BE32-E72D297353CC}">
              <c16:uniqueId val="{00000003-1743-42DE-8BE5-E584107F64D1}"/>
            </c:ext>
          </c:extLst>
        </c:ser>
        <c:dLbls>
          <c:dLblPos val="outEnd"/>
          <c:showLegendKey val="0"/>
          <c:showVal val="1"/>
          <c:showCatName val="0"/>
          <c:showSerName val="0"/>
          <c:showPercent val="0"/>
          <c:showBubbleSize val="0"/>
        </c:dLbls>
        <c:gapWidth val="184"/>
        <c:overlap val="-25"/>
        <c:axId val="280268800"/>
        <c:axId val="280270336"/>
      </c:barChart>
      <c:catAx>
        <c:axId val="280268800"/>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80270336"/>
        <c:crosses val="autoZero"/>
        <c:auto val="1"/>
        <c:lblAlgn val="ctr"/>
        <c:lblOffset val="100"/>
        <c:noMultiLvlLbl val="0"/>
      </c:catAx>
      <c:valAx>
        <c:axId val="280270336"/>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dirty="0">
                    <a:solidFill>
                      <a:schemeClr val="tx1"/>
                    </a:solidFill>
                  </a:rPr>
                  <a:t>Reduction in Prevalence (%)</a:t>
                </a:r>
              </a:p>
            </c:rich>
          </c:tx>
          <c:layout>
            <c:manualLayout>
              <c:xMode val="edge"/>
              <c:yMode val="edge"/>
              <c:x val="1.31916452913155E-2"/>
              <c:y val="0.124142323026097"/>
            </c:manualLayout>
          </c:layout>
          <c:overlay val="0"/>
          <c:spPr>
            <a:noFill/>
            <a:ln>
              <a:noFill/>
            </a:ln>
            <a:effectLst/>
          </c:spPr>
        </c:title>
        <c:numFmt formatCode="General" sourceLinked="1"/>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80268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0043348428863395E-2"/>
          <c:y val="8.7595551199120006E-2"/>
          <c:w val="0.92647868717056703"/>
          <c:h val="0.637447630157564"/>
        </c:manualLayout>
      </c:layout>
      <c:barChart>
        <c:barDir val="col"/>
        <c:grouping val="clustered"/>
        <c:varyColors val="0"/>
        <c:ser>
          <c:idx val="0"/>
          <c:order val="0"/>
          <c:tx>
            <c:strRef>
              <c:f>'[Chart in Microsoft PowerPoint]Sheet1'!$B$1</c:f>
              <c:strCache>
                <c:ptCount val="1"/>
                <c:pt idx="0">
                  <c:v>qHPV type Prevalence</c:v>
                </c:pt>
              </c:strCache>
            </c:strRef>
          </c:tx>
          <c:spPr>
            <a:solidFill>
              <a:srgbClr val="8064A2">
                <a:lumMod val="60000"/>
                <a:lumOff val="40000"/>
              </a:srgbClr>
            </a:solidFill>
            <a:ln>
              <a:solidFill>
                <a:srgbClr val="8064A2">
                  <a:lumMod val="60000"/>
                  <a:lumOff val="40000"/>
                </a:srgbClr>
              </a:solidFill>
            </a:ln>
          </c:spPr>
          <c:invertIfNegative val="0"/>
          <c:cat>
            <c:strRef>
              <c:f>'[Chart in Microsoft PowerPoint]Sheet1'!$A$2:$A$5</c:f>
              <c:strCache>
                <c:ptCount val="4"/>
                <c:pt idx="0">
                  <c:v>Prevaccine</c:v>
                </c:pt>
                <c:pt idx="1">
                  <c:v>Unvaccinated</c:v>
                </c:pt>
                <c:pt idx="2">
                  <c:v>Partial or unconfirmed vaccination </c:v>
                </c:pt>
                <c:pt idx="3">
                  <c:v>Fully vaccinated</c:v>
                </c:pt>
              </c:strCache>
            </c:strRef>
          </c:cat>
          <c:val>
            <c:numRef>
              <c:f>'[Chart in Microsoft PowerPoint]Sheet1'!$B$2:$B$5</c:f>
              <c:numCache>
                <c:formatCode>General</c:formatCode>
                <c:ptCount val="4"/>
                <c:pt idx="0">
                  <c:v>29</c:v>
                </c:pt>
                <c:pt idx="1">
                  <c:v>19</c:v>
                </c:pt>
                <c:pt idx="2">
                  <c:v>7</c:v>
                </c:pt>
                <c:pt idx="3">
                  <c:v>2</c:v>
                </c:pt>
              </c:numCache>
            </c:numRef>
          </c:val>
          <c:extLst>
            <c:ext xmlns:c16="http://schemas.microsoft.com/office/drawing/2014/chart" uri="{C3380CC4-5D6E-409C-BE32-E72D297353CC}">
              <c16:uniqueId val="{00000000-D450-4380-B279-3169863C2380}"/>
            </c:ext>
          </c:extLst>
        </c:ser>
        <c:dLbls>
          <c:showLegendKey val="0"/>
          <c:showVal val="0"/>
          <c:showCatName val="0"/>
          <c:showSerName val="0"/>
          <c:showPercent val="0"/>
          <c:showBubbleSize val="0"/>
        </c:dLbls>
        <c:gapWidth val="150"/>
        <c:axId val="156220800"/>
        <c:axId val="156505216"/>
      </c:barChart>
      <c:catAx>
        <c:axId val="156220800"/>
        <c:scaling>
          <c:orientation val="minMax"/>
        </c:scaling>
        <c:delete val="0"/>
        <c:axPos val="b"/>
        <c:numFmt formatCode="General" sourceLinked="0"/>
        <c:majorTickMark val="out"/>
        <c:minorTickMark val="none"/>
        <c:tickLblPos val="nextTo"/>
        <c:txPr>
          <a:bodyPr/>
          <a:lstStyle/>
          <a:p>
            <a:pPr>
              <a:defRPr sz="1200" baseline="0">
                <a:solidFill>
                  <a:schemeClr val="tx1"/>
                </a:solidFill>
                <a:latin typeface="Arial" charset="0"/>
                <a:ea typeface="Arial" charset="0"/>
                <a:cs typeface="Arial" charset="0"/>
              </a:defRPr>
            </a:pPr>
            <a:endParaRPr lang="en-US"/>
          </a:p>
        </c:txPr>
        <c:crossAx val="156505216"/>
        <c:crosses val="autoZero"/>
        <c:auto val="1"/>
        <c:lblAlgn val="ctr"/>
        <c:lblOffset val="100"/>
        <c:noMultiLvlLbl val="0"/>
      </c:catAx>
      <c:valAx>
        <c:axId val="156505216"/>
        <c:scaling>
          <c:orientation val="minMax"/>
        </c:scaling>
        <c:delete val="0"/>
        <c:axPos val="l"/>
        <c:numFmt formatCode="General" sourceLinked="1"/>
        <c:majorTickMark val="out"/>
        <c:minorTickMark val="none"/>
        <c:tickLblPos val="nextTo"/>
        <c:txPr>
          <a:bodyPr/>
          <a:lstStyle/>
          <a:p>
            <a:pPr>
              <a:defRPr sz="1200" baseline="0">
                <a:solidFill>
                  <a:schemeClr val="tx1"/>
                </a:solidFill>
                <a:latin typeface="+mn-lt"/>
              </a:defRPr>
            </a:pPr>
            <a:endParaRPr lang="en-US"/>
          </a:p>
        </c:txPr>
        <c:crossAx val="156220800"/>
        <c:crosses val="autoZero"/>
        <c:crossBetween val="between"/>
      </c:valAx>
    </c:plotArea>
    <c:plotVisOnly val="1"/>
    <c:dispBlanksAs val="gap"/>
    <c:showDLblsOverMax val="0"/>
  </c:chart>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137464125396"/>
          <c:y val="0.21163287401574801"/>
          <c:w val="0.71012473324012104"/>
          <c:h val="0.51078098465261401"/>
        </c:manualLayout>
      </c:layout>
      <c:barChart>
        <c:barDir val="col"/>
        <c:grouping val="clustered"/>
        <c:varyColors val="0"/>
        <c:ser>
          <c:idx val="0"/>
          <c:order val="0"/>
          <c:tx>
            <c:strRef>
              <c:f>Sheet1!$A$2</c:f>
              <c:strCache>
                <c:ptCount val="1"/>
                <c:pt idx="0">
                  <c:v>3 doses</c:v>
                </c:pt>
              </c:strCache>
            </c:strRef>
          </c:tx>
          <c:spPr>
            <a:solidFill>
              <a:schemeClr val="accent4">
                <a:lumMod val="60000"/>
                <a:lumOff val="40000"/>
              </a:schemeClr>
            </a:solidFill>
            <a:ln>
              <a:solidFill>
                <a:schemeClr val="accent4">
                  <a:lumMod val="60000"/>
                  <a:lumOff val="40000"/>
                </a:schemeClr>
              </a:solidFill>
            </a:ln>
          </c:spPr>
          <c:invertIfNegative val="0"/>
          <c:cat>
            <c:strRef>
              <c:f>Sheet1!$B$1:$D$1</c:f>
              <c:strCache>
                <c:ptCount val="3"/>
                <c:pt idx="0">
                  <c:v>11–14</c:v>
                </c:pt>
                <c:pt idx="1">
                  <c:v>15–18</c:v>
                </c:pt>
                <c:pt idx="2">
                  <c:v>19–22</c:v>
                </c:pt>
              </c:strCache>
            </c:strRef>
          </c:cat>
          <c:val>
            <c:numRef>
              <c:f>Sheet1!$B$2:$D$2</c:f>
              <c:numCache>
                <c:formatCode>General</c:formatCode>
                <c:ptCount val="3"/>
                <c:pt idx="0">
                  <c:v>0.71</c:v>
                </c:pt>
                <c:pt idx="1">
                  <c:v>0.43</c:v>
                </c:pt>
                <c:pt idx="2">
                  <c:v>0.47</c:v>
                </c:pt>
              </c:numCache>
            </c:numRef>
          </c:val>
          <c:extLst>
            <c:ext xmlns:c16="http://schemas.microsoft.com/office/drawing/2014/chart" uri="{C3380CC4-5D6E-409C-BE32-E72D297353CC}">
              <c16:uniqueId val="{00000000-42EB-4C09-AA6E-B6A09805397C}"/>
            </c:ext>
          </c:extLst>
        </c:ser>
        <c:dLbls>
          <c:showLegendKey val="0"/>
          <c:showVal val="0"/>
          <c:showCatName val="0"/>
          <c:showSerName val="0"/>
          <c:showPercent val="0"/>
          <c:showBubbleSize val="0"/>
        </c:dLbls>
        <c:gapWidth val="150"/>
        <c:axId val="281442176"/>
        <c:axId val="281448448"/>
      </c:barChart>
      <c:catAx>
        <c:axId val="281442176"/>
        <c:scaling>
          <c:orientation val="minMax"/>
        </c:scaling>
        <c:delete val="0"/>
        <c:axPos val="b"/>
        <c:title>
          <c:tx>
            <c:rich>
              <a:bodyPr/>
              <a:lstStyle/>
              <a:p>
                <a:pPr>
                  <a:defRPr sz="1600" baseline="0">
                    <a:solidFill>
                      <a:schemeClr val="accent4">
                        <a:lumMod val="50000"/>
                      </a:schemeClr>
                    </a:solidFill>
                    <a:latin typeface="Arial" panose="020B0604020202020204" pitchFamily="34" charset="0"/>
                    <a:cs typeface="Arial" panose="020B0604020202020204" pitchFamily="34" charset="0"/>
                  </a:defRPr>
                </a:pPr>
                <a:r>
                  <a:rPr lang="en-US" sz="1600" baseline="0" dirty="0">
                    <a:solidFill>
                      <a:schemeClr val="accent4">
                        <a:lumMod val="50000"/>
                      </a:schemeClr>
                    </a:solidFill>
                    <a:latin typeface="Arial" panose="020B0604020202020204" pitchFamily="34" charset="0"/>
                    <a:cs typeface="Arial" panose="020B0604020202020204" pitchFamily="34" charset="0"/>
                  </a:rPr>
                  <a:t>Age (years)</a:t>
                </a:r>
              </a:p>
            </c:rich>
          </c:tx>
          <c:layout>
            <c:manualLayout>
              <c:xMode val="edge"/>
              <c:yMode val="edge"/>
              <c:x val="0.40246061056358001"/>
              <c:y val="0.83603842121310101"/>
            </c:manualLayout>
          </c:layout>
          <c:overlay val="0"/>
        </c:title>
        <c:numFmt formatCode="General" sourceLinked="0"/>
        <c:majorTickMark val="out"/>
        <c:minorTickMark val="none"/>
        <c:tickLblPos val="nextTo"/>
        <c:spPr>
          <a:ln>
            <a:solidFill>
              <a:schemeClr val="tx1"/>
            </a:solidFill>
          </a:ln>
        </c:spPr>
        <c:txPr>
          <a:bodyPr anchor="t" anchorCtr="1"/>
          <a:lstStyle/>
          <a:p>
            <a:pPr>
              <a:defRPr sz="1400" baseline="0">
                <a:solidFill>
                  <a:schemeClr val="tx1"/>
                </a:solidFill>
                <a:latin typeface="Arial" panose="020B0604020202020204" pitchFamily="34" charset="0"/>
                <a:cs typeface="Arial" panose="020B0604020202020204" pitchFamily="34" charset="0"/>
              </a:defRPr>
            </a:pPr>
            <a:endParaRPr lang="en-US"/>
          </a:p>
        </c:txPr>
        <c:crossAx val="281448448"/>
        <c:crosses val="autoZero"/>
        <c:auto val="1"/>
        <c:lblAlgn val="ctr"/>
        <c:lblOffset val="200"/>
        <c:noMultiLvlLbl val="0"/>
      </c:catAx>
      <c:valAx>
        <c:axId val="281448448"/>
        <c:scaling>
          <c:orientation val="minMax"/>
          <c:max val="1"/>
        </c:scaling>
        <c:delete val="0"/>
        <c:axPos val="l"/>
        <c:title>
          <c:tx>
            <c:rich>
              <a:bodyPr rot="-5400000" vert="horz"/>
              <a:lstStyle/>
              <a:p>
                <a:pPr>
                  <a:defRPr sz="1600">
                    <a:solidFill>
                      <a:schemeClr val="accent4">
                        <a:lumMod val="50000"/>
                      </a:schemeClr>
                    </a:solidFill>
                    <a:latin typeface="Arial" panose="020B0604020202020204" pitchFamily="34" charset="0"/>
                    <a:cs typeface="Arial" panose="020B0604020202020204" pitchFamily="34" charset="0"/>
                  </a:defRPr>
                </a:pPr>
                <a:r>
                  <a:rPr lang="en-US" sz="1600" dirty="0">
                    <a:solidFill>
                      <a:schemeClr val="accent4">
                        <a:lumMod val="50000"/>
                      </a:schemeClr>
                    </a:solidFill>
                    <a:latin typeface="Arial" panose="020B0604020202020204" pitchFamily="34" charset="0"/>
                    <a:cs typeface="Arial" panose="020B0604020202020204" pitchFamily="34" charset="0"/>
                  </a:rPr>
                  <a:t>Odds </a:t>
                </a:r>
                <a:r>
                  <a:rPr lang="en-US" sz="1600" dirty="0" err="1">
                    <a:solidFill>
                      <a:schemeClr val="accent4">
                        <a:lumMod val="50000"/>
                      </a:schemeClr>
                    </a:solidFill>
                    <a:latin typeface="Arial" panose="020B0604020202020204" pitchFamily="34" charset="0"/>
                    <a:cs typeface="Arial" panose="020B0604020202020204" pitchFamily="34" charset="0"/>
                  </a:rPr>
                  <a:t>Ratio</a:t>
                </a:r>
                <a:r>
                  <a:rPr lang="en-US" sz="1600" baseline="30000" dirty="0" err="1">
                    <a:solidFill>
                      <a:schemeClr val="accent4">
                        <a:lumMod val="50000"/>
                      </a:schemeClr>
                    </a:solidFill>
                    <a:latin typeface="Arial" panose="020B0604020202020204" pitchFamily="34" charset="0"/>
                    <a:cs typeface="Arial" panose="020B0604020202020204" pitchFamily="34" charset="0"/>
                  </a:rPr>
                  <a:t>b</a:t>
                </a:r>
                <a:endParaRPr lang="en-US" sz="1600" baseline="30000" dirty="0">
                  <a:solidFill>
                    <a:schemeClr val="accent4">
                      <a:lumMod val="50000"/>
                    </a:schemeClr>
                  </a:solidFill>
                  <a:latin typeface="Arial" panose="020B0604020202020204" pitchFamily="34" charset="0"/>
                  <a:cs typeface="Arial" panose="020B0604020202020204" pitchFamily="34" charset="0"/>
                </a:endParaRPr>
              </a:p>
            </c:rich>
          </c:tx>
          <c:layout>
            <c:manualLayout>
              <c:xMode val="edge"/>
              <c:yMode val="edge"/>
              <c:x val="2.5452320483608099E-2"/>
              <c:y val="0.27446740927178298"/>
            </c:manualLayout>
          </c:layout>
          <c:overlay val="0"/>
        </c:title>
        <c:numFmt formatCode="General" sourceLinked="1"/>
        <c:majorTickMark val="out"/>
        <c:minorTickMark val="none"/>
        <c:tickLblPos val="nextTo"/>
        <c:spPr>
          <a:ln>
            <a:solidFill>
              <a:schemeClr val="tx1"/>
            </a:solidFill>
          </a:ln>
        </c:spPr>
        <c:txPr>
          <a:bodyPr/>
          <a:lstStyle/>
          <a:p>
            <a:pPr>
              <a:defRPr lang="en-US" sz="1400" baseline="0">
                <a:solidFill>
                  <a:schemeClr val="tx1"/>
                </a:solidFill>
                <a:latin typeface="Arial" panose="020B0604020202020204" pitchFamily="34" charset="0"/>
                <a:cs typeface="Arial" panose="020B0604020202020204" pitchFamily="34" charset="0"/>
              </a:defRPr>
            </a:pPr>
            <a:endParaRPr lang="en-US"/>
          </a:p>
        </c:txPr>
        <c:crossAx val="281442176"/>
        <c:crosses val="autoZero"/>
        <c:crossBetween val="between"/>
        <c:majorUnit val="0.2"/>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7728173129303"/>
          <c:y val="0.182214785651794"/>
          <c:w val="0.70557074233645301"/>
          <c:h val="0.53332020997375296"/>
        </c:manualLayout>
      </c:layout>
      <c:barChart>
        <c:barDir val="col"/>
        <c:grouping val="clustered"/>
        <c:varyColors val="0"/>
        <c:ser>
          <c:idx val="0"/>
          <c:order val="0"/>
          <c:tx>
            <c:strRef>
              <c:f>Sheet1!$A$2</c:f>
              <c:strCache>
                <c:ptCount val="1"/>
                <c:pt idx="0">
                  <c:v>Prevaccine era: 2003–2006 (n=1,363)</c:v>
                </c:pt>
              </c:strCache>
            </c:strRef>
          </c:tx>
          <c:spPr>
            <a:solidFill>
              <a:schemeClr val="accent4">
                <a:lumMod val="60000"/>
                <a:lumOff val="40000"/>
              </a:schemeClr>
            </a:solidFill>
            <a:ln>
              <a:solidFill>
                <a:schemeClr val="accent4">
                  <a:lumMod val="60000"/>
                  <a:lumOff val="40000"/>
                </a:schemeClr>
              </a:solidFill>
            </a:ln>
          </c:spPr>
          <c:invertIfNegative val="0"/>
          <c:dLbls>
            <c:dLbl>
              <c:idx val="0"/>
              <c:layout>
                <c:manualLayout>
                  <c:x val="3.1446540880503198E-3"/>
                  <c:y val="-2.77799650043745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DA8-4B34-AC9E-B5E39BA4DBB8}"/>
                </c:ext>
              </c:extLst>
            </c:dLbl>
            <c:spPr>
              <a:noFill/>
              <a:ln>
                <a:noFill/>
              </a:ln>
              <a:effectLst/>
            </c:spPr>
            <c:txPr>
              <a:bodyPr/>
              <a:lstStyle/>
              <a:p>
                <a:pPr>
                  <a:defRPr b="0">
                    <a:solidFill>
                      <a:schemeClr val="tx1"/>
                    </a:solidFill>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HPV 6/11/16/18</c:v>
                </c:pt>
                <c:pt idx="1">
                  <c:v>HPV 16/18</c:v>
                </c:pt>
              </c:strCache>
            </c:strRef>
          </c:cat>
          <c:val>
            <c:numRef>
              <c:f>Sheet1!$B$2:$C$2</c:f>
              <c:numCache>
                <c:formatCode>General</c:formatCode>
                <c:ptCount val="2"/>
                <c:pt idx="0">
                  <c:v>11.5</c:v>
                </c:pt>
                <c:pt idx="1">
                  <c:v>7.1</c:v>
                </c:pt>
              </c:numCache>
            </c:numRef>
          </c:val>
          <c:extLst>
            <c:ext xmlns:c16="http://schemas.microsoft.com/office/drawing/2014/chart" uri="{C3380CC4-5D6E-409C-BE32-E72D297353CC}">
              <c16:uniqueId val="{00000001-ADA8-4B34-AC9E-B5E39BA4DBB8}"/>
            </c:ext>
          </c:extLst>
        </c:ser>
        <c:ser>
          <c:idx val="1"/>
          <c:order val="1"/>
          <c:tx>
            <c:strRef>
              <c:f>Sheet1!$A$3</c:f>
              <c:strCache>
                <c:ptCount val="1"/>
                <c:pt idx="0">
                  <c:v>Postvaccine era: 2009–2012 (n=736)</c:v>
                </c:pt>
              </c:strCache>
            </c:strRef>
          </c:tx>
          <c:spPr>
            <a:solidFill>
              <a:schemeClr val="accent4">
                <a:lumMod val="50000"/>
              </a:schemeClr>
            </a:solidFill>
            <a:ln>
              <a:solidFill>
                <a:schemeClr val="accent4">
                  <a:lumMod val="50000"/>
                </a:schemeClr>
              </a:solidFill>
            </a:ln>
          </c:spPr>
          <c:invertIfNegative val="0"/>
          <c:dLbls>
            <c:spPr>
              <a:noFill/>
              <a:ln>
                <a:noFill/>
              </a:ln>
              <a:effectLst/>
            </c:spPr>
            <c:txPr>
              <a:bodyPr/>
              <a:lstStyle/>
              <a:p>
                <a:pPr>
                  <a:defRPr b="0">
                    <a:solidFill>
                      <a:schemeClr val="tx1"/>
                    </a:solidFill>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HPV 6/11/16/18</c:v>
                </c:pt>
                <c:pt idx="1">
                  <c:v>HPV 16/18</c:v>
                </c:pt>
              </c:strCache>
            </c:strRef>
          </c:cat>
          <c:val>
            <c:numRef>
              <c:f>Sheet1!$B$3:$C$3</c:f>
              <c:numCache>
                <c:formatCode>General</c:formatCode>
                <c:ptCount val="2"/>
                <c:pt idx="0">
                  <c:v>4.3</c:v>
                </c:pt>
                <c:pt idx="1">
                  <c:v>2.8</c:v>
                </c:pt>
              </c:numCache>
            </c:numRef>
          </c:val>
          <c:extLst>
            <c:ext xmlns:c16="http://schemas.microsoft.com/office/drawing/2014/chart" uri="{C3380CC4-5D6E-409C-BE32-E72D297353CC}">
              <c16:uniqueId val="{00000002-ADA8-4B34-AC9E-B5E39BA4DBB8}"/>
            </c:ext>
          </c:extLst>
        </c:ser>
        <c:dLbls>
          <c:showLegendKey val="0"/>
          <c:showVal val="0"/>
          <c:showCatName val="0"/>
          <c:showSerName val="0"/>
          <c:showPercent val="0"/>
          <c:showBubbleSize val="0"/>
        </c:dLbls>
        <c:gapWidth val="150"/>
        <c:axId val="281181568"/>
        <c:axId val="281199744"/>
      </c:barChart>
      <c:catAx>
        <c:axId val="281181568"/>
        <c:scaling>
          <c:orientation val="minMax"/>
        </c:scaling>
        <c:delete val="0"/>
        <c:axPos val="b"/>
        <c:numFmt formatCode="General" sourceLinked="0"/>
        <c:majorTickMark val="out"/>
        <c:minorTickMark val="none"/>
        <c:tickLblPos val="nextTo"/>
        <c:spPr>
          <a:ln>
            <a:solidFill>
              <a:srgbClr val="663300"/>
            </a:solidFill>
          </a:ln>
        </c:spPr>
        <c:txPr>
          <a:bodyPr/>
          <a:lstStyle/>
          <a:p>
            <a:pPr>
              <a:defRPr sz="1400" b="0">
                <a:solidFill>
                  <a:schemeClr val="tx1"/>
                </a:solidFill>
                <a:latin typeface="Arial" panose="020B0604020202020204" pitchFamily="34" charset="0"/>
                <a:cs typeface="Arial" panose="020B0604020202020204" pitchFamily="34" charset="0"/>
              </a:defRPr>
            </a:pPr>
            <a:endParaRPr lang="en-US"/>
          </a:p>
        </c:txPr>
        <c:crossAx val="281199744"/>
        <c:crosses val="autoZero"/>
        <c:auto val="1"/>
        <c:lblAlgn val="ctr"/>
        <c:lblOffset val="100"/>
        <c:noMultiLvlLbl val="0"/>
      </c:catAx>
      <c:valAx>
        <c:axId val="281199744"/>
        <c:scaling>
          <c:orientation val="minMax"/>
          <c:max val="15"/>
          <c:min val="0"/>
        </c:scaling>
        <c:delete val="0"/>
        <c:axPos val="l"/>
        <c:title>
          <c:tx>
            <c:rich>
              <a:bodyPr rot="-5400000" vert="horz"/>
              <a:lstStyle/>
              <a:p>
                <a:pPr>
                  <a:defRPr sz="1600" b="1">
                    <a:solidFill>
                      <a:schemeClr val="tx1"/>
                    </a:solidFill>
                    <a:latin typeface="Arial" panose="020B0604020202020204" pitchFamily="34" charset="0"/>
                    <a:cs typeface="Arial" panose="020B0604020202020204" pitchFamily="34" charset="0"/>
                  </a:defRPr>
                </a:pPr>
                <a:r>
                  <a:rPr lang="en-US" sz="1600" b="1" dirty="0">
                    <a:solidFill>
                      <a:schemeClr val="tx1"/>
                    </a:solidFill>
                    <a:latin typeface="Arial" panose="020B0604020202020204" pitchFamily="34" charset="0"/>
                    <a:cs typeface="Arial" panose="020B0604020202020204" pitchFamily="34" charset="0"/>
                  </a:rPr>
                  <a:t>Prevalence (%)</a:t>
                </a:r>
              </a:p>
            </c:rich>
          </c:tx>
          <c:layout>
            <c:manualLayout>
              <c:xMode val="edge"/>
              <c:yMode val="edge"/>
              <c:x val="0.11039391829942601"/>
              <c:y val="0.30085090584533702"/>
            </c:manualLayout>
          </c:layout>
          <c:overlay val="0"/>
        </c:title>
        <c:numFmt formatCode="General" sourceLinked="1"/>
        <c:majorTickMark val="out"/>
        <c:minorTickMark val="none"/>
        <c:tickLblPos val="nextTo"/>
        <c:spPr>
          <a:noFill/>
          <a:ln>
            <a:solidFill>
              <a:srgbClr val="663300"/>
            </a:solidFill>
          </a:ln>
        </c:spPr>
        <c:txPr>
          <a:bodyPr/>
          <a:lstStyle/>
          <a:p>
            <a:pPr>
              <a:defRPr sz="1400" b="0">
                <a:solidFill>
                  <a:srgbClr val="663300"/>
                </a:solidFill>
              </a:defRPr>
            </a:pPr>
            <a:endParaRPr lang="en-US"/>
          </a:p>
        </c:txPr>
        <c:crossAx val="281181568"/>
        <c:crosses val="autoZero"/>
        <c:crossBetween val="between"/>
      </c:valAx>
    </c:plotArea>
    <c:plotVisOnly val="1"/>
    <c:dispBlanksAs val="gap"/>
    <c:showDLblsOverMax val="0"/>
  </c:chart>
  <c:txPr>
    <a:bodyPr/>
    <a:lstStyle/>
    <a:p>
      <a:pPr>
        <a:defRPr sz="1800" b="1">
          <a:solidFill>
            <a:schemeClr val="accent2">
              <a:lumMod val="50000"/>
            </a:schemeClr>
          </a:solidFill>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2008</c:v>
                </c:pt>
              </c:strCache>
            </c:strRef>
          </c:tx>
          <c:spPr>
            <a:solidFill>
              <a:schemeClr val="accent4">
                <a:lumMod val="75000"/>
              </a:schemeClr>
            </a:solidFill>
            <a:ln>
              <a:solidFill>
                <a:schemeClr val="accent4">
                  <a:lumMod val="7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Vaccinated</c:v>
                </c:pt>
                <c:pt idx="1">
                  <c:v>Unvaccinated</c:v>
                </c:pt>
                <c:pt idx="2">
                  <c:v>Vaccination Status Unknown</c:v>
                </c:pt>
              </c:strCache>
            </c:strRef>
          </c:cat>
          <c:val>
            <c:numRef>
              <c:f>Sheet1!$B$2:$B$4</c:f>
              <c:numCache>
                <c:formatCode>General</c:formatCode>
                <c:ptCount val="3"/>
                <c:pt idx="0">
                  <c:v>53.6</c:v>
                </c:pt>
                <c:pt idx="1">
                  <c:v>57.1</c:v>
                </c:pt>
                <c:pt idx="2">
                  <c:v>55</c:v>
                </c:pt>
              </c:numCache>
            </c:numRef>
          </c:val>
          <c:extLst>
            <c:ext xmlns:c16="http://schemas.microsoft.com/office/drawing/2014/chart" uri="{C3380CC4-5D6E-409C-BE32-E72D297353CC}">
              <c16:uniqueId val="{00000000-F6F6-47F2-B85A-B6236C6ADB21}"/>
            </c:ext>
          </c:extLst>
        </c:ser>
        <c:ser>
          <c:idx val="1"/>
          <c:order val="1"/>
          <c:tx>
            <c:strRef>
              <c:f>Sheet1!$C$1</c:f>
              <c:strCache>
                <c:ptCount val="1"/>
                <c:pt idx="0">
                  <c:v>2012</c:v>
                </c:pt>
              </c:strCache>
            </c:strRef>
          </c:tx>
          <c:spPr>
            <a:solidFill>
              <a:schemeClr val="accent4">
                <a:lumMod val="60000"/>
                <a:lumOff val="40000"/>
              </a:schemeClr>
            </a:solidFill>
            <a:ln>
              <a:solidFill>
                <a:schemeClr val="accent4">
                  <a:lumMod val="60000"/>
                  <a:lumOff val="40000"/>
                </a:schemeClr>
              </a:solidFill>
            </a:ln>
            <a:effectLst/>
          </c:spPr>
          <c:invertIfNegative val="0"/>
          <c:dLbls>
            <c:dLbl>
              <c:idx val="1"/>
              <c:layout>
                <c:manualLayout>
                  <c:x val="-2.0833333333334101E-3"/>
                  <c:y val="0.0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6F6-47F2-B85A-B6236C6ADB21}"/>
                </c:ext>
              </c:extLst>
            </c:dLbl>
            <c:dLbl>
              <c:idx val="2"/>
              <c:layout>
                <c:manualLayout>
                  <c:x val="-4.1666666666668201E-3"/>
                  <c:y val="0.0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6F6-47F2-B85A-B6236C6ADB2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Vaccinated</c:v>
                </c:pt>
                <c:pt idx="1">
                  <c:v>Unvaccinated</c:v>
                </c:pt>
                <c:pt idx="2">
                  <c:v>Vaccination Status Unknown</c:v>
                </c:pt>
              </c:strCache>
            </c:strRef>
          </c:cat>
          <c:val>
            <c:numRef>
              <c:f>Sheet1!$C$2:$C$4</c:f>
              <c:numCache>
                <c:formatCode>General</c:formatCode>
                <c:ptCount val="3"/>
                <c:pt idx="0">
                  <c:v>28.4</c:v>
                </c:pt>
                <c:pt idx="1">
                  <c:v>52.5</c:v>
                </c:pt>
                <c:pt idx="2">
                  <c:v>50.5</c:v>
                </c:pt>
              </c:numCache>
            </c:numRef>
          </c:val>
          <c:extLst>
            <c:ext xmlns:c16="http://schemas.microsoft.com/office/drawing/2014/chart" uri="{C3380CC4-5D6E-409C-BE32-E72D297353CC}">
              <c16:uniqueId val="{00000003-F6F6-47F2-B85A-B6236C6ADB21}"/>
            </c:ext>
          </c:extLst>
        </c:ser>
        <c:dLbls>
          <c:showLegendKey val="0"/>
          <c:showVal val="0"/>
          <c:showCatName val="0"/>
          <c:showSerName val="0"/>
          <c:showPercent val="0"/>
          <c:showBubbleSize val="0"/>
        </c:dLbls>
        <c:gapWidth val="150"/>
        <c:axId val="281341312"/>
        <c:axId val="282461312"/>
      </c:barChart>
      <c:catAx>
        <c:axId val="281341312"/>
        <c:scaling>
          <c:orientation val="minMax"/>
        </c:scaling>
        <c:delete val="0"/>
        <c:axPos val="b"/>
        <c:numFmt formatCode="General" sourceLinked="1"/>
        <c:majorTickMark val="none"/>
        <c:minorTickMark val="none"/>
        <c:tickLblPos val="none"/>
        <c:spPr>
          <a:noFill/>
          <a:ln w="9525" cap="flat" cmpd="sng" algn="ctr">
            <a:solidFill>
              <a:schemeClr val="tx2">
                <a:lumMod val="75000"/>
                <a:lumOff val="2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crossAx val="282461312"/>
        <c:crosses val="autoZero"/>
        <c:auto val="1"/>
        <c:lblAlgn val="ctr"/>
        <c:lblOffset val="100"/>
        <c:noMultiLvlLbl val="0"/>
      </c:catAx>
      <c:valAx>
        <c:axId val="282461312"/>
        <c:scaling>
          <c:orientation val="minMax"/>
        </c:scaling>
        <c:delete val="0"/>
        <c:axPos val="l"/>
        <c:numFmt formatCode="General" sourceLinked="1"/>
        <c:majorTickMark val="out"/>
        <c:minorTickMark val="none"/>
        <c:tickLblPos val="nextTo"/>
        <c:spPr>
          <a:noFill/>
          <a:ln>
            <a:solidFill>
              <a:schemeClr val="tx2">
                <a:lumMod val="75000"/>
                <a:lumOff val="25000"/>
              </a:schemeClr>
            </a:solidFill>
          </a:ln>
          <a:effectLst/>
        </c:spPr>
        <c:txPr>
          <a:bodyPr rot="-60000000" spcFirstLastPara="1" vertOverflow="ellipsis" vert="horz" wrap="square" anchor="ctr" anchorCtr="1"/>
          <a:lstStyle/>
          <a:p>
            <a:pPr>
              <a:defRPr sz="1400" b="0" i="0" u="none" strike="noStrike" kern="1200" baseline="0">
                <a:solidFill>
                  <a:schemeClr val="tx1"/>
                </a:solidFill>
                <a:latin typeface="Calibri" panose="020F0502020204030204" pitchFamily="34" charset="0"/>
                <a:ea typeface="+mn-ea"/>
                <a:cs typeface="+mn-cs"/>
              </a:defRPr>
            </a:pPr>
            <a:endParaRPr lang="en-US"/>
          </a:p>
        </c:txPr>
        <c:crossAx val="281341312"/>
        <c:crosses val="autoZero"/>
        <c:crossBetween val="between"/>
      </c:valAx>
      <c:spPr>
        <a:noFill/>
        <a:ln>
          <a:noFill/>
        </a:ln>
        <a:effectLst/>
      </c:spPr>
    </c:plotArea>
    <c:legend>
      <c:legendPos val="r"/>
      <c:layout>
        <c:manualLayout>
          <c:xMode val="edge"/>
          <c:yMode val="edge"/>
          <c:x val="0.86630377430782801"/>
          <c:y val="0.149510826771654"/>
          <c:w val="0.12000560529613399"/>
          <c:h val="0.1909914698162729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baseline="0">
                <a:solidFill>
                  <a:schemeClr val="tx1"/>
                </a:solidFill>
                <a:latin typeface="Arial" panose="020B0604020202020204" pitchFamily="34" charset="0"/>
                <a:cs typeface="Arial" panose="020B0604020202020204" pitchFamily="34" charset="0"/>
              </a:defRPr>
            </a:pPr>
            <a:r>
              <a:rPr lang="en-US" sz="1600" b="1" i="0" u="none" strike="noStrike" baseline="0" dirty="0">
                <a:solidFill>
                  <a:schemeClr val="accent4">
                    <a:lumMod val="50000"/>
                  </a:schemeClr>
                </a:solidFill>
                <a:effectLst/>
                <a:latin typeface="Arial" panose="020B0604020202020204" pitchFamily="34" charset="0"/>
                <a:cs typeface="Arial" panose="020B0604020202020204" pitchFamily="34" charset="0"/>
              </a:rPr>
              <a:t>Relative Risk of Diagnosis of </a:t>
            </a:r>
            <a:r>
              <a:rPr lang="en-US" sz="1600" b="1" baseline="0" dirty="0">
                <a:solidFill>
                  <a:schemeClr val="accent4">
                    <a:lumMod val="50000"/>
                  </a:schemeClr>
                </a:solidFill>
                <a:latin typeface="Arial" panose="020B0604020202020204" pitchFamily="34" charset="0"/>
                <a:cs typeface="Arial" panose="020B0604020202020204" pitchFamily="34" charset="0"/>
              </a:rPr>
              <a:t>GW by Age and Gender According to Vaccine Coverage Rate</a:t>
            </a:r>
          </a:p>
        </c:rich>
      </c:tx>
      <c:layout>
        <c:manualLayout>
          <c:xMode val="edge"/>
          <c:yMode val="edge"/>
          <c:x val="0.12948398735731401"/>
          <c:y val="9.9775669658825603E-2"/>
        </c:manualLayout>
      </c:layout>
      <c:overlay val="0"/>
    </c:title>
    <c:autoTitleDeleted val="0"/>
    <c:plotArea>
      <c:layout>
        <c:manualLayout>
          <c:layoutTarget val="inner"/>
          <c:xMode val="edge"/>
          <c:yMode val="edge"/>
          <c:x val="0.13494392185307899"/>
          <c:y val="0.29532134311045799"/>
          <c:w val="0.736237706567068"/>
          <c:h val="0.54524923961879201"/>
        </c:manualLayout>
      </c:layout>
      <c:barChart>
        <c:barDir val="col"/>
        <c:grouping val="clustered"/>
        <c:varyColors val="0"/>
        <c:ser>
          <c:idx val="0"/>
          <c:order val="0"/>
          <c:tx>
            <c:strRef>
              <c:f>Sheet1!$B$1</c:f>
              <c:strCache>
                <c:ptCount val="1"/>
                <c:pt idx="0">
                  <c:v>Low Coverage (&lt;50%)</c:v>
                </c:pt>
              </c:strCache>
            </c:strRef>
          </c:tx>
          <c:spPr>
            <a:solidFill>
              <a:schemeClr val="accent4">
                <a:lumMod val="75000"/>
              </a:schemeClr>
            </a:solidFill>
            <a:ln>
              <a:solidFill>
                <a:schemeClr val="accent4">
                  <a:lumMod val="75000"/>
                </a:schemeClr>
              </a:solidFill>
            </a:ln>
          </c:spPr>
          <c:invertIfNegative val="0"/>
          <c:errBars>
            <c:errBarType val="both"/>
            <c:errValType val="cust"/>
            <c:noEndCap val="0"/>
            <c:plus>
              <c:numRef>
                <c:f>(Sheet1!$B$9:$C$9,Sheet1!$E$9:$F$9,Sheet1!$H$9:$I$9,Sheet1!$K$9:$L$9)</c:f>
                <c:numCache>
                  <c:formatCode>General</c:formatCode>
                  <c:ptCount val="8"/>
                  <c:pt idx="0">
                    <c:v>0.08</c:v>
                  </c:pt>
                  <c:pt idx="1">
                    <c:v>0.32</c:v>
                  </c:pt>
                  <c:pt idx="2">
                    <c:v>0.14000000000000001</c:v>
                  </c:pt>
                  <c:pt idx="3">
                    <c:v>0.21</c:v>
                  </c:pt>
                  <c:pt idx="4">
                    <c:v>0.15</c:v>
                  </c:pt>
                  <c:pt idx="5">
                    <c:v>0.25</c:v>
                  </c:pt>
                  <c:pt idx="6">
                    <c:v>0.2</c:v>
                  </c:pt>
                  <c:pt idx="7">
                    <c:v>0.1</c:v>
                  </c:pt>
                </c:numCache>
              </c:numRef>
            </c:plus>
            <c:minus>
              <c:numRef>
                <c:f>(Sheet1!$B$10:$C$10,Sheet1!$E$10:$F$10,Sheet1!$H$10:$I$10,Sheet1!$K$10:$L$10)</c:f>
                <c:numCache>
                  <c:formatCode>General</c:formatCode>
                  <c:ptCount val="8"/>
                  <c:pt idx="0">
                    <c:v>7.0000000000000007E-2</c:v>
                  </c:pt>
                  <c:pt idx="1">
                    <c:v>0.17</c:v>
                  </c:pt>
                  <c:pt idx="2">
                    <c:v>0.12</c:v>
                  </c:pt>
                  <c:pt idx="3">
                    <c:v>0.17</c:v>
                  </c:pt>
                  <c:pt idx="4">
                    <c:v>0.14000000000000001</c:v>
                  </c:pt>
                  <c:pt idx="5">
                    <c:v>0.19</c:v>
                  </c:pt>
                  <c:pt idx="6">
                    <c:v>0.18</c:v>
                  </c:pt>
                  <c:pt idx="7">
                    <c:v>0.1</c:v>
                  </c:pt>
                </c:numCache>
              </c:numRef>
            </c:minus>
          </c:errBars>
          <c:cat>
            <c:strRef>
              <c:f>Sheet1!$A$2:$A$5</c:f>
              <c:strCache>
                <c:ptCount val="3"/>
                <c:pt idx="0">
                  <c:v>Girls 15–19 Years </c:v>
                </c:pt>
                <c:pt idx="1">
                  <c:v>Boys 15–19 Years</c:v>
                </c:pt>
                <c:pt idx="2">
                  <c:v>Women 20–39 Years</c:v>
                </c:pt>
              </c:strCache>
            </c:strRef>
          </c:cat>
          <c:val>
            <c:numRef>
              <c:f>Sheet1!$B$2:$B$5</c:f>
              <c:numCache>
                <c:formatCode>General</c:formatCode>
                <c:ptCount val="3"/>
                <c:pt idx="0">
                  <c:v>0.86</c:v>
                </c:pt>
                <c:pt idx="1">
                  <c:v>1.07</c:v>
                </c:pt>
                <c:pt idx="2">
                  <c:v>1.02</c:v>
                </c:pt>
              </c:numCache>
            </c:numRef>
          </c:val>
          <c:extLst>
            <c:ext xmlns:c16="http://schemas.microsoft.com/office/drawing/2014/chart" uri="{C3380CC4-5D6E-409C-BE32-E72D297353CC}">
              <c16:uniqueId val="{00000000-9CF2-49D6-97F5-E8D031FA20F9}"/>
            </c:ext>
          </c:extLst>
        </c:ser>
        <c:ser>
          <c:idx val="1"/>
          <c:order val="1"/>
          <c:tx>
            <c:strRef>
              <c:f>Sheet1!$C$1</c:f>
              <c:strCache>
                <c:ptCount val="1"/>
                <c:pt idx="0">
                  <c:v>High Coverage (≥50%)</c:v>
                </c:pt>
              </c:strCache>
            </c:strRef>
          </c:tx>
          <c:spPr>
            <a:solidFill>
              <a:schemeClr val="accent4">
                <a:lumMod val="40000"/>
                <a:lumOff val="60000"/>
              </a:schemeClr>
            </a:solidFill>
            <a:ln>
              <a:solidFill>
                <a:schemeClr val="accent4">
                  <a:lumMod val="40000"/>
                  <a:lumOff val="60000"/>
                </a:schemeClr>
              </a:solidFill>
            </a:ln>
          </c:spPr>
          <c:invertIfNegative val="0"/>
          <c:errBars>
            <c:errBarType val="both"/>
            <c:errValType val="cust"/>
            <c:noEndCap val="0"/>
            <c:plus>
              <c:numRef>
                <c:f>(Sheet1!$C$9,Sheet1!$F$9,Sheet1!$I$9,Sheet1!$L$9)</c:f>
                <c:numCache>
                  <c:formatCode>General</c:formatCode>
                  <c:ptCount val="4"/>
                  <c:pt idx="0">
                    <c:v>0.32</c:v>
                  </c:pt>
                  <c:pt idx="1">
                    <c:v>0.21</c:v>
                  </c:pt>
                  <c:pt idx="2">
                    <c:v>0.25</c:v>
                  </c:pt>
                  <c:pt idx="3">
                    <c:v>0.1</c:v>
                  </c:pt>
                </c:numCache>
              </c:numRef>
            </c:plus>
            <c:minus>
              <c:numRef>
                <c:f>(Sheet1!$C$10,Sheet1!$F$10,Sheet1!$I$10,Sheet1!$L$10)</c:f>
                <c:numCache>
                  <c:formatCode>General</c:formatCode>
                  <c:ptCount val="4"/>
                  <c:pt idx="0">
                    <c:v>0.17</c:v>
                  </c:pt>
                  <c:pt idx="1">
                    <c:v>0.17</c:v>
                  </c:pt>
                  <c:pt idx="2">
                    <c:v>0.19</c:v>
                  </c:pt>
                  <c:pt idx="3">
                    <c:v>0.1</c:v>
                  </c:pt>
                </c:numCache>
              </c:numRef>
            </c:minus>
          </c:errBars>
          <c:cat>
            <c:strRef>
              <c:f>Sheet1!$A$2:$A$5</c:f>
              <c:strCache>
                <c:ptCount val="3"/>
                <c:pt idx="0">
                  <c:v>Girls 15–19 Years </c:v>
                </c:pt>
                <c:pt idx="1">
                  <c:v>Boys 15–19 Years</c:v>
                </c:pt>
                <c:pt idx="2">
                  <c:v>Women 20–39 Years</c:v>
                </c:pt>
              </c:strCache>
            </c:strRef>
          </c:cat>
          <c:val>
            <c:numRef>
              <c:f>Sheet1!$C$2:$C$5</c:f>
              <c:numCache>
                <c:formatCode>General</c:formatCode>
                <c:ptCount val="3"/>
                <c:pt idx="0">
                  <c:v>0.39</c:v>
                </c:pt>
                <c:pt idx="1">
                  <c:v>0.66</c:v>
                </c:pt>
                <c:pt idx="2">
                  <c:v>0.68</c:v>
                </c:pt>
              </c:numCache>
            </c:numRef>
          </c:val>
          <c:extLst>
            <c:ext xmlns:c16="http://schemas.microsoft.com/office/drawing/2014/chart" uri="{C3380CC4-5D6E-409C-BE32-E72D297353CC}">
              <c16:uniqueId val="{00000001-9CF2-49D6-97F5-E8D031FA20F9}"/>
            </c:ext>
          </c:extLst>
        </c:ser>
        <c:dLbls>
          <c:showLegendKey val="0"/>
          <c:showVal val="0"/>
          <c:showCatName val="0"/>
          <c:showSerName val="0"/>
          <c:showPercent val="0"/>
          <c:showBubbleSize val="0"/>
        </c:dLbls>
        <c:gapWidth val="150"/>
        <c:axId val="282237568"/>
        <c:axId val="282239360"/>
      </c:barChart>
      <c:catAx>
        <c:axId val="282237568"/>
        <c:scaling>
          <c:orientation val="minMax"/>
        </c:scaling>
        <c:delete val="0"/>
        <c:axPos val="b"/>
        <c:numFmt formatCode="General" sourceLinked="0"/>
        <c:majorTickMark val="none"/>
        <c:minorTickMark val="none"/>
        <c:tickLblPos val="nextTo"/>
        <c:spPr>
          <a:ln>
            <a:solidFill>
              <a:srgbClr val="522D24"/>
            </a:solidFill>
          </a:ln>
        </c:spPr>
        <c:txPr>
          <a:bodyPr/>
          <a:lstStyle/>
          <a:p>
            <a:pPr>
              <a:defRPr sz="1600">
                <a:solidFill>
                  <a:schemeClr val="tx1"/>
                </a:solidFill>
                <a:latin typeface="Arial" panose="020B0604020202020204" pitchFamily="34" charset="0"/>
                <a:cs typeface="Arial" panose="020B0604020202020204" pitchFamily="34" charset="0"/>
              </a:defRPr>
            </a:pPr>
            <a:endParaRPr lang="en-US"/>
          </a:p>
        </c:txPr>
        <c:crossAx val="282239360"/>
        <c:crosses val="autoZero"/>
        <c:auto val="1"/>
        <c:lblAlgn val="ctr"/>
        <c:lblOffset val="100"/>
        <c:noMultiLvlLbl val="0"/>
      </c:catAx>
      <c:valAx>
        <c:axId val="282239360"/>
        <c:scaling>
          <c:orientation val="minMax"/>
          <c:max val="1.4"/>
          <c:min val="0"/>
        </c:scaling>
        <c:delete val="0"/>
        <c:axPos val="l"/>
        <c:title>
          <c:tx>
            <c:rich>
              <a:bodyPr rot="-5400000" vert="horz"/>
              <a:lstStyle/>
              <a:p>
                <a:pPr>
                  <a:defRPr>
                    <a:solidFill>
                      <a:schemeClr val="accent4">
                        <a:lumMod val="50000"/>
                      </a:schemeClr>
                    </a:solidFill>
                    <a:latin typeface="Arial" panose="020B0604020202020204" pitchFamily="34" charset="0"/>
                    <a:cs typeface="Arial" panose="020B0604020202020204" pitchFamily="34" charset="0"/>
                  </a:defRPr>
                </a:pPr>
                <a:r>
                  <a:rPr lang="en-US" sz="1600" dirty="0">
                    <a:solidFill>
                      <a:schemeClr val="accent4">
                        <a:lumMod val="50000"/>
                      </a:schemeClr>
                    </a:solidFill>
                    <a:latin typeface="Arial" panose="020B0604020202020204" pitchFamily="34" charset="0"/>
                    <a:cs typeface="Arial" panose="020B0604020202020204" pitchFamily="34" charset="0"/>
                  </a:rPr>
                  <a:t>Relative Risk</a:t>
                </a:r>
              </a:p>
            </c:rich>
          </c:tx>
          <c:layout>
            <c:manualLayout>
              <c:xMode val="edge"/>
              <c:yMode val="edge"/>
              <c:x val="4.4995631393770698E-2"/>
              <c:y val="0.35496454817529799"/>
            </c:manualLayout>
          </c:layout>
          <c:overlay val="0"/>
        </c:title>
        <c:numFmt formatCode="#,##0.0" sourceLinked="0"/>
        <c:majorTickMark val="out"/>
        <c:minorTickMark val="none"/>
        <c:tickLblPos val="nextTo"/>
        <c:spPr>
          <a:ln>
            <a:solidFill>
              <a:srgbClr val="522D24"/>
            </a:solidFill>
          </a:ln>
        </c:spPr>
        <c:txPr>
          <a:bodyPr/>
          <a:lstStyle/>
          <a:p>
            <a:pPr>
              <a:defRPr sz="1400" baseline="0">
                <a:solidFill>
                  <a:schemeClr val="tx1"/>
                </a:solidFill>
                <a:latin typeface="Arial" panose="020B0604020202020204" pitchFamily="34" charset="0"/>
                <a:cs typeface="Arial" panose="020B0604020202020204" pitchFamily="34" charset="0"/>
              </a:defRPr>
            </a:pPr>
            <a:endParaRPr lang="en-US"/>
          </a:p>
        </c:txPr>
        <c:crossAx val="28223756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202145730077101"/>
          <c:y val="9.4745912249160902E-2"/>
          <c:w val="0.586219110214798"/>
          <c:h val="0.71229975751047103"/>
        </c:manualLayout>
      </c:layout>
      <c:barChart>
        <c:barDir val="col"/>
        <c:grouping val="clustered"/>
        <c:varyColors val="0"/>
        <c:ser>
          <c:idx val="0"/>
          <c:order val="0"/>
          <c:tx>
            <c:strRef>
              <c:f>Sheet1!$B$1</c:f>
              <c:strCache>
                <c:ptCount val="1"/>
                <c:pt idx="0">
                  <c:v>1989–1990</c:v>
                </c:pt>
              </c:strCache>
            </c:strRef>
          </c:tx>
          <c:spPr>
            <a:solidFill>
              <a:schemeClr val="accent4">
                <a:lumMod val="75000"/>
              </a:schemeClr>
            </a:solidFill>
          </c:spPr>
          <c:invertIfNegative val="0"/>
          <c:errBars>
            <c:errBarType val="both"/>
            <c:errValType val="cust"/>
            <c:noEndCap val="0"/>
            <c:plus>
              <c:numRef>
                <c:f>Sheet1!$C$8:$C$10</c:f>
                <c:numCache>
                  <c:formatCode>General</c:formatCode>
                  <c:ptCount val="3"/>
                  <c:pt idx="0">
                    <c:v>0.14000000000000001</c:v>
                  </c:pt>
                </c:numCache>
              </c:numRef>
            </c:plus>
            <c:minus>
              <c:numRef>
                <c:f>Sheet1!$B$8:$B$10</c:f>
                <c:numCache>
                  <c:formatCode>General</c:formatCode>
                  <c:ptCount val="3"/>
                  <c:pt idx="0">
                    <c:v>0.12</c:v>
                  </c:pt>
                </c:numCache>
              </c:numRef>
            </c:minus>
          </c:errBars>
          <c:cat>
            <c:strRef>
              <c:f>Sheet1!$A$2</c:f>
              <c:strCache>
                <c:ptCount val="1"/>
                <c:pt idx="0">
                  <c:v>Birth Cohort</c:v>
                </c:pt>
              </c:strCache>
            </c:strRef>
          </c:cat>
          <c:val>
            <c:numRef>
              <c:f>Sheet1!$B$2</c:f>
              <c:numCache>
                <c:formatCode>General</c:formatCode>
                <c:ptCount val="1"/>
                <c:pt idx="0">
                  <c:v>0.62</c:v>
                </c:pt>
              </c:numCache>
            </c:numRef>
          </c:val>
          <c:extLst>
            <c:ext xmlns:c16="http://schemas.microsoft.com/office/drawing/2014/chart" uri="{C3380CC4-5D6E-409C-BE32-E72D297353CC}">
              <c16:uniqueId val="{00000000-4FF8-47FA-81B8-D8D6FB0FFC41}"/>
            </c:ext>
          </c:extLst>
        </c:ser>
        <c:ser>
          <c:idx val="1"/>
          <c:order val="1"/>
          <c:tx>
            <c:strRef>
              <c:f>Sheet1!$C$1</c:f>
              <c:strCache>
                <c:ptCount val="1"/>
                <c:pt idx="0">
                  <c:v>1991–1992</c:v>
                </c:pt>
              </c:strCache>
            </c:strRef>
          </c:tx>
          <c:spPr>
            <a:solidFill>
              <a:schemeClr val="accent4">
                <a:lumMod val="60000"/>
                <a:lumOff val="40000"/>
              </a:schemeClr>
            </a:solidFill>
          </c:spPr>
          <c:invertIfNegative val="0"/>
          <c:errBars>
            <c:errBarType val="both"/>
            <c:errValType val="cust"/>
            <c:noEndCap val="0"/>
            <c:plus>
              <c:numRef>
                <c:f>Sheet1!$E$8:$E$10</c:f>
                <c:numCache>
                  <c:formatCode>General</c:formatCode>
                  <c:ptCount val="3"/>
                  <c:pt idx="0">
                    <c:v>7.0000000000000007E-2</c:v>
                  </c:pt>
                </c:numCache>
              </c:numRef>
            </c:plus>
            <c:minus>
              <c:numRef>
                <c:f>Sheet1!$D$8:$D$10</c:f>
                <c:numCache>
                  <c:formatCode>General</c:formatCode>
                  <c:ptCount val="3"/>
                  <c:pt idx="0">
                    <c:v>0.06</c:v>
                  </c:pt>
                </c:numCache>
              </c:numRef>
            </c:minus>
          </c:errBars>
          <c:cat>
            <c:strRef>
              <c:f>Sheet1!$A$2</c:f>
              <c:strCache>
                <c:ptCount val="1"/>
                <c:pt idx="0">
                  <c:v>Birth Cohort</c:v>
                </c:pt>
              </c:strCache>
            </c:strRef>
          </c:cat>
          <c:val>
            <c:numRef>
              <c:f>Sheet1!$C$2</c:f>
              <c:numCache>
                <c:formatCode>General</c:formatCode>
                <c:ptCount val="1"/>
                <c:pt idx="0">
                  <c:v>0.25</c:v>
                </c:pt>
              </c:numCache>
            </c:numRef>
          </c:val>
          <c:extLst>
            <c:ext xmlns:c16="http://schemas.microsoft.com/office/drawing/2014/chart" uri="{C3380CC4-5D6E-409C-BE32-E72D297353CC}">
              <c16:uniqueId val="{00000001-4FF8-47FA-81B8-D8D6FB0FFC41}"/>
            </c:ext>
          </c:extLst>
        </c:ser>
        <c:ser>
          <c:idx val="2"/>
          <c:order val="2"/>
          <c:tx>
            <c:strRef>
              <c:f>Sheet1!$D$1</c:f>
              <c:strCache>
                <c:ptCount val="1"/>
                <c:pt idx="0">
                  <c:v>1993–1994</c:v>
                </c:pt>
              </c:strCache>
            </c:strRef>
          </c:tx>
          <c:spPr>
            <a:solidFill>
              <a:schemeClr val="accent4">
                <a:lumMod val="40000"/>
                <a:lumOff val="60000"/>
              </a:schemeClr>
            </a:solidFill>
          </c:spPr>
          <c:invertIfNegative val="0"/>
          <c:errBars>
            <c:errBarType val="both"/>
            <c:errValType val="cust"/>
            <c:noEndCap val="0"/>
            <c:plus>
              <c:numRef>
                <c:f>Sheet1!$G$8:$G$10</c:f>
                <c:numCache>
                  <c:formatCode>General</c:formatCode>
                  <c:ptCount val="3"/>
                  <c:pt idx="0">
                    <c:v>0.11</c:v>
                  </c:pt>
                </c:numCache>
              </c:numRef>
            </c:plus>
            <c:minus>
              <c:numRef>
                <c:f>Sheet1!$F$8:$F$10</c:f>
                <c:numCache>
                  <c:formatCode>General</c:formatCode>
                  <c:ptCount val="3"/>
                  <c:pt idx="0">
                    <c:v>7.0000000000000007E-2</c:v>
                  </c:pt>
                </c:numCache>
              </c:numRef>
            </c:minus>
          </c:errBars>
          <c:cat>
            <c:strRef>
              <c:f>Sheet1!$A$2</c:f>
              <c:strCache>
                <c:ptCount val="1"/>
                <c:pt idx="0">
                  <c:v>Birth Cohort</c:v>
                </c:pt>
              </c:strCache>
            </c:strRef>
          </c:cat>
          <c:val>
            <c:numRef>
              <c:f>Sheet1!$D$2</c:f>
              <c:numCache>
                <c:formatCode>General</c:formatCode>
                <c:ptCount val="1"/>
                <c:pt idx="0">
                  <c:v>0.22</c:v>
                </c:pt>
              </c:numCache>
            </c:numRef>
          </c:val>
          <c:extLst>
            <c:ext xmlns:c16="http://schemas.microsoft.com/office/drawing/2014/chart" uri="{C3380CC4-5D6E-409C-BE32-E72D297353CC}">
              <c16:uniqueId val="{00000002-4FF8-47FA-81B8-D8D6FB0FFC41}"/>
            </c:ext>
          </c:extLst>
        </c:ser>
        <c:ser>
          <c:idx val="3"/>
          <c:order val="3"/>
          <c:tx>
            <c:strRef>
              <c:f>Sheet1!$E$1</c:f>
              <c:strCache>
                <c:ptCount val="1"/>
                <c:pt idx="0">
                  <c:v>1995–1996</c:v>
                </c:pt>
              </c:strCache>
            </c:strRef>
          </c:tx>
          <c:spPr>
            <a:solidFill>
              <a:schemeClr val="accent4">
                <a:lumMod val="20000"/>
                <a:lumOff val="80000"/>
              </a:schemeClr>
            </a:solidFill>
          </c:spPr>
          <c:invertIfNegative val="0"/>
          <c:errBars>
            <c:errBarType val="both"/>
            <c:errValType val="cust"/>
            <c:noEndCap val="0"/>
            <c:plus>
              <c:numRef>
                <c:f>Sheet1!$I$8</c:f>
                <c:numCache>
                  <c:formatCode>General</c:formatCode>
                  <c:ptCount val="1"/>
                  <c:pt idx="0">
                    <c:v>0.24</c:v>
                  </c:pt>
                </c:numCache>
              </c:numRef>
            </c:plus>
            <c:minus>
              <c:numRef>
                <c:f>Sheet1!$H$8</c:f>
                <c:numCache>
                  <c:formatCode>General</c:formatCode>
                  <c:ptCount val="1"/>
                  <c:pt idx="0">
                    <c:v>0.08</c:v>
                  </c:pt>
                </c:numCache>
              </c:numRef>
            </c:minus>
          </c:errBars>
          <c:cat>
            <c:strRef>
              <c:f>Sheet1!$A$2</c:f>
              <c:strCache>
                <c:ptCount val="1"/>
                <c:pt idx="0">
                  <c:v>Birth Cohort</c:v>
                </c:pt>
              </c:strCache>
            </c:strRef>
          </c:cat>
          <c:val>
            <c:numRef>
              <c:f>Sheet1!$E$2</c:f>
              <c:numCache>
                <c:formatCode>General</c:formatCode>
                <c:ptCount val="1"/>
                <c:pt idx="0">
                  <c:v>0.12</c:v>
                </c:pt>
              </c:numCache>
            </c:numRef>
          </c:val>
          <c:extLst>
            <c:ext xmlns:c16="http://schemas.microsoft.com/office/drawing/2014/chart" uri="{C3380CC4-5D6E-409C-BE32-E72D297353CC}">
              <c16:uniqueId val="{00000003-4FF8-47FA-81B8-D8D6FB0FFC41}"/>
            </c:ext>
          </c:extLst>
        </c:ser>
        <c:ser>
          <c:idx val="4"/>
          <c:order val="4"/>
          <c:tx>
            <c:strRef>
              <c:f>Sheet1!$F$1</c:f>
              <c:strCache>
                <c:ptCount val="1"/>
                <c:pt idx="0">
                  <c:v>1997–1999</c:v>
                </c:pt>
              </c:strCache>
            </c:strRef>
          </c:tx>
          <c:invertIfNegative val="0"/>
          <c:cat>
            <c:strRef>
              <c:f>Sheet1!$A$2</c:f>
              <c:strCache>
                <c:ptCount val="1"/>
                <c:pt idx="0">
                  <c:v>Birth Cohort</c:v>
                </c:pt>
              </c:strCache>
            </c:strRef>
          </c:cat>
          <c:val>
            <c:numRef>
              <c:f>Sheet1!$F$2</c:f>
              <c:numCache>
                <c:formatCode>General</c:formatCode>
                <c:ptCount val="1"/>
              </c:numCache>
            </c:numRef>
          </c:val>
          <c:extLst>
            <c:ext xmlns:c16="http://schemas.microsoft.com/office/drawing/2014/chart" uri="{C3380CC4-5D6E-409C-BE32-E72D297353CC}">
              <c16:uniqueId val="{00000004-4FF8-47FA-81B8-D8D6FB0FFC41}"/>
            </c:ext>
          </c:extLst>
        </c:ser>
        <c:dLbls>
          <c:showLegendKey val="0"/>
          <c:showVal val="0"/>
          <c:showCatName val="0"/>
          <c:showSerName val="0"/>
          <c:showPercent val="0"/>
          <c:showBubbleSize val="0"/>
        </c:dLbls>
        <c:gapWidth val="150"/>
        <c:axId val="282320896"/>
        <c:axId val="282322432"/>
      </c:barChart>
      <c:catAx>
        <c:axId val="282320896"/>
        <c:scaling>
          <c:orientation val="minMax"/>
        </c:scaling>
        <c:delete val="0"/>
        <c:axPos val="b"/>
        <c:numFmt formatCode="General" sourceLinked="0"/>
        <c:majorTickMark val="out"/>
        <c:minorTickMark val="none"/>
        <c:tickLblPos val="nextTo"/>
        <c:spPr>
          <a:ln>
            <a:solidFill>
              <a:srgbClr val="522D24"/>
            </a:solidFill>
          </a:ln>
        </c:spPr>
        <c:txPr>
          <a:bodyPr/>
          <a:lstStyle/>
          <a:p>
            <a:pPr>
              <a:defRPr sz="1600" b="0">
                <a:solidFill>
                  <a:schemeClr val="tx1"/>
                </a:solidFill>
                <a:latin typeface="Arial" panose="020B0604020202020204" pitchFamily="34" charset="0"/>
                <a:cs typeface="Arial" panose="020B0604020202020204" pitchFamily="34" charset="0"/>
              </a:defRPr>
            </a:pPr>
            <a:endParaRPr lang="en-US"/>
          </a:p>
        </c:txPr>
        <c:crossAx val="282322432"/>
        <c:crosses val="autoZero"/>
        <c:auto val="1"/>
        <c:lblAlgn val="ctr"/>
        <c:lblOffset val="100"/>
        <c:noMultiLvlLbl val="0"/>
      </c:catAx>
      <c:valAx>
        <c:axId val="282322432"/>
        <c:scaling>
          <c:orientation val="minMax"/>
        </c:scaling>
        <c:delete val="0"/>
        <c:axPos val="l"/>
        <c:title>
          <c:tx>
            <c:rich>
              <a:bodyPr rot="-5400000" vert="horz"/>
              <a:lstStyle/>
              <a:p>
                <a:pPr>
                  <a:defRPr sz="1600">
                    <a:solidFill>
                      <a:schemeClr val="accent4">
                        <a:lumMod val="50000"/>
                      </a:schemeClr>
                    </a:solidFill>
                    <a:latin typeface="Arial" panose="020B0604020202020204" pitchFamily="34" charset="0"/>
                    <a:cs typeface="Arial" panose="020B0604020202020204" pitchFamily="34" charset="0"/>
                  </a:defRPr>
                </a:pPr>
                <a:r>
                  <a:rPr lang="en-US" sz="1600" dirty="0">
                    <a:solidFill>
                      <a:schemeClr val="accent4">
                        <a:lumMod val="50000"/>
                      </a:schemeClr>
                    </a:solidFill>
                    <a:latin typeface="Arial" panose="020B0604020202020204" pitchFamily="34" charset="0"/>
                    <a:cs typeface="Arial" panose="020B0604020202020204" pitchFamily="34" charset="0"/>
                  </a:rPr>
                  <a:t>Hazard Ratio</a:t>
                </a:r>
                <a:r>
                  <a:rPr lang="en-US" sz="1600" baseline="30000" dirty="0">
                    <a:solidFill>
                      <a:schemeClr val="accent4">
                        <a:lumMod val="50000"/>
                      </a:schemeClr>
                    </a:solidFill>
                    <a:latin typeface="Arial" panose="020B0604020202020204" pitchFamily="34" charset="0"/>
                    <a:cs typeface="Arial" panose="020B0604020202020204" pitchFamily="34" charset="0"/>
                  </a:rPr>
                  <a:t>c</a:t>
                </a:r>
              </a:p>
            </c:rich>
          </c:tx>
          <c:layout>
            <c:manualLayout>
              <c:xMode val="edge"/>
              <c:yMode val="edge"/>
              <c:x val="8.1574071344674495E-2"/>
              <c:y val="0.213334990297566"/>
            </c:manualLayout>
          </c:layout>
          <c:overlay val="0"/>
        </c:title>
        <c:numFmt formatCode="General" sourceLinked="1"/>
        <c:majorTickMark val="out"/>
        <c:minorTickMark val="none"/>
        <c:tickLblPos val="nextTo"/>
        <c:spPr>
          <a:ln>
            <a:solidFill>
              <a:srgbClr val="522D24"/>
            </a:solidFill>
          </a:ln>
        </c:spPr>
        <c:txPr>
          <a:bodyPr/>
          <a:lstStyle/>
          <a:p>
            <a:pPr>
              <a:defRPr sz="1400">
                <a:solidFill>
                  <a:schemeClr val="tx1"/>
                </a:solidFill>
                <a:latin typeface="Arial" panose="020B0604020202020204" pitchFamily="34" charset="0"/>
                <a:cs typeface="Arial" panose="020B0604020202020204" pitchFamily="34" charset="0"/>
              </a:defRPr>
            </a:pPr>
            <a:endParaRPr lang="en-US"/>
          </a:p>
        </c:txPr>
        <c:crossAx val="282320896"/>
        <c:crosses val="autoZero"/>
        <c:crossBetween val="between"/>
        <c:majorUnit val="0.2"/>
      </c:valAx>
    </c:plotArea>
    <c:legend>
      <c:legendPos val="r"/>
      <c:legendEntry>
        <c:idx val="0"/>
        <c:txPr>
          <a:bodyPr/>
          <a:lstStyle/>
          <a:p>
            <a:pPr>
              <a:defRPr sz="1600">
                <a:solidFill>
                  <a:schemeClr val="accent4">
                    <a:lumMod val="50000"/>
                  </a:schemeClr>
                </a:solidFill>
                <a:latin typeface="Arial" panose="020B0604020202020204" pitchFamily="34" charset="0"/>
                <a:cs typeface="Arial" panose="020B0604020202020204" pitchFamily="34" charset="0"/>
              </a:defRPr>
            </a:pPr>
            <a:endParaRPr lang="en-US"/>
          </a:p>
        </c:txPr>
      </c:legendEntry>
      <c:legendEntry>
        <c:idx val="1"/>
        <c:txPr>
          <a:bodyPr/>
          <a:lstStyle/>
          <a:p>
            <a:pPr>
              <a:defRPr sz="1600">
                <a:solidFill>
                  <a:schemeClr val="accent4">
                    <a:lumMod val="50000"/>
                  </a:schemeClr>
                </a:solidFill>
                <a:latin typeface="Arial" panose="020B0604020202020204" pitchFamily="34" charset="0"/>
                <a:cs typeface="Arial" panose="020B0604020202020204" pitchFamily="34" charset="0"/>
              </a:defRPr>
            </a:pPr>
            <a:endParaRPr lang="en-US"/>
          </a:p>
        </c:txPr>
      </c:legendEntry>
      <c:legendEntry>
        <c:idx val="2"/>
        <c:txPr>
          <a:bodyPr/>
          <a:lstStyle/>
          <a:p>
            <a:pPr>
              <a:defRPr sz="1600">
                <a:solidFill>
                  <a:schemeClr val="accent4">
                    <a:lumMod val="50000"/>
                  </a:schemeClr>
                </a:solidFill>
                <a:latin typeface="Arial" panose="020B0604020202020204" pitchFamily="34" charset="0"/>
                <a:cs typeface="Arial" panose="020B0604020202020204" pitchFamily="34" charset="0"/>
              </a:defRPr>
            </a:pPr>
            <a:endParaRPr lang="en-US"/>
          </a:p>
        </c:txPr>
      </c:legendEntry>
      <c:legendEntry>
        <c:idx val="3"/>
        <c:txPr>
          <a:bodyPr/>
          <a:lstStyle/>
          <a:p>
            <a:pPr>
              <a:defRPr sz="1600">
                <a:solidFill>
                  <a:schemeClr val="accent4">
                    <a:lumMod val="50000"/>
                  </a:schemeClr>
                </a:solidFill>
                <a:latin typeface="Arial" panose="020B0604020202020204" pitchFamily="34" charset="0"/>
                <a:cs typeface="Arial" panose="020B0604020202020204" pitchFamily="34" charset="0"/>
              </a:defRPr>
            </a:pPr>
            <a:endParaRPr lang="en-US"/>
          </a:p>
        </c:txPr>
      </c:legendEntry>
      <c:legendEntry>
        <c:idx val="4"/>
        <c:txPr>
          <a:bodyPr/>
          <a:lstStyle/>
          <a:p>
            <a:pPr>
              <a:defRPr sz="1600">
                <a:solidFill>
                  <a:schemeClr val="accent4">
                    <a:lumMod val="50000"/>
                  </a:schemeClr>
                </a:solidFill>
                <a:latin typeface="Arial" panose="020B0604020202020204" pitchFamily="34" charset="0"/>
                <a:cs typeface="Arial" panose="020B0604020202020204" pitchFamily="34" charset="0"/>
              </a:defRPr>
            </a:pPr>
            <a:endParaRPr lang="en-US"/>
          </a:p>
        </c:txPr>
      </c:legendEntry>
      <c:layout>
        <c:manualLayout>
          <c:xMode val="edge"/>
          <c:yMode val="edge"/>
          <c:x val="0.76461132265144305"/>
          <c:y val="0.26170767283283503"/>
          <c:w val="0.16140360974892501"/>
          <c:h val="0.51281986252057898"/>
        </c:manualLayout>
      </c:layout>
      <c:overlay val="0"/>
      <c:spPr>
        <a:ln>
          <a:noFill/>
        </a:ln>
      </c:spPr>
      <c:txPr>
        <a:bodyPr/>
        <a:lstStyle/>
        <a:p>
          <a:pPr>
            <a:defRPr sz="1600">
              <a:solidFill>
                <a:schemeClr val="accent4">
                  <a:lumMod val="50000"/>
                </a:schemeClr>
              </a:solidFill>
              <a:latin typeface="Arial" panose="020B0604020202020204" pitchFamily="34" charset="0"/>
              <a:cs typeface="Arial" panose="020B0604020202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3528118013026"/>
          <c:y val="0.289828043225276"/>
          <c:w val="0.71790743170992499"/>
          <c:h val="0.60678114248835002"/>
        </c:manualLayout>
      </c:layout>
      <c:barChart>
        <c:barDir val="col"/>
        <c:grouping val="clustered"/>
        <c:varyColors val="0"/>
        <c:ser>
          <c:idx val="0"/>
          <c:order val="0"/>
          <c:tx>
            <c:strRef>
              <c:f>Sheet1!$B$1</c:f>
              <c:strCache>
                <c:ptCount val="1"/>
                <c:pt idx="0">
                  <c:v>1989–1990</c:v>
                </c:pt>
              </c:strCache>
            </c:strRef>
          </c:tx>
          <c:spPr>
            <a:solidFill>
              <a:schemeClr val="accent4">
                <a:lumMod val="75000"/>
              </a:schemeClr>
            </a:solidFill>
            <a:ln>
              <a:solidFill>
                <a:schemeClr val="tx1"/>
              </a:solidFill>
            </a:ln>
          </c:spPr>
          <c:invertIfNegative val="0"/>
          <c:errBars>
            <c:errBarType val="both"/>
            <c:errValType val="cust"/>
            <c:noEndCap val="0"/>
            <c:plus>
              <c:numRef>
                <c:f>Sheet1!$C$8:$C$10</c:f>
                <c:numCache>
                  <c:formatCode>General</c:formatCode>
                  <c:ptCount val="3"/>
                  <c:pt idx="0">
                    <c:v>0.11</c:v>
                  </c:pt>
                  <c:pt idx="1">
                    <c:v>0.25</c:v>
                  </c:pt>
                  <c:pt idx="2">
                    <c:v>0.35</c:v>
                  </c:pt>
                </c:numCache>
              </c:numRef>
            </c:plus>
            <c:minus>
              <c:numRef>
                <c:f>Sheet1!$B$8:$B$10</c:f>
                <c:numCache>
                  <c:formatCode>General</c:formatCode>
                  <c:ptCount val="3"/>
                  <c:pt idx="0">
                    <c:v>0.1</c:v>
                  </c:pt>
                  <c:pt idx="1">
                    <c:v>0.21</c:v>
                  </c:pt>
                  <c:pt idx="2">
                    <c:v>0.24</c:v>
                  </c:pt>
                </c:numCache>
              </c:numRef>
            </c:minus>
            <c:spPr>
              <a:ln>
                <a:solidFill>
                  <a:schemeClr val="tx1"/>
                </a:solidFill>
              </a:ln>
            </c:spPr>
          </c:errBars>
          <c:cat>
            <c:strRef>
              <c:f>Sheet1!$A$2:$A$4</c:f>
              <c:strCache>
                <c:ptCount val="3"/>
                <c:pt idx="0">
                  <c:v>Atypia or worse</c:v>
                </c:pt>
                <c:pt idx="1">
                  <c:v>CIN 2/3</c:v>
                </c:pt>
                <c:pt idx="2">
                  <c:v>CIN 3</c:v>
                </c:pt>
              </c:strCache>
            </c:strRef>
          </c:cat>
          <c:val>
            <c:numRef>
              <c:f>Sheet1!$B$2:$B$4</c:f>
              <c:numCache>
                <c:formatCode>General</c:formatCode>
                <c:ptCount val="3"/>
                <c:pt idx="0">
                  <c:v>0.75</c:v>
                </c:pt>
                <c:pt idx="1">
                  <c:v>0.88</c:v>
                </c:pt>
                <c:pt idx="2">
                  <c:v>0.78</c:v>
                </c:pt>
              </c:numCache>
            </c:numRef>
          </c:val>
          <c:extLst>
            <c:ext xmlns:c16="http://schemas.microsoft.com/office/drawing/2014/chart" uri="{C3380CC4-5D6E-409C-BE32-E72D297353CC}">
              <c16:uniqueId val="{00000000-450B-4A1F-9AFE-A4B081C80DC2}"/>
            </c:ext>
          </c:extLst>
        </c:ser>
        <c:ser>
          <c:idx val="1"/>
          <c:order val="1"/>
          <c:tx>
            <c:strRef>
              <c:f>Sheet1!$C$1</c:f>
              <c:strCache>
                <c:ptCount val="1"/>
                <c:pt idx="0">
                  <c:v>1991–1992</c:v>
                </c:pt>
              </c:strCache>
            </c:strRef>
          </c:tx>
          <c:spPr>
            <a:solidFill>
              <a:schemeClr val="accent5">
                <a:lumMod val="60000"/>
                <a:lumOff val="40000"/>
              </a:schemeClr>
            </a:solidFill>
            <a:ln>
              <a:solidFill>
                <a:schemeClr val="tx1"/>
              </a:solidFill>
            </a:ln>
          </c:spPr>
          <c:invertIfNegative val="0"/>
          <c:errBars>
            <c:errBarType val="both"/>
            <c:errValType val="cust"/>
            <c:noEndCap val="0"/>
            <c:plus>
              <c:numRef>
                <c:f>Sheet1!$E$8:$E$10</c:f>
                <c:numCache>
                  <c:formatCode>General</c:formatCode>
                  <c:ptCount val="3"/>
                  <c:pt idx="0">
                    <c:v>0.1</c:v>
                  </c:pt>
                  <c:pt idx="1">
                    <c:v>0.28000000000000003</c:v>
                  </c:pt>
                  <c:pt idx="2">
                    <c:v>0.5</c:v>
                  </c:pt>
                </c:numCache>
              </c:numRef>
            </c:plus>
            <c:minus>
              <c:numRef>
                <c:f>Sheet1!$D$8:$D$10</c:f>
                <c:numCache>
                  <c:formatCode>General</c:formatCode>
                  <c:ptCount val="3"/>
                  <c:pt idx="0">
                    <c:v>7.0000000000000007E-2</c:v>
                  </c:pt>
                  <c:pt idx="1">
                    <c:v>0.19</c:v>
                  </c:pt>
                  <c:pt idx="2">
                    <c:v>0.28000000000000003</c:v>
                  </c:pt>
                </c:numCache>
              </c:numRef>
            </c:minus>
            <c:spPr>
              <a:ln>
                <a:solidFill>
                  <a:schemeClr val="tx1"/>
                </a:solidFill>
              </a:ln>
            </c:spPr>
          </c:errBars>
          <c:cat>
            <c:strRef>
              <c:f>Sheet1!$A$2:$A$4</c:f>
              <c:strCache>
                <c:ptCount val="3"/>
                <c:pt idx="0">
                  <c:v>Atypia or worse</c:v>
                </c:pt>
                <c:pt idx="1">
                  <c:v>CIN 2/3</c:v>
                </c:pt>
                <c:pt idx="2">
                  <c:v>CIN 3</c:v>
                </c:pt>
              </c:strCache>
            </c:strRef>
          </c:cat>
          <c:val>
            <c:numRef>
              <c:f>Sheet1!$C$2:$C$4</c:f>
              <c:numCache>
                <c:formatCode>General</c:formatCode>
                <c:ptCount val="3"/>
                <c:pt idx="0">
                  <c:v>0.46</c:v>
                </c:pt>
                <c:pt idx="1">
                  <c:v>0.56000000000000005</c:v>
                </c:pt>
                <c:pt idx="2">
                  <c:v>0.64</c:v>
                </c:pt>
              </c:numCache>
            </c:numRef>
          </c:val>
          <c:extLst>
            <c:ext xmlns:c16="http://schemas.microsoft.com/office/drawing/2014/chart" uri="{C3380CC4-5D6E-409C-BE32-E72D297353CC}">
              <c16:uniqueId val="{00000001-450B-4A1F-9AFE-A4B081C80DC2}"/>
            </c:ext>
          </c:extLst>
        </c:ser>
        <c:ser>
          <c:idx val="2"/>
          <c:order val="2"/>
          <c:tx>
            <c:strRef>
              <c:f>Sheet1!$D$1</c:f>
              <c:strCache>
                <c:ptCount val="1"/>
                <c:pt idx="0">
                  <c:v>1993–1994</c:v>
                </c:pt>
              </c:strCache>
            </c:strRef>
          </c:tx>
          <c:spPr>
            <a:solidFill>
              <a:srgbClr val="E7CB79"/>
            </a:solidFill>
            <a:ln>
              <a:solidFill>
                <a:schemeClr val="tx1"/>
              </a:solidFill>
            </a:ln>
          </c:spPr>
          <c:invertIfNegative val="0"/>
          <c:errBars>
            <c:errBarType val="both"/>
            <c:errValType val="cust"/>
            <c:noEndCap val="0"/>
            <c:plus>
              <c:numRef>
                <c:f>Sheet1!$G$8:$G$10</c:f>
                <c:numCache>
                  <c:formatCode>General</c:formatCode>
                  <c:ptCount val="3"/>
                  <c:pt idx="0">
                    <c:v>0.16</c:v>
                  </c:pt>
                  <c:pt idx="1">
                    <c:v>0.4</c:v>
                  </c:pt>
                  <c:pt idx="2">
                    <c:v>0.51</c:v>
                  </c:pt>
                </c:numCache>
              </c:numRef>
            </c:plus>
            <c:minus>
              <c:numRef>
                <c:f>Sheet1!$F$8:$F$10</c:f>
                <c:numCache>
                  <c:formatCode>General</c:formatCode>
                  <c:ptCount val="3"/>
                  <c:pt idx="0">
                    <c:v>0.11</c:v>
                  </c:pt>
                  <c:pt idx="1">
                    <c:v>0.17</c:v>
                  </c:pt>
                  <c:pt idx="2">
                    <c:v>0.14000000000000001</c:v>
                  </c:pt>
                </c:numCache>
              </c:numRef>
            </c:minus>
            <c:spPr>
              <a:ln>
                <a:solidFill>
                  <a:schemeClr val="tx1"/>
                </a:solidFill>
              </a:ln>
            </c:spPr>
          </c:errBars>
          <c:cat>
            <c:strRef>
              <c:f>Sheet1!$A$2:$A$4</c:f>
              <c:strCache>
                <c:ptCount val="3"/>
                <c:pt idx="0">
                  <c:v>Atypia or worse</c:v>
                </c:pt>
                <c:pt idx="1">
                  <c:v>CIN 2/3</c:v>
                </c:pt>
                <c:pt idx="2">
                  <c:v>CIN 3</c:v>
                </c:pt>
              </c:strCache>
            </c:strRef>
          </c:cat>
          <c:val>
            <c:numRef>
              <c:f>Sheet1!$D$2:$D$4</c:f>
              <c:numCache>
                <c:formatCode>General</c:formatCode>
                <c:ptCount val="3"/>
                <c:pt idx="0">
                  <c:v>0.4</c:v>
                </c:pt>
                <c:pt idx="1">
                  <c:v>0.27</c:v>
                </c:pt>
                <c:pt idx="2">
                  <c:v>0.2</c:v>
                </c:pt>
              </c:numCache>
            </c:numRef>
          </c:val>
          <c:extLst>
            <c:ext xmlns:c16="http://schemas.microsoft.com/office/drawing/2014/chart" uri="{C3380CC4-5D6E-409C-BE32-E72D297353CC}">
              <c16:uniqueId val="{00000002-450B-4A1F-9AFE-A4B081C80DC2}"/>
            </c:ext>
          </c:extLst>
        </c:ser>
        <c:ser>
          <c:idx val="3"/>
          <c:order val="3"/>
          <c:tx>
            <c:strRef>
              <c:f>Sheet1!$E$1</c:f>
              <c:strCache>
                <c:ptCount val="1"/>
                <c:pt idx="0">
                  <c:v>1995–1996</c:v>
                </c:pt>
              </c:strCache>
            </c:strRef>
          </c:tx>
          <c:spPr>
            <a:solidFill>
              <a:schemeClr val="accent4">
                <a:lumMod val="50000"/>
              </a:schemeClr>
            </a:solidFill>
          </c:spPr>
          <c:invertIfNegative val="0"/>
          <c:errBars>
            <c:errBarType val="both"/>
            <c:errValType val="cust"/>
            <c:noEndCap val="0"/>
            <c:plus>
              <c:numRef>
                <c:f>Sheet1!$I$8</c:f>
                <c:numCache>
                  <c:formatCode>General</c:formatCode>
                  <c:ptCount val="1"/>
                  <c:pt idx="0">
                    <c:v>0.69</c:v>
                  </c:pt>
                </c:numCache>
              </c:numRef>
            </c:plus>
            <c:minus>
              <c:numRef>
                <c:f>Sheet1!$H$8</c:f>
                <c:numCache>
                  <c:formatCode>General</c:formatCode>
                  <c:ptCount val="1"/>
                  <c:pt idx="0">
                    <c:v>0.27</c:v>
                  </c:pt>
                </c:numCache>
              </c:numRef>
            </c:minus>
            <c:spPr>
              <a:ln>
                <a:solidFill>
                  <a:schemeClr val="tx1"/>
                </a:solidFill>
              </a:ln>
            </c:spPr>
          </c:errBars>
          <c:cat>
            <c:strRef>
              <c:f>Sheet1!$A$2:$A$4</c:f>
              <c:strCache>
                <c:ptCount val="3"/>
                <c:pt idx="0">
                  <c:v>Atypia or worse</c:v>
                </c:pt>
                <c:pt idx="1">
                  <c:v>CIN 2/3</c:v>
                </c:pt>
                <c:pt idx="2">
                  <c:v>CIN 3</c:v>
                </c:pt>
              </c:strCache>
            </c:strRef>
          </c:cat>
          <c:val>
            <c:numRef>
              <c:f>Sheet1!$E$2:$E$4</c:f>
              <c:numCache>
                <c:formatCode>General</c:formatCode>
                <c:ptCount val="3"/>
                <c:pt idx="0">
                  <c:v>0.43</c:v>
                </c:pt>
              </c:numCache>
            </c:numRef>
          </c:val>
          <c:extLst>
            <c:ext xmlns:c16="http://schemas.microsoft.com/office/drawing/2014/chart" uri="{C3380CC4-5D6E-409C-BE32-E72D297353CC}">
              <c16:uniqueId val="{00000003-450B-4A1F-9AFE-A4B081C80DC2}"/>
            </c:ext>
          </c:extLst>
        </c:ser>
        <c:ser>
          <c:idx val="4"/>
          <c:order val="4"/>
          <c:tx>
            <c:strRef>
              <c:f>Sheet1!$F$1</c:f>
              <c:strCache>
                <c:ptCount val="1"/>
                <c:pt idx="0">
                  <c:v>1997–1999</c:v>
                </c:pt>
              </c:strCache>
            </c:strRef>
          </c:tx>
          <c:invertIfNegative val="0"/>
          <c:cat>
            <c:strRef>
              <c:f>Sheet1!$A$2:$A$4</c:f>
              <c:strCache>
                <c:ptCount val="3"/>
                <c:pt idx="0">
                  <c:v>Atypia or worse</c:v>
                </c:pt>
                <c:pt idx="1">
                  <c:v>CIN 2/3</c:v>
                </c:pt>
                <c:pt idx="2">
                  <c:v>CIN 3</c:v>
                </c:pt>
              </c:strCache>
            </c:strRef>
          </c:cat>
          <c:val>
            <c:numRef>
              <c:f>Sheet1!$F$2:$F$4</c:f>
              <c:numCache>
                <c:formatCode>General</c:formatCode>
                <c:ptCount val="3"/>
              </c:numCache>
            </c:numRef>
          </c:val>
          <c:extLst>
            <c:ext xmlns:c16="http://schemas.microsoft.com/office/drawing/2014/chart" uri="{C3380CC4-5D6E-409C-BE32-E72D297353CC}">
              <c16:uniqueId val="{00000004-450B-4A1F-9AFE-A4B081C80DC2}"/>
            </c:ext>
          </c:extLst>
        </c:ser>
        <c:dLbls>
          <c:showLegendKey val="0"/>
          <c:showVal val="0"/>
          <c:showCatName val="0"/>
          <c:showSerName val="0"/>
          <c:showPercent val="0"/>
          <c:showBubbleSize val="0"/>
        </c:dLbls>
        <c:gapWidth val="150"/>
        <c:axId val="282642688"/>
        <c:axId val="282648576"/>
      </c:barChart>
      <c:catAx>
        <c:axId val="282642688"/>
        <c:scaling>
          <c:orientation val="minMax"/>
        </c:scaling>
        <c:delete val="0"/>
        <c:axPos val="b"/>
        <c:numFmt formatCode="General" sourceLinked="0"/>
        <c:majorTickMark val="out"/>
        <c:minorTickMark val="none"/>
        <c:tickLblPos val="nextTo"/>
        <c:spPr>
          <a:ln>
            <a:solidFill>
              <a:schemeClr val="tx1"/>
            </a:solidFill>
          </a:ln>
        </c:spPr>
        <c:txPr>
          <a:bodyPr/>
          <a:lstStyle/>
          <a:p>
            <a:pPr>
              <a:defRPr sz="1400" b="0">
                <a:solidFill>
                  <a:schemeClr val="tx1"/>
                </a:solidFill>
              </a:defRPr>
            </a:pPr>
            <a:endParaRPr lang="en-US"/>
          </a:p>
        </c:txPr>
        <c:crossAx val="282648576"/>
        <c:crosses val="autoZero"/>
        <c:auto val="1"/>
        <c:lblAlgn val="ctr"/>
        <c:lblOffset val="0"/>
        <c:noMultiLvlLbl val="0"/>
      </c:catAx>
      <c:valAx>
        <c:axId val="282648576"/>
        <c:scaling>
          <c:orientation val="minMax"/>
        </c:scaling>
        <c:delete val="0"/>
        <c:axPos val="l"/>
        <c:title>
          <c:tx>
            <c:rich>
              <a:bodyPr rot="-5400000" vert="horz"/>
              <a:lstStyle/>
              <a:p>
                <a:pPr>
                  <a:defRPr sz="1600" baseline="0">
                    <a:solidFill>
                      <a:schemeClr val="accent4">
                        <a:lumMod val="50000"/>
                      </a:schemeClr>
                    </a:solidFill>
                    <a:latin typeface="Arial" charset="0"/>
                    <a:ea typeface="Arial" charset="0"/>
                    <a:cs typeface="Arial" charset="0"/>
                  </a:defRPr>
                </a:pPr>
                <a:r>
                  <a:rPr lang="en-US" sz="1600" baseline="0" dirty="0">
                    <a:solidFill>
                      <a:schemeClr val="accent4">
                        <a:lumMod val="50000"/>
                      </a:schemeClr>
                    </a:solidFill>
                    <a:latin typeface="Arial" charset="0"/>
                    <a:ea typeface="Arial" charset="0"/>
                    <a:cs typeface="Arial" charset="0"/>
                  </a:rPr>
                  <a:t>Hazard Ratio</a:t>
                </a:r>
              </a:p>
            </c:rich>
          </c:tx>
          <c:layout>
            <c:manualLayout>
              <c:xMode val="edge"/>
              <c:yMode val="edge"/>
              <c:x val="2.2397271708949999E-2"/>
              <c:y val="0.39856860541537398"/>
            </c:manualLayout>
          </c:layout>
          <c:overlay val="0"/>
        </c:title>
        <c:numFmt formatCode="General" sourceLinked="1"/>
        <c:majorTickMark val="out"/>
        <c:minorTickMark val="none"/>
        <c:tickLblPos val="nextTo"/>
        <c:spPr>
          <a:ln>
            <a:solidFill>
              <a:schemeClr val="tx1"/>
            </a:solidFill>
          </a:ln>
        </c:spPr>
        <c:txPr>
          <a:bodyPr/>
          <a:lstStyle/>
          <a:p>
            <a:pPr>
              <a:defRPr sz="1400">
                <a:solidFill>
                  <a:schemeClr val="tx1"/>
                </a:solidFill>
              </a:defRPr>
            </a:pPr>
            <a:endParaRPr lang="en-US"/>
          </a:p>
        </c:txPr>
        <c:crossAx val="28264268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94873D-E6F6-40AD-927F-1A110AB28584}" type="doc">
      <dgm:prSet loTypeId="urn:microsoft.com/office/officeart/2005/8/layout/default" loCatId="Inbox" qsTypeId="urn:microsoft.com/office/officeart/2005/8/quickstyle/simple3" qsCatId="simple" csTypeId="urn:microsoft.com/office/officeart/2005/8/colors/colorful1" csCatId="colorful" phldr="1"/>
      <dgm:spPr/>
      <dgm:t>
        <a:bodyPr/>
        <a:lstStyle/>
        <a:p>
          <a:endParaRPr lang="en-US"/>
        </a:p>
      </dgm:t>
    </dgm:pt>
    <dgm:pt modelId="{F59DC459-F26A-4516-8B59-F8098DCBFDCE}">
      <dgm:prSet custT="1"/>
      <dgm:spPr/>
      <dgm:t>
        <a:bodyPr/>
        <a:lstStyle/>
        <a:p>
          <a:r>
            <a:rPr lang="lv-LV" sz="2300" dirty="0">
              <a:solidFill>
                <a:schemeClr val="accent4">
                  <a:lumMod val="50000"/>
                </a:schemeClr>
              </a:solidFill>
              <a:latin typeface="Arial" panose="020B0604020202020204" pitchFamily="34" charset="0"/>
              <a:cs typeface="Arial" panose="020B0604020202020204" pitchFamily="34" charset="0"/>
            </a:rPr>
            <a:t>Šī vakcīna satur vēzi</a:t>
          </a:r>
          <a:endParaRPr lang="en-US" sz="2300" dirty="0">
            <a:solidFill>
              <a:schemeClr val="accent4">
                <a:lumMod val="50000"/>
              </a:schemeClr>
            </a:solidFill>
            <a:latin typeface="Arial" panose="020B0604020202020204" pitchFamily="34" charset="0"/>
            <a:cs typeface="Arial" panose="020B0604020202020204" pitchFamily="34" charset="0"/>
          </a:endParaRPr>
        </a:p>
      </dgm:t>
    </dgm:pt>
    <dgm:pt modelId="{0B8BCA84-B65F-49AF-8505-615AF7C587E9}" type="parTrans" cxnId="{99EAAFF1-3F92-479E-98FD-D8338F4E0E86}">
      <dgm:prSet/>
      <dgm:spPr/>
      <dgm:t>
        <a:bodyPr/>
        <a:lstStyle/>
        <a:p>
          <a:endParaRPr lang="en-US"/>
        </a:p>
      </dgm:t>
    </dgm:pt>
    <dgm:pt modelId="{858A795D-B176-4A4A-AE47-8DC8F9092C30}" type="sibTrans" cxnId="{99EAAFF1-3F92-479E-98FD-D8338F4E0E86}">
      <dgm:prSet/>
      <dgm:spPr/>
      <dgm:t>
        <a:bodyPr/>
        <a:lstStyle/>
        <a:p>
          <a:endParaRPr lang="en-US"/>
        </a:p>
      </dgm:t>
    </dgm:pt>
    <dgm:pt modelId="{0B3627C5-DCB0-4569-A17D-82D43AFAA30E}">
      <dgm:prSet custT="1"/>
      <dgm:spPr/>
      <dgm:t>
        <a:bodyPr/>
        <a:lstStyle/>
        <a:p>
          <a:r>
            <a:rPr lang="lv-LV" sz="2300">
              <a:solidFill>
                <a:schemeClr val="accent4">
                  <a:lumMod val="50000"/>
                </a:schemeClr>
              </a:solidFill>
              <a:latin typeface="Arial" panose="020B0604020202020204" pitchFamily="34" charset="0"/>
              <a:cs typeface="Arial" panose="020B0604020202020204" pitchFamily="34" charset="0"/>
            </a:rPr>
            <a:t>Vakcīna ir jauna, neizpētīta</a:t>
          </a:r>
          <a:endParaRPr lang="en-US" sz="2300">
            <a:solidFill>
              <a:schemeClr val="accent4">
                <a:lumMod val="50000"/>
              </a:schemeClr>
            </a:solidFill>
            <a:latin typeface="Arial" panose="020B0604020202020204" pitchFamily="34" charset="0"/>
            <a:cs typeface="Arial" panose="020B0604020202020204" pitchFamily="34" charset="0"/>
          </a:endParaRPr>
        </a:p>
      </dgm:t>
    </dgm:pt>
    <dgm:pt modelId="{B7886AAB-A447-4296-AE55-39057E15469B}" type="parTrans" cxnId="{5EB2AB02-2D07-4996-AC0E-010C46707A0F}">
      <dgm:prSet/>
      <dgm:spPr/>
      <dgm:t>
        <a:bodyPr/>
        <a:lstStyle/>
        <a:p>
          <a:endParaRPr lang="en-US"/>
        </a:p>
      </dgm:t>
    </dgm:pt>
    <dgm:pt modelId="{AC46085B-0985-4D25-A6E7-DDD7C0BD4B89}" type="sibTrans" cxnId="{5EB2AB02-2D07-4996-AC0E-010C46707A0F}">
      <dgm:prSet/>
      <dgm:spPr/>
      <dgm:t>
        <a:bodyPr/>
        <a:lstStyle/>
        <a:p>
          <a:endParaRPr lang="en-US"/>
        </a:p>
      </dgm:t>
    </dgm:pt>
    <dgm:pt modelId="{0447B7BA-61F8-4C95-BF01-38F29950FC8B}">
      <dgm:prSet custT="1"/>
      <dgm:spPr/>
      <dgm:t>
        <a:bodyPr/>
        <a:lstStyle/>
        <a:p>
          <a:r>
            <a:rPr lang="lv-LV" sz="2300" dirty="0">
              <a:solidFill>
                <a:schemeClr val="accent4">
                  <a:lumMod val="50000"/>
                </a:schemeClr>
              </a:solidFill>
              <a:latin typeface="Arial" panose="020B0604020202020204" pitchFamily="34" charset="0"/>
              <a:cs typeface="Arial" panose="020B0604020202020204" pitchFamily="34" charset="0"/>
            </a:rPr>
            <a:t>Vakcīnai ir briesmīgas komplikācijas</a:t>
          </a:r>
          <a:endParaRPr lang="en-US" sz="2300" dirty="0">
            <a:solidFill>
              <a:schemeClr val="accent4">
                <a:lumMod val="50000"/>
              </a:schemeClr>
            </a:solidFill>
            <a:latin typeface="Arial" panose="020B0604020202020204" pitchFamily="34" charset="0"/>
            <a:cs typeface="Arial" panose="020B0604020202020204" pitchFamily="34" charset="0"/>
          </a:endParaRPr>
        </a:p>
      </dgm:t>
    </dgm:pt>
    <dgm:pt modelId="{C4CD6DB9-B4A6-4927-BC86-BFAAE8F5E437}" type="parTrans" cxnId="{BBAE1CDB-4822-4D74-AE15-A9C41321AB1A}">
      <dgm:prSet/>
      <dgm:spPr/>
      <dgm:t>
        <a:bodyPr/>
        <a:lstStyle/>
        <a:p>
          <a:endParaRPr lang="en-US"/>
        </a:p>
      </dgm:t>
    </dgm:pt>
    <dgm:pt modelId="{07467888-3D79-42F3-BBA9-8000A40C3008}" type="sibTrans" cxnId="{BBAE1CDB-4822-4D74-AE15-A9C41321AB1A}">
      <dgm:prSet/>
      <dgm:spPr/>
      <dgm:t>
        <a:bodyPr/>
        <a:lstStyle/>
        <a:p>
          <a:endParaRPr lang="en-US"/>
        </a:p>
      </dgm:t>
    </dgm:pt>
    <dgm:pt modelId="{4F1E217B-88A3-43B4-9335-D556831556C9}">
      <dgm:prSet custT="1"/>
      <dgm:spPr/>
      <dgm:t>
        <a:bodyPr/>
        <a:lstStyle/>
        <a:p>
          <a:r>
            <a:rPr lang="lv-LV" sz="2300" dirty="0">
              <a:solidFill>
                <a:schemeClr val="accent4">
                  <a:lumMod val="50000"/>
                </a:schemeClr>
              </a:solidFill>
              <a:latin typeface="Arial" panose="020B0604020202020204" pitchFamily="34" charset="0"/>
              <a:cs typeface="Arial" panose="020B0604020202020204" pitchFamily="34" charset="0"/>
            </a:rPr>
            <a:t>Vakcīna veicina seksuālu aktivitāti</a:t>
          </a:r>
          <a:endParaRPr lang="en-US" sz="2300" dirty="0">
            <a:solidFill>
              <a:schemeClr val="accent4">
                <a:lumMod val="50000"/>
              </a:schemeClr>
            </a:solidFill>
            <a:latin typeface="Arial" panose="020B0604020202020204" pitchFamily="34" charset="0"/>
            <a:cs typeface="Arial" panose="020B0604020202020204" pitchFamily="34" charset="0"/>
          </a:endParaRPr>
        </a:p>
      </dgm:t>
    </dgm:pt>
    <dgm:pt modelId="{B7B86684-9147-42D2-B367-F52FAD1EE370}" type="parTrans" cxnId="{0F1BE0D4-C5A2-4078-BC74-184D1069F367}">
      <dgm:prSet/>
      <dgm:spPr/>
      <dgm:t>
        <a:bodyPr/>
        <a:lstStyle/>
        <a:p>
          <a:endParaRPr lang="en-US"/>
        </a:p>
      </dgm:t>
    </dgm:pt>
    <dgm:pt modelId="{480718C9-2968-4DAA-BE65-CC91F4B3B79C}" type="sibTrans" cxnId="{0F1BE0D4-C5A2-4078-BC74-184D1069F367}">
      <dgm:prSet/>
      <dgm:spPr/>
      <dgm:t>
        <a:bodyPr/>
        <a:lstStyle/>
        <a:p>
          <a:endParaRPr lang="en-US"/>
        </a:p>
      </dgm:t>
    </dgm:pt>
    <dgm:pt modelId="{1C5746F0-26B4-4976-BC02-9491FAF7CCCA}">
      <dgm:prSet custT="1"/>
      <dgm:spPr/>
      <dgm:t>
        <a:bodyPr/>
        <a:lstStyle/>
        <a:p>
          <a:r>
            <a:rPr lang="lv-LV" sz="2300">
              <a:solidFill>
                <a:schemeClr val="accent4">
                  <a:lumMod val="50000"/>
                </a:schemeClr>
              </a:solidFill>
              <a:latin typeface="Arial" panose="020B0604020202020204" pitchFamily="34" charset="0"/>
              <a:cs typeface="Arial" panose="020B0604020202020204" pitchFamily="34" charset="0"/>
            </a:rPr>
            <a:t>Vakcīna rada neauglību</a:t>
          </a:r>
          <a:endParaRPr lang="en-US" sz="2300">
            <a:solidFill>
              <a:schemeClr val="accent4">
                <a:lumMod val="50000"/>
              </a:schemeClr>
            </a:solidFill>
            <a:latin typeface="Arial" panose="020B0604020202020204" pitchFamily="34" charset="0"/>
            <a:cs typeface="Arial" panose="020B0604020202020204" pitchFamily="34" charset="0"/>
          </a:endParaRPr>
        </a:p>
      </dgm:t>
    </dgm:pt>
    <dgm:pt modelId="{1E373C72-8B6B-49DE-B8C3-FA59D3CD6C28}" type="parTrans" cxnId="{7080AF3E-399E-4414-B943-E480BE555DE7}">
      <dgm:prSet/>
      <dgm:spPr/>
      <dgm:t>
        <a:bodyPr/>
        <a:lstStyle/>
        <a:p>
          <a:endParaRPr lang="en-US"/>
        </a:p>
      </dgm:t>
    </dgm:pt>
    <dgm:pt modelId="{4E89AE05-D330-4643-96E2-F02C571452A4}" type="sibTrans" cxnId="{7080AF3E-399E-4414-B943-E480BE555DE7}">
      <dgm:prSet/>
      <dgm:spPr/>
      <dgm:t>
        <a:bodyPr/>
        <a:lstStyle/>
        <a:p>
          <a:endParaRPr lang="en-US"/>
        </a:p>
      </dgm:t>
    </dgm:pt>
    <dgm:pt modelId="{D244479B-B4B8-463D-B165-BF5DC73F2559}" type="pres">
      <dgm:prSet presAssocID="{C794873D-E6F6-40AD-927F-1A110AB28584}" presName="diagram" presStyleCnt="0">
        <dgm:presLayoutVars>
          <dgm:dir/>
          <dgm:resizeHandles val="exact"/>
        </dgm:presLayoutVars>
      </dgm:prSet>
      <dgm:spPr/>
    </dgm:pt>
    <dgm:pt modelId="{C31F808E-ADD2-41AE-A040-CF4167EDCD17}" type="pres">
      <dgm:prSet presAssocID="{F59DC459-F26A-4516-8B59-F8098DCBFDCE}" presName="node" presStyleLbl="node1" presStyleIdx="0" presStyleCnt="5">
        <dgm:presLayoutVars>
          <dgm:bulletEnabled val="1"/>
        </dgm:presLayoutVars>
      </dgm:prSet>
      <dgm:spPr/>
    </dgm:pt>
    <dgm:pt modelId="{0157B93F-385E-4D5C-97A5-82049ACF0EDD}" type="pres">
      <dgm:prSet presAssocID="{858A795D-B176-4A4A-AE47-8DC8F9092C30}" presName="sibTrans" presStyleCnt="0"/>
      <dgm:spPr/>
    </dgm:pt>
    <dgm:pt modelId="{49FAE41E-8EC3-48E0-AD93-AD41E9320649}" type="pres">
      <dgm:prSet presAssocID="{0B3627C5-DCB0-4569-A17D-82D43AFAA30E}" presName="node" presStyleLbl="node1" presStyleIdx="1" presStyleCnt="5">
        <dgm:presLayoutVars>
          <dgm:bulletEnabled val="1"/>
        </dgm:presLayoutVars>
      </dgm:prSet>
      <dgm:spPr/>
    </dgm:pt>
    <dgm:pt modelId="{F93BC585-9501-40A3-931E-B3EF4EB5E4F1}" type="pres">
      <dgm:prSet presAssocID="{AC46085B-0985-4D25-A6E7-DDD7C0BD4B89}" presName="sibTrans" presStyleCnt="0"/>
      <dgm:spPr/>
    </dgm:pt>
    <dgm:pt modelId="{6E6A9E9B-9C59-4E46-B072-C8D1E2A3DBA5}" type="pres">
      <dgm:prSet presAssocID="{0447B7BA-61F8-4C95-BF01-38F29950FC8B}" presName="node" presStyleLbl="node1" presStyleIdx="2" presStyleCnt="5">
        <dgm:presLayoutVars>
          <dgm:bulletEnabled val="1"/>
        </dgm:presLayoutVars>
      </dgm:prSet>
      <dgm:spPr/>
    </dgm:pt>
    <dgm:pt modelId="{F16D2B5A-B356-46A1-B1AF-7718D5BDD1BC}" type="pres">
      <dgm:prSet presAssocID="{07467888-3D79-42F3-BBA9-8000A40C3008}" presName="sibTrans" presStyleCnt="0"/>
      <dgm:spPr/>
    </dgm:pt>
    <dgm:pt modelId="{F71CDA30-C580-4D44-AD9F-52A77EF887FA}" type="pres">
      <dgm:prSet presAssocID="{4F1E217B-88A3-43B4-9335-D556831556C9}" presName="node" presStyleLbl="node1" presStyleIdx="3" presStyleCnt="5">
        <dgm:presLayoutVars>
          <dgm:bulletEnabled val="1"/>
        </dgm:presLayoutVars>
      </dgm:prSet>
      <dgm:spPr/>
    </dgm:pt>
    <dgm:pt modelId="{AAC389F2-B8BC-4CB2-AA05-82530ACDF64F}" type="pres">
      <dgm:prSet presAssocID="{480718C9-2968-4DAA-BE65-CC91F4B3B79C}" presName="sibTrans" presStyleCnt="0"/>
      <dgm:spPr/>
    </dgm:pt>
    <dgm:pt modelId="{C0F8BD63-EFBD-411E-A3C3-C81BF98532BF}" type="pres">
      <dgm:prSet presAssocID="{1C5746F0-26B4-4976-BC02-9491FAF7CCCA}" presName="node" presStyleLbl="node1" presStyleIdx="4" presStyleCnt="5">
        <dgm:presLayoutVars>
          <dgm:bulletEnabled val="1"/>
        </dgm:presLayoutVars>
      </dgm:prSet>
      <dgm:spPr/>
    </dgm:pt>
  </dgm:ptLst>
  <dgm:cxnLst>
    <dgm:cxn modelId="{5EB2AB02-2D07-4996-AC0E-010C46707A0F}" srcId="{C794873D-E6F6-40AD-927F-1A110AB28584}" destId="{0B3627C5-DCB0-4569-A17D-82D43AFAA30E}" srcOrd="1" destOrd="0" parTransId="{B7886AAB-A447-4296-AE55-39057E15469B}" sibTransId="{AC46085B-0985-4D25-A6E7-DDD7C0BD4B89}"/>
    <dgm:cxn modelId="{F8DE4618-7601-4752-9E1B-589F027925A5}" type="presOf" srcId="{F59DC459-F26A-4516-8B59-F8098DCBFDCE}" destId="{C31F808E-ADD2-41AE-A040-CF4167EDCD17}" srcOrd="0" destOrd="0" presId="urn:microsoft.com/office/officeart/2005/8/layout/default"/>
    <dgm:cxn modelId="{7080AF3E-399E-4414-B943-E480BE555DE7}" srcId="{C794873D-E6F6-40AD-927F-1A110AB28584}" destId="{1C5746F0-26B4-4976-BC02-9491FAF7CCCA}" srcOrd="4" destOrd="0" parTransId="{1E373C72-8B6B-49DE-B8C3-FA59D3CD6C28}" sibTransId="{4E89AE05-D330-4643-96E2-F02C571452A4}"/>
    <dgm:cxn modelId="{F496476A-3C38-4131-A2FD-85C78B8D3E59}" type="presOf" srcId="{0447B7BA-61F8-4C95-BF01-38F29950FC8B}" destId="{6E6A9E9B-9C59-4E46-B072-C8D1E2A3DBA5}" srcOrd="0" destOrd="0" presId="urn:microsoft.com/office/officeart/2005/8/layout/default"/>
    <dgm:cxn modelId="{A61B934D-16F0-4390-A735-6758146FD6B3}" type="presOf" srcId="{1C5746F0-26B4-4976-BC02-9491FAF7CCCA}" destId="{C0F8BD63-EFBD-411E-A3C3-C81BF98532BF}" srcOrd="0" destOrd="0" presId="urn:microsoft.com/office/officeart/2005/8/layout/default"/>
    <dgm:cxn modelId="{CBB18955-48F7-4FC8-B5CE-FCC0994CE9C2}" type="presOf" srcId="{4F1E217B-88A3-43B4-9335-D556831556C9}" destId="{F71CDA30-C580-4D44-AD9F-52A77EF887FA}" srcOrd="0" destOrd="0" presId="urn:microsoft.com/office/officeart/2005/8/layout/default"/>
    <dgm:cxn modelId="{49EB19C3-D170-4C31-B5BB-6A0EF9731A47}" type="presOf" srcId="{0B3627C5-DCB0-4569-A17D-82D43AFAA30E}" destId="{49FAE41E-8EC3-48E0-AD93-AD41E9320649}" srcOrd="0" destOrd="0" presId="urn:microsoft.com/office/officeart/2005/8/layout/default"/>
    <dgm:cxn modelId="{00086ACE-763D-4842-8AC2-5ACFD508FE67}" type="presOf" srcId="{C794873D-E6F6-40AD-927F-1A110AB28584}" destId="{D244479B-B4B8-463D-B165-BF5DC73F2559}" srcOrd="0" destOrd="0" presId="urn:microsoft.com/office/officeart/2005/8/layout/default"/>
    <dgm:cxn modelId="{0F1BE0D4-C5A2-4078-BC74-184D1069F367}" srcId="{C794873D-E6F6-40AD-927F-1A110AB28584}" destId="{4F1E217B-88A3-43B4-9335-D556831556C9}" srcOrd="3" destOrd="0" parTransId="{B7B86684-9147-42D2-B367-F52FAD1EE370}" sibTransId="{480718C9-2968-4DAA-BE65-CC91F4B3B79C}"/>
    <dgm:cxn modelId="{BBAE1CDB-4822-4D74-AE15-A9C41321AB1A}" srcId="{C794873D-E6F6-40AD-927F-1A110AB28584}" destId="{0447B7BA-61F8-4C95-BF01-38F29950FC8B}" srcOrd="2" destOrd="0" parTransId="{C4CD6DB9-B4A6-4927-BC86-BFAAE8F5E437}" sibTransId="{07467888-3D79-42F3-BBA9-8000A40C3008}"/>
    <dgm:cxn modelId="{99EAAFF1-3F92-479E-98FD-D8338F4E0E86}" srcId="{C794873D-E6F6-40AD-927F-1A110AB28584}" destId="{F59DC459-F26A-4516-8B59-F8098DCBFDCE}" srcOrd="0" destOrd="0" parTransId="{0B8BCA84-B65F-49AF-8505-615AF7C587E9}" sibTransId="{858A795D-B176-4A4A-AE47-8DC8F9092C30}"/>
    <dgm:cxn modelId="{7D8CE6A7-FEE2-490B-B093-DFB18DB98735}" type="presParOf" srcId="{D244479B-B4B8-463D-B165-BF5DC73F2559}" destId="{C31F808E-ADD2-41AE-A040-CF4167EDCD17}" srcOrd="0" destOrd="0" presId="urn:microsoft.com/office/officeart/2005/8/layout/default"/>
    <dgm:cxn modelId="{EB44ADDC-261C-4F62-90F4-551C2BA5A3EA}" type="presParOf" srcId="{D244479B-B4B8-463D-B165-BF5DC73F2559}" destId="{0157B93F-385E-4D5C-97A5-82049ACF0EDD}" srcOrd="1" destOrd="0" presId="urn:microsoft.com/office/officeart/2005/8/layout/default"/>
    <dgm:cxn modelId="{35308629-5434-40E0-BA6B-11B89D5FB044}" type="presParOf" srcId="{D244479B-B4B8-463D-B165-BF5DC73F2559}" destId="{49FAE41E-8EC3-48E0-AD93-AD41E9320649}" srcOrd="2" destOrd="0" presId="urn:microsoft.com/office/officeart/2005/8/layout/default"/>
    <dgm:cxn modelId="{62B77166-B369-42A4-B50C-6BCD1D8EC0A7}" type="presParOf" srcId="{D244479B-B4B8-463D-B165-BF5DC73F2559}" destId="{F93BC585-9501-40A3-931E-B3EF4EB5E4F1}" srcOrd="3" destOrd="0" presId="urn:microsoft.com/office/officeart/2005/8/layout/default"/>
    <dgm:cxn modelId="{4CFA3D9B-63DC-4B8B-85BC-99247DA465F0}" type="presParOf" srcId="{D244479B-B4B8-463D-B165-BF5DC73F2559}" destId="{6E6A9E9B-9C59-4E46-B072-C8D1E2A3DBA5}" srcOrd="4" destOrd="0" presId="urn:microsoft.com/office/officeart/2005/8/layout/default"/>
    <dgm:cxn modelId="{6FF80518-8789-4286-8F03-8FE9E4AD230F}" type="presParOf" srcId="{D244479B-B4B8-463D-B165-BF5DC73F2559}" destId="{F16D2B5A-B356-46A1-B1AF-7718D5BDD1BC}" srcOrd="5" destOrd="0" presId="urn:microsoft.com/office/officeart/2005/8/layout/default"/>
    <dgm:cxn modelId="{D03D9F1B-8389-41FA-BB27-C9118DDFA46A}" type="presParOf" srcId="{D244479B-B4B8-463D-B165-BF5DC73F2559}" destId="{F71CDA30-C580-4D44-AD9F-52A77EF887FA}" srcOrd="6" destOrd="0" presId="urn:microsoft.com/office/officeart/2005/8/layout/default"/>
    <dgm:cxn modelId="{D497DC59-8640-46A6-AE40-73728003DF07}" type="presParOf" srcId="{D244479B-B4B8-463D-B165-BF5DC73F2559}" destId="{AAC389F2-B8BC-4CB2-AA05-82530ACDF64F}" srcOrd="7" destOrd="0" presId="urn:microsoft.com/office/officeart/2005/8/layout/default"/>
    <dgm:cxn modelId="{53817DD2-FD54-45A9-BD38-82CE739E3D19}" type="presParOf" srcId="{D244479B-B4B8-463D-B165-BF5DC73F2559}" destId="{C0F8BD63-EFBD-411E-A3C3-C81BF98532BF}" srcOrd="8" destOrd="0" presId="urn:microsoft.com/office/officeart/2005/8/layout/default"/>
  </dgm:cxnLst>
  <dgm:bg/>
  <dgm:whole>
    <a:ln w="38100"/>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94873D-E6F6-40AD-927F-1A110AB28584}" type="doc">
      <dgm:prSet loTypeId="urn:microsoft.com/office/officeart/2005/8/layout/default" loCatId="Inbox" qsTypeId="urn:microsoft.com/office/officeart/2005/8/quickstyle/simple3" qsCatId="simple" csTypeId="urn:microsoft.com/office/officeart/2005/8/colors/colorful1" csCatId="colorful" phldr="1"/>
      <dgm:spPr/>
      <dgm:t>
        <a:bodyPr/>
        <a:lstStyle/>
        <a:p>
          <a:endParaRPr lang="en-US"/>
        </a:p>
      </dgm:t>
    </dgm:pt>
    <dgm:pt modelId="{F59DC459-F26A-4516-8B59-F8098DCBFDCE}">
      <dgm:prSet custT="1"/>
      <dgm:spPr/>
      <dgm:t>
        <a:bodyPr/>
        <a:lstStyle/>
        <a:p>
          <a:r>
            <a:rPr lang="lv-LV" sz="2300" dirty="0">
              <a:solidFill>
                <a:schemeClr val="accent4">
                  <a:lumMod val="50000"/>
                </a:schemeClr>
              </a:solidFill>
              <a:latin typeface="Arial" panose="020B0604020202020204" pitchFamily="34" charset="0"/>
              <a:cs typeface="Arial" panose="020B0604020202020204" pitchFamily="34" charset="0"/>
            </a:rPr>
            <a:t>Šī vakcīna satur vēzi</a:t>
          </a:r>
          <a:endParaRPr lang="en-US" sz="2300" dirty="0">
            <a:solidFill>
              <a:schemeClr val="accent4">
                <a:lumMod val="50000"/>
              </a:schemeClr>
            </a:solidFill>
            <a:latin typeface="Arial" panose="020B0604020202020204" pitchFamily="34" charset="0"/>
            <a:cs typeface="Arial" panose="020B0604020202020204" pitchFamily="34" charset="0"/>
          </a:endParaRPr>
        </a:p>
      </dgm:t>
    </dgm:pt>
    <dgm:pt modelId="{0B8BCA84-B65F-49AF-8505-615AF7C587E9}" type="parTrans" cxnId="{99EAAFF1-3F92-479E-98FD-D8338F4E0E86}">
      <dgm:prSet/>
      <dgm:spPr/>
      <dgm:t>
        <a:bodyPr/>
        <a:lstStyle/>
        <a:p>
          <a:endParaRPr lang="en-US"/>
        </a:p>
      </dgm:t>
    </dgm:pt>
    <dgm:pt modelId="{858A795D-B176-4A4A-AE47-8DC8F9092C30}" type="sibTrans" cxnId="{99EAAFF1-3F92-479E-98FD-D8338F4E0E86}">
      <dgm:prSet/>
      <dgm:spPr/>
      <dgm:t>
        <a:bodyPr/>
        <a:lstStyle/>
        <a:p>
          <a:endParaRPr lang="en-US"/>
        </a:p>
      </dgm:t>
    </dgm:pt>
    <dgm:pt modelId="{0B3627C5-DCB0-4569-A17D-82D43AFAA30E}">
      <dgm:prSet custT="1"/>
      <dgm:spPr/>
      <dgm:t>
        <a:bodyPr/>
        <a:lstStyle/>
        <a:p>
          <a:r>
            <a:rPr lang="lv-LV" sz="2300">
              <a:solidFill>
                <a:schemeClr val="accent4">
                  <a:lumMod val="50000"/>
                </a:schemeClr>
              </a:solidFill>
              <a:latin typeface="Arial" panose="020B0604020202020204" pitchFamily="34" charset="0"/>
              <a:cs typeface="Arial" panose="020B0604020202020204" pitchFamily="34" charset="0"/>
            </a:rPr>
            <a:t>Vakcīna ir jauna, neizpētīta</a:t>
          </a:r>
          <a:endParaRPr lang="en-US" sz="2300">
            <a:solidFill>
              <a:schemeClr val="accent4">
                <a:lumMod val="50000"/>
              </a:schemeClr>
            </a:solidFill>
            <a:latin typeface="Arial" panose="020B0604020202020204" pitchFamily="34" charset="0"/>
            <a:cs typeface="Arial" panose="020B0604020202020204" pitchFamily="34" charset="0"/>
          </a:endParaRPr>
        </a:p>
      </dgm:t>
    </dgm:pt>
    <dgm:pt modelId="{B7886AAB-A447-4296-AE55-39057E15469B}" type="parTrans" cxnId="{5EB2AB02-2D07-4996-AC0E-010C46707A0F}">
      <dgm:prSet/>
      <dgm:spPr/>
      <dgm:t>
        <a:bodyPr/>
        <a:lstStyle/>
        <a:p>
          <a:endParaRPr lang="en-US"/>
        </a:p>
      </dgm:t>
    </dgm:pt>
    <dgm:pt modelId="{AC46085B-0985-4D25-A6E7-DDD7C0BD4B89}" type="sibTrans" cxnId="{5EB2AB02-2D07-4996-AC0E-010C46707A0F}">
      <dgm:prSet/>
      <dgm:spPr/>
      <dgm:t>
        <a:bodyPr/>
        <a:lstStyle/>
        <a:p>
          <a:endParaRPr lang="en-US"/>
        </a:p>
      </dgm:t>
    </dgm:pt>
    <dgm:pt modelId="{0447B7BA-61F8-4C95-BF01-38F29950FC8B}">
      <dgm:prSet custT="1"/>
      <dgm:spPr/>
      <dgm:t>
        <a:bodyPr/>
        <a:lstStyle/>
        <a:p>
          <a:r>
            <a:rPr lang="lv-LV" sz="2300" dirty="0">
              <a:solidFill>
                <a:schemeClr val="accent4">
                  <a:lumMod val="50000"/>
                </a:schemeClr>
              </a:solidFill>
              <a:latin typeface="Arial" panose="020B0604020202020204" pitchFamily="34" charset="0"/>
              <a:cs typeface="Arial" panose="020B0604020202020204" pitchFamily="34" charset="0"/>
            </a:rPr>
            <a:t>Vakcīnai ir briesmīgas komplikācijas</a:t>
          </a:r>
          <a:endParaRPr lang="en-US" sz="2300" dirty="0">
            <a:solidFill>
              <a:schemeClr val="accent4">
                <a:lumMod val="50000"/>
              </a:schemeClr>
            </a:solidFill>
            <a:latin typeface="Arial" panose="020B0604020202020204" pitchFamily="34" charset="0"/>
            <a:cs typeface="Arial" panose="020B0604020202020204" pitchFamily="34" charset="0"/>
          </a:endParaRPr>
        </a:p>
      </dgm:t>
    </dgm:pt>
    <dgm:pt modelId="{C4CD6DB9-B4A6-4927-BC86-BFAAE8F5E437}" type="parTrans" cxnId="{BBAE1CDB-4822-4D74-AE15-A9C41321AB1A}">
      <dgm:prSet/>
      <dgm:spPr/>
      <dgm:t>
        <a:bodyPr/>
        <a:lstStyle/>
        <a:p>
          <a:endParaRPr lang="en-US"/>
        </a:p>
      </dgm:t>
    </dgm:pt>
    <dgm:pt modelId="{07467888-3D79-42F3-BBA9-8000A40C3008}" type="sibTrans" cxnId="{BBAE1CDB-4822-4D74-AE15-A9C41321AB1A}">
      <dgm:prSet/>
      <dgm:spPr/>
      <dgm:t>
        <a:bodyPr/>
        <a:lstStyle/>
        <a:p>
          <a:endParaRPr lang="en-US"/>
        </a:p>
      </dgm:t>
    </dgm:pt>
    <dgm:pt modelId="{4F1E217B-88A3-43B4-9335-D556831556C9}">
      <dgm:prSet custT="1"/>
      <dgm:spPr/>
      <dgm:t>
        <a:bodyPr/>
        <a:lstStyle/>
        <a:p>
          <a:r>
            <a:rPr lang="lv-LV" sz="2300" dirty="0">
              <a:solidFill>
                <a:schemeClr val="accent4">
                  <a:lumMod val="50000"/>
                </a:schemeClr>
              </a:solidFill>
              <a:latin typeface="Arial" panose="020B0604020202020204" pitchFamily="34" charset="0"/>
              <a:cs typeface="Arial" panose="020B0604020202020204" pitchFamily="34" charset="0"/>
            </a:rPr>
            <a:t>Vakcīna veicina seksuālu aktivitāti</a:t>
          </a:r>
          <a:endParaRPr lang="en-US" sz="2300" dirty="0">
            <a:solidFill>
              <a:schemeClr val="accent4">
                <a:lumMod val="50000"/>
              </a:schemeClr>
            </a:solidFill>
            <a:latin typeface="Arial" panose="020B0604020202020204" pitchFamily="34" charset="0"/>
            <a:cs typeface="Arial" panose="020B0604020202020204" pitchFamily="34" charset="0"/>
          </a:endParaRPr>
        </a:p>
      </dgm:t>
    </dgm:pt>
    <dgm:pt modelId="{B7B86684-9147-42D2-B367-F52FAD1EE370}" type="parTrans" cxnId="{0F1BE0D4-C5A2-4078-BC74-184D1069F367}">
      <dgm:prSet/>
      <dgm:spPr/>
      <dgm:t>
        <a:bodyPr/>
        <a:lstStyle/>
        <a:p>
          <a:endParaRPr lang="en-US"/>
        </a:p>
      </dgm:t>
    </dgm:pt>
    <dgm:pt modelId="{480718C9-2968-4DAA-BE65-CC91F4B3B79C}" type="sibTrans" cxnId="{0F1BE0D4-C5A2-4078-BC74-184D1069F367}">
      <dgm:prSet/>
      <dgm:spPr/>
      <dgm:t>
        <a:bodyPr/>
        <a:lstStyle/>
        <a:p>
          <a:endParaRPr lang="en-US"/>
        </a:p>
      </dgm:t>
    </dgm:pt>
    <dgm:pt modelId="{1C5746F0-26B4-4976-BC02-9491FAF7CCCA}">
      <dgm:prSet custT="1"/>
      <dgm:spPr/>
      <dgm:t>
        <a:bodyPr/>
        <a:lstStyle/>
        <a:p>
          <a:r>
            <a:rPr lang="lv-LV" sz="2300">
              <a:solidFill>
                <a:schemeClr val="accent4">
                  <a:lumMod val="50000"/>
                </a:schemeClr>
              </a:solidFill>
              <a:latin typeface="Arial" panose="020B0604020202020204" pitchFamily="34" charset="0"/>
              <a:cs typeface="Arial" panose="020B0604020202020204" pitchFamily="34" charset="0"/>
            </a:rPr>
            <a:t>Vakcīna rada neauglību</a:t>
          </a:r>
          <a:endParaRPr lang="en-US" sz="2300">
            <a:solidFill>
              <a:schemeClr val="accent4">
                <a:lumMod val="50000"/>
              </a:schemeClr>
            </a:solidFill>
            <a:latin typeface="Arial" panose="020B0604020202020204" pitchFamily="34" charset="0"/>
            <a:cs typeface="Arial" panose="020B0604020202020204" pitchFamily="34" charset="0"/>
          </a:endParaRPr>
        </a:p>
      </dgm:t>
    </dgm:pt>
    <dgm:pt modelId="{1E373C72-8B6B-49DE-B8C3-FA59D3CD6C28}" type="parTrans" cxnId="{7080AF3E-399E-4414-B943-E480BE555DE7}">
      <dgm:prSet/>
      <dgm:spPr/>
      <dgm:t>
        <a:bodyPr/>
        <a:lstStyle/>
        <a:p>
          <a:endParaRPr lang="en-US"/>
        </a:p>
      </dgm:t>
    </dgm:pt>
    <dgm:pt modelId="{4E89AE05-D330-4643-96E2-F02C571452A4}" type="sibTrans" cxnId="{7080AF3E-399E-4414-B943-E480BE555DE7}">
      <dgm:prSet/>
      <dgm:spPr/>
      <dgm:t>
        <a:bodyPr/>
        <a:lstStyle/>
        <a:p>
          <a:endParaRPr lang="en-US"/>
        </a:p>
      </dgm:t>
    </dgm:pt>
    <dgm:pt modelId="{D244479B-B4B8-463D-B165-BF5DC73F2559}" type="pres">
      <dgm:prSet presAssocID="{C794873D-E6F6-40AD-927F-1A110AB28584}" presName="diagram" presStyleCnt="0">
        <dgm:presLayoutVars>
          <dgm:dir/>
          <dgm:resizeHandles val="exact"/>
        </dgm:presLayoutVars>
      </dgm:prSet>
      <dgm:spPr/>
    </dgm:pt>
    <dgm:pt modelId="{C31F808E-ADD2-41AE-A040-CF4167EDCD17}" type="pres">
      <dgm:prSet presAssocID="{F59DC459-F26A-4516-8B59-F8098DCBFDCE}" presName="node" presStyleLbl="node1" presStyleIdx="0" presStyleCnt="5">
        <dgm:presLayoutVars>
          <dgm:bulletEnabled val="1"/>
        </dgm:presLayoutVars>
      </dgm:prSet>
      <dgm:spPr/>
    </dgm:pt>
    <dgm:pt modelId="{0157B93F-385E-4D5C-97A5-82049ACF0EDD}" type="pres">
      <dgm:prSet presAssocID="{858A795D-B176-4A4A-AE47-8DC8F9092C30}" presName="sibTrans" presStyleCnt="0"/>
      <dgm:spPr/>
    </dgm:pt>
    <dgm:pt modelId="{49FAE41E-8EC3-48E0-AD93-AD41E9320649}" type="pres">
      <dgm:prSet presAssocID="{0B3627C5-DCB0-4569-A17D-82D43AFAA30E}" presName="node" presStyleLbl="node1" presStyleIdx="1" presStyleCnt="5">
        <dgm:presLayoutVars>
          <dgm:bulletEnabled val="1"/>
        </dgm:presLayoutVars>
      </dgm:prSet>
      <dgm:spPr/>
    </dgm:pt>
    <dgm:pt modelId="{F93BC585-9501-40A3-931E-B3EF4EB5E4F1}" type="pres">
      <dgm:prSet presAssocID="{AC46085B-0985-4D25-A6E7-DDD7C0BD4B89}" presName="sibTrans" presStyleCnt="0"/>
      <dgm:spPr/>
    </dgm:pt>
    <dgm:pt modelId="{6E6A9E9B-9C59-4E46-B072-C8D1E2A3DBA5}" type="pres">
      <dgm:prSet presAssocID="{0447B7BA-61F8-4C95-BF01-38F29950FC8B}" presName="node" presStyleLbl="node1" presStyleIdx="2" presStyleCnt="5">
        <dgm:presLayoutVars>
          <dgm:bulletEnabled val="1"/>
        </dgm:presLayoutVars>
      </dgm:prSet>
      <dgm:spPr/>
    </dgm:pt>
    <dgm:pt modelId="{F16D2B5A-B356-46A1-B1AF-7718D5BDD1BC}" type="pres">
      <dgm:prSet presAssocID="{07467888-3D79-42F3-BBA9-8000A40C3008}" presName="sibTrans" presStyleCnt="0"/>
      <dgm:spPr/>
    </dgm:pt>
    <dgm:pt modelId="{F71CDA30-C580-4D44-AD9F-52A77EF887FA}" type="pres">
      <dgm:prSet presAssocID="{4F1E217B-88A3-43B4-9335-D556831556C9}" presName="node" presStyleLbl="node1" presStyleIdx="3" presStyleCnt="5">
        <dgm:presLayoutVars>
          <dgm:bulletEnabled val="1"/>
        </dgm:presLayoutVars>
      </dgm:prSet>
      <dgm:spPr/>
    </dgm:pt>
    <dgm:pt modelId="{AAC389F2-B8BC-4CB2-AA05-82530ACDF64F}" type="pres">
      <dgm:prSet presAssocID="{480718C9-2968-4DAA-BE65-CC91F4B3B79C}" presName="sibTrans" presStyleCnt="0"/>
      <dgm:spPr/>
    </dgm:pt>
    <dgm:pt modelId="{C0F8BD63-EFBD-411E-A3C3-C81BF98532BF}" type="pres">
      <dgm:prSet presAssocID="{1C5746F0-26B4-4976-BC02-9491FAF7CCCA}" presName="node" presStyleLbl="node1" presStyleIdx="4" presStyleCnt="5">
        <dgm:presLayoutVars>
          <dgm:bulletEnabled val="1"/>
        </dgm:presLayoutVars>
      </dgm:prSet>
      <dgm:spPr/>
    </dgm:pt>
  </dgm:ptLst>
  <dgm:cxnLst>
    <dgm:cxn modelId="{5EB2AB02-2D07-4996-AC0E-010C46707A0F}" srcId="{C794873D-E6F6-40AD-927F-1A110AB28584}" destId="{0B3627C5-DCB0-4569-A17D-82D43AFAA30E}" srcOrd="1" destOrd="0" parTransId="{B7886AAB-A447-4296-AE55-39057E15469B}" sibTransId="{AC46085B-0985-4D25-A6E7-DDD7C0BD4B89}"/>
    <dgm:cxn modelId="{677F881E-8D29-4CAD-99AB-8F0C4244B6E4}" type="presOf" srcId="{1C5746F0-26B4-4976-BC02-9491FAF7CCCA}" destId="{C0F8BD63-EFBD-411E-A3C3-C81BF98532BF}" srcOrd="0" destOrd="0" presId="urn:microsoft.com/office/officeart/2005/8/layout/default"/>
    <dgm:cxn modelId="{7080AF3E-399E-4414-B943-E480BE555DE7}" srcId="{C794873D-E6F6-40AD-927F-1A110AB28584}" destId="{1C5746F0-26B4-4976-BC02-9491FAF7CCCA}" srcOrd="4" destOrd="0" parTransId="{1E373C72-8B6B-49DE-B8C3-FA59D3CD6C28}" sibTransId="{4E89AE05-D330-4643-96E2-F02C571452A4}"/>
    <dgm:cxn modelId="{8D5E1E5C-C082-4A2F-B1ED-6668F86447B4}" type="presOf" srcId="{F59DC459-F26A-4516-8B59-F8098DCBFDCE}" destId="{C31F808E-ADD2-41AE-A040-CF4167EDCD17}" srcOrd="0" destOrd="0" presId="urn:microsoft.com/office/officeart/2005/8/layout/default"/>
    <dgm:cxn modelId="{CE9CBD47-657B-4A87-AF98-DC60C17F2597}" type="presOf" srcId="{0447B7BA-61F8-4C95-BF01-38F29950FC8B}" destId="{6E6A9E9B-9C59-4E46-B072-C8D1E2A3DBA5}" srcOrd="0" destOrd="0" presId="urn:microsoft.com/office/officeart/2005/8/layout/default"/>
    <dgm:cxn modelId="{0EE5FE68-CF83-4B3B-A406-8987ADE0063C}" type="presOf" srcId="{0B3627C5-DCB0-4569-A17D-82D43AFAA30E}" destId="{49FAE41E-8EC3-48E0-AD93-AD41E9320649}" srcOrd="0" destOrd="0" presId="urn:microsoft.com/office/officeart/2005/8/layout/default"/>
    <dgm:cxn modelId="{BC0F0570-6904-4402-9297-996DF6C5556D}" type="presOf" srcId="{4F1E217B-88A3-43B4-9335-D556831556C9}" destId="{F71CDA30-C580-4D44-AD9F-52A77EF887FA}" srcOrd="0" destOrd="0" presId="urn:microsoft.com/office/officeart/2005/8/layout/default"/>
    <dgm:cxn modelId="{CA4285C2-D935-405E-9DCA-86773EAB76C1}" type="presOf" srcId="{C794873D-E6F6-40AD-927F-1A110AB28584}" destId="{D244479B-B4B8-463D-B165-BF5DC73F2559}" srcOrd="0" destOrd="0" presId="urn:microsoft.com/office/officeart/2005/8/layout/default"/>
    <dgm:cxn modelId="{0F1BE0D4-C5A2-4078-BC74-184D1069F367}" srcId="{C794873D-E6F6-40AD-927F-1A110AB28584}" destId="{4F1E217B-88A3-43B4-9335-D556831556C9}" srcOrd="3" destOrd="0" parTransId="{B7B86684-9147-42D2-B367-F52FAD1EE370}" sibTransId="{480718C9-2968-4DAA-BE65-CC91F4B3B79C}"/>
    <dgm:cxn modelId="{BBAE1CDB-4822-4D74-AE15-A9C41321AB1A}" srcId="{C794873D-E6F6-40AD-927F-1A110AB28584}" destId="{0447B7BA-61F8-4C95-BF01-38F29950FC8B}" srcOrd="2" destOrd="0" parTransId="{C4CD6DB9-B4A6-4927-BC86-BFAAE8F5E437}" sibTransId="{07467888-3D79-42F3-BBA9-8000A40C3008}"/>
    <dgm:cxn modelId="{99EAAFF1-3F92-479E-98FD-D8338F4E0E86}" srcId="{C794873D-E6F6-40AD-927F-1A110AB28584}" destId="{F59DC459-F26A-4516-8B59-F8098DCBFDCE}" srcOrd="0" destOrd="0" parTransId="{0B8BCA84-B65F-49AF-8505-615AF7C587E9}" sibTransId="{858A795D-B176-4A4A-AE47-8DC8F9092C30}"/>
    <dgm:cxn modelId="{7AC5DBD8-577A-459E-B6F7-29CFEA7C4886}" type="presParOf" srcId="{D244479B-B4B8-463D-B165-BF5DC73F2559}" destId="{C31F808E-ADD2-41AE-A040-CF4167EDCD17}" srcOrd="0" destOrd="0" presId="urn:microsoft.com/office/officeart/2005/8/layout/default"/>
    <dgm:cxn modelId="{BBE34269-B0E2-49A7-AA23-710E0F064148}" type="presParOf" srcId="{D244479B-B4B8-463D-B165-BF5DC73F2559}" destId="{0157B93F-385E-4D5C-97A5-82049ACF0EDD}" srcOrd="1" destOrd="0" presId="urn:microsoft.com/office/officeart/2005/8/layout/default"/>
    <dgm:cxn modelId="{C9C51560-211B-46DF-A795-296CF710322E}" type="presParOf" srcId="{D244479B-B4B8-463D-B165-BF5DC73F2559}" destId="{49FAE41E-8EC3-48E0-AD93-AD41E9320649}" srcOrd="2" destOrd="0" presId="urn:microsoft.com/office/officeart/2005/8/layout/default"/>
    <dgm:cxn modelId="{229E6041-A5C9-4BF7-860E-0DD637CB35DD}" type="presParOf" srcId="{D244479B-B4B8-463D-B165-BF5DC73F2559}" destId="{F93BC585-9501-40A3-931E-B3EF4EB5E4F1}" srcOrd="3" destOrd="0" presId="urn:microsoft.com/office/officeart/2005/8/layout/default"/>
    <dgm:cxn modelId="{6000E2DE-31AF-46E6-8DF6-4224CEF48A83}" type="presParOf" srcId="{D244479B-B4B8-463D-B165-BF5DC73F2559}" destId="{6E6A9E9B-9C59-4E46-B072-C8D1E2A3DBA5}" srcOrd="4" destOrd="0" presId="urn:microsoft.com/office/officeart/2005/8/layout/default"/>
    <dgm:cxn modelId="{86618AF6-3881-408F-9CD0-C6C1B5578694}" type="presParOf" srcId="{D244479B-B4B8-463D-B165-BF5DC73F2559}" destId="{F16D2B5A-B356-46A1-B1AF-7718D5BDD1BC}" srcOrd="5" destOrd="0" presId="urn:microsoft.com/office/officeart/2005/8/layout/default"/>
    <dgm:cxn modelId="{C2DE1370-F48E-426B-ACB9-6471A76BA407}" type="presParOf" srcId="{D244479B-B4B8-463D-B165-BF5DC73F2559}" destId="{F71CDA30-C580-4D44-AD9F-52A77EF887FA}" srcOrd="6" destOrd="0" presId="urn:microsoft.com/office/officeart/2005/8/layout/default"/>
    <dgm:cxn modelId="{6FFE6BC9-BA0C-44B6-B476-4935BA555908}" type="presParOf" srcId="{D244479B-B4B8-463D-B165-BF5DC73F2559}" destId="{AAC389F2-B8BC-4CB2-AA05-82530ACDF64F}" srcOrd="7" destOrd="0" presId="urn:microsoft.com/office/officeart/2005/8/layout/default"/>
    <dgm:cxn modelId="{8571C5CF-384F-47C2-B4A2-924CBCAF9EAD}" type="presParOf" srcId="{D244479B-B4B8-463D-B165-BF5DC73F2559}" destId="{C0F8BD63-EFBD-411E-A3C3-C81BF98532BF}" srcOrd="8" destOrd="0" presId="urn:microsoft.com/office/officeart/2005/8/layout/default"/>
  </dgm:cxnLst>
  <dgm:bg/>
  <dgm:whole>
    <a:ln w="38100"/>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94873D-E6F6-40AD-927F-1A110AB28584}" type="doc">
      <dgm:prSet loTypeId="urn:microsoft.com/office/officeart/2005/8/layout/default" loCatId="Inbox" qsTypeId="urn:microsoft.com/office/officeart/2005/8/quickstyle/simple3" qsCatId="simple" csTypeId="urn:microsoft.com/office/officeart/2005/8/colors/colorful1" csCatId="colorful"/>
      <dgm:spPr/>
      <dgm:t>
        <a:bodyPr/>
        <a:lstStyle/>
        <a:p>
          <a:endParaRPr lang="en-US"/>
        </a:p>
      </dgm:t>
    </dgm:pt>
    <dgm:pt modelId="{F59DC459-F26A-4516-8B59-F8098DCBFDCE}">
      <dgm:prSet custT="1"/>
      <dgm:spPr/>
      <dgm:t>
        <a:bodyPr/>
        <a:lstStyle/>
        <a:p>
          <a:r>
            <a:rPr lang="lv-LV" sz="2300" dirty="0">
              <a:solidFill>
                <a:schemeClr val="accent4">
                  <a:lumMod val="50000"/>
                </a:schemeClr>
              </a:solidFill>
              <a:latin typeface="Arial" panose="020B0604020202020204" pitchFamily="34" charset="0"/>
              <a:cs typeface="Arial" panose="020B0604020202020204" pitchFamily="34" charset="0"/>
            </a:rPr>
            <a:t>Šī vakcīna satur vēzi</a:t>
          </a:r>
          <a:endParaRPr lang="en-US" sz="2300" dirty="0">
            <a:solidFill>
              <a:schemeClr val="accent4">
                <a:lumMod val="50000"/>
              </a:schemeClr>
            </a:solidFill>
            <a:latin typeface="Arial" panose="020B0604020202020204" pitchFamily="34" charset="0"/>
            <a:cs typeface="Arial" panose="020B0604020202020204" pitchFamily="34" charset="0"/>
          </a:endParaRPr>
        </a:p>
      </dgm:t>
    </dgm:pt>
    <dgm:pt modelId="{0B8BCA84-B65F-49AF-8505-615AF7C587E9}" type="parTrans" cxnId="{99EAAFF1-3F92-479E-98FD-D8338F4E0E86}">
      <dgm:prSet/>
      <dgm:spPr/>
      <dgm:t>
        <a:bodyPr/>
        <a:lstStyle/>
        <a:p>
          <a:endParaRPr lang="en-US"/>
        </a:p>
      </dgm:t>
    </dgm:pt>
    <dgm:pt modelId="{858A795D-B176-4A4A-AE47-8DC8F9092C30}" type="sibTrans" cxnId="{99EAAFF1-3F92-479E-98FD-D8338F4E0E86}">
      <dgm:prSet/>
      <dgm:spPr/>
      <dgm:t>
        <a:bodyPr/>
        <a:lstStyle/>
        <a:p>
          <a:endParaRPr lang="en-US"/>
        </a:p>
      </dgm:t>
    </dgm:pt>
    <dgm:pt modelId="{0B3627C5-DCB0-4569-A17D-82D43AFAA30E}">
      <dgm:prSet custT="1"/>
      <dgm:spPr/>
      <dgm:t>
        <a:bodyPr/>
        <a:lstStyle/>
        <a:p>
          <a:r>
            <a:rPr lang="lv-LV" sz="2300">
              <a:solidFill>
                <a:schemeClr val="accent4">
                  <a:lumMod val="50000"/>
                </a:schemeClr>
              </a:solidFill>
              <a:latin typeface="Arial" panose="020B0604020202020204" pitchFamily="34" charset="0"/>
              <a:cs typeface="Arial" panose="020B0604020202020204" pitchFamily="34" charset="0"/>
            </a:rPr>
            <a:t>Vakcīna ir jauna, neizpētīta</a:t>
          </a:r>
          <a:endParaRPr lang="en-US" sz="2300">
            <a:solidFill>
              <a:schemeClr val="accent4">
                <a:lumMod val="50000"/>
              </a:schemeClr>
            </a:solidFill>
            <a:latin typeface="Arial" panose="020B0604020202020204" pitchFamily="34" charset="0"/>
            <a:cs typeface="Arial" panose="020B0604020202020204" pitchFamily="34" charset="0"/>
          </a:endParaRPr>
        </a:p>
      </dgm:t>
    </dgm:pt>
    <dgm:pt modelId="{B7886AAB-A447-4296-AE55-39057E15469B}" type="parTrans" cxnId="{5EB2AB02-2D07-4996-AC0E-010C46707A0F}">
      <dgm:prSet/>
      <dgm:spPr/>
      <dgm:t>
        <a:bodyPr/>
        <a:lstStyle/>
        <a:p>
          <a:endParaRPr lang="en-US"/>
        </a:p>
      </dgm:t>
    </dgm:pt>
    <dgm:pt modelId="{AC46085B-0985-4D25-A6E7-DDD7C0BD4B89}" type="sibTrans" cxnId="{5EB2AB02-2D07-4996-AC0E-010C46707A0F}">
      <dgm:prSet/>
      <dgm:spPr/>
      <dgm:t>
        <a:bodyPr/>
        <a:lstStyle/>
        <a:p>
          <a:endParaRPr lang="en-US"/>
        </a:p>
      </dgm:t>
    </dgm:pt>
    <dgm:pt modelId="{0447B7BA-61F8-4C95-BF01-38F29950FC8B}">
      <dgm:prSet custT="1"/>
      <dgm:spPr/>
      <dgm:t>
        <a:bodyPr/>
        <a:lstStyle/>
        <a:p>
          <a:r>
            <a:rPr lang="lv-LV" sz="2300" dirty="0">
              <a:solidFill>
                <a:schemeClr val="accent4">
                  <a:lumMod val="50000"/>
                </a:schemeClr>
              </a:solidFill>
              <a:latin typeface="Arial" panose="020B0604020202020204" pitchFamily="34" charset="0"/>
              <a:cs typeface="Arial" panose="020B0604020202020204" pitchFamily="34" charset="0"/>
            </a:rPr>
            <a:t>Vakcīnai ir briesmīgas komplikācijas</a:t>
          </a:r>
          <a:endParaRPr lang="en-US" sz="2300" dirty="0">
            <a:solidFill>
              <a:schemeClr val="accent4">
                <a:lumMod val="50000"/>
              </a:schemeClr>
            </a:solidFill>
            <a:latin typeface="Arial" panose="020B0604020202020204" pitchFamily="34" charset="0"/>
            <a:cs typeface="Arial" panose="020B0604020202020204" pitchFamily="34" charset="0"/>
          </a:endParaRPr>
        </a:p>
      </dgm:t>
    </dgm:pt>
    <dgm:pt modelId="{C4CD6DB9-B4A6-4927-BC86-BFAAE8F5E437}" type="parTrans" cxnId="{BBAE1CDB-4822-4D74-AE15-A9C41321AB1A}">
      <dgm:prSet/>
      <dgm:spPr/>
      <dgm:t>
        <a:bodyPr/>
        <a:lstStyle/>
        <a:p>
          <a:endParaRPr lang="en-US"/>
        </a:p>
      </dgm:t>
    </dgm:pt>
    <dgm:pt modelId="{07467888-3D79-42F3-BBA9-8000A40C3008}" type="sibTrans" cxnId="{BBAE1CDB-4822-4D74-AE15-A9C41321AB1A}">
      <dgm:prSet/>
      <dgm:spPr/>
      <dgm:t>
        <a:bodyPr/>
        <a:lstStyle/>
        <a:p>
          <a:endParaRPr lang="en-US"/>
        </a:p>
      </dgm:t>
    </dgm:pt>
    <dgm:pt modelId="{4F1E217B-88A3-43B4-9335-D556831556C9}">
      <dgm:prSet custT="1"/>
      <dgm:spPr/>
      <dgm:t>
        <a:bodyPr/>
        <a:lstStyle/>
        <a:p>
          <a:r>
            <a:rPr lang="lv-LV" sz="2300" dirty="0">
              <a:solidFill>
                <a:schemeClr val="accent4">
                  <a:lumMod val="50000"/>
                </a:schemeClr>
              </a:solidFill>
              <a:latin typeface="Arial" panose="020B0604020202020204" pitchFamily="34" charset="0"/>
              <a:cs typeface="Arial" panose="020B0604020202020204" pitchFamily="34" charset="0"/>
            </a:rPr>
            <a:t>Vakcīna veicina </a:t>
          </a:r>
          <a:r>
            <a:rPr lang="lv-LV" sz="2300" dirty="0" err="1">
              <a:solidFill>
                <a:schemeClr val="accent4">
                  <a:lumMod val="50000"/>
                </a:schemeClr>
              </a:solidFill>
              <a:latin typeface="Arial" panose="020B0604020202020204" pitchFamily="34" charset="0"/>
              <a:cs typeface="Arial" panose="020B0604020202020204" pitchFamily="34" charset="0"/>
            </a:rPr>
            <a:t>sexuālu</a:t>
          </a:r>
          <a:r>
            <a:rPr lang="lv-LV" sz="2300" dirty="0">
              <a:solidFill>
                <a:schemeClr val="accent4">
                  <a:lumMod val="50000"/>
                </a:schemeClr>
              </a:solidFill>
              <a:latin typeface="Arial" panose="020B0604020202020204" pitchFamily="34" charset="0"/>
              <a:cs typeface="Arial" panose="020B0604020202020204" pitchFamily="34" charset="0"/>
            </a:rPr>
            <a:t> aktivitāti</a:t>
          </a:r>
          <a:endParaRPr lang="en-US" sz="2300" dirty="0">
            <a:solidFill>
              <a:schemeClr val="accent4">
                <a:lumMod val="50000"/>
              </a:schemeClr>
            </a:solidFill>
            <a:latin typeface="Arial" panose="020B0604020202020204" pitchFamily="34" charset="0"/>
            <a:cs typeface="Arial" panose="020B0604020202020204" pitchFamily="34" charset="0"/>
          </a:endParaRPr>
        </a:p>
      </dgm:t>
    </dgm:pt>
    <dgm:pt modelId="{B7B86684-9147-42D2-B367-F52FAD1EE370}" type="parTrans" cxnId="{0F1BE0D4-C5A2-4078-BC74-184D1069F367}">
      <dgm:prSet/>
      <dgm:spPr/>
      <dgm:t>
        <a:bodyPr/>
        <a:lstStyle/>
        <a:p>
          <a:endParaRPr lang="en-US"/>
        </a:p>
      </dgm:t>
    </dgm:pt>
    <dgm:pt modelId="{480718C9-2968-4DAA-BE65-CC91F4B3B79C}" type="sibTrans" cxnId="{0F1BE0D4-C5A2-4078-BC74-184D1069F367}">
      <dgm:prSet/>
      <dgm:spPr/>
      <dgm:t>
        <a:bodyPr/>
        <a:lstStyle/>
        <a:p>
          <a:endParaRPr lang="en-US"/>
        </a:p>
      </dgm:t>
    </dgm:pt>
    <dgm:pt modelId="{1C5746F0-26B4-4976-BC02-9491FAF7CCCA}">
      <dgm:prSet custT="1"/>
      <dgm:spPr/>
      <dgm:t>
        <a:bodyPr/>
        <a:lstStyle/>
        <a:p>
          <a:r>
            <a:rPr lang="lv-LV" sz="2300">
              <a:solidFill>
                <a:schemeClr val="accent4">
                  <a:lumMod val="50000"/>
                </a:schemeClr>
              </a:solidFill>
              <a:latin typeface="Arial" panose="020B0604020202020204" pitchFamily="34" charset="0"/>
              <a:cs typeface="Arial" panose="020B0604020202020204" pitchFamily="34" charset="0"/>
            </a:rPr>
            <a:t>Vakcīna rada neauglību</a:t>
          </a:r>
          <a:endParaRPr lang="en-US" sz="2300">
            <a:solidFill>
              <a:schemeClr val="accent4">
                <a:lumMod val="50000"/>
              </a:schemeClr>
            </a:solidFill>
            <a:latin typeface="Arial" panose="020B0604020202020204" pitchFamily="34" charset="0"/>
            <a:cs typeface="Arial" panose="020B0604020202020204" pitchFamily="34" charset="0"/>
          </a:endParaRPr>
        </a:p>
      </dgm:t>
    </dgm:pt>
    <dgm:pt modelId="{1E373C72-8B6B-49DE-B8C3-FA59D3CD6C28}" type="parTrans" cxnId="{7080AF3E-399E-4414-B943-E480BE555DE7}">
      <dgm:prSet/>
      <dgm:spPr/>
      <dgm:t>
        <a:bodyPr/>
        <a:lstStyle/>
        <a:p>
          <a:endParaRPr lang="en-US"/>
        </a:p>
      </dgm:t>
    </dgm:pt>
    <dgm:pt modelId="{4E89AE05-D330-4643-96E2-F02C571452A4}" type="sibTrans" cxnId="{7080AF3E-399E-4414-B943-E480BE555DE7}">
      <dgm:prSet/>
      <dgm:spPr/>
      <dgm:t>
        <a:bodyPr/>
        <a:lstStyle/>
        <a:p>
          <a:endParaRPr lang="en-US"/>
        </a:p>
      </dgm:t>
    </dgm:pt>
    <dgm:pt modelId="{D244479B-B4B8-463D-B165-BF5DC73F2559}" type="pres">
      <dgm:prSet presAssocID="{C794873D-E6F6-40AD-927F-1A110AB28584}" presName="diagram" presStyleCnt="0">
        <dgm:presLayoutVars>
          <dgm:dir/>
          <dgm:resizeHandles val="exact"/>
        </dgm:presLayoutVars>
      </dgm:prSet>
      <dgm:spPr/>
    </dgm:pt>
    <dgm:pt modelId="{C31F808E-ADD2-41AE-A040-CF4167EDCD17}" type="pres">
      <dgm:prSet presAssocID="{F59DC459-F26A-4516-8B59-F8098DCBFDCE}" presName="node" presStyleLbl="node1" presStyleIdx="0" presStyleCnt="5">
        <dgm:presLayoutVars>
          <dgm:bulletEnabled val="1"/>
        </dgm:presLayoutVars>
      </dgm:prSet>
      <dgm:spPr/>
    </dgm:pt>
    <dgm:pt modelId="{0157B93F-385E-4D5C-97A5-82049ACF0EDD}" type="pres">
      <dgm:prSet presAssocID="{858A795D-B176-4A4A-AE47-8DC8F9092C30}" presName="sibTrans" presStyleCnt="0"/>
      <dgm:spPr/>
    </dgm:pt>
    <dgm:pt modelId="{49FAE41E-8EC3-48E0-AD93-AD41E9320649}" type="pres">
      <dgm:prSet presAssocID="{0B3627C5-DCB0-4569-A17D-82D43AFAA30E}" presName="node" presStyleLbl="node1" presStyleIdx="1" presStyleCnt="5">
        <dgm:presLayoutVars>
          <dgm:bulletEnabled val="1"/>
        </dgm:presLayoutVars>
      </dgm:prSet>
      <dgm:spPr/>
    </dgm:pt>
    <dgm:pt modelId="{F93BC585-9501-40A3-931E-B3EF4EB5E4F1}" type="pres">
      <dgm:prSet presAssocID="{AC46085B-0985-4D25-A6E7-DDD7C0BD4B89}" presName="sibTrans" presStyleCnt="0"/>
      <dgm:spPr/>
    </dgm:pt>
    <dgm:pt modelId="{6E6A9E9B-9C59-4E46-B072-C8D1E2A3DBA5}" type="pres">
      <dgm:prSet presAssocID="{0447B7BA-61F8-4C95-BF01-38F29950FC8B}" presName="node" presStyleLbl="node1" presStyleIdx="2" presStyleCnt="5">
        <dgm:presLayoutVars>
          <dgm:bulletEnabled val="1"/>
        </dgm:presLayoutVars>
      </dgm:prSet>
      <dgm:spPr/>
    </dgm:pt>
    <dgm:pt modelId="{F16D2B5A-B356-46A1-B1AF-7718D5BDD1BC}" type="pres">
      <dgm:prSet presAssocID="{07467888-3D79-42F3-BBA9-8000A40C3008}" presName="sibTrans" presStyleCnt="0"/>
      <dgm:spPr/>
    </dgm:pt>
    <dgm:pt modelId="{F71CDA30-C580-4D44-AD9F-52A77EF887FA}" type="pres">
      <dgm:prSet presAssocID="{4F1E217B-88A3-43B4-9335-D556831556C9}" presName="node" presStyleLbl="node1" presStyleIdx="3" presStyleCnt="5">
        <dgm:presLayoutVars>
          <dgm:bulletEnabled val="1"/>
        </dgm:presLayoutVars>
      </dgm:prSet>
      <dgm:spPr/>
    </dgm:pt>
    <dgm:pt modelId="{AAC389F2-B8BC-4CB2-AA05-82530ACDF64F}" type="pres">
      <dgm:prSet presAssocID="{480718C9-2968-4DAA-BE65-CC91F4B3B79C}" presName="sibTrans" presStyleCnt="0"/>
      <dgm:spPr/>
    </dgm:pt>
    <dgm:pt modelId="{C0F8BD63-EFBD-411E-A3C3-C81BF98532BF}" type="pres">
      <dgm:prSet presAssocID="{1C5746F0-26B4-4976-BC02-9491FAF7CCCA}" presName="node" presStyleLbl="node1" presStyleIdx="4" presStyleCnt="5">
        <dgm:presLayoutVars>
          <dgm:bulletEnabled val="1"/>
        </dgm:presLayoutVars>
      </dgm:prSet>
      <dgm:spPr/>
    </dgm:pt>
  </dgm:ptLst>
  <dgm:cxnLst>
    <dgm:cxn modelId="{5EB2AB02-2D07-4996-AC0E-010C46707A0F}" srcId="{C794873D-E6F6-40AD-927F-1A110AB28584}" destId="{0B3627C5-DCB0-4569-A17D-82D43AFAA30E}" srcOrd="1" destOrd="0" parTransId="{B7886AAB-A447-4296-AE55-39057E15469B}" sibTransId="{AC46085B-0985-4D25-A6E7-DDD7C0BD4B89}"/>
    <dgm:cxn modelId="{9B3B9310-35F5-4D88-9610-789309AB5971}" type="presOf" srcId="{F59DC459-F26A-4516-8B59-F8098DCBFDCE}" destId="{C31F808E-ADD2-41AE-A040-CF4167EDCD17}" srcOrd="0" destOrd="0" presId="urn:microsoft.com/office/officeart/2005/8/layout/default"/>
    <dgm:cxn modelId="{7080AF3E-399E-4414-B943-E480BE555DE7}" srcId="{C794873D-E6F6-40AD-927F-1A110AB28584}" destId="{1C5746F0-26B4-4976-BC02-9491FAF7CCCA}" srcOrd="4" destOrd="0" parTransId="{1E373C72-8B6B-49DE-B8C3-FA59D3CD6C28}" sibTransId="{4E89AE05-D330-4643-96E2-F02C571452A4}"/>
    <dgm:cxn modelId="{3B7F2F62-9416-48AA-8E38-9D5806063FCA}" type="presOf" srcId="{0B3627C5-DCB0-4569-A17D-82D43AFAA30E}" destId="{49FAE41E-8EC3-48E0-AD93-AD41E9320649}" srcOrd="0" destOrd="0" presId="urn:microsoft.com/office/officeart/2005/8/layout/default"/>
    <dgm:cxn modelId="{E934F193-D55F-472F-8CC1-8054B3B0995D}" type="presOf" srcId="{4F1E217B-88A3-43B4-9335-D556831556C9}" destId="{F71CDA30-C580-4D44-AD9F-52A77EF887FA}" srcOrd="0" destOrd="0" presId="urn:microsoft.com/office/officeart/2005/8/layout/default"/>
    <dgm:cxn modelId="{635CEC9C-B289-4F85-AF14-C1EEA8F3EA83}" type="presOf" srcId="{0447B7BA-61F8-4C95-BF01-38F29950FC8B}" destId="{6E6A9E9B-9C59-4E46-B072-C8D1E2A3DBA5}" srcOrd="0" destOrd="0" presId="urn:microsoft.com/office/officeart/2005/8/layout/default"/>
    <dgm:cxn modelId="{C2C860B5-B3E1-40DF-A8DD-001FA684B7EA}" type="presOf" srcId="{C794873D-E6F6-40AD-927F-1A110AB28584}" destId="{D244479B-B4B8-463D-B165-BF5DC73F2559}" srcOrd="0" destOrd="0" presId="urn:microsoft.com/office/officeart/2005/8/layout/default"/>
    <dgm:cxn modelId="{0F1BE0D4-C5A2-4078-BC74-184D1069F367}" srcId="{C794873D-E6F6-40AD-927F-1A110AB28584}" destId="{4F1E217B-88A3-43B4-9335-D556831556C9}" srcOrd="3" destOrd="0" parTransId="{B7B86684-9147-42D2-B367-F52FAD1EE370}" sibTransId="{480718C9-2968-4DAA-BE65-CC91F4B3B79C}"/>
    <dgm:cxn modelId="{BBAE1CDB-4822-4D74-AE15-A9C41321AB1A}" srcId="{C794873D-E6F6-40AD-927F-1A110AB28584}" destId="{0447B7BA-61F8-4C95-BF01-38F29950FC8B}" srcOrd="2" destOrd="0" parTransId="{C4CD6DB9-B4A6-4927-BC86-BFAAE8F5E437}" sibTransId="{07467888-3D79-42F3-BBA9-8000A40C3008}"/>
    <dgm:cxn modelId="{AC1AD9EB-D163-47E4-B3DB-588A894CCD25}" type="presOf" srcId="{1C5746F0-26B4-4976-BC02-9491FAF7CCCA}" destId="{C0F8BD63-EFBD-411E-A3C3-C81BF98532BF}" srcOrd="0" destOrd="0" presId="urn:microsoft.com/office/officeart/2005/8/layout/default"/>
    <dgm:cxn modelId="{99EAAFF1-3F92-479E-98FD-D8338F4E0E86}" srcId="{C794873D-E6F6-40AD-927F-1A110AB28584}" destId="{F59DC459-F26A-4516-8B59-F8098DCBFDCE}" srcOrd="0" destOrd="0" parTransId="{0B8BCA84-B65F-49AF-8505-615AF7C587E9}" sibTransId="{858A795D-B176-4A4A-AE47-8DC8F9092C30}"/>
    <dgm:cxn modelId="{E08BAA90-4ED0-4240-84F8-6785746F4D34}" type="presParOf" srcId="{D244479B-B4B8-463D-B165-BF5DC73F2559}" destId="{C31F808E-ADD2-41AE-A040-CF4167EDCD17}" srcOrd="0" destOrd="0" presId="urn:microsoft.com/office/officeart/2005/8/layout/default"/>
    <dgm:cxn modelId="{A9F751D1-7275-412F-8AF6-A1EC09EADDF3}" type="presParOf" srcId="{D244479B-B4B8-463D-B165-BF5DC73F2559}" destId="{0157B93F-385E-4D5C-97A5-82049ACF0EDD}" srcOrd="1" destOrd="0" presId="urn:microsoft.com/office/officeart/2005/8/layout/default"/>
    <dgm:cxn modelId="{6619DB37-3DBD-4020-996A-10226C10C609}" type="presParOf" srcId="{D244479B-B4B8-463D-B165-BF5DC73F2559}" destId="{49FAE41E-8EC3-48E0-AD93-AD41E9320649}" srcOrd="2" destOrd="0" presId="urn:microsoft.com/office/officeart/2005/8/layout/default"/>
    <dgm:cxn modelId="{54D448B3-0E12-4BD4-8921-06E5F64A387C}" type="presParOf" srcId="{D244479B-B4B8-463D-B165-BF5DC73F2559}" destId="{F93BC585-9501-40A3-931E-B3EF4EB5E4F1}" srcOrd="3" destOrd="0" presId="urn:microsoft.com/office/officeart/2005/8/layout/default"/>
    <dgm:cxn modelId="{02C5389A-61EE-42A8-B0C0-321BE7145AA6}" type="presParOf" srcId="{D244479B-B4B8-463D-B165-BF5DC73F2559}" destId="{6E6A9E9B-9C59-4E46-B072-C8D1E2A3DBA5}" srcOrd="4" destOrd="0" presId="urn:microsoft.com/office/officeart/2005/8/layout/default"/>
    <dgm:cxn modelId="{7632B7A2-8683-4AC9-B136-29D9794E96B4}" type="presParOf" srcId="{D244479B-B4B8-463D-B165-BF5DC73F2559}" destId="{F16D2B5A-B356-46A1-B1AF-7718D5BDD1BC}" srcOrd="5" destOrd="0" presId="urn:microsoft.com/office/officeart/2005/8/layout/default"/>
    <dgm:cxn modelId="{EBF4CFAD-BFD9-4731-A117-5BFA53368851}" type="presParOf" srcId="{D244479B-B4B8-463D-B165-BF5DC73F2559}" destId="{F71CDA30-C580-4D44-AD9F-52A77EF887FA}" srcOrd="6" destOrd="0" presId="urn:microsoft.com/office/officeart/2005/8/layout/default"/>
    <dgm:cxn modelId="{274DB23E-1624-4E90-AAAC-43EEF838F55C}" type="presParOf" srcId="{D244479B-B4B8-463D-B165-BF5DC73F2559}" destId="{AAC389F2-B8BC-4CB2-AA05-82530ACDF64F}" srcOrd="7" destOrd="0" presId="urn:microsoft.com/office/officeart/2005/8/layout/default"/>
    <dgm:cxn modelId="{75D49F84-66F8-4CEB-B251-57F8313B69C7}" type="presParOf" srcId="{D244479B-B4B8-463D-B165-BF5DC73F2559}" destId="{C0F8BD63-EFBD-411E-A3C3-C81BF98532BF}" srcOrd="8" destOrd="0" presId="urn:microsoft.com/office/officeart/2005/8/layout/default"/>
  </dgm:cxnLst>
  <dgm:bg/>
  <dgm:whole>
    <a:ln w="38100"/>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94873D-E6F6-40AD-927F-1A110AB28584}" type="doc">
      <dgm:prSet loTypeId="urn:microsoft.com/office/officeart/2005/8/layout/default" loCatId="Inbox" qsTypeId="urn:microsoft.com/office/officeart/2005/8/quickstyle/simple3" qsCatId="simple" csTypeId="urn:microsoft.com/office/officeart/2005/8/colors/colorful1" csCatId="colorful" phldr="1"/>
      <dgm:spPr/>
      <dgm:t>
        <a:bodyPr/>
        <a:lstStyle/>
        <a:p>
          <a:endParaRPr lang="en-US"/>
        </a:p>
      </dgm:t>
    </dgm:pt>
    <dgm:pt modelId="{F59DC459-F26A-4516-8B59-F8098DCBFDCE}">
      <dgm:prSet custT="1"/>
      <dgm:spPr/>
      <dgm:t>
        <a:bodyPr/>
        <a:lstStyle/>
        <a:p>
          <a:r>
            <a:rPr lang="lv-LV" sz="2300" dirty="0">
              <a:solidFill>
                <a:schemeClr val="accent4">
                  <a:lumMod val="50000"/>
                </a:schemeClr>
              </a:solidFill>
              <a:latin typeface="Arial" panose="020B0604020202020204" pitchFamily="34" charset="0"/>
              <a:cs typeface="Arial" panose="020B0604020202020204" pitchFamily="34" charset="0"/>
            </a:rPr>
            <a:t>Šī vakcīna satur vēzi</a:t>
          </a:r>
          <a:endParaRPr lang="en-US" sz="2300" dirty="0">
            <a:solidFill>
              <a:schemeClr val="accent4">
                <a:lumMod val="50000"/>
              </a:schemeClr>
            </a:solidFill>
            <a:latin typeface="Arial" panose="020B0604020202020204" pitchFamily="34" charset="0"/>
            <a:cs typeface="Arial" panose="020B0604020202020204" pitchFamily="34" charset="0"/>
          </a:endParaRPr>
        </a:p>
      </dgm:t>
    </dgm:pt>
    <dgm:pt modelId="{0B8BCA84-B65F-49AF-8505-615AF7C587E9}" type="parTrans" cxnId="{99EAAFF1-3F92-479E-98FD-D8338F4E0E86}">
      <dgm:prSet/>
      <dgm:spPr/>
      <dgm:t>
        <a:bodyPr/>
        <a:lstStyle/>
        <a:p>
          <a:endParaRPr lang="en-US"/>
        </a:p>
      </dgm:t>
    </dgm:pt>
    <dgm:pt modelId="{858A795D-B176-4A4A-AE47-8DC8F9092C30}" type="sibTrans" cxnId="{99EAAFF1-3F92-479E-98FD-D8338F4E0E86}">
      <dgm:prSet/>
      <dgm:spPr/>
      <dgm:t>
        <a:bodyPr/>
        <a:lstStyle/>
        <a:p>
          <a:endParaRPr lang="en-US"/>
        </a:p>
      </dgm:t>
    </dgm:pt>
    <dgm:pt modelId="{0B3627C5-DCB0-4569-A17D-82D43AFAA30E}">
      <dgm:prSet custT="1"/>
      <dgm:spPr/>
      <dgm:t>
        <a:bodyPr/>
        <a:lstStyle/>
        <a:p>
          <a:r>
            <a:rPr lang="lv-LV" sz="2300">
              <a:solidFill>
                <a:schemeClr val="accent4">
                  <a:lumMod val="50000"/>
                </a:schemeClr>
              </a:solidFill>
              <a:latin typeface="Arial" panose="020B0604020202020204" pitchFamily="34" charset="0"/>
              <a:cs typeface="Arial" panose="020B0604020202020204" pitchFamily="34" charset="0"/>
            </a:rPr>
            <a:t>Vakcīna ir jauna, neizpētīta</a:t>
          </a:r>
          <a:endParaRPr lang="en-US" sz="2300">
            <a:solidFill>
              <a:schemeClr val="accent4">
                <a:lumMod val="50000"/>
              </a:schemeClr>
            </a:solidFill>
            <a:latin typeface="Arial" panose="020B0604020202020204" pitchFamily="34" charset="0"/>
            <a:cs typeface="Arial" panose="020B0604020202020204" pitchFamily="34" charset="0"/>
          </a:endParaRPr>
        </a:p>
      </dgm:t>
    </dgm:pt>
    <dgm:pt modelId="{B7886AAB-A447-4296-AE55-39057E15469B}" type="parTrans" cxnId="{5EB2AB02-2D07-4996-AC0E-010C46707A0F}">
      <dgm:prSet/>
      <dgm:spPr/>
      <dgm:t>
        <a:bodyPr/>
        <a:lstStyle/>
        <a:p>
          <a:endParaRPr lang="en-US"/>
        </a:p>
      </dgm:t>
    </dgm:pt>
    <dgm:pt modelId="{AC46085B-0985-4D25-A6E7-DDD7C0BD4B89}" type="sibTrans" cxnId="{5EB2AB02-2D07-4996-AC0E-010C46707A0F}">
      <dgm:prSet/>
      <dgm:spPr/>
      <dgm:t>
        <a:bodyPr/>
        <a:lstStyle/>
        <a:p>
          <a:endParaRPr lang="en-US"/>
        </a:p>
      </dgm:t>
    </dgm:pt>
    <dgm:pt modelId="{0447B7BA-61F8-4C95-BF01-38F29950FC8B}">
      <dgm:prSet custT="1"/>
      <dgm:spPr/>
      <dgm:t>
        <a:bodyPr/>
        <a:lstStyle/>
        <a:p>
          <a:r>
            <a:rPr lang="lv-LV" sz="2300" dirty="0">
              <a:solidFill>
                <a:schemeClr val="accent4">
                  <a:lumMod val="50000"/>
                </a:schemeClr>
              </a:solidFill>
              <a:latin typeface="Arial" panose="020B0604020202020204" pitchFamily="34" charset="0"/>
              <a:cs typeface="Arial" panose="020B0604020202020204" pitchFamily="34" charset="0"/>
            </a:rPr>
            <a:t>Vakcīnai ir briesmīgas komplikācijas</a:t>
          </a:r>
          <a:endParaRPr lang="en-US" sz="2300" dirty="0">
            <a:solidFill>
              <a:schemeClr val="accent4">
                <a:lumMod val="50000"/>
              </a:schemeClr>
            </a:solidFill>
            <a:latin typeface="Arial" panose="020B0604020202020204" pitchFamily="34" charset="0"/>
            <a:cs typeface="Arial" panose="020B0604020202020204" pitchFamily="34" charset="0"/>
          </a:endParaRPr>
        </a:p>
      </dgm:t>
    </dgm:pt>
    <dgm:pt modelId="{C4CD6DB9-B4A6-4927-BC86-BFAAE8F5E437}" type="parTrans" cxnId="{BBAE1CDB-4822-4D74-AE15-A9C41321AB1A}">
      <dgm:prSet/>
      <dgm:spPr/>
      <dgm:t>
        <a:bodyPr/>
        <a:lstStyle/>
        <a:p>
          <a:endParaRPr lang="en-US"/>
        </a:p>
      </dgm:t>
    </dgm:pt>
    <dgm:pt modelId="{07467888-3D79-42F3-BBA9-8000A40C3008}" type="sibTrans" cxnId="{BBAE1CDB-4822-4D74-AE15-A9C41321AB1A}">
      <dgm:prSet/>
      <dgm:spPr/>
      <dgm:t>
        <a:bodyPr/>
        <a:lstStyle/>
        <a:p>
          <a:endParaRPr lang="en-US"/>
        </a:p>
      </dgm:t>
    </dgm:pt>
    <dgm:pt modelId="{4F1E217B-88A3-43B4-9335-D556831556C9}">
      <dgm:prSet custT="1"/>
      <dgm:spPr/>
      <dgm:t>
        <a:bodyPr/>
        <a:lstStyle/>
        <a:p>
          <a:r>
            <a:rPr lang="lv-LV" sz="2300" dirty="0">
              <a:solidFill>
                <a:schemeClr val="accent4">
                  <a:lumMod val="50000"/>
                </a:schemeClr>
              </a:solidFill>
              <a:latin typeface="Arial" panose="020B0604020202020204" pitchFamily="34" charset="0"/>
              <a:cs typeface="Arial" panose="020B0604020202020204" pitchFamily="34" charset="0"/>
            </a:rPr>
            <a:t>Vakcīna veicina seksuālu aktivitāti</a:t>
          </a:r>
          <a:endParaRPr lang="en-US" sz="2300" dirty="0">
            <a:solidFill>
              <a:schemeClr val="accent4">
                <a:lumMod val="50000"/>
              </a:schemeClr>
            </a:solidFill>
            <a:latin typeface="Arial" panose="020B0604020202020204" pitchFamily="34" charset="0"/>
            <a:cs typeface="Arial" panose="020B0604020202020204" pitchFamily="34" charset="0"/>
          </a:endParaRPr>
        </a:p>
      </dgm:t>
    </dgm:pt>
    <dgm:pt modelId="{B7B86684-9147-42D2-B367-F52FAD1EE370}" type="parTrans" cxnId="{0F1BE0D4-C5A2-4078-BC74-184D1069F367}">
      <dgm:prSet/>
      <dgm:spPr/>
      <dgm:t>
        <a:bodyPr/>
        <a:lstStyle/>
        <a:p>
          <a:endParaRPr lang="en-US"/>
        </a:p>
      </dgm:t>
    </dgm:pt>
    <dgm:pt modelId="{480718C9-2968-4DAA-BE65-CC91F4B3B79C}" type="sibTrans" cxnId="{0F1BE0D4-C5A2-4078-BC74-184D1069F367}">
      <dgm:prSet/>
      <dgm:spPr/>
      <dgm:t>
        <a:bodyPr/>
        <a:lstStyle/>
        <a:p>
          <a:endParaRPr lang="en-US"/>
        </a:p>
      </dgm:t>
    </dgm:pt>
    <dgm:pt modelId="{1C5746F0-26B4-4976-BC02-9491FAF7CCCA}">
      <dgm:prSet custT="1"/>
      <dgm:spPr/>
      <dgm:t>
        <a:bodyPr/>
        <a:lstStyle/>
        <a:p>
          <a:r>
            <a:rPr lang="lv-LV" sz="2300">
              <a:solidFill>
                <a:schemeClr val="accent4">
                  <a:lumMod val="50000"/>
                </a:schemeClr>
              </a:solidFill>
              <a:latin typeface="Arial" panose="020B0604020202020204" pitchFamily="34" charset="0"/>
              <a:cs typeface="Arial" panose="020B0604020202020204" pitchFamily="34" charset="0"/>
            </a:rPr>
            <a:t>Vakcīna rada neauglību</a:t>
          </a:r>
          <a:endParaRPr lang="en-US" sz="2300">
            <a:solidFill>
              <a:schemeClr val="accent4">
                <a:lumMod val="50000"/>
              </a:schemeClr>
            </a:solidFill>
            <a:latin typeface="Arial" panose="020B0604020202020204" pitchFamily="34" charset="0"/>
            <a:cs typeface="Arial" panose="020B0604020202020204" pitchFamily="34" charset="0"/>
          </a:endParaRPr>
        </a:p>
      </dgm:t>
    </dgm:pt>
    <dgm:pt modelId="{1E373C72-8B6B-49DE-B8C3-FA59D3CD6C28}" type="parTrans" cxnId="{7080AF3E-399E-4414-B943-E480BE555DE7}">
      <dgm:prSet/>
      <dgm:spPr/>
      <dgm:t>
        <a:bodyPr/>
        <a:lstStyle/>
        <a:p>
          <a:endParaRPr lang="en-US"/>
        </a:p>
      </dgm:t>
    </dgm:pt>
    <dgm:pt modelId="{4E89AE05-D330-4643-96E2-F02C571452A4}" type="sibTrans" cxnId="{7080AF3E-399E-4414-B943-E480BE555DE7}">
      <dgm:prSet/>
      <dgm:spPr/>
      <dgm:t>
        <a:bodyPr/>
        <a:lstStyle/>
        <a:p>
          <a:endParaRPr lang="en-US"/>
        </a:p>
      </dgm:t>
    </dgm:pt>
    <dgm:pt modelId="{D244479B-B4B8-463D-B165-BF5DC73F2559}" type="pres">
      <dgm:prSet presAssocID="{C794873D-E6F6-40AD-927F-1A110AB28584}" presName="diagram" presStyleCnt="0">
        <dgm:presLayoutVars>
          <dgm:dir/>
          <dgm:resizeHandles val="exact"/>
        </dgm:presLayoutVars>
      </dgm:prSet>
      <dgm:spPr/>
    </dgm:pt>
    <dgm:pt modelId="{C31F808E-ADD2-41AE-A040-CF4167EDCD17}" type="pres">
      <dgm:prSet presAssocID="{F59DC459-F26A-4516-8B59-F8098DCBFDCE}" presName="node" presStyleLbl="node1" presStyleIdx="0" presStyleCnt="5">
        <dgm:presLayoutVars>
          <dgm:bulletEnabled val="1"/>
        </dgm:presLayoutVars>
      </dgm:prSet>
      <dgm:spPr/>
    </dgm:pt>
    <dgm:pt modelId="{0157B93F-385E-4D5C-97A5-82049ACF0EDD}" type="pres">
      <dgm:prSet presAssocID="{858A795D-B176-4A4A-AE47-8DC8F9092C30}" presName="sibTrans" presStyleCnt="0"/>
      <dgm:spPr/>
    </dgm:pt>
    <dgm:pt modelId="{49FAE41E-8EC3-48E0-AD93-AD41E9320649}" type="pres">
      <dgm:prSet presAssocID="{0B3627C5-DCB0-4569-A17D-82D43AFAA30E}" presName="node" presStyleLbl="node1" presStyleIdx="1" presStyleCnt="5">
        <dgm:presLayoutVars>
          <dgm:bulletEnabled val="1"/>
        </dgm:presLayoutVars>
      </dgm:prSet>
      <dgm:spPr/>
    </dgm:pt>
    <dgm:pt modelId="{F93BC585-9501-40A3-931E-B3EF4EB5E4F1}" type="pres">
      <dgm:prSet presAssocID="{AC46085B-0985-4D25-A6E7-DDD7C0BD4B89}" presName="sibTrans" presStyleCnt="0"/>
      <dgm:spPr/>
    </dgm:pt>
    <dgm:pt modelId="{6E6A9E9B-9C59-4E46-B072-C8D1E2A3DBA5}" type="pres">
      <dgm:prSet presAssocID="{0447B7BA-61F8-4C95-BF01-38F29950FC8B}" presName="node" presStyleLbl="node1" presStyleIdx="2" presStyleCnt="5">
        <dgm:presLayoutVars>
          <dgm:bulletEnabled val="1"/>
        </dgm:presLayoutVars>
      </dgm:prSet>
      <dgm:spPr/>
    </dgm:pt>
    <dgm:pt modelId="{F16D2B5A-B356-46A1-B1AF-7718D5BDD1BC}" type="pres">
      <dgm:prSet presAssocID="{07467888-3D79-42F3-BBA9-8000A40C3008}" presName="sibTrans" presStyleCnt="0"/>
      <dgm:spPr/>
    </dgm:pt>
    <dgm:pt modelId="{F71CDA30-C580-4D44-AD9F-52A77EF887FA}" type="pres">
      <dgm:prSet presAssocID="{4F1E217B-88A3-43B4-9335-D556831556C9}" presName="node" presStyleLbl="node1" presStyleIdx="3" presStyleCnt="5">
        <dgm:presLayoutVars>
          <dgm:bulletEnabled val="1"/>
        </dgm:presLayoutVars>
      </dgm:prSet>
      <dgm:spPr/>
    </dgm:pt>
    <dgm:pt modelId="{AAC389F2-B8BC-4CB2-AA05-82530ACDF64F}" type="pres">
      <dgm:prSet presAssocID="{480718C9-2968-4DAA-BE65-CC91F4B3B79C}" presName="sibTrans" presStyleCnt="0"/>
      <dgm:spPr/>
    </dgm:pt>
    <dgm:pt modelId="{C0F8BD63-EFBD-411E-A3C3-C81BF98532BF}" type="pres">
      <dgm:prSet presAssocID="{1C5746F0-26B4-4976-BC02-9491FAF7CCCA}" presName="node" presStyleLbl="node1" presStyleIdx="4" presStyleCnt="5">
        <dgm:presLayoutVars>
          <dgm:bulletEnabled val="1"/>
        </dgm:presLayoutVars>
      </dgm:prSet>
      <dgm:spPr/>
    </dgm:pt>
  </dgm:ptLst>
  <dgm:cxnLst>
    <dgm:cxn modelId="{5EB2AB02-2D07-4996-AC0E-010C46707A0F}" srcId="{C794873D-E6F6-40AD-927F-1A110AB28584}" destId="{0B3627C5-DCB0-4569-A17D-82D43AFAA30E}" srcOrd="1" destOrd="0" parTransId="{B7886AAB-A447-4296-AE55-39057E15469B}" sibTransId="{AC46085B-0985-4D25-A6E7-DDD7C0BD4B89}"/>
    <dgm:cxn modelId="{40AC6034-7CFB-400A-967C-4E969E72000E}" type="presOf" srcId="{1C5746F0-26B4-4976-BC02-9491FAF7CCCA}" destId="{C0F8BD63-EFBD-411E-A3C3-C81BF98532BF}" srcOrd="0" destOrd="0" presId="urn:microsoft.com/office/officeart/2005/8/layout/default"/>
    <dgm:cxn modelId="{7080AF3E-399E-4414-B943-E480BE555DE7}" srcId="{C794873D-E6F6-40AD-927F-1A110AB28584}" destId="{1C5746F0-26B4-4976-BC02-9491FAF7CCCA}" srcOrd="4" destOrd="0" parTransId="{1E373C72-8B6B-49DE-B8C3-FA59D3CD6C28}" sibTransId="{4E89AE05-D330-4643-96E2-F02C571452A4}"/>
    <dgm:cxn modelId="{2547DE43-747B-45F8-81DA-D7749B916901}" type="presOf" srcId="{0447B7BA-61F8-4C95-BF01-38F29950FC8B}" destId="{6E6A9E9B-9C59-4E46-B072-C8D1E2A3DBA5}" srcOrd="0" destOrd="0" presId="urn:microsoft.com/office/officeart/2005/8/layout/default"/>
    <dgm:cxn modelId="{05EB2C44-1082-49D4-9645-6437AFA22F1D}" type="presOf" srcId="{F59DC459-F26A-4516-8B59-F8098DCBFDCE}" destId="{C31F808E-ADD2-41AE-A040-CF4167EDCD17}" srcOrd="0" destOrd="0" presId="urn:microsoft.com/office/officeart/2005/8/layout/default"/>
    <dgm:cxn modelId="{52F5D371-8630-463A-87D9-5B2BE903476B}" type="presOf" srcId="{0B3627C5-DCB0-4569-A17D-82D43AFAA30E}" destId="{49FAE41E-8EC3-48E0-AD93-AD41E9320649}" srcOrd="0" destOrd="0" presId="urn:microsoft.com/office/officeart/2005/8/layout/default"/>
    <dgm:cxn modelId="{4EAFAD85-F95B-4E33-A57F-B6C43E65D1D3}" type="presOf" srcId="{C794873D-E6F6-40AD-927F-1A110AB28584}" destId="{D244479B-B4B8-463D-B165-BF5DC73F2559}" srcOrd="0" destOrd="0" presId="urn:microsoft.com/office/officeart/2005/8/layout/default"/>
    <dgm:cxn modelId="{6BC6BCB8-5146-4D42-89FE-298EC4612FA5}" type="presOf" srcId="{4F1E217B-88A3-43B4-9335-D556831556C9}" destId="{F71CDA30-C580-4D44-AD9F-52A77EF887FA}" srcOrd="0" destOrd="0" presId="urn:microsoft.com/office/officeart/2005/8/layout/default"/>
    <dgm:cxn modelId="{0F1BE0D4-C5A2-4078-BC74-184D1069F367}" srcId="{C794873D-E6F6-40AD-927F-1A110AB28584}" destId="{4F1E217B-88A3-43B4-9335-D556831556C9}" srcOrd="3" destOrd="0" parTransId="{B7B86684-9147-42D2-B367-F52FAD1EE370}" sibTransId="{480718C9-2968-4DAA-BE65-CC91F4B3B79C}"/>
    <dgm:cxn modelId="{BBAE1CDB-4822-4D74-AE15-A9C41321AB1A}" srcId="{C794873D-E6F6-40AD-927F-1A110AB28584}" destId="{0447B7BA-61F8-4C95-BF01-38F29950FC8B}" srcOrd="2" destOrd="0" parTransId="{C4CD6DB9-B4A6-4927-BC86-BFAAE8F5E437}" sibTransId="{07467888-3D79-42F3-BBA9-8000A40C3008}"/>
    <dgm:cxn modelId="{99EAAFF1-3F92-479E-98FD-D8338F4E0E86}" srcId="{C794873D-E6F6-40AD-927F-1A110AB28584}" destId="{F59DC459-F26A-4516-8B59-F8098DCBFDCE}" srcOrd="0" destOrd="0" parTransId="{0B8BCA84-B65F-49AF-8505-615AF7C587E9}" sibTransId="{858A795D-B176-4A4A-AE47-8DC8F9092C30}"/>
    <dgm:cxn modelId="{28F087DA-E5DA-4C0E-96DC-526737C5A200}" type="presParOf" srcId="{D244479B-B4B8-463D-B165-BF5DC73F2559}" destId="{C31F808E-ADD2-41AE-A040-CF4167EDCD17}" srcOrd="0" destOrd="0" presId="urn:microsoft.com/office/officeart/2005/8/layout/default"/>
    <dgm:cxn modelId="{BFD5A9E3-B844-43C1-8BFA-B29F77DC249F}" type="presParOf" srcId="{D244479B-B4B8-463D-B165-BF5DC73F2559}" destId="{0157B93F-385E-4D5C-97A5-82049ACF0EDD}" srcOrd="1" destOrd="0" presId="urn:microsoft.com/office/officeart/2005/8/layout/default"/>
    <dgm:cxn modelId="{8BFF0BFC-D66F-4CDE-BF5F-A22D978B880F}" type="presParOf" srcId="{D244479B-B4B8-463D-B165-BF5DC73F2559}" destId="{49FAE41E-8EC3-48E0-AD93-AD41E9320649}" srcOrd="2" destOrd="0" presId="urn:microsoft.com/office/officeart/2005/8/layout/default"/>
    <dgm:cxn modelId="{3B6C51A3-968E-4269-BD3F-59A0498FD23F}" type="presParOf" srcId="{D244479B-B4B8-463D-B165-BF5DC73F2559}" destId="{F93BC585-9501-40A3-931E-B3EF4EB5E4F1}" srcOrd="3" destOrd="0" presId="urn:microsoft.com/office/officeart/2005/8/layout/default"/>
    <dgm:cxn modelId="{7108ADE5-372F-449B-9366-D31818B8F698}" type="presParOf" srcId="{D244479B-B4B8-463D-B165-BF5DC73F2559}" destId="{6E6A9E9B-9C59-4E46-B072-C8D1E2A3DBA5}" srcOrd="4" destOrd="0" presId="urn:microsoft.com/office/officeart/2005/8/layout/default"/>
    <dgm:cxn modelId="{A0E4733A-7F1E-4558-8099-F68E25EAA82D}" type="presParOf" srcId="{D244479B-B4B8-463D-B165-BF5DC73F2559}" destId="{F16D2B5A-B356-46A1-B1AF-7718D5BDD1BC}" srcOrd="5" destOrd="0" presId="urn:microsoft.com/office/officeart/2005/8/layout/default"/>
    <dgm:cxn modelId="{D3F87D45-79E9-4103-8C69-08CC0BDED0BC}" type="presParOf" srcId="{D244479B-B4B8-463D-B165-BF5DC73F2559}" destId="{F71CDA30-C580-4D44-AD9F-52A77EF887FA}" srcOrd="6" destOrd="0" presId="urn:microsoft.com/office/officeart/2005/8/layout/default"/>
    <dgm:cxn modelId="{ECD4B17B-675E-43FB-96B4-BDDDAB2FDEB8}" type="presParOf" srcId="{D244479B-B4B8-463D-B165-BF5DC73F2559}" destId="{AAC389F2-B8BC-4CB2-AA05-82530ACDF64F}" srcOrd="7" destOrd="0" presId="urn:microsoft.com/office/officeart/2005/8/layout/default"/>
    <dgm:cxn modelId="{02AA820F-067D-4BC8-AF80-81FA3242289D}" type="presParOf" srcId="{D244479B-B4B8-463D-B165-BF5DC73F2559}" destId="{C0F8BD63-EFBD-411E-A3C3-C81BF98532BF}" srcOrd="8" destOrd="0" presId="urn:microsoft.com/office/officeart/2005/8/layout/default"/>
  </dgm:cxnLst>
  <dgm:bg/>
  <dgm:whole>
    <a:ln w="38100"/>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794873D-E6F6-40AD-927F-1A110AB28584}" type="doc">
      <dgm:prSet loTypeId="urn:microsoft.com/office/officeart/2005/8/layout/default" loCatId="Inbox" qsTypeId="urn:microsoft.com/office/officeart/2005/8/quickstyle/simple3" qsCatId="simple" csTypeId="urn:microsoft.com/office/officeart/2005/8/colors/colorful1" csCatId="colorful" phldr="1"/>
      <dgm:spPr/>
      <dgm:t>
        <a:bodyPr/>
        <a:lstStyle/>
        <a:p>
          <a:endParaRPr lang="en-US"/>
        </a:p>
      </dgm:t>
    </dgm:pt>
    <dgm:pt modelId="{F59DC459-F26A-4516-8B59-F8098DCBFDCE}">
      <dgm:prSet custT="1"/>
      <dgm:spPr/>
      <dgm:t>
        <a:bodyPr/>
        <a:lstStyle/>
        <a:p>
          <a:r>
            <a:rPr lang="lv-LV" sz="2300" dirty="0">
              <a:solidFill>
                <a:schemeClr val="accent4">
                  <a:lumMod val="50000"/>
                </a:schemeClr>
              </a:solidFill>
              <a:latin typeface="Arial" panose="020B0604020202020204" pitchFamily="34" charset="0"/>
              <a:cs typeface="Arial" panose="020B0604020202020204" pitchFamily="34" charset="0"/>
            </a:rPr>
            <a:t>Šī vakcīna satur vēzi</a:t>
          </a:r>
          <a:endParaRPr lang="en-US" sz="2300" dirty="0">
            <a:solidFill>
              <a:schemeClr val="accent4">
                <a:lumMod val="50000"/>
              </a:schemeClr>
            </a:solidFill>
            <a:latin typeface="Arial" panose="020B0604020202020204" pitchFamily="34" charset="0"/>
            <a:cs typeface="Arial" panose="020B0604020202020204" pitchFamily="34" charset="0"/>
          </a:endParaRPr>
        </a:p>
      </dgm:t>
    </dgm:pt>
    <dgm:pt modelId="{0B8BCA84-B65F-49AF-8505-615AF7C587E9}" type="parTrans" cxnId="{99EAAFF1-3F92-479E-98FD-D8338F4E0E86}">
      <dgm:prSet/>
      <dgm:spPr/>
      <dgm:t>
        <a:bodyPr/>
        <a:lstStyle/>
        <a:p>
          <a:endParaRPr lang="en-US"/>
        </a:p>
      </dgm:t>
    </dgm:pt>
    <dgm:pt modelId="{858A795D-B176-4A4A-AE47-8DC8F9092C30}" type="sibTrans" cxnId="{99EAAFF1-3F92-479E-98FD-D8338F4E0E86}">
      <dgm:prSet/>
      <dgm:spPr/>
      <dgm:t>
        <a:bodyPr/>
        <a:lstStyle/>
        <a:p>
          <a:endParaRPr lang="en-US"/>
        </a:p>
      </dgm:t>
    </dgm:pt>
    <dgm:pt modelId="{0B3627C5-DCB0-4569-A17D-82D43AFAA30E}">
      <dgm:prSet custT="1"/>
      <dgm:spPr/>
      <dgm:t>
        <a:bodyPr/>
        <a:lstStyle/>
        <a:p>
          <a:r>
            <a:rPr lang="lv-LV" sz="2300">
              <a:solidFill>
                <a:schemeClr val="accent4">
                  <a:lumMod val="50000"/>
                </a:schemeClr>
              </a:solidFill>
              <a:latin typeface="Arial" panose="020B0604020202020204" pitchFamily="34" charset="0"/>
              <a:cs typeface="Arial" panose="020B0604020202020204" pitchFamily="34" charset="0"/>
            </a:rPr>
            <a:t>Vakcīna ir jauna, neizpētīta</a:t>
          </a:r>
          <a:endParaRPr lang="en-US" sz="2300">
            <a:solidFill>
              <a:schemeClr val="accent4">
                <a:lumMod val="50000"/>
              </a:schemeClr>
            </a:solidFill>
            <a:latin typeface="Arial" panose="020B0604020202020204" pitchFamily="34" charset="0"/>
            <a:cs typeface="Arial" panose="020B0604020202020204" pitchFamily="34" charset="0"/>
          </a:endParaRPr>
        </a:p>
      </dgm:t>
    </dgm:pt>
    <dgm:pt modelId="{B7886AAB-A447-4296-AE55-39057E15469B}" type="parTrans" cxnId="{5EB2AB02-2D07-4996-AC0E-010C46707A0F}">
      <dgm:prSet/>
      <dgm:spPr/>
      <dgm:t>
        <a:bodyPr/>
        <a:lstStyle/>
        <a:p>
          <a:endParaRPr lang="en-US"/>
        </a:p>
      </dgm:t>
    </dgm:pt>
    <dgm:pt modelId="{AC46085B-0985-4D25-A6E7-DDD7C0BD4B89}" type="sibTrans" cxnId="{5EB2AB02-2D07-4996-AC0E-010C46707A0F}">
      <dgm:prSet/>
      <dgm:spPr/>
      <dgm:t>
        <a:bodyPr/>
        <a:lstStyle/>
        <a:p>
          <a:endParaRPr lang="en-US"/>
        </a:p>
      </dgm:t>
    </dgm:pt>
    <dgm:pt modelId="{0447B7BA-61F8-4C95-BF01-38F29950FC8B}">
      <dgm:prSet custT="1"/>
      <dgm:spPr/>
      <dgm:t>
        <a:bodyPr/>
        <a:lstStyle/>
        <a:p>
          <a:r>
            <a:rPr lang="lv-LV" sz="2300" dirty="0">
              <a:solidFill>
                <a:schemeClr val="accent4">
                  <a:lumMod val="50000"/>
                </a:schemeClr>
              </a:solidFill>
              <a:latin typeface="Arial" panose="020B0604020202020204" pitchFamily="34" charset="0"/>
              <a:cs typeface="Arial" panose="020B0604020202020204" pitchFamily="34" charset="0"/>
            </a:rPr>
            <a:t>Vakcīnai ir briesmīgas komplikācijas</a:t>
          </a:r>
          <a:endParaRPr lang="en-US" sz="2300" dirty="0">
            <a:solidFill>
              <a:schemeClr val="accent4">
                <a:lumMod val="50000"/>
              </a:schemeClr>
            </a:solidFill>
            <a:latin typeface="Arial" panose="020B0604020202020204" pitchFamily="34" charset="0"/>
            <a:cs typeface="Arial" panose="020B0604020202020204" pitchFamily="34" charset="0"/>
          </a:endParaRPr>
        </a:p>
      </dgm:t>
    </dgm:pt>
    <dgm:pt modelId="{C4CD6DB9-B4A6-4927-BC86-BFAAE8F5E437}" type="parTrans" cxnId="{BBAE1CDB-4822-4D74-AE15-A9C41321AB1A}">
      <dgm:prSet/>
      <dgm:spPr/>
      <dgm:t>
        <a:bodyPr/>
        <a:lstStyle/>
        <a:p>
          <a:endParaRPr lang="en-US"/>
        </a:p>
      </dgm:t>
    </dgm:pt>
    <dgm:pt modelId="{07467888-3D79-42F3-BBA9-8000A40C3008}" type="sibTrans" cxnId="{BBAE1CDB-4822-4D74-AE15-A9C41321AB1A}">
      <dgm:prSet/>
      <dgm:spPr/>
      <dgm:t>
        <a:bodyPr/>
        <a:lstStyle/>
        <a:p>
          <a:endParaRPr lang="en-US"/>
        </a:p>
      </dgm:t>
    </dgm:pt>
    <dgm:pt modelId="{4F1E217B-88A3-43B4-9335-D556831556C9}">
      <dgm:prSet custT="1"/>
      <dgm:spPr/>
      <dgm:t>
        <a:bodyPr/>
        <a:lstStyle/>
        <a:p>
          <a:r>
            <a:rPr lang="lv-LV" sz="2300" dirty="0">
              <a:solidFill>
                <a:schemeClr val="accent4">
                  <a:lumMod val="50000"/>
                </a:schemeClr>
              </a:solidFill>
              <a:latin typeface="Arial" panose="020B0604020202020204" pitchFamily="34" charset="0"/>
              <a:cs typeface="Arial" panose="020B0604020202020204" pitchFamily="34" charset="0"/>
            </a:rPr>
            <a:t>Vakcīna veicina seksuālu aktivitāti</a:t>
          </a:r>
          <a:endParaRPr lang="en-US" sz="2300" dirty="0">
            <a:solidFill>
              <a:schemeClr val="accent4">
                <a:lumMod val="50000"/>
              </a:schemeClr>
            </a:solidFill>
            <a:latin typeface="Arial" panose="020B0604020202020204" pitchFamily="34" charset="0"/>
            <a:cs typeface="Arial" panose="020B0604020202020204" pitchFamily="34" charset="0"/>
          </a:endParaRPr>
        </a:p>
      </dgm:t>
    </dgm:pt>
    <dgm:pt modelId="{B7B86684-9147-42D2-B367-F52FAD1EE370}" type="parTrans" cxnId="{0F1BE0D4-C5A2-4078-BC74-184D1069F367}">
      <dgm:prSet/>
      <dgm:spPr/>
      <dgm:t>
        <a:bodyPr/>
        <a:lstStyle/>
        <a:p>
          <a:endParaRPr lang="en-US"/>
        </a:p>
      </dgm:t>
    </dgm:pt>
    <dgm:pt modelId="{480718C9-2968-4DAA-BE65-CC91F4B3B79C}" type="sibTrans" cxnId="{0F1BE0D4-C5A2-4078-BC74-184D1069F367}">
      <dgm:prSet/>
      <dgm:spPr/>
      <dgm:t>
        <a:bodyPr/>
        <a:lstStyle/>
        <a:p>
          <a:endParaRPr lang="en-US"/>
        </a:p>
      </dgm:t>
    </dgm:pt>
    <dgm:pt modelId="{1C5746F0-26B4-4976-BC02-9491FAF7CCCA}">
      <dgm:prSet custT="1"/>
      <dgm:spPr/>
      <dgm:t>
        <a:bodyPr/>
        <a:lstStyle/>
        <a:p>
          <a:r>
            <a:rPr lang="lv-LV" sz="2300">
              <a:solidFill>
                <a:schemeClr val="accent4">
                  <a:lumMod val="50000"/>
                </a:schemeClr>
              </a:solidFill>
              <a:latin typeface="Arial" panose="020B0604020202020204" pitchFamily="34" charset="0"/>
              <a:cs typeface="Arial" panose="020B0604020202020204" pitchFamily="34" charset="0"/>
            </a:rPr>
            <a:t>Vakcīna rada neauglību</a:t>
          </a:r>
          <a:endParaRPr lang="en-US" sz="2300">
            <a:solidFill>
              <a:schemeClr val="accent4">
                <a:lumMod val="50000"/>
              </a:schemeClr>
            </a:solidFill>
            <a:latin typeface="Arial" panose="020B0604020202020204" pitchFamily="34" charset="0"/>
            <a:cs typeface="Arial" panose="020B0604020202020204" pitchFamily="34" charset="0"/>
          </a:endParaRPr>
        </a:p>
      </dgm:t>
    </dgm:pt>
    <dgm:pt modelId="{1E373C72-8B6B-49DE-B8C3-FA59D3CD6C28}" type="parTrans" cxnId="{7080AF3E-399E-4414-B943-E480BE555DE7}">
      <dgm:prSet/>
      <dgm:spPr/>
      <dgm:t>
        <a:bodyPr/>
        <a:lstStyle/>
        <a:p>
          <a:endParaRPr lang="en-US"/>
        </a:p>
      </dgm:t>
    </dgm:pt>
    <dgm:pt modelId="{4E89AE05-D330-4643-96E2-F02C571452A4}" type="sibTrans" cxnId="{7080AF3E-399E-4414-B943-E480BE555DE7}">
      <dgm:prSet/>
      <dgm:spPr/>
      <dgm:t>
        <a:bodyPr/>
        <a:lstStyle/>
        <a:p>
          <a:endParaRPr lang="en-US"/>
        </a:p>
      </dgm:t>
    </dgm:pt>
    <dgm:pt modelId="{D244479B-B4B8-463D-B165-BF5DC73F2559}" type="pres">
      <dgm:prSet presAssocID="{C794873D-E6F6-40AD-927F-1A110AB28584}" presName="diagram" presStyleCnt="0">
        <dgm:presLayoutVars>
          <dgm:dir/>
          <dgm:resizeHandles val="exact"/>
        </dgm:presLayoutVars>
      </dgm:prSet>
      <dgm:spPr/>
    </dgm:pt>
    <dgm:pt modelId="{C31F808E-ADD2-41AE-A040-CF4167EDCD17}" type="pres">
      <dgm:prSet presAssocID="{F59DC459-F26A-4516-8B59-F8098DCBFDCE}" presName="node" presStyleLbl="node1" presStyleIdx="0" presStyleCnt="5">
        <dgm:presLayoutVars>
          <dgm:bulletEnabled val="1"/>
        </dgm:presLayoutVars>
      </dgm:prSet>
      <dgm:spPr/>
    </dgm:pt>
    <dgm:pt modelId="{0157B93F-385E-4D5C-97A5-82049ACF0EDD}" type="pres">
      <dgm:prSet presAssocID="{858A795D-B176-4A4A-AE47-8DC8F9092C30}" presName="sibTrans" presStyleCnt="0"/>
      <dgm:spPr/>
    </dgm:pt>
    <dgm:pt modelId="{49FAE41E-8EC3-48E0-AD93-AD41E9320649}" type="pres">
      <dgm:prSet presAssocID="{0B3627C5-DCB0-4569-A17D-82D43AFAA30E}" presName="node" presStyleLbl="node1" presStyleIdx="1" presStyleCnt="5">
        <dgm:presLayoutVars>
          <dgm:bulletEnabled val="1"/>
        </dgm:presLayoutVars>
      </dgm:prSet>
      <dgm:spPr/>
    </dgm:pt>
    <dgm:pt modelId="{F93BC585-9501-40A3-931E-B3EF4EB5E4F1}" type="pres">
      <dgm:prSet presAssocID="{AC46085B-0985-4D25-A6E7-DDD7C0BD4B89}" presName="sibTrans" presStyleCnt="0"/>
      <dgm:spPr/>
    </dgm:pt>
    <dgm:pt modelId="{6E6A9E9B-9C59-4E46-B072-C8D1E2A3DBA5}" type="pres">
      <dgm:prSet presAssocID="{0447B7BA-61F8-4C95-BF01-38F29950FC8B}" presName="node" presStyleLbl="node1" presStyleIdx="2" presStyleCnt="5">
        <dgm:presLayoutVars>
          <dgm:bulletEnabled val="1"/>
        </dgm:presLayoutVars>
      </dgm:prSet>
      <dgm:spPr/>
    </dgm:pt>
    <dgm:pt modelId="{F16D2B5A-B356-46A1-B1AF-7718D5BDD1BC}" type="pres">
      <dgm:prSet presAssocID="{07467888-3D79-42F3-BBA9-8000A40C3008}" presName="sibTrans" presStyleCnt="0"/>
      <dgm:spPr/>
    </dgm:pt>
    <dgm:pt modelId="{F71CDA30-C580-4D44-AD9F-52A77EF887FA}" type="pres">
      <dgm:prSet presAssocID="{4F1E217B-88A3-43B4-9335-D556831556C9}" presName="node" presStyleLbl="node1" presStyleIdx="3" presStyleCnt="5">
        <dgm:presLayoutVars>
          <dgm:bulletEnabled val="1"/>
        </dgm:presLayoutVars>
      </dgm:prSet>
      <dgm:spPr/>
    </dgm:pt>
    <dgm:pt modelId="{AAC389F2-B8BC-4CB2-AA05-82530ACDF64F}" type="pres">
      <dgm:prSet presAssocID="{480718C9-2968-4DAA-BE65-CC91F4B3B79C}" presName="sibTrans" presStyleCnt="0"/>
      <dgm:spPr/>
    </dgm:pt>
    <dgm:pt modelId="{C0F8BD63-EFBD-411E-A3C3-C81BF98532BF}" type="pres">
      <dgm:prSet presAssocID="{1C5746F0-26B4-4976-BC02-9491FAF7CCCA}" presName="node" presStyleLbl="node1" presStyleIdx="4" presStyleCnt="5">
        <dgm:presLayoutVars>
          <dgm:bulletEnabled val="1"/>
        </dgm:presLayoutVars>
      </dgm:prSet>
      <dgm:spPr/>
    </dgm:pt>
  </dgm:ptLst>
  <dgm:cxnLst>
    <dgm:cxn modelId="{5EB2AB02-2D07-4996-AC0E-010C46707A0F}" srcId="{C794873D-E6F6-40AD-927F-1A110AB28584}" destId="{0B3627C5-DCB0-4569-A17D-82D43AFAA30E}" srcOrd="1" destOrd="0" parTransId="{B7886AAB-A447-4296-AE55-39057E15469B}" sibTransId="{AC46085B-0985-4D25-A6E7-DDD7C0BD4B89}"/>
    <dgm:cxn modelId="{6FAF0619-645B-4DA3-A04F-5BDBD774E8D0}" type="presOf" srcId="{1C5746F0-26B4-4976-BC02-9491FAF7CCCA}" destId="{C0F8BD63-EFBD-411E-A3C3-C81BF98532BF}" srcOrd="0" destOrd="0" presId="urn:microsoft.com/office/officeart/2005/8/layout/default"/>
    <dgm:cxn modelId="{8B42352C-8586-4FA1-8D1D-8F61DE0FC8FB}" type="presOf" srcId="{0B3627C5-DCB0-4569-A17D-82D43AFAA30E}" destId="{49FAE41E-8EC3-48E0-AD93-AD41E9320649}" srcOrd="0" destOrd="0" presId="urn:microsoft.com/office/officeart/2005/8/layout/default"/>
    <dgm:cxn modelId="{7080AF3E-399E-4414-B943-E480BE555DE7}" srcId="{C794873D-E6F6-40AD-927F-1A110AB28584}" destId="{1C5746F0-26B4-4976-BC02-9491FAF7CCCA}" srcOrd="4" destOrd="0" parTransId="{1E373C72-8B6B-49DE-B8C3-FA59D3CD6C28}" sibTransId="{4E89AE05-D330-4643-96E2-F02C571452A4}"/>
    <dgm:cxn modelId="{8B0D059B-5846-48E1-84E4-B4CB9D46D3F0}" type="presOf" srcId="{C794873D-E6F6-40AD-927F-1A110AB28584}" destId="{D244479B-B4B8-463D-B165-BF5DC73F2559}" srcOrd="0" destOrd="0" presId="urn:microsoft.com/office/officeart/2005/8/layout/default"/>
    <dgm:cxn modelId="{778F0D9F-EF3F-4C60-A9E5-03274BB32146}" type="presOf" srcId="{F59DC459-F26A-4516-8B59-F8098DCBFDCE}" destId="{C31F808E-ADD2-41AE-A040-CF4167EDCD17}" srcOrd="0" destOrd="0" presId="urn:microsoft.com/office/officeart/2005/8/layout/default"/>
    <dgm:cxn modelId="{EAE71BB0-820D-49A2-B096-461506DEAA12}" type="presOf" srcId="{4F1E217B-88A3-43B4-9335-D556831556C9}" destId="{F71CDA30-C580-4D44-AD9F-52A77EF887FA}" srcOrd="0" destOrd="0" presId="urn:microsoft.com/office/officeart/2005/8/layout/default"/>
    <dgm:cxn modelId="{0F1BE0D4-C5A2-4078-BC74-184D1069F367}" srcId="{C794873D-E6F6-40AD-927F-1A110AB28584}" destId="{4F1E217B-88A3-43B4-9335-D556831556C9}" srcOrd="3" destOrd="0" parTransId="{B7B86684-9147-42D2-B367-F52FAD1EE370}" sibTransId="{480718C9-2968-4DAA-BE65-CC91F4B3B79C}"/>
    <dgm:cxn modelId="{BBAE1CDB-4822-4D74-AE15-A9C41321AB1A}" srcId="{C794873D-E6F6-40AD-927F-1A110AB28584}" destId="{0447B7BA-61F8-4C95-BF01-38F29950FC8B}" srcOrd="2" destOrd="0" parTransId="{C4CD6DB9-B4A6-4927-BC86-BFAAE8F5E437}" sibTransId="{07467888-3D79-42F3-BBA9-8000A40C3008}"/>
    <dgm:cxn modelId="{99EAAFF1-3F92-479E-98FD-D8338F4E0E86}" srcId="{C794873D-E6F6-40AD-927F-1A110AB28584}" destId="{F59DC459-F26A-4516-8B59-F8098DCBFDCE}" srcOrd="0" destOrd="0" parTransId="{0B8BCA84-B65F-49AF-8505-615AF7C587E9}" sibTransId="{858A795D-B176-4A4A-AE47-8DC8F9092C30}"/>
    <dgm:cxn modelId="{8E12DFF8-892B-4350-92DA-10D7B73012F0}" type="presOf" srcId="{0447B7BA-61F8-4C95-BF01-38F29950FC8B}" destId="{6E6A9E9B-9C59-4E46-B072-C8D1E2A3DBA5}" srcOrd="0" destOrd="0" presId="urn:microsoft.com/office/officeart/2005/8/layout/default"/>
    <dgm:cxn modelId="{41D05C05-2672-460A-B020-655C5A8ED52E}" type="presParOf" srcId="{D244479B-B4B8-463D-B165-BF5DC73F2559}" destId="{C31F808E-ADD2-41AE-A040-CF4167EDCD17}" srcOrd="0" destOrd="0" presId="urn:microsoft.com/office/officeart/2005/8/layout/default"/>
    <dgm:cxn modelId="{D6EF50A3-9716-4269-9F50-9ACA79C721F0}" type="presParOf" srcId="{D244479B-B4B8-463D-B165-BF5DC73F2559}" destId="{0157B93F-385E-4D5C-97A5-82049ACF0EDD}" srcOrd="1" destOrd="0" presId="urn:microsoft.com/office/officeart/2005/8/layout/default"/>
    <dgm:cxn modelId="{FE123805-1C1D-4720-A606-06827774C183}" type="presParOf" srcId="{D244479B-B4B8-463D-B165-BF5DC73F2559}" destId="{49FAE41E-8EC3-48E0-AD93-AD41E9320649}" srcOrd="2" destOrd="0" presId="urn:microsoft.com/office/officeart/2005/8/layout/default"/>
    <dgm:cxn modelId="{932A812F-1C87-437D-A93B-E584C301E8F2}" type="presParOf" srcId="{D244479B-B4B8-463D-B165-BF5DC73F2559}" destId="{F93BC585-9501-40A3-931E-B3EF4EB5E4F1}" srcOrd="3" destOrd="0" presId="urn:microsoft.com/office/officeart/2005/8/layout/default"/>
    <dgm:cxn modelId="{5A5E888B-828B-41D5-A9C6-FE0E29FC2F35}" type="presParOf" srcId="{D244479B-B4B8-463D-B165-BF5DC73F2559}" destId="{6E6A9E9B-9C59-4E46-B072-C8D1E2A3DBA5}" srcOrd="4" destOrd="0" presId="urn:microsoft.com/office/officeart/2005/8/layout/default"/>
    <dgm:cxn modelId="{8E25D647-99DF-4769-9E1E-E7FC5E978878}" type="presParOf" srcId="{D244479B-B4B8-463D-B165-BF5DC73F2559}" destId="{F16D2B5A-B356-46A1-B1AF-7718D5BDD1BC}" srcOrd="5" destOrd="0" presId="urn:microsoft.com/office/officeart/2005/8/layout/default"/>
    <dgm:cxn modelId="{29AA07A7-835E-43EC-AAAC-C041EB065689}" type="presParOf" srcId="{D244479B-B4B8-463D-B165-BF5DC73F2559}" destId="{F71CDA30-C580-4D44-AD9F-52A77EF887FA}" srcOrd="6" destOrd="0" presId="urn:microsoft.com/office/officeart/2005/8/layout/default"/>
    <dgm:cxn modelId="{EB408B73-2EDB-4174-B1BD-AFB4DDE2BF1C}" type="presParOf" srcId="{D244479B-B4B8-463D-B165-BF5DC73F2559}" destId="{AAC389F2-B8BC-4CB2-AA05-82530ACDF64F}" srcOrd="7" destOrd="0" presId="urn:microsoft.com/office/officeart/2005/8/layout/default"/>
    <dgm:cxn modelId="{E2381BC4-6F8D-4237-9865-53155B37C837}" type="presParOf" srcId="{D244479B-B4B8-463D-B165-BF5DC73F2559}" destId="{C0F8BD63-EFBD-411E-A3C3-C81BF98532BF}" srcOrd="8" destOrd="0" presId="urn:microsoft.com/office/officeart/2005/8/layout/default"/>
  </dgm:cxnLst>
  <dgm:bg/>
  <dgm:whole>
    <a:ln w="38100"/>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1F808E-ADD2-41AE-A040-CF4167EDCD17}">
      <dsp:nvSpPr>
        <dsp:cNvPr id="0" name=""/>
        <dsp:cNvSpPr/>
      </dsp:nvSpPr>
      <dsp:spPr>
        <a:xfrm>
          <a:off x="0" y="573683"/>
          <a:ext cx="2464593" cy="1478756"/>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lv-LV" sz="2300" kern="1200" dirty="0">
              <a:solidFill>
                <a:schemeClr val="accent4">
                  <a:lumMod val="50000"/>
                </a:schemeClr>
              </a:solidFill>
              <a:latin typeface="Arial" panose="020B0604020202020204" pitchFamily="34" charset="0"/>
              <a:cs typeface="Arial" panose="020B0604020202020204" pitchFamily="34" charset="0"/>
            </a:rPr>
            <a:t>Šī vakcīna satur vēzi</a:t>
          </a:r>
          <a:endParaRPr lang="en-US" sz="2300" kern="1200" dirty="0">
            <a:solidFill>
              <a:schemeClr val="accent4">
                <a:lumMod val="50000"/>
              </a:schemeClr>
            </a:solidFill>
            <a:latin typeface="Arial" panose="020B0604020202020204" pitchFamily="34" charset="0"/>
            <a:cs typeface="Arial" panose="020B0604020202020204" pitchFamily="34" charset="0"/>
          </a:endParaRPr>
        </a:p>
      </dsp:txBody>
      <dsp:txXfrm>
        <a:off x="0" y="573683"/>
        <a:ext cx="2464593" cy="1478756"/>
      </dsp:txXfrm>
    </dsp:sp>
    <dsp:sp modelId="{49FAE41E-8EC3-48E0-AD93-AD41E9320649}">
      <dsp:nvSpPr>
        <dsp:cNvPr id="0" name=""/>
        <dsp:cNvSpPr/>
      </dsp:nvSpPr>
      <dsp:spPr>
        <a:xfrm>
          <a:off x="2711053" y="573683"/>
          <a:ext cx="2464593" cy="1478756"/>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lv-LV" sz="2300" kern="1200">
              <a:solidFill>
                <a:schemeClr val="accent4">
                  <a:lumMod val="50000"/>
                </a:schemeClr>
              </a:solidFill>
              <a:latin typeface="Arial" panose="020B0604020202020204" pitchFamily="34" charset="0"/>
              <a:cs typeface="Arial" panose="020B0604020202020204" pitchFamily="34" charset="0"/>
            </a:rPr>
            <a:t>Vakcīna ir jauna, neizpētīta</a:t>
          </a:r>
          <a:endParaRPr lang="en-US" sz="2300" kern="1200">
            <a:solidFill>
              <a:schemeClr val="accent4">
                <a:lumMod val="50000"/>
              </a:schemeClr>
            </a:solidFill>
            <a:latin typeface="Arial" panose="020B0604020202020204" pitchFamily="34" charset="0"/>
            <a:cs typeface="Arial" panose="020B0604020202020204" pitchFamily="34" charset="0"/>
          </a:endParaRPr>
        </a:p>
      </dsp:txBody>
      <dsp:txXfrm>
        <a:off x="2711053" y="573683"/>
        <a:ext cx="2464593" cy="1478756"/>
      </dsp:txXfrm>
    </dsp:sp>
    <dsp:sp modelId="{6E6A9E9B-9C59-4E46-B072-C8D1E2A3DBA5}">
      <dsp:nvSpPr>
        <dsp:cNvPr id="0" name=""/>
        <dsp:cNvSpPr/>
      </dsp:nvSpPr>
      <dsp:spPr>
        <a:xfrm>
          <a:off x="5422106" y="573683"/>
          <a:ext cx="2464593" cy="1478756"/>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lv-LV" sz="2300" kern="1200" dirty="0">
              <a:solidFill>
                <a:schemeClr val="accent4">
                  <a:lumMod val="50000"/>
                </a:schemeClr>
              </a:solidFill>
              <a:latin typeface="Arial" panose="020B0604020202020204" pitchFamily="34" charset="0"/>
              <a:cs typeface="Arial" panose="020B0604020202020204" pitchFamily="34" charset="0"/>
            </a:rPr>
            <a:t>Vakcīnai ir briesmīgas komplikācijas</a:t>
          </a:r>
          <a:endParaRPr lang="en-US" sz="2300" kern="1200" dirty="0">
            <a:solidFill>
              <a:schemeClr val="accent4">
                <a:lumMod val="50000"/>
              </a:schemeClr>
            </a:solidFill>
            <a:latin typeface="Arial" panose="020B0604020202020204" pitchFamily="34" charset="0"/>
            <a:cs typeface="Arial" panose="020B0604020202020204" pitchFamily="34" charset="0"/>
          </a:endParaRPr>
        </a:p>
      </dsp:txBody>
      <dsp:txXfrm>
        <a:off x="5422106" y="573683"/>
        <a:ext cx="2464593" cy="1478756"/>
      </dsp:txXfrm>
    </dsp:sp>
    <dsp:sp modelId="{F71CDA30-C580-4D44-AD9F-52A77EF887FA}">
      <dsp:nvSpPr>
        <dsp:cNvPr id="0" name=""/>
        <dsp:cNvSpPr/>
      </dsp:nvSpPr>
      <dsp:spPr>
        <a:xfrm>
          <a:off x="1355526" y="2298898"/>
          <a:ext cx="2464593" cy="1478756"/>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lv-LV" sz="2300" kern="1200" dirty="0">
              <a:solidFill>
                <a:schemeClr val="accent4">
                  <a:lumMod val="50000"/>
                </a:schemeClr>
              </a:solidFill>
              <a:latin typeface="Arial" panose="020B0604020202020204" pitchFamily="34" charset="0"/>
              <a:cs typeface="Arial" panose="020B0604020202020204" pitchFamily="34" charset="0"/>
            </a:rPr>
            <a:t>Vakcīna veicina seksuālu aktivitāti</a:t>
          </a:r>
          <a:endParaRPr lang="en-US" sz="2300" kern="1200" dirty="0">
            <a:solidFill>
              <a:schemeClr val="accent4">
                <a:lumMod val="50000"/>
              </a:schemeClr>
            </a:solidFill>
            <a:latin typeface="Arial" panose="020B0604020202020204" pitchFamily="34" charset="0"/>
            <a:cs typeface="Arial" panose="020B0604020202020204" pitchFamily="34" charset="0"/>
          </a:endParaRPr>
        </a:p>
      </dsp:txBody>
      <dsp:txXfrm>
        <a:off x="1355526" y="2298898"/>
        <a:ext cx="2464593" cy="1478756"/>
      </dsp:txXfrm>
    </dsp:sp>
    <dsp:sp modelId="{C0F8BD63-EFBD-411E-A3C3-C81BF98532BF}">
      <dsp:nvSpPr>
        <dsp:cNvPr id="0" name=""/>
        <dsp:cNvSpPr/>
      </dsp:nvSpPr>
      <dsp:spPr>
        <a:xfrm>
          <a:off x="4066579" y="2298898"/>
          <a:ext cx="2464593" cy="1478756"/>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lv-LV" sz="2300" kern="1200">
              <a:solidFill>
                <a:schemeClr val="accent4">
                  <a:lumMod val="50000"/>
                </a:schemeClr>
              </a:solidFill>
              <a:latin typeface="Arial" panose="020B0604020202020204" pitchFamily="34" charset="0"/>
              <a:cs typeface="Arial" panose="020B0604020202020204" pitchFamily="34" charset="0"/>
            </a:rPr>
            <a:t>Vakcīna rada neauglību</a:t>
          </a:r>
          <a:endParaRPr lang="en-US" sz="2300" kern="1200">
            <a:solidFill>
              <a:schemeClr val="accent4">
                <a:lumMod val="50000"/>
              </a:schemeClr>
            </a:solidFill>
            <a:latin typeface="Arial" panose="020B0604020202020204" pitchFamily="34" charset="0"/>
            <a:cs typeface="Arial" panose="020B0604020202020204" pitchFamily="34" charset="0"/>
          </a:endParaRPr>
        </a:p>
      </dsp:txBody>
      <dsp:txXfrm>
        <a:off x="4066579" y="2298898"/>
        <a:ext cx="2464593" cy="14787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1F808E-ADD2-41AE-A040-CF4167EDCD17}">
      <dsp:nvSpPr>
        <dsp:cNvPr id="0" name=""/>
        <dsp:cNvSpPr/>
      </dsp:nvSpPr>
      <dsp:spPr>
        <a:xfrm>
          <a:off x="0" y="573683"/>
          <a:ext cx="2464593" cy="1478756"/>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lv-LV" sz="2300" kern="1200" dirty="0">
              <a:solidFill>
                <a:schemeClr val="accent4">
                  <a:lumMod val="50000"/>
                </a:schemeClr>
              </a:solidFill>
              <a:latin typeface="Arial" panose="020B0604020202020204" pitchFamily="34" charset="0"/>
              <a:cs typeface="Arial" panose="020B0604020202020204" pitchFamily="34" charset="0"/>
            </a:rPr>
            <a:t>Šī vakcīna satur vēzi</a:t>
          </a:r>
          <a:endParaRPr lang="en-US" sz="2300" kern="1200" dirty="0">
            <a:solidFill>
              <a:schemeClr val="accent4">
                <a:lumMod val="50000"/>
              </a:schemeClr>
            </a:solidFill>
            <a:latin typeface="Arial" panose="020B0604020202020204" pitchFamily="34" charset="0"/>
            <a:cs typeface="Arial" panose="020B0604020202020204" pitchFamily="34" charset="0"/>
          </a:endParaRPr>
        </a:p>
      </dsp:txBody>
      <dsp:txXfrm>
        <a:off x="0" y="573683"/>
        <a:ext cx="2464593" cy="1478756"/>
      </dsp:txXfrm>
    </dsp:sp>
    <dsp:sp modelId="{49FAE41E-8EC3-48E0-AD93-AD41E9320649}">
      <dsp:nvSpPr>
        <dsp:cNvPr id="0" name=""/>
        <dsp:cNvSpPr/>
      </dsp:nvSpPr>
      <dsp:spPr>
        <a:xfrm>
          <a:off x="2711053" y="573683"/>
          <a:ext cx="2464593" cy="1478756"/>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lv-LV" sz="2300" kern="1200">
              <a:solidFill>
                <a:schemeClr val="accent4">
                  <a:lumMod val="50000"/>
                </a:schemeClr>
              </a:solidFill>
              <a:latin typeface="Arial" panose="020B0604020202020204" pitchFamily="34" charset="0"/>
              <a:cs typeface="Arial" panose="020B0604020202020204" pitchFamily="34" charset="0"/>
            </a:rPr>
            <a:t>Vakcīna ir jauna, neizpētīta</a:t>
          </a:r>
          <a:endParaRPr lang="en-US" sz="2300" kern="1200">
            <a:solidFill>
              <a:schemeClr val="accent4">
                <a:lumMod val="50000"/>
              </a:schemeClr>
            </a:solidFill>
            <a:latin typeface="Arial" panose="020B0604020202020204" pitchFamily="34" charset="0"/>
            <a:cs typeface="Arial" panose="020B0604020202020204" pitchFamily="34" charset="0"/>
          </a:endParaRPr>
        </a:p>
      </dsp:txBody>
      <dsp:txXfrm>
        <a:off x="2711053" y="573683"/>
        <a:ext cx="2464593" cy="1478756"/>
      </dsp:txXfrm>
    </dsp:sp>
    <dsp:sp modelId="{6E6A9E9B-9C59-4E46-B072-C8D1E2A3DBA5}">
      <dsp:nvSpPr>
        <dsp:cNvPr id="0" name=""/>
        <dsp:cNvSpPr/>
      </dsp:nvSpPr>
      <dsp:spPr>
        <a:xfrm>
          <a:off x="5422106" y="573683"/>
          <a:ext cx="2464593" cy="1478756"/>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lv-LV" sz="2300" kern="1200" dirty="0">
              <a:solidFill>
                <a:schemeClr val="accent4">
                  <a:lumMod val="50000"/>
                </a:schemeClr>
              </a:solidFill>
              <a:latin typeface="Arial" panose="020B0604020202020204" pitchFamily="34" charset="0"/>
              <a:cs typeface="Arial" panose="020B0604020202020204" pitchFamily="34" charset="0"/>
            </a:rPr>
            <a:t>Vakcīnai ir briesmīgas komplikācijas</a:t>
          </a:r>
          <a:endParaRPr lang="en-US" sz="2300" kern="1200" dirty="0">
            <a:solidFill>
              <a:schemeClr val="accent4">
                <a:lumMod val="50000"/>
              </a:schemeClr>
            </a:solidFill>
            <a:latin typeface="Arial" panose="020B0604020202020204" pitchFamily="34" charset="0"/>
            <a:cs typeface="Arial" panose="020B0604020202020204" pitchFamily="34" charset="0"/>
          </a:endParaRPr>
        </a:p>
      </dsp:txBody>
      <dsp:txXfrm>
        <a:off x="5422106" y="573683"/>
        <a:ext cx="2464593" cy="1478756"/>
      </dsp:txXfrm>
    </dsp:sp>
    <dsp:sp modelId="{F71CDA30-C580-4D44-AD9F-52A77EF887FA}">
      <dsp:nvSpPr>
        <dsp:cNvPr id="0" name=""/>
        <dsp:cNvSpPr/>
      </dsp:nvSpPr>
      <dsp:spPr>
        <a:xfrm>
          <a:off x="1355526" y="2298898"/>
          <a:ext cx="2464593" cy="1478756"/>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lv-LV" sz="2300" kern="1200" dirty="0">
              <a:solidFill>
                <a:schemeClr val="accent4">
                  <a:lumMod val="50000"/>
                </a:schemeClr>
              </a:solidFill>
              <a:latin typeface="Arial" panose="020B0604020202020204" pitchFamily="34" charset="0"/>
              <a:cs typeface="Arial" panose="020B0604020202020204" pitchFamily="34" charset="0"/>
            </a:rPr>
            <a:t>Vakcīna veicina seksuālu aktivitāti</a:t>
          </a:r>
          <a:endParaRPr lang="en-US" sz="2300" kern="1200" dirty="0">
            <a:solidFill>
              <a:schemeClr val="accent4">
                <a:lumMod val="50000"/>
              </a:schemeClr>
            </a:solidFill>
            <a:latin typeface="Arial" panose="020B0604020202020204" pitchFamily="34" charset="0"/>
            <a:cs typeface="Arial" panose="020B0604020202020204" pitchFamily="34" charset="0"/>
          </a:endParaRPr>
        </a:p>
      </dsp:txBody>
      <dsp:txXfrm>
        <a:off x="1355526" y="2298898"/>
        <a:ext cx="2464593" cy="1478756"/>
      </dsp:txXfrm>
    </dsp:sp>
    <dsp:sp modelId="{C0F8BD63-EFBD-411E-A3C3-C81BF98532BF}">
      <dsp:nvSpPr>
        <dsp:cNvPr id="0" name=""/>
        <dsp:cNvSpPr/>
      </dsp:nvSpPr>
      <dsp:spPr>
        <a:xfrm>
          <a:off x="4066579" y="2298898"/>
          <a:ext cx="2464593" cy="1478756"/>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lv-LV" sz="2300" kern="1200">
              <a:solidFill>
                <a:schemeClr val="accent4">
                  <a:lumMod val="50000"/>
                </a:schemeClr>
              </a:solidFill>
              <a:latin typeface="Arial" panose="020B0604020202020204" pitchFamily="34" charset="0"/>
              <a:cs typeface="Arial" panose="020B0604020202020204" pitchFamily="34" charset="0"/>
            </a:rPr>
            <a:t>Vakcīna rada neauglību</a:t>
          </a:r>
          <a:endParaRPr lang="en-US" sz="2300" kern="1200">
            <a:solidFill>
              <a:schemeClr val="accent4">
                <a:lumMod val="50000"/>
              </a:schemeClr>
            </a:solidFill>
            <a:latin typeface="Arial" panose="020B0604020202020204" pitchFamily="34" charset="0"/>
            <a:cs typeface="Arial" panose="020B0604020202020204" pitchFamily="34" charset="0"/>
          </a:endParaRPr>
        </a:p>
      </dsp:txBody>
      <dsp:txXfrm>
        <a:off x="4066579" y="2298898"/>
        <a:ext cx="2464593" cy="14787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1F808E-ADD2-41AE-A040-CF4167EDCD17}">
      <dsp:nvSpPr>
        <dsp:cNvPr id="0" name=""/>
        <dsp:cNvSpPr/>
      </dsp:nvSpPr>
      <dsp:spPr>
        <a:xfrm>
          <a:off x="0" y="573683"/>
          <a:ext cx="2464593" cy="1478756"/>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lv-LV" sz="2300" kern="1200" dirty="0">
              <a:solidFill>
                <a:schemeClr val="accent4">
                  <a:lumMod val="50000"/>
                </a:schemeClr>
              </a:solidFill>
              <a:latin typeface="Arial" panose="020B0604020202020204" pitchFamily="34" charset="0"/>
              <a:cs typeface="Arial" panose="020B0604020202020204" pitchFamily="34" charset="0"/>
            </a:rPr>
            <a:t>Šī vakcīna satur vēzi</a:t>
          </a:r>
          <a:endParaRPr lang="en-US" sz="2300" kern="1200" dirty="0">
            <a:solidFill>
              <a:schemeClr val="accent4">
                <a:lumMod val="50000"/>
              </a:schemeClr>
            </a:solidFill>
            <a:latin typeface="Arial" panose="020B0604020202020204" pitchFamily="34" charset="0"/>
            <a:cs typeface="Arial" panose="020B0604020202020204" pitchFamily="34" charset="0"/>
          </a:endParaRPr>
        </a:p>
      </dsp:txBody>
      <dsp:txXfrm>
        <a:off x="0" y="573683"/>
        <a:ext cx="2464593" cy="1478756"/>
      </dsp:txXfrm>
    </dsp:sp>
    <dsp:sp modelId="{49FAE41E-8EC3-48E0-AD93-AD41E9320649}">
      <dsp:nvSpPr>
        <dsp:cNvPr id="0" name=""/>
        <dsp:cNvSpPr/>
      </dsp:nvSpPr>
      <dsp:spPr>
        <a:xfrm>
          <a:off x="2711053" y="573683"/>
          <a:ext cx="2464593" cy="1478756"/>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lv-LV" sz="2300" kern="1200">
              <a:solidFill>
                <a:schemeClr val="accent4">
                  <a:lumMod val="50000"/>
                </a:schemeClr>
              </a:solidFill>
              <a:latin typeface="Arial" panose="020B0604020202020204" pitchFamily="34" charset="0"/>
              <a:cs typeface="Arial" panose="020B0604020202020204" pitchFamily="34" charset="0"/>
            </a:rPr>
            <a:t>Vakcīna ir jauna, neizpētīta</a:t>
          </a:r>
          <a:endParaRPr lang="en-US" sz="2300" kern="1200">
            <a:solidFill>
              <a:schemeClr val="accent4">
                <a:lumMod val="50000"/>
              </a:schemeClr>
            </a:solidFill>
            <a:latin typeface="Arial" panose="020B0604020202020204" pitchFamily="34" charset="0"/>
            <a:cs typeface="Arial" panose="020B0604020202020204" pitchFamily="34" charset="0"/>
          </a:endParaRPr>
        </a:p>
      </dsp:txBody>
      <dsp:txXfrm>
        <a:off x="2711053" y="573683"/>
        <a:ext cx="2464593" cy="1478756"/>
      </dsp:txXfrm>
    </dsp:sp>
    <dsp:sp modelId="{6E6A9E9B-9C59-4E46-B072-C8D1E2A3DBA5}">
      <dsp:nvSpPr>
        <dsp:cNvPr id="0" name=""/>
        <dsp:cNvSpPr/>
      </dsp:nvSpPr>
      <dsp:spPr>
        <a:xfrm>
          <a:off x="5422106" y="573683"/>
          <a:ext cx="2464593" cy="1478756"/>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lv-LV" sz="2300" kern="1200" dirty="0">
              <a:solidFill>
                <a:schemeClr val="accent4">
                  <a:lumMod val="50000"/>
                </a:schemeClr>
              </a:solidFill>
              <a:latin typeface="Arial" panose="020B0604020202020204" pitchFamily="34" charset="0"/>
              <a:cs typeface="Arial" panose="020B0604020202020204" pitchFamily="34" charset="0"/>
            </a:rPr>
            <a:t>Vakcīnai ir briesmīgas komplikācijas</a:t>
          </a:r>
          <a:endParaRPr lang="en-US" sz="2300" kern="1200" dirty="0">
            <a:solidFill>
              <a:schemeClr val="accent4">
                <a:lumMod val="50000"/>
              </a:schemeClr>
            </a:solidFill>
            <a:latin typeface="Arial" panose="020B0604020202020204" pitchFamily="34" charset="0"/>
            <a:cs typeface="Arial" panose="020B0604020202020204" pitchFamily="34" charset="0"/>
          </a:endParaRPr>
        </a:p>
      </dsp:txBody>
      <dsp:txXfrm>
        <a:off x="5422106" y="573683"/>
        <a:ext cx="2464593" cy="1478756"/>
      </dsp:txXfrm>
    </dsp:sp>
    <dsp:sp modelId="{F71CDA30-C580-4D44-AD9F-52A77EF887FA}">
      <dsp:nvSpPr>
        <dsp:cNvPr id="0" name=""/>
        <dsp:cNvSpPr/>
      </dsp:nvSpPr>
      <dsp:spPr>
        <a:xfrm>
          <a:off x="1355526" y="2298898"/>
          <a:ext cx="2464593" cy="1478756"/>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lv-LV" sz="2300" kern="1200" dirty="0">
              <a:solidFill>
                <a:schemeClr val="accent4">
                  <a:lumMod val="50000"/>
                </a:schemeClr>
              </a:solidFill>
              <a:latin typeface="Arial" panose="020B0604020202020204" pitchFamily="34" charset="0"/>
              <a:cs typeface="Arial" panose="020B0604020202020204" pitchFamily="34" charset="0"/>
            </a:rPr>
            <a:t>Vakcīna veicina </a:t>
          </a:r>
          <a:r>
            <a:rPr lang="lv-LV" sz="2300" kern="1200" dirty="0" err="1">
              <a:solidFill>
                <a:schemeClr val="accent4">
                  <a:lumMod val="50000"/>
                </a:schemeClr>
              </a:solidFill>
              <a:latin typeface="Arial" panose="020B0604020202020204" pitchFamily="34" charset="0"/>
              <a:cs typeface="Arial" panose="020B0604020202020204" pitchFamily="34" charset="0"/>
            </a:rPr>
            <a:t>sexuālu</a:t>
          </a:r>
          <a:r>
            <a:rPr lang="lv-LV" sz="2300" kern="1200" dirty="0">
              <a:solidFill>
                <a:schemeClr val="accent4">
                  <a:lumMod val="50000"/>
                </a:schemeClr>
              </a:solidFill>
              <a:latin typeface="Arial" panose="020B0604020202020204" pitchFamily="34" charset="0"/>
              <a:cs typeface="Arial" panose="020B0604020202020204" pitchFamily="34" charset="0"/>
            </a:rPr>
            <a:t> aktivitāti</a:t>
          </a:r>
          <a:endParaRPr lang="en-US" sz="2300" kern="1200" dirty="0">
            <a:solidFill>
              <a:schemeClr val="accent4">
                <a:lumMod val="50000"/>
              </a:schemeClr>
            </a:solidFill>
            <a:latin typeface="Arial" panose="020B0604020202020204" pitchFamily="34" charset="0"/>
            <a:cs typeface="Arial" panose="020B0604020202020204" pitchFamily="34" charset="0"/>
          </a:endParaRPr>
        </a:p>
      </dsp:txBody>
      <dsp:txXfrm>
        <a:off x="1355526" y="2298898"/>
        <a:ext cx="2464593" cy="1478756"/>
      </dsp:txXfrm>
    </dsp:sp>
    <dsp:sp modelId="{C0F8BD63-EFBD-411E-A3C3-C81BF98532BF}">
      <dsp:nvSpPr>
        <dsp:cNvPr id="0" name=""/>
        <dsp:cNvSpPr/>
      </dsp:nvSpPr>
      <dsp:spPr>
        <a:xfrm>
          <a:off x="4066579" y="2298898"/>
          <a:ext cx="2464593" cy="1478756"/>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lv-LV" sz="2300" kern="1200">
              <a:solidFill>
                <a:schemeClr val="accent4">
                  <a:lumMod val="50000"/>
                </a:schemeClr>
              </a:solidFill>
              <a:latin typeface="Arial" panose="020B0604020202020204" pitchFamily="34" charset="0"/>
              <a:cs typeface="Arial" panose="020B0604020202020204" pitchFamily="34" charset="0"/>
            </a:rPr>
            <a:t>Vakcīna rada neauglību</a:t>
          </a:r>
          <a:endParaRPr lang="en-US" sz="2300" kern="1200">
            <a:solidFill>
              <a:schemeClr val="accent4">
                <a:lumMod val="50000"/>
              </a:schemeClr>
            </a:solidFill>
            <a:latin typeface="Arial" panose="020B0604020202020204" pitchFamily="34" charset="0"/>
            <a:cs typeface="Arial" panose="020B0604020202020204" pitchFamily="34" charset="0"/>
          </a:endParaRPr>
        </a:p>
      </dsp:txBody>
      <dsp:txXfrm>
        <a:off x="4066579" y="2298898"/>
        <a:ext cx="2464593" cy="14787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1F808E-ADD2-41AE-A040-CF4167EDCD17}">
      <dsp:nvSpPr>
        <dsp:cNvPr id="0" name=""/>
        <dsp:cNvSpPr/>
      </dsp:nvSpPr>
      <dsp:spPr>
        <a:xfrm>
          <a:off x="0" y="573683"/>
          <a:ext cx="2464593" cy="1478756"/>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lv-LV" sz="2300" kern="1200" dirty="0">
              <a:solidFill>
                <a:schemeClr val="accent4">
                  <a:lumMod val="50000"/>
                </a:schemeClr>
              </a:solidFill>
              <a:latin typeface="Arial" panose="020B0604020202020204" pitchFamily="34" charset="0"/>
              <a:cs typeface="Arial" panose="020B0604020202020204" pitchFamily="34" charset="0"/>
            </a:rPr>
            <a:t>Šī vakcīna satur vēzi</a:t>
          </a:r>
          <a:endParaRPr lang="en-US" sz="2300" kern="1200" dirty="0">
            <a:solidFill>
              <a:schemeClr val="accent4">
                <a:lumMod val="50000"/>
              </a:schemeClr>
            </a:solidFill>
            <a:latin typeface="Arial" panose="020B0604020202020204" pitchFamily="34" charset="0"/>
            <a:cs typeface="Arial" panose="020B0604020202020204" pitchFamily="34" charset="0"/>
          </a:endParaRPr>
        </a:p>
      </dsp:txBody>
      <dsp:txXfrm>
        <a:off x="0" y="573683"/>
        <a:ext cx="2464593" cy="1478756"/>
      </dsp:txXfrm>
    </dsp:sp>
    <dsp:sp modelId="{49FAE41E-8EC3-48E0-AD93-AD41E9320649}">
      <dsp:nvSpPr>
        <dsp:cNvPr id="0" name=""/>
        <dsp:cNvSpPr/>
      </dsp:nvSpPr>
      <dsp:spPr>
        <a:xfrm>
          <a:off x="2711053" y="573683"/>
          <a:ext cx="2464593" cy="1478756"/>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lv-LV" sz="2300" kern="1200">
              <a:solidFill>
                <a:schemeClr val="accent4">
                  <a:lumMod val="50000"/>
                </a:schemeClr>
              </a:solidFill>
              <a:latin typeface="Arial" panose="020B0604020202020204" pitchFamily="34" charset="0"/>
              <a:cs typeface="Arial" panose="020B0604020202020204" pitchFamily="34" charset="0"/>
            </a:rPr>
            <a:t>Vakcīna ir jauna, neizpētīta</a:t>
          </a:r>
          <a:endParaRPr lang="en-US" sz="2300" kern="1200">
            <a:solidFill>
              <a:schemeClr val="accent4">
                <a:lumMod val="50000"/>
              </a:schemeClr>
            </a:solidFill>
            <a:latin typeface="Arial" panose="020B0604020202020204" pitchFamily="34" charset="0"/>
            <a:cs typeface="Arial" panose="020B0604020202020204" pitchFamily="34" charset="0"/>
          </a:endParaRPr>
        </a:p>
      </dsp:txBody>
      <dsp:txXfrm>
        <a:off x="2711053" y="573683"/>
        <a:ext cx="2464593" cy="1478756"/>
      </dsp:txXfrm>
    </dsp:sp>
    <dsp:sp modelId="{6E6A9E9B-9C59-4E46-B072-C8D1E2A3DBA5}">
      <dsp:nvSpPr>
        <dsp:cNvPr id="0" name=""/>
        <dsp:cNvSpPr/>
      </dsp:nvSpPr>
      <dsp:spPr>
        <a:xfrm>
          <a:off x="5422106" y="573683"/>
          <a:ext cx="2464593" cy="1478756"/>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lv-LV" sz="2300" kern="1200" dirty="0">
              <a:solidFill>
                <a:schemeClr val="accent4">
                  <a:lumMod val="50000"/>
                </a:schemeClr>
              </a:solidFill>
              <a:latin typeface="Arial" panose="020B0604020202020204" pitchFamily="34" charset="0"/>
              <a:cs typeface="Arial" panose="020B0604020202020204" pitchFamily="34" charset="0"/>
            </a:rPr>
            <a:t>Vakcīnai ir briesmīgas komplikācijas</a:t>
          </a:r>
          <a:endParaRPr lang="en-US" sz="2300" kern="1200" dirty="0">
            <a:solidFill>
              <a:schemeClr val="accent4">
                <a:lumMod val="50000"/>
              </a:schemeClr>
            </a:solidFill>
            <a:latin typeface="Arial" panose="020B0604020202020204" pitchFamily="34" charset="0"/>
            <a:cs typeface="Arial" panose="020B0604020202020204" pitchFamily="34" charset="0"/>
          </a:endParaRPr>
        </a:p>
      </dsp:txBody>
      <dsp:txXfrm>
        <a:off x="5422106" y="573683"/>
        <a:ext cx="2464593" cy="1478756"/>
      </dsp:txXfrm>
    </dsp:sp>
    <dsp:sp modelId="{F71CDA30-C580-4D44-AD9F-52A77EF887FA}">
      <dsp:nvSpPr>
        <dsp:cNvPr id="0" name=""/>
        <dsp:cNvSpPr/>
      </dsp:nvSpPr>
      <dsp:spPr>
        <a:xfrm>
          <a:off x="1355526" y="2298898"/>
          <a:ext cx="2464593" cy="1478756"/>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lv-LV" sz="2300" kern="1200" dirty="0">
              <a:solidFill>
                <a:schemeClr val="accent4">
                  <a:lumMod val="50000"/>
                </a:schemeClr>
              </a:solidFill>
              <a:latin typeface="Arial" panose="020B0604020202020204" pitchFamily="34" charset="0"/>
              <a:cs typeface="Arial" panose="020B0604020202020204" pitchFamily="34" charset="0"/>
            </a:rPr>
            <a:t>Vakcīna veicina seksuālu aktivitāti</a:t>
          </a:r>
          <a:endParaRPr lang="en-US" sz="2300" kern="1200" dirty="0">
            <a:solidFill>
              <a:schemeClr val="accent4">
                <a:lumMod val="50000"/>
              </a:schemeClr>
            </a:solidFill>
            <a:latin typeface="Arial" panose="020B0604020202020204" pitchFamily="34" charset="0"/>
            <a:cs typeface="Arial" panose="020B0604020202020204" pitchFamily="34" charset="0"/>
          </a:endParaRPr>
        </a:p>
      </dsp:txBody>
      <dsp:txXfrm>
        <a:off x="1355526" y="2298898"/>
        <a:ext cx="2464593" cy="1478756"/>
      </dsp:txXfrm>
    </dsp:sp>
    <dsp:sp modelId="{C0F8BD63-EFBD-411E-A3C3-C81BF98532BF}">
      <dsp:nvSpPr>
        <dsp:cNvPr id="0" name=""/>
        <dsp:cNvSpPr/>
      </dsp:nvSpPr>
      <dsp:spPr>
        <a:xfrm>
          <a:off x="4066579" y="2298898"/>
          <a:ext cx="2464593" cy="1478756"/>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lv-LV" sz="2300" kern="1200">
              <a:solidFill>
                <a:schemeClr val="accent4">
                  <a:lumMod val="50000"/>
                </a:schemeClr>
              </a:solidFill>
              <a:latin typeface="Arial" panose="020B0604020202020204" pitchFamily="34" charset="0"/>
              <a:cs typeface="Arial" panose="020B0604020202020204" pitchFamily="34" charset="0"/>
            </a:rPr>
            <a:t>Vakcīna rada neauglību</a:t>
          </a:r>
          <a:endParaRPr lang="en-US" sz="2300" kern="1200">
            <a:solidFill>
              <a:schemeClr val="accent4">
                <a:lumMod val="50000"/>
              </a:schemeClr>
            </a:solidFill>
            <a:latin typeface="Arial" panose="020B0604020202020204" pitchFamily="34" charset="0"/>
            <a:cs typeface="Arial" panose="020B0604020202020204" pitchFamily="34" charset="0"/>
          </a:endParaRPr>
        </a:p>
      </dsp:txBody>
      <dsp:txXfrm>
        <a:off x="4066579" y="2298898"/>
        <a:ext cx="2464593" cy="14787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1F808E-ADD2-41AE-A040-CF4167EDCD17}">
      <dsp:nvSpPr>
        <dsp:cNvPr id="0" name=""/>
        <dsp:cNvSpPr/>
      </dsp:nvSpPr>
      <dsp:spPr>
        <a:xfrm>
          <a:off x="0" y="573683"/>
          <a:ext cx="2464593" cy="1478756"/>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lv-LV" sz="2300" kern="1200" dirty="0">
              <a:solidFill>
                <a:schemeClr val="accent4">
                  <a:lumMod val="50000"/>
                </a:schemeClr>
              </a:solidFill>
              <a:latin typeface="Arial" panose="020B0604020202020204" pitchFamily="34" charset="0"/>
              <a:cs typeface="Arial" panose="020B0604020202020204" pitchFamily="34" charset="0"/>
            </a:rPr>
            <a:t>Šī vakcīna satur vēzi</a:t>
          </a:r>
          <a:endParaRPr lang="en-US" sz="2300" kern="1200" dirty="0">
            <a:solidFill>
              <a:schemeClr val="accent4">
                <a:lumMod val="50000"/>
              </a:schemeClr>
            </a:solidFill>
            <a:latin typeface="Arial" panose="020B0604020202020204" pitchFamily="34" charset="0"/>
            <a:cs typeface="Arial" panose="020B0604020202020204" pitchFamily="34" charset="0"/>
          </a:endParaRPr>
        </a:p>
      </dsp:txBody>
      <dsp:txXfrm>
        <a:off x="0" y="573683"/>
        <a:ext cx="2464593" cy="1478756"/>
      </dsp:txXfrm>
    </dsp:sp>
    <dsp:sp modelId="{49FAE41E-8EC3-48E0-AD93-AD41E9320649}">
      <dsp:nvSpPr>
        <dsp:cNvPr id="0" name=""/>
        <dsp:cNvSpPr/>
      </dsp:nvSpPr>
      <dsp:spPr>
        <a:xfrm>
          <a:off x="2711053" y="573683"/>
          <a:ext cx="2464593" cy="1478756"/>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lv-LV" sz="2300" kern="1200">
              <a:solidFill>
                <a:schemeClr val="accent4">
                  <a:lumMod val="50000"/>
                </a:schemeClr>
              </a:solidFill>
              <a:latin typeface="Arial" panose="020B0604020202020204" pitchFamily="34" charset="0"/>
              <a:cs typeface="Arial" panose="020B0604020202020204" pitchFamily="34" charset="0"/>
            </a:rPr>
            <a:t>Vakcīna ir jauna, neizpētīta</a:t>
          </a:r>
          <a:endParaRPr lang="en-US" sz="2300" kern="1200">
            <a:solidFill>
              <a:schemeClr val="accent4">
                <a:lumMod val="50000"/>
              </a:schemeClr>
            </a:solidFill>
            <a:latin typeface="Arial" panose="020B0604020202020204" pitchFamily="34" charset="0"/>
            <a:cs typeface="Arial" panose="020B0604020202020204" pitchFamily="34" charset="0"/>
          </a:endParaRPr>
        </a:p>
      </dsp:txBody>
      <dsp:txXfrm>
        <a:off x="2711053" y="573683"/>
        <a:ext cx="2464593" cy="1478756"/>
      </dsp:txXfrm>
    </dsp:sp>
    <dsp:sp modelId="{6E6A9E9B-9C59-4E46-B072-C8D1E2A3DBA5}">
      <dsp:nvSpPr>
        <dsp:cNvPr id="0" name=""/>
        <dsp:cNvSpPr/>
      </dsp:nvSpPr>
      <dsp:spPr>
        <a:xfrm>
          <a:off x="5422106" y="573683"/>
          <a:ext cx="2464593" cy="1478756"/>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lv-LV" sz="2300" kern="1200" dirty="0">
              <a:solidFill>
                <a:schemeClr val="accent4">
                  <a:lumMod val="50000"/>
                </a:schemeClr>
              </a:solidFill>
              <a:latin typeface="Arial" panose="020B0604020202020204" pitchFamily="34" charset="0"/>
              <a:cs typeface="Arial" panose="020B0604020202020204" pitchFamily="34" charset="0"/>
            </a:rPr>
            <a:t>Vakcīnai ir briesmīgas komplikācijas</a:t>
          </a:r>
          <a:endParaRPr lang="en-US" sz="2300" kern="1200" dirty="0">
            <a:solidFill>
              <a:schemeClr val="accent4">
                <a:lumMod val="50000"/>
              </a:schemeClr>
            </a:solidFill>
            <a:latin typeface="Arial" panose="020B0604020202020204" pitchFamily="34" charset="0"/>
            <a:cs typeface="Arial" panose="020B0604020202020204" pitchFamily="34" charset="0"/>
          </a:endParaRPr>
        </a:p>
      </dsp:txBody>
      <dsp:txXfrm>
        <a:off x="5422106" y="573683"/>
        <a:ext cx="2464593" cy="1478756"/>
      </dsp:txXfrm>
    </dsp:sp>
    <dsp:sp modelId="{F71CDA30-C580-4D44-AD9F-52A77EF887FA}">
      <dsp:nvSpPr>
        <dsp:cNvPr id="0" name=""/>
        <dsp:cNvSpPr/>
      </dsp:nvSpPr>
      <dsp:spPr>
        <a:xfrm>
          <a:off x="1355526" y="2298898"/>
          <a:ext cx="2464593" cy="1478756"/>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lv-LV" sz="2300" kern="1200" dirty="0">
              <a:solidFill>
                <a:schemeClr val="accent4">
                  <a:lumMod val="50000"/>
                </a:schemeClr>
              </a:solidFill>
              <a:latin typeface="Arial" panose="020B0604020202020204" pitchFamily="34" charset="0"/>
              <a:cs typeface="Arial" panose="020B0604020202020204" pitchFamily="34" charset="0"/>
            </a:rPr>
            <a:t>Vakcīna veicina seksuālu aktivitāti</a:t>
          </a:r>
          <a:endParaRPr lang="en-US" sz="2300" kern="1200" dirty="0">
            <a:solidFill>
              <a:schemeClr val="accent4">
                <a:lumMod val="50000"/>
              </a:schemeClr>
            </a:solidFill>
            <a:latin typeface="Arial" panose="020B0604020202020204" pitchFamily="34" charset="0"/>
            <a:cs typeface="Arial" panose="020B0604020202020204" pitchFamily="34" charset="0"/>
          </a:endParaRPr>
        </a:p>
      </dsp:txBody>
      <dsp:txXfrm>
        <a:off x="1355526" y="2298898"/>
        <a:ext cx="2464593" cy="1478756"/>
      </dsp:txXfrm>
    </dsp:sp>
    <dsp:sp modelId="{C0F8BD63-EFBD-411E-A3C3-C81BF98532BF}">
      <dsp:nvSpPr>
        <dsp:cNvPr id="0" name=""/>
        <dsp:cNvSpPr/>
      </dsp:nvSpPr>
      <dsp:spPr>
        <a:xfrm>
          <a:off x="4066579" y="2298898"/>
          <a:ext cx="2464593" cy="1478756"/>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lv-LV" sz="2300" kern="1200">
              <a:solidFill>
                <a:schemeClr val="accent4">
                  <a:lumMod val="50000"/>
                </a:schemeClr>
              </a:solidFill>
              <a:latin typeface="Arial" panose="020B0604020202020204" pitchFamily="34" charset="0"/>
              <a:cs typeface="Arial" panose="020B0604020202020204" pitchFamily="34" charset="0"/>
            </a:rPr>
            <a:t>Vakcīna rada neauglību</a:t>
          </a:r>
          <a:endParaRPr lang="en-US" sz="2300" kern="1200">
            <a:solidFill>
              <a:schemeClr val="accent4">
                <a:lumMod val="50000"/>
              </a:schemeClr>
            </a:solidFill>
            <a:latin typeface="Arial" panose="020B0604020202020204" pitchFamily="34" charset="0"/>
            <a:cs typeface="Arial" panose="020B0604020202020204" pitchFamily="34" charset="0"/>
          </a:endParaRPr>
        </a:p>
      </dsp:txBody>
      <dsp:txXfrm>
        <a:off x="4066579" y="2298898"/>
        <a:ext cx="2464593" cy="147875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png"/></Relationships>
</file>

<file path=ppt/drawings/drawing1.xml><?xml version="1.0" encoding="utf-8"?>
<c:userShapes xmlns:c="http://schemas.openxmlformats.org/drawingml/2006/chart">
  <cdr:relSizeAnchor xmlns:cdr="http://schemas.openxmlformats.org/drawingml/2006/chartDrawing">
    <cdr:from>
      <cdr:x>0.85714</cdr:x>
      <cdr:y>0.63209</cdr:y>
    </cdr:from>
    <cdr:to>
      <cdr:x>0.90806</cdr:x>
      <cdr:y>0.73497</cdr:y>
    </cdr:to>
    <cdr:sp macro="" textlink="">
      <cdr:nvSpPr>
        <cdr:cNvPr id="2" name="TextBox 3"/>
        <cdr:cNvSpPr txBox="1"/>
      </cdr:nvSpPr>
      <cdr:spPr>
        <a:xfrm xmlns:a="http://schemas.openxmlformats.org/drawingml/2006/main">
          <a:off x="6508079" y="2269261"/>
          <a:ext cx="386644"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rtl="0" eaLnBrk="0" fontAlgn="base" hangingPunct="0">
            <a:spcBef>
              <a:spcPct val="0"/>
            </a:spcBef>
            <a:spcAft>
              <a:spcPct val="0"/>
            </a:spcAft>
            <a:defRPr sz="1400" b="1"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tx1"/>
              </a:solidFill>
              <a:latin typeface="Arial" charset="0"/>
              <a:ea typeface="ＭＳ Ｐゴシック" pitchFamily="34" charset="-128"/>
              <a:cs typeface="+mn-cs"/>
            </a:defRPr>
          </a:lvl5pPr>
          <a:lvl6pPr marL="2286000" algn="l" defTabSz="914400" rtl="0" eaLnBrk="1" latinLnBrk="0" hangingPunct="1">
            <a:defRPr sz="1400" b="1" kern="1200">
              <a:solidFill>
                <a:schemeClr val="tx1"/>
              </a:solidFill>
              <a:latin typeface="Arial" charset="0"/>
              <a:ea typeface="ＭＳ Ｐゴシック" pitchFamily="34" charset="-128"/>
              <a:cs typeface="+mn-cs"/>
            </a:defRPr>
          </a:lvl6pPr>
          <a:lvl7pPr marL="2743200" algn="l" defTabSz="914400" rtl="0" eaLnBrk="1" latinLnBrk="0" hangingPunct="1">
            <a:defRPr sz="1400" b="1" kern="1200">
              <a:solidFill>
                <a:schemeClr val="tx1"/>
              </a:solidFill>
              <a:latin typeface="Arial" charset="0"/>
              <a:ea typeface="ＭＳ Ｐゴシック" pitchFamily="34" charset="-128"/>
              <a:cs typeface="+mn-cs"/>
            </a:defRPr>
          </a:lvl7pPr>
          <a:lvl8pPr marL="3200400" algn="l" defTabSz="914400" rtl="0" eaLnBrk="1" latinLnBrk="0" hangingPunct="1">
            <a:defRPr sz="1400" b="1" kern="1200">
              <a:solidFill>
                <a:schemeClr val="tx1"/>
              </a:solidFill>
              <a:latin typeface="Arial" charset="0"/>
              <a:ea typeface="ＭＳ Ｐゴシック" pitchFamily="34" charset="-128"/>
              <a:cs typeface="+mn-cs"/>
            </a:defRPr>
          </a:lvl8pPr>
          <a:lvl9pPr marL="3657600" algn="l" defTabSz="914400" rtl="0" eaLnBrk="1" latinLnBrk="0" hangingPunct="1">
            <a:defRPr sz="1400" b="1" kern="1200">
              <a:solidFill>
                <a:schemeClr val="tx1"/>
              </a:solidFill>
              <a:latin typeface="Arial" charset="0"/>
              <a:ea typeface="ＭＳ Ｐゴシック" pitchFamily="34" charset="-128"/>
              <a:cs typeface="+mn-cs"/>
            </a:defRPr>
          </a:lvl9pPr>
        </a:lstStyle>
        <a:p xmlns:a="http://schemas.openxmlformats.org/drawingml/2006/main">
          <a:r>
            <a:rPr lang="en-US" sz="1800" dirty="0">
              <a:solidFill>
                <a:srgbClr val="522D24"/>
              </a:solidFill>
              <a:latin typeface="Century Gothic" panose="020B0502020202020204" pitchFamily="34" charset="0"/>
            </a:rPr>
            <a:t>**</a:t>
          </a:r>
        </a:p>
      </cdr:txBody>
    </cdr:sp>
  </cdr:relSizeAnchor>
</c:userShapes>
</file>

<file path=ppt/drawings/drawing2.xml><?xml version="1.0" encoding="utf-8"?>
<c:userShapes xmlns:c="http://schemas.openxmlformats.org/drawingml/2006/chart">
  <cdr:relSizeAnchor xmlns:cdr="http://schemas.openxmlformats.org/drawingml/2006/chartDrawing">
    <cdr:from>
      <cdr:x>0.26263</cdr:x>
      <cdr:y>0.77621</cdr:y>
    </cdr:from>
    <cdr:to>
      <cdr:x>0.50183</cdr:x>
      <cdr:y>0.86564</cdr:y>
    </cdr:to>
    <cdr:sp macro="" textlink="">
      <cdr:nvSpPr>
        <cdr:cNvPr id="2" name="TextBox 1"/>
        <cdr:cNvSpPr txBox="1"/>
      </cdr:nvSpPr>
      <cdr:spPr>
        <a:xfrm xmlns:a="http://schemas.openxmlformats.org/drawingml/2006/main">
          <a:off x="1927511" y="3104727"/>
          <a:ext cx="1755551" cy="3577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a:solidFill>
                <a:schemeClr val="tx1"/>
              </a:solidFill>
              <a:latin typeface="Arial" panose="020B0604020202020204" pitchFamily="34" charset="0"/>
              <a:cs typeface="Arial" panose="020B0604020202020204" pitchFamily="34" charset="0"/>
            </a:rPr>
            <a:t>Vaccine Types</a:t>
          </a:r>
        </a:p>
      </cdr:txBody>
    </cdr:sp>
  </cdr:relSizeAnchor>
  <cdr:relSizeAnchor xmlns:cdr="http://schemas.openxmlformats.org/drawingml/2006/chartDrawing">
    <cdr:from>
      <cdr:x>0.5536</cdr:x>
      <cdr:y>0.78068</cdr:y>
    </cdr:from>
    <cdr:to>
      <cdr:x>0.91434</cdr:x>
      <cdr:y>0.86401</cdr:y>
    </cdr:to>
    <cdr:sp macro="" textlink="">
      <cdr:nvSpPr>
        <cdr:cNvPr id="3" name="TextBox 1"/>
        <cdr:cNvSpPr txBox="1"/>
      </cdr:nvSpPr>
      <cdr:spPr>
        <a:xfrm xmlns:a="http://schemas.openxmlformats.org/drawingml/2006/main">
          <a:off x="4218468" y="3569260"/>
          <a:ext cx="2748839" cy="3809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a:solidFill>
                <a:schemeClr val="tx1"/>
              </a:solidFill>
              <a:latin typeface="Arial" panose="020B0604020202020204" pitchFamily="34" charset="0"/>
              <a:cs typeface="Arial" panose="020B0604020202020204" pitchFamily="34" charset="0"/>
            </a:rPr>
            <a:t>High-Risk Vaccine Types</a:t>
          </a:r>
        </a:p>
      </cdr:txBody>
    </cdr:sp>
  </cdr:relSizeAnchor>
</c:userShapes>
</file>

<file path=ppt/drawings/drawing3.xml><?xml version="1.0" encoding="utf-8"?>
<c:userShapes xmlns:c="http://schemas.openxmlformats.org/drawingml/2006/chart">
  <cdr:relSizeAnchor xmlns:cdr="http://schemas.openxmlformats.org/drawingml/2006/chartDrawing">
    <cdr:from>
      <cdr:x>0.60997</cdr:x>
      <cdr:y>0.70054</cdr:y>
    </cdr:from>
    <cdr:to>
      <cdr:x>0.75904</cdr:x>
      <cdr:y>0.79812</cdr:y>
    </cdr:to>
    <cdr:sp macro="" textlink="">
      <cdr:nvSpPr>
        <cdr:cNvPr id="2" name="TextBox 1"/>
        <cdr:cNvSpPr txBox="1"/>
      </cdr:nvSpPr>
      <cdr:spPr>
        <a:xfrm xmlns:a="http://schemas.openxmlformats.org/drawingml/2006/main">
          <a:off x="5235765" y="2209771"/>
          <a:ext cx="1279517"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dirty="0">
              <a:latin typeface="Arial" panose="020B0604020202020204" pitchFamily="34" charset="0"/>
              <a:cs typeface="Arial" panose="020B0604020202020204" pitchFamily="34" charset="0"/>
            </a:rPr>
            <a:t>Not estimable</a:t>
          </a:r>
        </a:p>
      </cdr:txBody>
    </cdr:sp>
  </cdr:relSizeAnchor>
  <cdr:relSizeAnchor xmlns:cdr="http://schemas.openxmlformats.org/drawingml/2006/chartDrawing">
    <cdr:from>
      <cdr:x>0.23483</cdr:x>
      <cdr:y>0</cdr:y>
    </cdr:from>
    <cdr:to>
      <cdr:x>0.59957</cdr:x>
      <cdr:y>0.31709</cdr:y>
    </cdr:to>
    <cdr:grpSp>
      <cdr:nvGrpSpPr>
        <cdr:cNvPr id="3" name="Group 2">
          <a:extLst xmlns:a="http://schemas.openxmlformats.org/drawingml/2006/main">
            <a:ext uri="{FF2B5EF4-FFF2-40B4-BE49-F238E27FC236}">
              <a16:creationId xmlns:a16="http://schemas.microsoft.com/office/drawing/2014/main" id="{378CBB7D-40B5-4688-B1EB-D3CDC3E75B27}"/>
            </a:ext>
          </a:extLst>
        </cdr:cNvPr>
        <cdr:cNvGrpSpPr/>
      </cdr:nvGrpSpPr>
      <cdr:grpSpPr>
        <a:xfrm xmlns:a="http://schemas.openxmlformats.org/drawingml/2006/main">
          <a:off x="2015690" y="0"/>
          <a:ext cx="3130786" cy="1000217"/>
          <a:chOff x="-765447" y="639172"/>
          <a:chExt cx="4022682" cy="901877"/>
        </a:xfrm>
      </cdr:grpSpPr>
      <cdr:sp macro="" textlink="">
        <cdr:nvSpPr>
          <cdr:cNvPr id="4" name="Right Brace 3"/>
          <cdr:cNvSpPr/>
        </cdr:nvSpPr>
        <cdr:spPr bwMode="auto">
          <a:xfrm xmlns:a="http://schemas.openxmlformats.org/drawingml/2006/main" rot="16200000">
            <a:off x="1009881" y="-706304"/>
            <a:ext cx="472025" cy="4022682"/>
          </a:xfrm>
          <a:prstGeom xmlns:a="http://schemas.openxmlformats.org/drawingml/2006/main" prst="rightBrace">
            <a:avLst/>
          </a:prstGeom>
          <a:noFill xmlns:a="http://schemas.openxmlformats.org/drawingml/2006/main"/>
          <a:ln xmlns:a="http://schemas.openxmlformats.org/drawingml/2006/main" w="3175" cap="flat" cmpd="sng" algn="ctr">
            <a:solidFill>
              <a:srgbClr val="522D24"/>
            </a:solidFill>
            <a:prstDash val="solid"/>
            <a:round/>
            <a:headEnd type="none" w="med" len="med"/>
            <a:tailEnd type="none" w="med" len="med"/>
          </a:ln>
          <a:effectLst xmlns:a="http://schemas.openxmlformats.org/drawingml/2006/main"/>
        </cdr:spPr>
        <cdr:txBody>
          <a:bodyPr xmlns:a="http://schemas.openxmlformats.org/drawingml/2006/main" vert="horz" wrap="square" lIns="91440" tIns="45720" rIns="91440" bIns="45720" numCol="1" rtlCol="0" anchor="t" anchorCtr="0" compatLnSpc="1">
            <a:prstTxWarp prst="textNoShape">
              <a:avLst/>
            </a:prstTxWarp>
          </a:bodyPr>
          <a:lstStyle xmlns:a="http://schemas.openxmlformats.org/drawingml/2006/main">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342900" indent="-342900" fontAlgn="base">
              <a:lnSpc>
                <a:spcPct val="80000"/>
              </a:lnSpc>
              <a:spcBef>
                <a:spcPct val="20000"/>
              </a:spcBef>
              <a:spcAft>
                <a:spcPct val="0"/>
              </a:spcAft>
              <a:buClr>
                <a:srgbClr val="FF6600"/>
              </a:buClr>
              <a:buFontTx/>
              <a:buChar char="•"/>
            </a:pPr>
            <a:endParaRPr lang="en-US" sz="2000" dirty="0">
              <a:latin typeface="Arial" panose="020B0604020202020204" pitchFamily="34" charset="0"/>
              <a:ea typeface="ＭＳ Ｐゴシック"/>
              <a:cs typeface="Arial" panose="020B0604020202020204" pitchFamily="34" charset="0"/>
            </a:endParaRPr>
          </a:p>
        </cdr:txBody>
      </cdr:sp>
      <cdr:sp macro="" textlink="">
        <cdr:nvSpPr>
          <cdr:cNvPr id="5" name="TextBox 4"/>
          <cdr:cNvSpPr txBox="1"/>
        </cdr:nvSpPr>
        <cdr:spPr>
          <a:xfrm xmlns:a="http://schemas.openxmlformats.org/drawingml/2006/main">
            <a:off x="796617" y="639172"/>
            <a:ext cx="1404325" cy="40009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b="1" i="1" dirty="0">
                <a:latin typeface="Arial" panose="020B0604020202020204" pitchFamily="34" charset="0"/>
                <a:ea typeface="MS PGothic" pitchFamily="34" charset="-128"/>
                <a:cs typeface="Arial" panose="020B0604020202020204" pitchFamily="34" charset="0"/>
              </a:rPr>
              <a:t>P</a:t>
            </a:r>
            <a:r>
              <a:rPr lang="en-US" sz="1200" b="1" i="1" baseline="-25000" dirty="0">
                <a:latin typeface="Arial" panose="020B0604020202020204" pitchFamily="34" charset="0"/>
                <a:ea typeface="MS PGothic" pitchFamily="34" charset="-128"/>
                <a:cs typeface="Arial" panose="020B0604020202020204" pitchFamily="34" charset="0"/>
              </a:rPr>
              <a:t>trend</a:t>
            </a:r>
            <a:r>
              <a:rPr lang="en-US" sz="1200" b="1" dirty="0">
                <a:latin typeface="Arial" panose="020B0604020202020204" pitchFamily="34" charset="0"/>
                <a:ea typeface="MS PGothic" pitchFamily="34" charset="-128"/>
                <a:cs typeface="Arial" panose="020B0604020202020204" pitchFamily="34" charset="0"/>
              </a:rPr>
              <a:t>&lt;0.0001</a:t>
            </a:r>
            <a:endParaRPr lang="en-US" sz="1200" baseline="30000" dirty="0">
              <a:latin typeface="Arial" panose="020B0604020202020204" pitchFamily="34" charset="0"/>
              <a:ea typeface="MS PGothic" pitchFamily="34" charset="-128"/>
              <a:cs typeface="Arial" panose="020B0604020202020204" pitchFamily="34" charset="0"/>
            </a:endParaRP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B04D5C-93FA-B040-924E-303F1E7AE75C}" type="datetimeFigureOut">
              <a:rPr lang="en-US" smtClean="0"/>
              <a:t>9/20/2018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80D4C9-7D9F-4B49-8695-9F45CE674699}" type="slidenum">
              <a:rPr lang="en-US" smtClean="0"/>
              <a:t>‹#›</a:t>
            </a:fld>
            <a:endParaRPr lang="en-US"/>
          </a:p>
        </p:txBody>
      </p:sp>
    </p:spTree>
    <p:extLst>
      <p:ext uri="{BB962C8B-B14F-4D97-AF65-F5344CB8AC3E}">
        <p14:creationId xmlns:p14="http://schemas.microsoft.com/office/powerpoint/2010/main" val="201523213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19T11:57:43.4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36 80,'7'0,"9"0,7 0,8 0,5 0,2 0,2 0,1 0,0 0,-1 0,0 0,0 0,0 0,-1 0,0 0,7 0,2 0,-1 7,-1 2,-2 6,-2 1,-2-3,0-3,-1 3,0-1,0-2,6 4,3-1,-1-2,-1 4,-3-2,0-2,-3-3,0-3,-1-2,0-2,0-1,-1-1,1 1,0-1,0 0,0 1,0 0,0 0,0 0,0 0,0 0,0-7,0-2,1 1,-1 1,-7-4,-2-1,1 2,1 2,9-3,4-1,1 3,-1 2,-1 2,5 3,8 0,7 2,6 1,-2-1,0 1,-4-1,-7 0,-6 1,-5-1,-4 0,-3 0,0 0,-1 0,-1 0,1 0,1 6,-1 3,-6 6,-15 1,-10 4,-14-2,-12-3,-9-4,-7-5,-3-3,-10-1,-9-2,-2-1,-4 0,2 0,5 1,5-1,-2 1,-5 0,-6 0,-6-7,-4-2,4 1,8 1,6 2,1-4,3-2,3 2,3-4,4-1,1-3,2 0,0 3,1 5,-1 3,1 2,-1 3,0 1,0 1,7-7,2-2,-1 0,-1 2,-2 1,-2 2,-2 2,-7 0,-10-6,-1-1,-6 0,-4 1,1 3,6 1,13-5,7-2,4 2,1 1,-7 3,-3 1,0 2,0 0,-6 2,-7 6,-1 8,3 3,4-2,4-5,3 4,3-1,2-4,0 4,1 0,0 3,-1 6,1-1,-1 3,0-4,13-5,18-5,10-4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19T11:57:49.1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0,'6'0,"10"0,8 0,6 0,6 0,2 0,3 0,-1 0,1 0,0 0,-1 0,-1 0,1 0,-1 0,0 0,0 0,0 7,0 2,0-1,0-1,0-2,0-2,1-1,-1-2,0 0,0 0,0 0,0-1,7 1,2 0,-1-1,-1 1,-2 0,-2 0,-1 0,-2 0,0 0,0 0,0 0,0 0,-1 0,1 0,0 0,0 0,0 0,7 0,2 0,-1 0,-1 0,-2 0,-2 0,-1 0,-1 0,-1 0,0 0,-1 0,1 0,0 0,0 0,0 0,6 0,3 0,0 0,-3 0,-1 0,5 0,1 0,-2 0,-2 0,-3 0,-1 7,-2 2,0-1,-1 6,-1-1,1-1,0-4,-1-2,1-3,0-2,7-1,8 0,3-1,-3 1,-3-1,-4 1,-4 0,-1 0,-3 0,0-1,6 2,9-1,2 0,-2 0,-4 0,-3 0,-4 0,-1 0,-3 0,0 0,0 0,-1 0,0 0,1-7,0-2,0 1,-1-6,8-6,2 0,0 3,-2 5,-3 4,-7 10,-11 12,-9 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19T11:57:43.4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36 80,'7'0,"9"0,7 0,8 0,5 0,2 0,2 0,1 0,0 0,-1 0,0 0,0 0,0 0,-1 0,0 0,7 0,2 0,-1 7,-1 2,-2 6,-2 1,-2-3,0-3,-1 3,0-1,0-2,6 4,3-1,-1-2,-1 4,-3-2,0-2,-3-3,0-3,-1-2,0-2,0-1,-1-1,1 1,0-1,0 0,0 1,0 0,0 0,0 0,0 0,0 0,0-7,0-2,1 1,-1 1,-7-4,-2-1,1 2,1 2,9-3,4-1,1 3,-1 2,-1 2,5 3,8 0,7 2,6 1,-2-1,0 1,-4-1,-7 0,-6 1,-5-1,-4 0,-3 0,0 0,-1 0,-1 0,1 0,1 6,-1 3,-6 6,-15 1,-10 4,-14-2,-12-3,-9-4,-7-5,-3-3,-10-1,-9-2,-2-1,-4 0,2 0,5 1,5-1,-2 1,-5 0,-6 0,-6-7,-4-2,4 1,8 1,6 2,1-4,3-2,3 2,3-4,4-1,1-3,2 0,0 3,1 5,-1 3,1 2,-1 3,0 1,0 1,7-7,2-2,-1 0,-1 2,-2 1,-2 2,-2 2,-7 0,-10-6,-1-1,-6 0,-4 1,1 3,6 1,13-5,7-2,4 2,1 1,-7 3,-3 1,0 2,0 0,-6 2,-7 6,-1 8,3 3,4-2,4-5,3 4,3-1,2-4,0 4,1 0,0 3,-1 6,1-1,-1 3,0-4,13-5,18-5,10-4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19T11:57:49.1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0,'6'0,"10"0,8 0,6 0,6 0,2 0,3 0,-1 0,1 0,0 0,-1 0,-1 0,1 0,-1 0,0 0,0 0,0 7,0 2,0-1,0-1,0-2,0-2,1-1,-1-2,0 0,0 0,0 0,0-1,7 1,2 0,-1-1,-1 1,-2 0,-2 0,-1 0,-2 0,0 0,0 0,0 0,0 0,-1 0,1 0,0 0,0 0,0 0,7 0,2 0,-1 0,-1 0,-2 0,-2 0,-1 0,-1 0,-1 0,0 0,-1 0,1 0,0 0,0 0,0 0,6 0,3 0,0 0,-3 0,-1 0,5 0,1 0,-2 0,-2 0,-3 0,-1 7,-2 2,0-1,-1 6,-1-1,1-1,0-4,-1-2,1-3,0-2,7-1,8 0,3-1,-3 1,-3-1,-4 1,-4 0,-1 0,-3 0,0-1,6 2,9-1,2 0,-2 0,-4 0,-3 0,-4 0,-1 0,-3 0,0 0,0 0,-1 0,0 0,1-7,0-2,0 1,-1-6,8-6,2 0,0 3,-2 5,-3 4,-7 10,-11 12,-9 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16T17:06:06.62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9872 120,'0'6,"6"9,8 1,9 5,12 4,13 5,11 3,8 3,5 1,2 1,-4-7,-15-2,-10-5,-6-2,-4-3,-2 0,1 4,6 4,2-3,-4 2,2-5,7 1,9-3,7 1,5-3,10 3,11-3,-4-5,-4-3,-3-4,-2-2,10-3,-2 0,-10-1,2 1,6-1,9 0,13 1,14 0,12-7,10-1,5-6,-3-1,-13-4,-10 2,-13-3,-11 2,-16-3,-15 3,-12 5,3-3,6 2,4-2,-2 0,-6 4,-6 4,1-4,-3 1,4 2,-2 3,-3 2,-3 2,3 1,6 1,13-6,0-2,-4 1,19-5,19-1,25 2,22-3,23 1,2 2,-10-3,-8 1,-5 3,-3 2,-2 4,-6 1,-8 2,4 1,-1 1,-5-1,-5 7,-19 2,-13 6,15-1,20-1,20-4,10-3,3-2,13-3,20 0,27-2,2 1,-13-1,-16 0,-22 1,-28 0,-13 0,-10-1,-13 1,-12 0,-9 1,-14-1,-6 0,-2 6,-5 2,-1 0,21-1,36-3,34-1,25-2,0 0,-16-1,-23 0,-22-1,-17 1,-19 0,-16 0,-13-1,-7 1,-5 0,-9-6,-2-2,6-6,12-1,10 2,-4-2,-4 1,4-4,-2 2,-1 3,-3 4,4 4,6 2,1 2,-3 1,-3 0,2 1,-14 0,-25-1,-33 1,-32-1,-26 0,-17 7,-12 1,-5 6,-3 7,-6 0,-1 2,2-2,2-5,10-5,11-5,-3-3,-16-8,-5-10,-2-9,8-6,6-4,2 3,-5 1,-20-7,-39-3,-38-2,-35-5,-6 4,8 10,2 11,-14 9,-33 6,-17 5,0 3,-11 7,-14 2,6 6,7 1,33 2,34-1,28 3,2-3,14-4,16-4,17-5,6-2,12 4,15 1,12 6,22-1,-2 5,-14 6,-5 4,7-2,5-6,-2-6,-1-5,-4-5,-20-3,-10-1,-4-1,-6 0,5 0,23 0,17 0,14 1,2-6,-9-9,4-1,12-5,17 2,15 4,13 4,7 4,6 4,3 2,0 1,0-6,0-1,-1 0,-7 1,-9-5,-8 1,-7 0,2 3,-1-3,5-1,6 2,-1-4,3 0,11-4,6 2,2 2,-5 4,-3 3,-1 3,1 2,1 1,8 7,2 8,0 2,6 4,6 5,1 5,2 2,5 3,3 0,3 2,9 0,16-7,10-2,13 1,17-6,18 0,13-4,24 7,9-1,3-5,-1-7,-10-4,0-5,-1-3,-2-2,-1-1,-1 0,-1 0,0 0,-13 0,-11 1,-7 0,-5-1,-9 1,-4 0,1 1,3-1,1 0,-10 6,-8 2,-1 6,5 1,6 4,-2-2,3 4,10 3,24-2,21 2,10-3,2-6,5-5,5-4,4-3,10-3,3 0,2-1,-2 0,-1 0,4 0,-5 1,-23-1,-21 1,-3 0,12 0,-9 0,-9 0,-3 0,1 0,3 1,9-8,24-1,27 0,4 2,1 1,8 2,14 2,5 0,8 1,-5 0,-17 1,-19-1,-13 0,7 1,3-8,-7-1,-17 0,-10-4,-9-1,-10 2,-11 3,-8 3,-12 2,-6 2,-1 1,-6 0,-1 0,4 1,2-1,4 1,2-1,-4 0,-7 0,-8 0,1 0,16 0,21 0,3 0,-9 0,-6 0,3 0,6 0,2 0,-2 0,-10 0,-10 0,-12 0,-7 0,-7 0,-3 0,5 0,1 0,-1 0,0 0,4 0,8 0,6 0,6 0,-2 0,-5 0,-8 0,-5 6,-10 9,-12 7,-10 7,-1 5,4-4,4-1,6-4,11-2,11-3,10-6,1 1,-4-2,-10 3,-8-1,-4 9,-7 7,-9 5,0-4,-5-2,-3 8,-4 8,-3 4,-2 0,-1-3,0-4,-1-1,0-3,1-2,-7 0,-8 0,-14-1,-14 0,-13-6,-10-2,1-5,5-7,7-7,-1-4,-4-3,3-2,-3-1,-3 0,-5 0,-3 0,-8 6,-11 3,4 0,4-2,-4-1,-6-2,-12-2,-9 0,-16-1,-11 0,-8-7,2-2,8 1,7-5,13 0,15 2,11-3,15 1,-18-4,-17 1,3 3,13 4,5 4,-2 2,-10 2,-20 1,-7 0,5 1,4-6,5-3,2 0,1-4,14-1,17 2,3 3,-16 3,-31-4,1 0,7 0,0 3,-7 2,-19 2,-10 1,1 1,1 0,8 0,9 1,9-1,6 0,4 0,4 1,1-1,0 0,13 0,16 0,15 0,-12 0,-18 0,-12 0,-12 0,-12 0,-2-7,3-1,-1 0,-11 2,1 1,6 2,0-11,17-3,23 1,8 4,0 3,-3 4,-6 2,1 2,5 1,-2 0,-4 1,-4 0,2-1,6-5,11-3,8 0,3 1,2 3,5 1,1 1,-1-4,4-3,5 1,6-4,-1 0,-5 1,-6-3,-6 1,-3-4,4 1,-13 3,-31 4,-21 4,-13 2,-3 2,0 7,6 3,20 0,24-2,16 4,16 1,5 4,1-1,-2-2,-4-4,-3 3,3-1,0-2,5-2,6 3,6 0,-8-1,-20 4,-3-1,-7-1,-14 2,-3 0,9-2,9 3,6-2,3 5,2-1,2-4,-1-3,0 3,6-1,8 4,7 0,-6 3,-12-1,-14-4,-17-3,-16-5,-9-2,-6-2,-20-1,-9 0,-2-1,8 0,11 1,5-1,-6 1,4 0,6 0,-5 0,-17 0,-7-7,-6-1,-7-6,-4-7,10-6,21 1,17 0,25 3,24 6,20 6,8 5,2 3,2 2,-2 2,-4 0,-6 0,-4 0,3 0,-6 0,-17-1,-18-13,-4-3,-2 0,5 3,8 4,2 3,11 3,14 2,13 1,9 0,8 1,4 0,2-1,0 1,1-1,-7 0,-9 0,-8 0,-13 0,-8 0,-8 0,-15 0,-15 0,-6 0,4 0,5 0,3 0,1-6,13-2,10 0,15 1,12 3,11 1,7 1,4 2,3 0,1 0,0 0,-7 1,-3-1,1 0,0 0,2 0,1 0,2 7,0 1,8 6,1 7,1 0,-2 9,-2 5,-2 3,-1 2,5 0,1-1,6 0,7-1,6 0,5-1,3 0,2-1,1 1,0 0,0-1,0 1,0 0,-1 6,1 2,-1 6,0 1,0-3,6-3,8 3,9 0,-1-3,-3-3,1-1,-2-3,1-2,4-6,4-3,4 0,3-4,2-7,1-6,1-4,-1-5,1-1,6-2,1 0,7-1,12 8,14 1,13 1,10-2,6-2,4-1,21-1,25-2,4 0,1 6,10 2,0 0,-3-2,-6-2,7 5,25 1,11-1,7-3,18-2,1-1,-8-2,-23-1,-21 0,-16 0,-29-1,-32 1,-20 0,-7 0,4-1,7 1,13 0,8 0,12 0,16 0,22 0,10 0,-5 0,-11 0,-7 0,-3 0,-7 0,-7 0,5 0,6 0,4 0,21 0,33 0,15 0,2 0,-17 0,-16 0,-14 0,-11 0,-6 0,-17 0,-18 0,-3 0,3 0,21-6,24-2,4-6,-7-1,-6-4,10 2,14-4,-3 3,-6-2,-12 2,-2-2,12-10,27-6,26-4,6 0,-9 5,-16 4,-22 6,-30 2,-20 4,-13-1,-19 4,-20 3,-16 5,1 4,9 2,12 1,-1 2,-8-1,-4 1,0 0,-6 0,6-1,4 0,-4 0,5 0,4 0,-6 0,-8 0,-8 0,-1 0,15 0,9 0,-2 0,5 0,7 0,14 0,9 0,-2 0,-7 0,4 0,4 0,2 0,6 0,10 0,0 0,-7 0,0 0,11 6,2 3,-2 5,0 1,17 3,20 6,0-2,-2-4,13-5,26-6,4-3,-15-2,-15-2,-14-1,-27 0,-33 0,-20 0,-13 1,-5-1,3 1,10 0,3 0,1 0,-9 0,-10 0,-4 0,26-6,22-9,12-1,-2-4,-3 0,-2-1,-14 2,-12-2,-8 3,-11 4,-12 5,-9 3,1 4,-3 1,-3 1,-2 1,5 0,6 0,1 0,4-1,5-6,4-2,10-6,-2-1,-7 2,-2 4,6 3,10 3,3 1,1 2,-8 0,-12 1,-9-1,-9 1,-6-1,-4 7,-7 7,-4 3,1 3,8 0,10 1,5-2,-1-4,-2-5,-3-5,-9 5,-10 5,-10 7,-7 12,-5 7,-3 3,-1-1,-7-6,-9-5,-7 0,-6-6,-4-8,-3-7,-1-4,0-5,-1-2,1-1,-6 0,-1 0,-7-1,-6 2,1-1,3 1,-2 0,-9-7,-7-13,-4-17,0-15,-2-4,-4 1,-9 3,6 5,11 10,-1 11,-6 5,-9 4,-7-6,-6-6,-11-4,-17-3,-24-2,-4 7,6 1,-2 0,-19-2,-5 6,10 0,2 4,-9-5,-11 0,1 6,7 0,3 3,-7 6,3 3,14 5,22 2,23 1,1 2,-42 6,-12 2,11 0,14-2,15-2,-9 4,-4 1,3-1,2-3,-13-2,-17-1,1-2,5-1,6 0,11 0,6-1,2 1,7 0,19-1,23 1,3 0,-9 0,-7 0,-4 0,-9 0,-8-6,-16-2,-7 0,-4 1,5 3,9 1,10 1,1 2,-2 0,1 0,5 1,5-1,-16 0,-9 7,0 1,-12 0,-17-2,-18 5,6 0,34 5,24-1,15 4,8-2,2 3,13-2,8-4,0-5,-11-3,-4-3,-3-3,-10 0,-5-1,3 1,3-7,1-9,-1 0,0-5,-1 1,0 5,12 4,15 5,11 2,-3-3,-6-1,-10-6,-7 0,-19-4,-2 1,0-2,1 1,15 4,5-2,1 2,-2 3,-3 4,-4 3,-14 2,-1 1,3 1,-5 1,0-1,2 1,-4 0,-6-1,-5 0,0 0,0 0,-10-6,1-2,14 0,2 1,12 3,6 1,-3 1,-8 2,-8 0,0 0,8 0,7 1,3-1,2 0,1-12,0-5,12 1,16 3,16 4,5 4,1 2,-2 1,3 2,-2 1,-3 0,2-1,6 1,5-1,-1 1,-5-1,-5 0,1 0,-8 0,-12 0,2 0,7 0,-3 0,-8 0,-2 0,6 0,4-7,8-1,9 0,7 2,7 1,3 2,-4 2,-7 6,-7 10,-8 2,-4 4,-9-2,-11 3,-8-3,5-4,0-5,4-4,3-3,10-3,6 0,1-1,1 6,5 3,0 6,-1 0,3-2,12 3,21 6,20-1,19 2,19-3,11-4,4-4,7 1,1-1,16 4,15 0,12 3,8-2,-7 4,-8-3,-14-3,-12 1,-5-1,12 3,19-1,14-4,26-4,16-2,2-4,1-1,13-1,3 6,-7 8,-11 8,-7 0,5 2,3-2,1-5,0-6,19-4,31-4,18-2,5-1,14-1,17 0,-3 0,-19 0,-18 1,-19-1,-19 1,-19 0,-12 0,8 0,15 13,4 3,-2 0,9 3,10 5,-1-2,-1 2,-1-4,6 2,20-4,12-4,-7-5,4-4,-11-2,-9 4,-8 1,-5 5,-9 1,-16 4,-30-1,-18-4,-10 9,-3 1,-1 2,2-3,2 2,14-5,7-4,-12-5,6-5,8-8,7-5,6-1,-2-4,1-1,7 2,5 4,1 2,-12 3,0 2,9 0,4 2,19-1,6 1,-3 6,1 1,-5 1,-19-3,-16-1,-13-2,-15-2,-13 0,-16-1,-10-1,3 7,14 2,5 0,-7-2,1-2,12-1,19-1,23-2,5 0,4 0,8 0,15-1,16 1,1 0,6 0,27 0,26 0,14 0,13 0,-15 0,-14 6,-4 2,6 0,11-1,-12-3,-24-1,-12-1,-17-2,-22 0,-27 0,-33 0,-28-1,-23 1,-8 0,-7 0,1 0,6 0,6 6,12 2,0 0,8 5,2 0,1 4,-2-1,-7 3,-10-1,-16 2,-8-2,-6 2,-1-3,0-3,-5 1,-1 5,1 5,4-2,1 2,3 3,8-4,3-5,0-7,-8 2,-3-2,4 3,9 5,3 0,-2-4,-2 2,4-3,11 3,9-2,-2 3,-6-2,-7 2,-13 5,-14 4,-12 3,-8 4,-5 1,-4 1,-2 1,-6-7,-14-2,-16-6,-14-6,-16-7,-16-5,-30-3,-21-2,-7-1,3-1,7 1,12 0,9 0,5 1,1 0,0-1,0 1,-2 0,12 1,10-1,12 0,14 0,4 0,5 0,-1 0,-5 0,2 0,-3 0,-9 0,-1 0,5 6,8 2,0 0,-9-1,-13-3,-11-1,-11-1,-6-2,-5 0,-2-6,12-3,10 1,2 1,9 2,0 2,-6 2,-13 0,-15 1,-8 0,12 1,17-1,5 0,-13 1,-8-1,7 0,3 0,5 0,12 0,13 0,13 0,3 0,3 0,5 0,3 0,-4 0,-7 0,0 0,-5-7,2-1,3 0,-7-4,-13-1,-7 2,4 3,2 3,1 2,0 2,7 1,7 0,8 0,-1 1,3-1,3 1,-16-1,-4 0,3 0,-1 0,-8 0,2 0,6 0,-24 6,-21 3,-19 5,-5 1,-6 3,-5 6,4 5,7-3,18 0,24-3,8-7,-1-5,-12-5,-20-3,-16-3,-5 0,2-2,0 1,2 0,0 1,-3-1,-4 1,16 0,22 0,10 6,1 2,4 0,10-1,5-3,3-1,6-8,8-2,0-7,-10-1,-12-4,-12 1,-16-3,-10 3,10 4,2 4,7 4,13 3,7 3,5 0,2 1,5-1,2 1,-2 0,-2-1,3 1,0-1,-8 0,-12-7,3-1,8 0,-3 2,-7 1,-9-4,5-1,-2-5,-24 1,-31 1,-28 4,8 4,13 2,1 1,-7 2,-13 1,-4-7,2-2,0-5,-29-2,-18-10,16 0,24 3,28 6,34 5,24 5,15 3,7 3,4 0,6 1,7 0,6 0,-1 0,-6 0,0-1,-3 0,-5 0,1 0,6 0,5 0,-2 0,2 0,-3 0,-6 0,-5 0,-11-6,-18-3,-18 1,-15 2,7 1,17 3,7 6,-5 4,-11 0,-6-1,-7-3,-3 0,2-3,3 0,4-1,2-6,-10-3,-2 1,13 1,14 3,12 1,14 1,7 1,3 1,6 1,6-1,6 0,5 1,2-1,3 0,0 0,0 0,-6 0,-8 0,-9 0,0 0,-3 0,4 0,4 0,-7 0,-30 0,-25 0,-12 0,3 0,12 0,4 0,4 0,6 6,8 3,12 5,15 1,11-3,2-3,-3 4,2-2,3-1,4-4,3-1,3-3,1-1,2-1,0-1,-1 7,-5 2,-9 6,-2 0,3-2,2 4,4-2,3 4,2-2,1-3,8 2,2-1,-6-3,-5-4,0-3,-1-1,0 4,1 1,1-1,6 5,3 1,0-3,-1 4,4 5,7 6,6 6,6 2,4 3,2 2,2-1,0 1,7 0,14-6,9-10,13-1,11-4,14 0,16-2,11 3,14-2,14 3,17-3,3-3,-16-4,-18-10,-21-4,-20-2,-8 0,-9 2,-1-5,10-1,26 2,23-4,18 0,6-3,5 0,17-10,19 1,17-3,14 4,-9 6,-14 5,-6 6,5 4,-5 2,6-4,22-3,20 2,9 0,-11 3,-23 0,-15 2,-14 1,-18 0,-27 0,-18 0,-1 0,18 1,7-1,0-6,2-3,16 2,8 0,1 3,0 1,-3 1,-9 2,-17 0,-18 0,-3 0,-1 1,-1-1,1 0,-5 0,-3 0,8-6,11-2,3-7,-6 1,-11 1,-4 4,0 3,-6 2,-5 3,-13 1,-12 0,-12 1,-8-1,-6 1,-3-1,-1 0,-1 1,1-1,6 0,9 6,9 2,6 0,12-1,4 3,8 1,14 5,7-1,-1-2,-8-4,-14 3,-9-1,-6-2,-3-2,0-3,-5-2,-8-1,-7-1,-6 0,-3-1,-3 1,-1-1,-1 7,-6 9,-8 7,-7 7,-7 4,-4 4,-3 1,-1 0,0 0,-7 1,-2-2,-5 1,-6-7,0-3,-3 1,-3 2,-3 1,-4-4,-1-2,-1-4,-2 0,1-3,-1 0,1-2,0-4,0-5,0-3,-6-2,-3-3,2 0,-6-1,-12 0,-8 0,-6 1,5-1,8 1,9 0,0 0,-3 0,-3 0,1 0,-2 0,-3 0,-2 0,2 0,1 0,-2 0,-2 0,3 0,1 0,-1 0,-3 0,3 0,1 0,-7 0,-12 0,-10 0,-8 0,0 0,5 0,12 0,8 0,4 0,1 6,1 3,-7-1,-10-2,-8-1,5-2,-1-2,2 0,-2-1,-6-1,-4 1,-4 0,9-1,14 1,16 0,5 0,7 0,0 0,-3 0,-5 0,-5 0,3 0,0 0,3 0,7 0,-1 0,-9 0,-14 0,-5 0,-2 0,-5 0,-7 0,-5 0,2 0,5 0,12 0,8 0,4 0,7 0,9 0,7 0,-2 0,-4 0,-6 0,-5 0,2 0,-8 0,-10 0,-11 0,5-6,10-3,-1-5,-6 0,-1-5,7 1,4-2,2 2,1 4,0-2,5 2,1 3,-1 4,-2 3,5 2,5 1,8 1,-2 1,3-1,2 1,3-1,3 1,2-1,1 0,-6 0,-8 0,-1 0,-5 0,-5 0,-5 0,4 0,-1 0,4 0,7 0,-1-6,3-3,-3 1,-4-4,-5-1,-5 2,4 3,0 3,-2 2,-2 2,-2 1,4 0,-5 1,-9-1,-10 1,-8-1,-7 0,3 0,11 0,16 0,14 0,12 0,7 0,4 0,4 0,0 0,0 0,-7 0,-9 0,-8 0,-1 0,-2 0,2 0,5 0,6 0,-2 0,1 0,4 0,2 0,2 0,3 0,0 0,8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2-10T11:29:39.8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0 278,'7'-7,"15"-2,11 1,6 1,3 2,2 2,-1 2,-1 0,0 1,-2 0,0 1,-1-1,0 0,0 1,0-1,0 0,0 0,0 0,0 0,0 0,0 0,0 0,0 0,7 0,2 0,-1 0,-1 0,-2 0,-2 0,-1 0,5 0,2 0,-1 0,-1 0,4-7,1-2,-2 1,-3 1,-2-4,-2-1,-2 2,6 2,2 3,5 3,1 1,-2 0,-3 2,3-1,6-6,6-2,7-1,9 3,13 1,16 2,16 2,8 0,-14 1,-19 0,-7 1,1-8,-3-1,-3-7,-4-1,-2-3,-9 0,-3 4,-1 5,2 3,1 4,-4 2,-7 1,-8 0,1 1,-2 0,3 0,6-1,5 0,5 0,4 7,-4 2,5-1,4-1,-6-2,-8-2,-9-2,-8 0,-5-1,-3 0,-3-1,-1 1,1 0,-1 0,8-1,2 1,0 0,-1 7,-3 2,6-1,1-1,-2-2,-2-2,-2-1,-3-2,0 7,-2 1,-7 7,-2 0,0-2,2-3,2 3,2-1,1 5,2-1,0-3,0-4,1-3,-1-3,1-2,-1-1,0-1,0 1,0-1,0 0,0 1,1 0,-1 0,0 0,0 0,0 0,0 0,-7-7,-1-2,-1 1,2 1,3 2,7 2,5 2,0 0,-2 1,0 0,-3 1,-1-1,-1 0,-1 1,0-1,0 0,0 0,0 0,-7 0,-15 6,-18 3,-14 0,-19 4,-10 1,-11-3,-2 4,1-1,4-2,-2-4,-6-3,-6 4,2 1,5-1,6-3,5-2,11 5,6 1,7-8,8-11,13-4,21-6,14 0,7 3,5 4,8-2,1 1,6 3,-2 3,-2 3,-6 2,-3 1,-3 1,-2 1,-2-1,-1 1,7-1,9 1,1-1,-1 0,-3 0,-5 0,-2 0,-3 0,-1 0,-1 0,-1 0,1 0,-1 0,1 6,-1 3,1 0,0 4,0 1,0-3,1-2,-1-4,0-2,0-2,-7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2-10T11:30:18.0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0 159,'7'0,"8"0,16 0,8 0,5 0,2 0,-1 0,-2 0,0 0,-2 0,-1 0,0 0,-1 0,0 0,-1 0,1 0,0 0,0 0,0 0,0 0,0 0,0 0,0 0,0 0,0 0,0-7,1-2,-1 1,0 1,0 2,0 2,0 1,7-5,2-2,6 1,0 2,-1-5,-4-1,-4 2,-2 3,-2 2,-2 3,0 0,-1 2,0-6,1-3,0 1,-1 2,1 2,7 1,9 1,1 2,5 0,-2 0,3 0,4 1,4-1,4 0,-5 0,-7 0,-7 0,-7 0,2 0,-1 0,-2 0,-2 0,-3 0,-1 0,-1 0,-1 0,-1 0,8 7,1 2,0-1,-1-1,4-2,1-2,5 5,-1 2,-2-2,-5-1,-3-3,-2-1,-3 5,-1 1,0-1,-1-1,1-3,6 5,2 1,0-1,-1-2,-2-3,-9 6,-3 0,0-1,0-3,2-1,2-3,1-1,1 6,1 2,0-1,0-2,1-1,-1-2,0-2,1-1,-1 0,0 0,0 0,0-1,0 1,0 0,0 0,0 0,0 0,1 0,-1 0,0 0,0 0,0 0,0 0,7 0,2 0,6 0,0 0,-1 0,-4 0,-4 0,-2 0,-2 0,-2 0,0 0,-1 0,0 0,1 0,0 0,-1 0,1 0,0 0,0 0,0 0,1 0,-1 0,0 0,0 0,0 0,0 0,0 0,0 0,0 0,0 0,0 0,1 0,-1 0,0 0,0 0,6 0,3 0,0 0,-2 0,-2 0,-2 0,-2 0,0 0,-1 0,0 0,0 0,-1 0,8 0,2 0,-1 0,-1 0,4 0,-5 6,-5 3,-2 0,-1-3,0-1,0 5,1 0,0-1,1-2,0-2,0-3,0 0,0-2,0-7,-6-2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2-10T11:30:26.1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41,'7'0,"15"0,10 0,8 0,2 0,1 0,0 0,0 0,-2 0,0 0,-1 0,6 0,1 0,1 0,-2 0,-3 0,-1 0,-1 0,-2 0,0 0,0 0,-13-6,-5-3,1 0,3 3,4 1,4 2,3 1,2 2,1 0,1 0,-1 0,1 1,0-1,-1 0,1 0,-1 0,0 0,0 0,0 0,0 0,7 0,2 0,-7 7,2 2,8-1,9 6,6-1,0-1,1-4,3-2,2-3,-3-2,-1-1,-6 0,-6-1,-6 1,-5-1,-3 1,-3 0,-1-1,0 1,0 0,0 0,0 0,1 0,0 0,0 0,0 0,0 0,0 0,-7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2-10T11:30:27.4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D5A26E-2AEB-7042-9F80-07BCB22B2716}" type="datetimeFigureOut">
              <a:rPr lang="en-US" smtClean="0"/>
              <a:t>9/20/2018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DB4786-E973-484D-9098-A01ECD8F4B63}" type="slidenum">
              <a:rPr lang="en-US" smtClean="0"/>
              <a:t>‹#›</a:t>
            </a:fld>
            <a:endParaRPr lang="en-US"/>
          </a:p>
        </p:txBody>
      </p:sp>
    </p:spTree>
    <p:extLst>
      <p:ext uri="{BB962C8B-B14F-4D97-AF65-F5344CB8AC3E}">
        <p14:creationId xmlns:p14="http://schemas.microsoft.com/office/powerpoint/2010/main" val="1426793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9330" name="Rectangle 2"/>
          <p:cNvSpPr>
            <a:spLocks noGrp="1" noRot="1" noChangeAspect="1" noChangeArrowheads="1" noTextEdit="1"/>
          </p:cNvSpPr>
          <p:nvPr>
            <p:ph type="sldImg"/>
          </p:nvPr>
        </p:nvSpPr>
        <p:spPr>
          <a:xfrm>
            <a:off x="2854325" y="534988"/>
            <a:ext cx="3548063" cy="2660650"/>
          </a:xfrm>
          <a:ln/>
        </p:spPr>
      </p:sp>
      <p:sp>
        <p:nvSpPr>
          <p:cNvPr id="2659331" name="Rectangle 3"/>
          <p:cNvSpPr>
            <a:spLocks noGrp="1" noChangeArrowheads="1"/>
          </p:cNvSpPr>
          <p:nvPr>
            <p:ph type="body" idx="1"/>
          </p:nvPr>
        </p:nvSpPr>
        <p:spPr>
          <a:xfrm>
            <a:off x="613605" y="3253846"/>
            <a:ext cx="7955516" cy="3431328"/>
          </a:xfrm>
          <a:ln>
            <a:solidFill>
              <a:schemeClr val="bg1"/>
            </a:solidFill>
          </a:ln>
        </p:spPr>
        <p:txBody>
          <a:bodyPr/>
          <a:lstStyle/>
          <a:p>
            <a:pPr>
              <a:lnSpc>
                <a:spcPct val="130000"/>
              </a:lnSpc>
              <a:tabLst>
                <a:tab pos="1074738" algn="l"/>
              </a:tabLst>
            </a:pPr>
            <a:r>
              <a:rPr lang="en-US" sz="1500" dirty="0">
                <a:latin typeface="Verdana" pitchFamily="34" charset="0"/>
              </a:rPr>
              <a:t>Serum neutralizing antibodies against conformational epitope(s) on the L1 protein displayed on the outer surface of the intact virus particle are protective. </a:t>
            </a:r>
          </a:p>
          <a:p>
            <a:pPr>
              <a:lnSpc>
                <a:spcPct val="130000"/>
              </a:lnSpc>
              <a:tabLst>
                <a:tab pos="1074738" algn="l"/>
              </a:tabLst>
            </a:pPr>
            <a:endParaRPr lang="en-US" dirty="0">
              <a:latin typeface="Verdana" pitchFamily="34" charset="0"/>
            </a:endParaRPr>
          </a:p>
          <a:p>
            <a:pPr>
              <a:lnSpc>
                <a:spcPct val="130000"/>
              </a:lnSpc>
              <a:tabLst>
                <a:tab pos="1074738" algn="l"/>
              </a:tabLst>
            </a:pPr>
            <a:r>
              <a:rPr lang="en-US" dirty="0">
                <a:latin typeface="Verdana" pitchFamily="34" charset="0"/>
              </a:rPr>
              <a:t>Persistence of low grade lesions are more important than </a:t>
            </a:r>
            <a:r>
              <a:rPr lang="en-US" dirty="0" err="1">
                <a:latin typeface="Verdana" pitchFamily="34" charset="0"/>
              </a:rPr>
              <a:t>persitence</a:t>
            </a:r>
            <a:r>
              <a:rPr lang="en-US" dirty="0">
                <a:latin typeface="Verdana" pitchFamily="34" charset="0"/>
              </a:rPr>
              <a:t> of high-risk HPV DNA without a detectable lesion, </a:t>
            </a:r>
            <a:r>
              <a:rPr lang="en-US" dirty="0" err="1">
                <a:latin typeface="Verdana" pitchFamily="34" charset="0"/>
              </a:rPr>
              <a:t>implyint</a:t>
            </a:r>
            <a:r>
              <a:rPr lang="en-US" dirty="0">
                <a:latin typeface="Verdana" pitchFamily="34" charset="0"/>
              </a:rPr>
              <a:t> </a:t>
            </a:r>
            <a:r>
              <a:rPr lang="en-US" dirty="0" err="1">
                <a:latin typeface="Verdana" pitchFamily="34" charset="0"/>
              </a:rPr>
              <a:t>tha</a:t>
            </a:r>
            <a:r>
              <a:rPr lang="en-US" dirty="0">
                <a:latin typeface="Verdana" pitchFamily="34" charset="0"/>
              </a:rPr>
              <a:t> florid viral gene expression in a </a:t>
            </a:r>
            <a:r>
              <a:rPr lang="en-US" dirty="0" err="1">
                <a:latin typeface="Verdana" pitchFamily="34" charset="0"/>
              </a:rPr>
              <a:t>persisten</a:t>
            </a:r>
            <a:r>
              <a:rPr lang="en-US" dirty="0">
                <a:latin typeface="Verdana" pitchFamily="34" charset="0"/>
              </a:rPr>
              <a:t> active infection is </a:t>
            </a:r>
            <a:r>
              <a:rPr lang="en-US" dirty="0" err="1">
                <a:latin typeface="Verdana" pitchFamily="34" charset="0"/>
              </a:rPr>
              <a:t>importan</a:t>
            </a:r>
            <a:r>
              <a:rPr lang="en-US" dirty="0">
                <a:latin typeface="Verdana" pitchFamily="34" charset="0"/>
              </a:rPr>
              <a:t> in disease </a:t>
            </a:r>
            <a:r>
              <a:rPr lang="en-US" dirty="0" err="1">
                <a:latin typeface="Verdana" pitchFamily="34" charset="0"/>
              </a:rPr>
              <a:t>preogresion</a:t>
            </a:r>
            <a:r>
              <a:rPr lang="en-US" dirty="0">
                <a:latin typeface="Verdana" pitchFamily="34" charset="0"/>
              </a:rPr>
              <a:t>. </a:t>
            </a:r>
          </a:p>
          <a:p>
            <a:pPr>
              <a:lnSpc>
                <a:spcPct val="130000"/>
              </a:lnSpc>
              <a:tabLst>
                <a:tab pos="1074738" algn="l"/>
              </a:tabLst>
            </a:pPr>
            <a:r>
              <a:rPr lang="en-US" dirty="0" err="1">
                <a:latin typeface="Verdana" pitchFamily="34" charset="0"/>
              </a:rPr>
              <a:t>Polarisation</a:t>
            </a:r>
            <a:r>
              <a:rPr lang="en-US" dirty="0">
                <a:latin typeface="Verdana" pitchFamily="34" charset="0"/>
              </a:rPr>
              <a:t> of immune response for Th2 directed response has been observed in evolution to high grade lesions</a:t>
            </a:r>
          </a:p>
          <a:p>
            <a:pPr>
              <a:lnSpc>
                <a:spcPct val="130000"/>
              </a:lnSpc>
              <a:tabLst>
                <a:tab pos="1074738" algn="l"/>
              </a:tabLst>
            </a:pPr>
            <a:r>
              <a:rPr lang="en-US" dirty="0">
                <a:latin typeface="Verdana" pitchFamily="34" charset="0"/>
              </a:rPr>
              <a:t>HIV patients show multiple recurrences and increased incidence of genital warts, reinforcing the importance of cell-mediated immunity</a:t>
            </a:r>
          </a:p>
        </p:txBody>
      </p:sp>
    </p:spTree>
    <p:extLst>
      <p:ext uri="{BB962C8B-B14F-4D97-AF65-F5344CB8AC3E}">
        <p14:creationId xmlns:p14="http://schemas.microsoft.com/office/powerpoint/2010/main" val="2500290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lv-LV"/>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31274E1-C3F2-F74B-9C73-565E3412840A}" type="datetimeFigureOut">
              <a:rPr lang="en-US" altLang="lv-LV"/>
              <a:pPr>
                <a:defRPr/>
              </a:pPr>
              <a:t>9/20/2018</a:t>
            </a:fld>
            <a:endParaRPr lang="en-US" altLang="lv-LV"/>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16602E9-7F73-6D47-812E-47A9A8669C01}" type="slidenum">
              <a:rPr lang="en-US" altLang="lv-LV"/>
              <a:pPr/>
              <a:t>‹#›</a:t>
            </a:fld>
            <a:endParaRPr lang="en-US" altLang="lv-LV"/>
          </a:p>
        </p:txBody>
      </p:sp>
    </p:spTree>
    <p:extLst>
      <p:ext uri="{BB962C8B-B14F-4D97-AF65-F5344CB8AC3E}">
        <p14:creationId xmlns:p14="http://schemas.microsoft.com/office/powerpoint/2010/main" val="163782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4" name="Date Placeholder 3"/>
          <p:cNvSpPr>
            <a:spLocks noGrp="1"/>
          </p:cNvSpPr>
          <p:nvPr>
            <p:ph type="dt" sz="half" idx="10"/>
          </p:nvPr>
        </p:nvSpPr>
        <p:spPr/>
        <p:txBody>
          <a:bodyPr/>
          <a:lstStyle>
            <a:lvl1pPr>
              <a:defRPr/>
            </a:lvl1pPr>
          </a:lstStyle>
          <a:p>
            <a:pPr>
              <a:defRPr/>
            </a:pPr>
            <a:fld id="{52DFBBA9-663F-0947-891B-ABBF60B753D3}" type="datetimeFigureOut">
              <a:rPr lang="en-US" altLang="lv-LV"/>
              <a:pPr>
                <a:defRPr/>
              </a:pPr>
              <a:t>9/20/2018</a:t>
            </a:fld>
            <a:endParaRPr lang="en-US" altLang="lv-LV"/>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7C55983-6712-CF4A-8FF7-522A055CDD8A}" type="slidenum">
              <a:rPr lang="en-US" altLang="lv-LV"/>
              <a:pPr/>
              <a:t>‹#›</a:t>
            </a:fld>
            <a:endParaRPr lang="en-US" altLang="lv-LV"/>
          </a:p>
        </p:txBody>
      </p:sp>
    </p:spTree>
    <p:extLst>
      <p:ext uri="{BB962C8B-B14F-4D97-AF65-F5344CB8AC3E}">
        <p14:creationId xmlns:p14="http://schemas.microsoft.com/office/powerpoint/2010/main" val="544067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lv-LV"/>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4" name="Date Placeholder 3"/>
          <p:cNvSpPr>
            <a:spLocks noGrp="1"/>
          </p:cNvSpPr>
          <p:nvPr>
            <p:ph type="dt" sz="half" idx="10"/>
          </p:nvPr>
        </p:nvSpPr>
        <p:spPr/>
        <p:txBody>
          <a:bodyPr/>
          <a:lstStyle>
            <a:lvl1pPr>
              <a:defRPr/>
            </a:lvl1pPr>
          </a:lstStyle>
          <a:p>
            <a:pPr>
              <a:defRPr/>
            </a:pPr>
            <a:fld id="{F0FA73D1-98F6-CD41-B16E-7279086F712C}" type="datetimeFigureOut">
              <a:rPr lang="en-US" altLang="lv-LV"/>
              <a:pPr>
                <a:defRPr/>
              </a:pPr>
              <a:t>9/20/2018</a:t>
            </a:fld>
            <a:endParaRPr lang="en-US" altLang="lv-LV"/>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80CFF52-C97A-DD4D-852C-15F8EC8F9973}" type="slidenum">
              <a:rPr lang="en-US" altLang="lv-LV"/>
              <a:pPr/>
              <a:t>‹#›</a:t>
            </a:fld>
            <a:endParaRPr lang="en-US" altLang="lv-LV"/>
          </a:p>
        </p:txBody>
      </p:sp>
    </p:spTree>
    <p:extLst>
      <p:ext uri="{BB962C8B-B14F-4D97-AF65-F5344CB8AC3E}">
        <p14:creationId xmlns:p14="http://schemas.microsoft.com/office/powerpoint/2010/main" val="150683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635E63B5-14B4-494F-9163-CD0273C6CA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90800" y="381000"/>
            <a:ext cx="6096000"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2590800" y="1752600"/>
            <a:ext cx="609600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Slide Number Placeholder 22">
            <a:extLst>
              <a:ext uri="{FF2B5EF4-FFF2-40B4-BE49-F238E27FC236}">
                <a16:creationId xmlns:a16="http://schemas.microsoft.com/office/drawing/2014/main" id="{62555F91-4CDA-4642-A65A-3EB23A50412F}"/>
              </a:ext>
            </a:extLst>
          </p:cNvPr>
          <p:cNvSpPr>
            <a:spLocks noGrp="1"/>
          </p:cNvSpPr>
          <p:nvPr>
            <p:ph type="sldNum" sz="quarter" idx="13"/>
          </p:nvPr>
        </p:nvSpPr>
        <p:spPr>
          <a:xfrm>
            <a:off x="8534400" y="6324600"/>
            <a:ext cx="304800" cy="304800"/>
          </a:xfrm>
        </p:spPr>
        <p:txBody>
          <a:bodyPr/>
          <a:lstStyle>
            <a:lvl1pPr>
              <a:defRPr sz="1000">
                <a:latin typeface="Verdana" panose="020B0604030504040204" pitchFamily="34" charset="0"/>
              </a:defRPr>
            </a:lvl1pPr>
          </a:lstStyle>
          <a:p>
            <a:fld id="{B7B9C1EE-1C41-4FEE-A760-3F13201217BB}" type="slidenum">
              <a:rPr lang="en-US" altLang="en-US"/>
              <a:pPr/>
              <a:t>‹#›</a:t>
            </a:fld>
            <a:endParaRPr lang="en-US" altLang="en-US"/>
          </a:p>
        </p:txBody>
      </p:sp>
    </p:spTree>
    <p:extLst>
      <p:ext uri="{BB962C8B-B14F-4D97-AF65-F5344CB8AC3E}">
        <p14:creationId xmlns:p14="http://schemas.microsoft.com/office/powerpoint/2010/main" val="715498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474135" y="50800"/>
            <a:ext cx="7727245" cy="1092200"/>
          </a:xfrm>
        </p:spPr>
        <p:txBody>
          <a:bodyPr/>
          <a:lstStyle/>
          <a:p>
            <a:r>
              <a:rPr lang="es-ES"/>
              <a:t>Haga clic para modificar el estilo de título del patrón</a:t>
            </a:r>
          </a:p>
        </p:txBody>
      </p:sp>
      <p:sp>
        <p:nvSpPr>
          <p:cNvPr id="3" name="2 Marcador de gráfico"/>
          <p:cNvSpPr>
            <a:spLocks noGrp="1"/>
          </p:cNvSpPr>
          <p:nvPr>
            <p:ph type="chart" idx="1"/>
          </p:nvPr>
        </p:nvSpPr>
        <p:spPr>
          <a:xfrm>
            <a:off x="685800" y="1981200"/>
            <a:ext cx="7772400" cy="4114800"/>
          </a:xfrm>
        </p:spPr>
        <p:txBody>
          <a:bodyPr/>
          <a:lstStyle/>
          <a:p>
            <a:pPr lvl="0"/>
            <a:endParaRPr lang="es-ES" noProof="0"/>
          </a:p>
        </p:txBody>
      </p:sp>
    </p:spTree>
    <p:extLst>
      <p:ext uri="{BB962C8B-B14F-4D97-AF65-F5344CB8AC3E}">
        <p14:creationId xmlns:p14="http://schemas.microsoft.com/office/powerpoint/2010/main" val="3554696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Click to edit Master title style</a:t>
            </a:r>
            <a:endParaRPr lang="en-US"/>
          </a:p>
        </p:txBody>
      </p:sp>
      <p:sp>
        <p:nvSpPr>
          <p:cNvPr id="3" name="Content Placeholder 2"/>
          <p:cNvSpPr>
            <a:spLocks noGrp="1"/>
          </p:cNvSpPr>
          <p:nvPr>
            <p:ph idx="1"/>
          </p:nvPr>
        </p:nvSpPr>
        <p:spPr/>
        <p:txBody>
          <a:body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4" name="Date Placeholder 3"/>
          <p:cNvSpPr>
            <a:spLocks noGrp="1"/>
          </p:cNvSpPr>
          <p:nvPr>
            <p:ph type="dt" sz="half" idx="10"/>
          </p:nvPr>
        </p:nvSpPr>
        <p:spPr/>
        <p:txBody>
          <a:bodyPr/>
          <a:lstStyle>
            <a:lvl1pPr>
              <a:defRPr/>
            </a:lvl1pPr>
          </a:lstStyle>
          <a:p>
            <a:pPr>
              <a:defRPr/>
            </a:pPr>
            <a:fld id="{7406002C-F506-F34A-B781-F4B06518CBE1}" type="datetimeFigureOut">
              <a:rPr lang="en-US" altLang="lv-LV"/>
              <a:pPr>
                <a:defRPr/>
              </a:pPr>
              <a:t>9/20/2018</a:t>
            </a:fld>
            <a:endParaRPr lang="en-US" altLang="lv-LV"/>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DDCC94F-81CB-F845-AD90-407306456529}" type="slidenum">
              <a:rPr lang="en-US" altLang="lv-LV"/>
              <a:pPr/>
              <a:t>‹#›</a:t>
            </a:fld>
            <a:endParaRPr lang="en-US" altLang="lv-LV"/>
          </a:p>
        </p:txBody>
      </p:sp>
    </p:spTree>
    <p:extLst>
      <p:ext uri="{BB962C8B-B14F-4D97-AF65-F5344CB8AC3E}">
        <p14:creationId xmlns:p14="http://schemas.microsoft.com/office/powerpoint/2010/main" val="1767253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lv-LV"/>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Click to edit Master text styles</a:t>
            </a:r>
          </a:p>
        </p:txBody>
      </p:sp>
      <p:sp>
        <p:nvSpPr>
          <p:cNvPr id="4" name="Date Placeholder 3"/>
          <p:cNvSpPr>
            <a:spLocks noGrp="1"/>
          </p:cNvSpPr>
          <p:nvPr>
            <p:ph type="dt" sz="half" idx="10"/>
          </p:nvPr>
        </p:nvSpPr>
        <p:spPr/>
        <p:txBody>
          <a:bodyPr/>
          <a:lstStyle>
            <a:lvl1pPr>
              <a:defRPr/>
            </a:lvl1pPr>
          </a:lstStyle>
          <a:p>
            <a:pPr>
              <a:defRPr/>
            </a:pPr>
            <a:fld id="{5D3AEC5A-DE59-B04E-ABB6-22B27C9C1C2A}" type="datetimeFigureOut">
              <a:rPr lang="en-US" altLang="lv-LV"/>
              <a:pPr>
                <a:defRPr/>
              </a:pPr>
              <a:t>9/20/2018</a:t>
            </a:fld>
            <a:endParaRPr lang="en-US" altLang="lv-LV"/>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33BAEA2-2CDC-B346-97C6-58D3E032ED80}" type="slidenum">
              <a:rPr lang="en-US" altLang="lv-LV"/>
              <a:pPr/>
              <a:t>‹#›</a:t>
            </a:fld>
            <a:endParaRPr lang="en-US" altLang="lv-LV"/>
          </a:p>
        </p:txBody>
      </p:sp>
    </p:spTree>
    <p:extLst>
      <p:ext uri="{BB962C8B-B14F-4D97-AF65-F5344CB8AC3E}">
        <p14:creationId xmlns:p14="http://schemas.microsoft.com/office/powerpoint/2010/main" val="382345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5" name="Date Placeholder 3"/>
          <p:cNvSpPr>
            <a:spLocks noGrp="1"/>
          </p:cNvSpPr>
          <p:nvPr>
            <p:ph type="dt" sz="half" idx="10"/>
          </p:nvPr>
        </p:nvSpPr>
        <p:spPr/>
        <p:txBody>
          <a:bodyPr/>
          <a:lstStyle>
            <a:lvl1pPr>
              <a:defRPr/>
            </a:lvl1pPr>
          </a:lstStyle>
          <a:p>
            <a:pPr>
              <a:defRPr/>
            </a:pPr>
            <a:fld id="{22F4C9C4-9FA3-D045-932C-A3D0BE55EA52}" type="datetimeFigureOut">
              <a:rPr lang="en-US" altLang="lv-LV"/>
              <a:pPr>
                <a:defRPr/>
              </a:pPr>
              <a:t>9/20/2018</a:t>
            </a:fld>
            <a:endParaRPr lang="en-US" altLang="lv-LV"/>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5D07E93-7C18-EE4E-A357-29B9925A501E}" type="slidenum">
              <a:rPr lang="en-US" altLang="lv-LV"/>
              <a:pPr/>
              <a:t>‹#›</a:t>
            </a:fld>
            <a:endParaRPr lang="en-US" altLang="lv-LV"/>
          </a:p>
        </p:txBody>
      </p:sp>
    </p:spTree>
    <p:extLst>
      <p:ext uri="{BB962C8B-B14F-4D97-AF65-F5344CB8AC3E}">
        <p14:creationId xmlns:p14="http://schemas.microsoft.com/office/powerpoint/2010/main" val="805797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v-LV"/>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7" name="Date Placeholder 3"/>
          <p:cNvSpPr>
            <a:spLocks noGrp="1"/>
          </p:cNvSpPr>
          <p:nvPr>
            <p:ph type="dt" sz="half" idx="10"/>
          </p:nvPr>
        </p:nvSpPr>
        <p:spPr/>
        <p:txBody>
          <a:bodyPr/>
          <a:lstStyle>
            <a:lvl1pPr>
              <a:defRPr/>
            </a:lvl1pPr>
          </a:lstStyle>
          <a:p>
            <a:pPr>
              <a:defRPr/>
            </a:pPr>
            <a:fld id="{F7365078-11F8-E347-8E4B-FF16979B83A1}" type="datetimeFigureOut">
              <a:rPr lang="en-US" altLang="lv-LV"/>
              <a:pPr>
                <a:defRPr/>
              </a:pPr>
              <a:t>9/20/2018</a:t>
            </a:fld>
            <a:endParaRPr lang="en-US" altLang="lv-LV"/>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0DEDD8AA-2408-2D43-AD52-D264EB677D38}" type="slidenum">
              <a:rPr lang="en-US" altLang="lv-LV"/>
              <a:pPr/>
              <a:t>‹#›</a:t>
            </a:fld>
            <a:endParaRPr lang="en-US" altLang="lv-LV"/>
          </a:p>
        </p:txBody>
      </p:sp>
    </p:spTree>
    <p:extLst>
      <p:ext uri="{BB962C8B-B14F-4D97-AF65-F5344CB8AC3E}">
        <p14:creationId xmlns:p14="http://schemas.microsoft.com/office/powerpoint/2010/main" val="998822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E956CA0-B3F4-8845-8835-EC6A8EFB2BAC}" type="datetimeFigureOut">
              <a:rPr lang="en-US" altLang="lv-LV"/>
              <a:pPr>
                <a:defRPr/>
              </a:pPr>
              <a:t>9/20/2018</a:t>
            </a:fld>
            <a:endParaRPr lang="en-US" altLang="lv-LV"/>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57434FB1-5673-0D4B-8B71-8123E019E41F}" type="slidenum">
              <a:rPr lang="en-US" altLang="lv-LV"/>
              <a:pPr/>
              <a:t>‹#›</a:t>
            </a:fld>
            <a:endParaRPr lang="en-US" altLang="lv-LV"/>
          </a:p>
        </p:txBody>
      </p:sp>
    </p:spTree>
    <p:extLst>
      <p:ext uri="{BB962C8B-B14F-4D97-AF65-F5344CB8AC3E}">
        <p14:creationId xmlns:p14="http://schemas.microsoft.com/office/powerpoint/2010/main" val="322273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D300FF4-FC85-BD4F-BAAC-D709B510FD56}" type="datetimeFigureOut">
              <a:rPr lang="en-US" altLang="lv-LV"/>
              <a:pPr>
                <a:defRPr/>
              </a:pPr>
              <a:t>9/20/2018</a:t>
            </a:fld>
            <a:endParaRPr lang="en-US" altLang="lv-LV"/>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075B8248-B75B-6845-AA6E-95751B6D3954}" type="slidenum">
              <a:rPr lang="en-US" altLang="lv-LV"/>
              <a:pPr/>
              <a:t>‹#›</a:t>
            </a:fld>
            <a:endParaRPr lang="en-US" altLang="lv-LV"/>
          </a:p>
        </p:txBody>
      </p:sp>
    </p:spTree>
    <p:extLst>
      <p:ext uri="{BB962C8B-B14F-4D97-AF65-F5344CB8AC3E}">
        <p14:creationId xmlns:p14="http://schemas.microsoft.com/office/powerpoint/2010/main" val="499410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lv-LV"/>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Click to edit Master text styles</a:t>
            </a:r>
          </a:p>
        </p:txBody>
      </p:sp>
      <p:sp>
        <p:nvSpPr>
          <p:cNvPr id="5" name="Date Placeholder 3"/>
          <p:cNvSpPr>
            <a:spLocks noGrp="1"/>
          </p:cNvSpPr>
          <p:nvPr>
            <p:ph type="dt" sz="half" idx="10"/>
          </p:nvPr>
        </p:nvSpPr>
        <p:spPr/>
        <p:txBody>
          <a:bodyPr/>
          <a:lstStyle>
            <a:lvl1pPr>
              <a:defRPr/>
            </a:lvl1pPr>
          </a:lstStyle>
          <a:p>
            <a:pPr>
              <a:defRPr/>
            </a:pPr>
            <a:fld id="{3ACC38B2-3B08-9449-908E-63EBC129CFC1}" type="datetimeFigureOut">
              <a:rPr lang="en-US" altLang="lv-LV"/>
              <a:pPr>
                <a:defRPr/>
              </a:pPr>
              <a:t>9/20/2018</a:t>
            </a:fld>
            <a:endParaRPr lang="en-US" altLang="lv-LV"/>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D002310-F78B-7640-948B-4BF1853D7B39}" type="slidenum">
              <a:rPr lang="en-US" altLang="lv-LV"/>
              <a:pPr/>
              <a:t>‹#›</a:t>
            </a:fld>
            <a:endParaRPr lang="en-US" altLang="lv-LV"/>
          </a:p>
        </p:txBody>
      </p:sp>
    </p:spTree>
    <p:extLst>
      <p:ext uri="{BB962C8B-B14F-4D97-AF65-F5344CB8AC3E}">
        <p14:creationId xmlns:p14="http://schemas.microsoft.com/office/powerpoint/2010/main" val="1227660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lv-LV"/>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Click to edit Master text styles</a:t>
            </a:r>
          </a:p>
        </p:txBody>
      </p:sp>
      <p:sp>
        <p:nvSpPr>
          <p:cNvPr id="5" name="Date Placeholder 3"/>
          <p:cNvSpPr>
            <a:spLocks noGrp="1"/>
          </p:cNvSpPr>
          <p:nvPr>
            <p:ph type="dt" sz="half" idx="10"/>
          </p:nvPr>
        </p:nvSpPr>
        <p:spPr/>
        <p:txBody>
          <a:bodyPr/>
          <a:lstStyle>
            <a:lvl1pPr>
              <a:defRPr/>
            </a:lvl1pPr>
          </a:lstStyle>
          <a:p>
            <a:pPr>
              <a:defRPr/>
            </a:pPr>
            <a:fld id="{37B9F998-DB6F-C145-80EE-99E9C8C0BC17}" type="datetimeFigureOut">
              <a:rPr lang="en-US" altLang="lv-LV"/>
              <a:pPr>
                <a:defRPr/>
              </a:pPr>
              <a:t>9/20/2018</a:t>
            </a:fld>
            <a:endParaRPr lang="en-US" altLang="lv-LV"/>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E42A836-B2F7-0C46-B95E-82B516027986}" type="slidenum">
              <a:rPr lang="en-US" altLang="lv-LV"/>
              <a:pPr/>
              <a:t>‹#›</a:t>
            </a:fld>
            <a:endParaRPr lang="en-US" altLang="lv-LV"/>
          </a:p>
        </p:txBody>
      </p:sp>
    </p:spTree>
    <p:extLst>
      <p:ext uri="{BB962C8B-B14F-4D97-AF65-F5344CB8AC3E}">
        <p14:creationId xmlns:p14="http://schemas.microsoft.com/office/powerpoint/2010/main" val="259411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lv-LV" altLang="lv-LV"/>
              <a:t>Click to edit Master title style</a:t>
            </a:r>
            <a:endParaRPr lang="en-US" altLang="lv-LV"/>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lv-LV" altLang="lv-LV"/>
              <a:t>Click to edit Master text styles</a:t>
            </a:r>
          </a:p>
          <a:p>
            <a:pPr lvl="1"/>
            <a:r>
              <a:rPr lang="lv-LV" altLang="lv-LV"/>
              <a:t>Second level</a:t>
            </a:r>
          </a:p>
          <a:p>
            <a:pPr lvl="2"/>
            <a:r>
              <a:rPr lang="lv-LV" altLang="lv-LV"/>
              <a:t>Third level</a:t>
            </a:r>
          </a:p>
          <a:p>
            <a:pPr lvl="3"/>
            <a:r>
              <a:rPr lang="lv-LV" altLang="lv-LV"/>
              <a:t>Fourth level</a:t>
            </a:r>
          </a:p>
          <a:p>
            <a:pPr lvl="4"/>
            <a:r>
              <a:rPr lang="lv-LV" altLang="lv-LV"/>
              <a:t>Fifth level</a:t>
            </a:r>
            <a:endParaRPr lang="en-US" altLang="lv-LV"/>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MS PGothic" pitchFamily="34" charset="-128"/>
              </a:defRPr>
            </a:lvl1pPr>
          </a:lstStyle>
          <a:p>
            <a:pPr>
              <a:defRPr/>
            </a:pPr>
            <a:fld id="{F87CE023-733A-9F45-A953-FE4925F92724}" type="datetimeFigureOut">
              <a:rPr lang="en-US" altLang="lv-LV"/>
              <a:pPr>
                <a:defRPr/>
              </a:pPr>
              <a:t>9/20/2018</a:t>
            </a:fld>
            <a:endParaRPr lang="en-US" altLang="lv-LV"/>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8FAA3890-89CC-8545-87A4-18E75E94C367}" type="slidenum">
              <a:rPr lang="en-US" altLang="lv-LV"/>
              <a:pPr/>
              <a:t>‹#›</a:t>
            </a:fld>
            <a:endParaRPr lang="en-US" altLang="lv-LV"/>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6.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60.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50.png"/><Relationship Id="rId4" Type="http://schemas.openxmlformats.org/officeDocument/2006/relationships/customXml" Target="../ink/ink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6.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4.tiff"/></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60.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image" Target="../media/image150.png"/><Relationship Id="rId4" Type="http://schemas.openxmlformats.org/officeDocument/2006/relationships/customXml" Target="../ink/ink3.xml"/></Relationships>
</file>

<file path=ppt/slides/_rels/slide28.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7.png"/><Relationship Id="rId2" Type="http://schemas.openxmlformats.org/officeDocument/2006/relationships/image" Target="../media/image27.tiff"/><Relationship Id="rId1" Type="http://schemas.openxmlformats.org/officeDocument/2006/relationships/slideLayout" Target="../slideLayouts/slideLayout2.xml"/><Relationship Id="rId6" Type="http://schemas.openxmlformats.org/officeDocument/2006/relationships/image" Target="../media/image31.tiff"/><Relationship Id="rId5" Type="http://schemas.openxmlformats.org/officeDocument/2006/relationships/image" Target="../media/image30.jpeg"/><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6.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6.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20.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image" Target="../media/image37.jpeg"/><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jpe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eg"/><Relationship Id="rId14" Type="http://schemas.openxmlformats.org/officeDocument/2006/relationships/image" Target="../media/image49.jpeg"/></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customXml" Target="../ink/ink7.xml"/><Relationship Id="rId7" Type="http://schemas.openxmlformats.org/officeDocument/2006/relationships/customXml" Target="../ink/ink9.xml"/><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customXml" Target="../ink/ink8.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58.xml.rels><?xml version="1.0" encoding="UTF-8" standalone="yes"?>
<Relationships xmlns="http://schemas.openxmlformats.org/package/2006/relationships"><Relationship Id="rId3" Type="http://schemas.openxmlformats.org/officeDocument/2006/relationships/hyperlink" Target="http://www.health.gov.au/internet/immunise/publishing.nsf/Content/immunise-hpv"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3.v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6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42.png"/><Relationship Id="rId10" Type="http://schemas.openxmlformats.org/officeDocument/2006/relationships/chart" Target="../charts/chart7.xml"/><Relationship Id="rId4" Type="http://schemas.openxmlformats.org/officeDocument/2006/relationships/image" Target="../media/image65.jpeg"/><Relationship Id="rId9" Type="http://schemas.openxmlformats.org/officeDocument/2006/relationships/image" Target="../media/image69.jpeg"/></Relationships>
</file>

<file path=ppt/slides/_rels/slide62.xml.rels><?xml version="1.0" encoding="UTF-8" standalone="yes"?>
<Relationships xmlns="http://schemas.openxmlformats.org/package/2006/relationships"><Relationship Id="rId3" Type="http://schemas.openxmlformats.org/officeDocument/2006/relationships/hyperlink" Target="http://www.google.com/url?sa=i&amp;source=images&amp;cd=&amp;cad=rja&amp;docid=3NDkt9BJd56esM&amp;tbnid=EP-twChSjooa5M:&amp;ved=0CAgQjRwwAA&amp;url=http://wwp.greenwichmeantime.com/time-zone/europe/european-union/denmark/flag/index.htm&amp;ei=XPIHUcjWDq290QHFnYDACA&amp;psig=AFQjCNGjhHPOMU99_qw867PzqdUqHjDylQ&amp;ust=1359561692348306" TargetMode="External"/><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image" Target="../media/image70.jpeg"/></Relationships>
</file>

<file path=ppt/slides/_rels/slide63.xml.rels><?xml version="1.0" encoding="UTF-8" standalone="yes"?>
<Relationships xmlns="http://schemas.openxmlformats.org/package/2006/relationships"><Relationship Id="rId3" Type="http://schemas.openxmlformats.org/officeDocument/2006/relationships/hyperlink" Target="http://www.google.com/url?sa=i&amp;source=images&amp;cd=&amp;cad=rja&amp;docid=3NDkt9BJd56esM&amp;tbnid=EP-twChSjooa5M:&amp;ved=0CAgQjRwwAA&amp;url=http://wwp.greenwichmeantime.com/time-zone/europe/european-union/denmark/flag/index.htm&amp;ei=XPIHUcjWDq290QHFnYDACA&amp;psig=AFQjCNGjhHPOMU99_qw867PzqdUqHjDylQ&amp;ust=1359561692348306" TargetMode="External"/><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chart" Target="../charts/chart9.xml"/><Relationship Id="rId4" Type="http://schemas.openxmlformats.org/officeDocument/2006/relationships/image" Target="../media/image70.jpeg"/></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4.png"/><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4.v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78.emf"/></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5.v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2.xml"/><Relationship Id="rId1" Type="http://schemas.openxmlformats.org/officeDocument/2006/relationships/vmlDrawing" Target="../drawings/vmlDrawing6.v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1143000"/>
            <a:ext cx="7178040" cy="1470025"/>
          </a:xfrm>
        </p:spPr>
        <p:txBody>
          <a:bodyPr/>
          <a:lstStyle/>
          <a:p>
            <a:pPr eaLnBrk="1" hangingPunct="1"/>
            <a:r>
              <a:rPr lang="lv-LV" sz="3000" dirty="0">
                <a:solidFill>
                  <a:schemeClr val="accent4">
                    <a:lumMod val="50000"/>
                  </a:schemeClr>
                </a:solidFill>
                <a:latin typeface="Arial" panose="020B0604020202020204" pitchFamily="34" charset="0"/>
                <a:cs typeface="Arial" panose="020B0604020202020204" pitchFamily="34" charset="0"/>
              </a:rPr>
              <a:t>K</a:t>
            </a:r>
            <a:r>
              <a:rPr lang="lv-LV" sz="3000">
                <a:solidFill>
                  <a:schemeClr val="accent4">
                    <a:lumMod val="50000"/>
                  </a:schemeClr>
                </a:solidFill>
                <a:latin typeface="Arial" panose="020B0604020202020204" pitchFamily="34" charset="0"/>
                <a:cs typeface="Arial" panose="020B0604020202020204" pitchFamily="34" charset="0"/>
              </a:rPr>
              <a:t>omunikācija </a:t>
            </a:r>
            <a:r>
              <a:rPr lang="lv-LV" sz="3000" dirty="0">
                <a:solidFill>
                  <a:schemeClr val="accent4">
                    <a:lumMod val="50000"/>
                  </a:schemeClr>
                </a:solidFill>
                <a:latin typeface="Arial" panose="020B0604020202020204" pitchFamily="34" charset="0"/>
                <a:cs typeface="Arial" panose="020B0604020202020204" pitchFamily="34" charset="0"/>
              </a:rPr>
              <a:t>ar pacientiem un sabiedrību vakcinācijas pret </a:t>
            </a:r>
            <a:r>
              <a:rPr lang="lv-LV" sz="3000" dirty="0" err="1">
                <a:solidFill>
                  <a:schemeClr val="accent4">
                    <a:lumMod val="50000"/>
                  </a:schemeClr>
                </a:solidFill>
                <a:latin typeface="Arial" panose="020B0604020202020204" pitchFamily="34" charset="0"/>
                <a:cs typeface="Arial" panose="020B0604020202020204" pitchFamily="34" charset="0"/>
              </a:rPr>
              <a:t>cpv</a:t>
            </a:r>
            <a:r>
              <a:rPr lang="lv-LV" sz="3000" dirty="0">
                <a:solidFill>
                  <a:schemeClr val="accent4">
                    <a:lumMod val="50000"/>
                  </a:schemeClr>
                </a:solidFill>
                <a:latin typeface="Arial" panose="020B0604020202020204" pitchFamily="34" charset="0"/>
                <a:cs typeface="Arial" panose="020B0604020202020204" pitchFamily="34" charset="0"/>
              </a:rPr>
              <a:t> jautājumos</a:t>
            </a:r>
            <a:endParaRPr lang="lv-LV" altLang="lv-LV" sz="3000" dirty="0">
              <a:solidFill>
                <a:schemeClr val="accent4">
                  <a:lumMod val="50000"/>
                </a:schemeClr>
              </a:solidFill>
              <a:latin typeface="Arial" panose="020B0604020202020204" pitchFamily="34" charset="0"/>
              <a:ea typeface="MS PGothic" charset="-128"/>
              <a:cs typeface="Arial" panose="020B0604020202020204" pitchFamily="34" charset="0"/>
            </a:endParaRPr>
          </a:p>
        </p:txBody>
      </p:sp>
      <p:sp>
        <p:nvSpPr>
          <p:cNvPr id="3" name="Subtitle 2"/>
          <p:cNvSpPr>
            <a:spLocks noGrp="1"/>
          </p:cNvSpPr>
          <p:nvPr>
            <p:ph type="subTitle" idx="1"/>
          </p:nvPr>
        </p:nvSpPr>
        <p:spPr>
          <a:xfrm>
            <a:off x="1371600" y="2983865"/>
            <a:ext cx="6400800" cy="2435225"/>
          </a:xfrm>
        </p:spPr>
        <p:txBody>
          <a:bodyPr>
            <a:normAutofit/>
          </a:bodyPr>
          <a:lstStyle/>
          <a:p>
            <a:r>
              <a:rPr lang="lv-LV" altLang="en-US" sz="2600" b="1" dirty="0">
                <a:solidFill>
                  <a:schemeClr val="accent4">
                    <a:lumMod val="40000"/>
                    <a:lumOff val="60000"/>
                  </a:schemeClr>
                </a:solidFill>
                <a:latin typeface="Arial" panose="020B0604020202020204" pitchFamily="34" charset="0"/>
                <a:ea typeface="MS PGothic" charset="-128"/>
                <a:cs typeface="Arial" panose="020B0604020202020204" pitchFamily="34" charset="0"/>
              </a:rPr>
              <a:t>Dace Zavadska</a:t>
            </a:r>
          </a:p>
          <a:p>
            <a:r>
              <a:rPr lang="lv-LV" altLang="en-US" sz="2000" dirty="0">
                <a:solidFill>
                  <a:schemeClr val="accent4">
                    <a:lumMod val="40000"/>
                    <a:lumOff val="60000"/>
                  </a:schemeClr>
                </a:solidFill>
                <a:latin typeface="Arial" panose="020B0604020202020204" pitchFamily="34" charset="0"/>
                <a:ea typeface="MS PGothic" charset="-128"/>
                <a:cs typeface="Arial" panose="020B0604020202020204" pitchFamily="34" charset="0"/>
              </a:rPr>
              <a:t>BKUS Bērnu Vakcinācijas Centrs</a:t>
            </a:r>
          </a:p>
          <a:p>
            <a:r>
              <a:rPr lang="lv-LV" altLang="en-US" sz="1800" b="1" dirty="0">
                <a:solidFill>
                  <a:schemeClr val="accent4">
                    <a:lumMod val="40000"/>
                    <a:lumOff val="60000"/>
                  </a:schemeClr>
                </a:solidFill>
                <a:latin typeface="Arial" panose="020B0604020202020204" pitchFamily="34" charset="0"/>
                <a:ea typeface="MS PGothic" charset="-128"/>
                <a:cs typeface="Arial" panose="020B0604020202020204" pitchFamily="34" charset="0"/>
              </a:rPr>
              <a:t>BKUS Bērnu slimību klīnika</a:t>
            </a:r>
          </a:p>
          <a:p>
            <a:r>
              <a:rPr lang="lv-LV" altLang="en-US" sz="1800" b="1" dirty="0">
                <a:solidFill>
                  <a:schemeClr val="accent4">
                    <a:lumMod val="40000"/>
                    <a:lumOff val="60000"/>
                  </a:schemeClr>
                </a:solidFill>
                <a:latin typeface="Arial" panose="020B0604020202020204" pitchFamily="34" charset="0"/>
                <a:ea typeface="MS PGothic" charset="-128"/>
                <a:cs typeface="Arial" panose="020B0604020202020204" pitchFamily="34" charset="0"/>
              </a:rPr>
              <a:t>RSU Pediatrijas katedra</a:t>
            </a:r>
          </a:p>
          <a:p>
            <a:r>
              <a:rPr lang="lv-LV" altLang="en-US" sz="1800" b="1" dirty="0">
                <a:solidFill>
                  <a:schemeClr val="accent4">
                    <a:lumMod val="40000"/>
                    <a:lumOff val="60000"/>
                  </a:schemeClr>
                </a:solidFill>
                <a:latin typeface="Arial" panose="020B0604020202020204" pitchFamily="34" charset="0"/>
                <a:ea typeface="MS PGothic" charset="-128"/>
                <a:cs typeface="Arial" panose="020B0604020202020204" pitchFamily="34" charset="0"/>
              </a:rPr>
              <a:t>LR Veselības ministrijas </a:t>
            </a:r>
            <a:r>
              <a:rPr lang="lv-LV" altLang="en-US" sz="1800" b="1">
                <a:solidFill>
                  <a:schemeClr val="accent4">
                    <a:lumMod val="40000"/>
                    <a:lumOff val="60000"/>
                  </a:schemeClr>
                </a:solidFill>
                <a:latin typeface="Arial" panose="020B0604020202020204" pitchFamily="34" charset="0"/>
                <a:ea typeface="MS PGothic" charset="-128"/>
                <a:cs typeface="Arial" panose="020B0604020202020204" pitchFamily="34" charset="0"/>
              </a:rPr>
              <a:t>Imunizācijas valsts </a:t>
            </a:r>
            <a:r>
              <a:rPr lang="lv-LV" altLang="en-US" sz="1800" b="1" dirty="0">
                <a:solidFill>
                  <a:schemeClr val="accent4">
                    <a:lumMod val="40000"/>
                    <a:lumOff val="60000"/>
                  </a:schemeClr>
                </a:solidFill>
                <a:latin typeface="Arial" panose="020B0604020202020204" pitchFamily="34" charset="0"/>
                <a:ea typeface="MS PGothic" charset="-128"/>
                <a:cs typeface="Arial" panose="020B0604020202020204" pitchFamily="34" charset="0"/>
              </a:rPr>
              <a:t>padome</a:t>
            </a:r>
          </a:p>
          <a:p>
            <a:pPr>
              <a:lnSpc>
                <a:spcPct val="80000"/>
              </a:lnSpc>
            </a:pPr>
            <a:endParaRPr lang="lv-LV" altLang="en-US" sz="1800" b="1" dirty="0">
              <a:solidFill>
                <a:schemeClr val="accent4">
                  <a:lumMod val="40000"/>
                  <a:lumOff val="60000"/>
                </a:schemeClr>
              </a:solidFill>
              <a:latin typeface="Arial" panose="020B0604020202020204" pitchFamily="34" charset="0"/>
              <a:ea typeface="MS PGothic" charset="-128"/>
              <a:cs typeface="Arial" panose="020B0604020202020204" pitchFamily="34" charset="0"/>
            </a:endParaRPr>
          </a:p>
          <a:p>
            <a:pPr>
              <a:lnSpc>
                <a:spcPct val="80000"/>
              </a:lnSpc>
            </a:pPr>
            <a:r>
              <a:rPr lang="lv-LV" altLang="en-US" sz="1800" b="1" dirty="0">
                <a:solidFill>
                  <a:schemeClr val="accent4">
                    <a:lumMod val="40000"/>
                    <a:lumOff val="60000"/>
                  </a:schemeClr>
                </a:solidFill>
                <a:latin typeface="Arial" panose="020B0604020202020204" pitchFamily="34" charset="0"/>
                <a:ea typeface="MS PGothic" charset="-128"/>
                <a:cs typeface="Arial" panose="020B0604020202020204" pitchFamily="34" charset="0"/>
              </a:rPr>
              <a:t>2017</a:t>
            </a:r>
          </a:p>
          <a:p>
            <a:pPr eaLnBrk="1" hangingPunct="1">
              <a:lnSpc>
                <a:spcPct val="80000"/>
              </a:lnSpc>
            </a:pPr>
            <a:endParaRPr lang="en-US" altLang="en-US" sz="1800" dirty="0">
              <a:solidFill>
                <a:schemeClr val="accent4">
                  <a:lumMod val="40000"/>
                  <a:lumOff val="60000"/>
                </a:schemeClr>
              </a:solidFill>
              <a:latin typeface="Arial" panose="020B0604020202020204" pitchFamily="34" charset="0"/>
              <a:ea typeface="MS PGothic" charset="-128"/>
              <a:cs typeface="Arial" panose="020B0604020202020204" pitchFamily="34" charset="0"/>
            </a:endParaRPr>
          </a:p>
        </p:txBody>
      </p:sp>
    </p:spTree>
    <p:extLst>
      <p:ext uri="{BB962C8B-B14F-4D97-AF65-F5344CB8AC3E}">
        <p14:creationId xmlns:p14="http://schemas.microsoft.com/office/powerpoint/2010/main" val="732751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2">
            <a:extLst>
              <a:ext uri="{FF2B5EF4-FFF2-40B4-BE49-F238E27FC236}">
                <a16:creationId xmlns:a16="http://schemas.microsoft.com/office/drawing/2014/main" id="{59A309A7-1751-4ABE-A3C1-EEC40366AD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14">
            <a:extLst>
              <a:ext uri="{FF2B5EF4-FFF2-40B4-BE49-F238E27FC236}">
                <a16:creationId xmlns:a16="http://schemas.microsoft.com/office/drawing/2014/main" id="{967D8EB6-EAE1-4F9C-B398-83321E2872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6550" y="2358913"/>
            <a:ext cx="1605129" cy="2140172"/>
          </a:xfrm>
          <a:prstGeom prst="ellipse">
            <a:avLst/>
          </a:prstGeom>
          <a:solidFill>
            <a:srgbClr val="FFFFFF"/>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ttēls 7">
            <a:extLst>
              <a:ext uri="{FF2B5EF4-FFF2-40B4-BE49-F238E27FC236}">
                <a16:creationId xmlns:a16="http://schemas.microsoft.com/office/drawing/2014/main" id="{6459A488-0C05-491C-9AC7-136953239959}"/>
              </a:ext>
            </a:extLst>
          </p:cNvPr>
          <p:cNvPicPr>
            <a:picLocks noChangeAspect="1"/>
          </p:cNvPicPr>
          <p:nvPr/>
        </p:nvPicPr>
        <p:blipFill>
          <a:blip r:embed="rId2"/>
          <a:stretch>
            <a:fillRect/>
          </a:stretch>
        </p:blipFill>
        <p:spPr>
          <a:xfrm>
            <a:off x="6940831" y="3154858"/>
            <a:ext cx="1096566" cy="548283"/>
          </a:xfrm>
          <a:prstGeom prst="rect">
            <a:avLst/>
          </a:prstGeom>
          <a:ln>
            <a:solidFill>
              <a:schemeClr val="bg1">
                <a:lumMod val="75000"/>
              </a:schemeClr>
            </a:solidFill>
          </a:ln>
        </p:spPr>
      </p:pic>
      <p:sp>
        <p:nvSpPr>
          <p:cNvPr id="4" name="Virsraksts 3">
            <a:extLst>
              <a:ext uri="{FF2B5EF4-FFF2-40B4-BE49-F238E27FC236}">
                <a16:creationId xmlns:a16="http://schemas.microsoft.com/office/drawing/2014/main" id="{25D64005-15D2-4319-8F48-E2C88F45D810}"/>
              </a:ext>
            </a:extLst>
          </p:cNvPr>
          <p:cNvSpPr>
            <a:spLocks noGrp="1"/>
          </p:cNvSpPr>
          <p:nvPr>
            <p:ph type="title"/>
          </p:nvPr>
        </p:nvSpPr>
        <p:spPr>
          <a:xfrm>
            <a:off x="852321" y="627564"/>
            <a:ext cx="5605629" cy="1325563"/>
          </a:xfrm>
        </p:spPr>
        <p:txBody>
          <a:bodyPr>
            <a:normAutofit/>
          </a:bodyPr>
          <a:lstStyle/>
          <a:p>
            <a:pPr>
              <a:lnSpc>
                <a:spcPct val="90000"/>
              </a:lnSpc>
            </a:pPr>
            <a:r>
              <a:rPr lang="lv-LV" b="1" dirty="0">
                <a:solidFill>
                  <a:schemeClr val="accent4">
                    <a:lumMod val="50000"/>
                  </a:schemeClr>
                </a:solidFill>
                <a:latin typeface="Arial" panose="020B0604020202020204" pitchFamily="34" charset="0"/>
                <a:cs typeface="Arial" panose="020B0604020202020204" pitchFamily="34" charset="0"/>
              </a:rPr>
              <a:t>Citas valstis ar bēdīgu pieredzi</a:t>
            </a:r>
          </a:p>
        </p:txBody>
      </p:sp>
      <p:sp>
        <p:nvSpPr>
          <p:cNvPr id="5" name="Satura vietturis 4">
            <a:extLst>
              <a:ext uri="{FF2B5EF4-FFF2-40B4-BE49-F238E27FC236}">
                <a16:creationId xmlns:a16="http://schemas.microsoft.com/office/drawing/2014/main" id="{13DA20BE-856E-4E5B-81A5-3EDA33BB6432}"/>
              </a:ext>
            </a:extLst>
          </p:cNvPr>
          <p:cNvSpPr>
            <a:spLocks noGrp="1"/>
          </p:cNvSpPr>
          <p:nvPr>
            <p:ph idx="1"/>
          </p:nvPr>
        </p:nvSpPr>
        <p:spPr>
          <a:xfrm>
            <a:off x="337625" y="1674055"/>
            <a:ext cx="5950633" cy="4360985"/>
          </a:xfrm>
        </p:spPr>
        <p:txBody>
          <a:bodyPr anchor="ctr">
            <a:normAutofit/>
          </a:bodyPr>
          <a:lstStyle/>
          <a:p>
            <a:pPr marL="0" indent="0">
              <a:lnSpc>
                <a:spcPct val="90000"/>
              </a:lnSpc>
              <a:buNone/>
            </a:pPr>
            <a:r>
              <a:rPr lang="lv-LV" sz="2100" b="1" dirty="0">
                <a:solidFill>
                  <a:schemeClr val="accent3">
                    <a:lumMod val="75000"/>
                  </a:schemeClr>
                </a:solidFill>
                <a:latin typeface="Arial" panose="020B0604020202020204" pitchFamily="34" charset="0"/>
                <a:cs typeface="Arial" panose="020B0604020202020204" pitchFamily="34" charset="0"/>
              </a:rPr>
              <a:t>Īrija</a:t>
            </a:r>
          </a:p>
          <a:p>
            <a:pPr>
              <a:lnSpc>
                <a:spcPct val="90000"/>
              </a:lnSpc>
            </a:pPr>
            <a:r>
              <a:rPr lang="lv-LV" sz="2100" dirty="0">
                <a:solidFill>
                  <a:schemeClr val="accent4">
                    <a:lumMod val="50000"/>
                  </a:schemeClr>
                </a:solidFill>
                <a:latin typeface="Arial" panose="020B0604020202020204" pitchFamily="34" charset="0"/>
                <a:cs typeface="Arial" panose="020B0604020202020204" pitchFamily="34" charset="0"/>
              </a:rPr>
              <a:t>CPV vakcīna programmā no 2010.gada</a:t>
            </a:r>
          </a:p>
          <a:p>
            <a:pPr lvl="1">
              <a:lnSpc>
                <a:spcPct val="90000"/>
              </a:lnSpc>
            </a:pPr>
            <a:r>
              <a:rPr lang="lv-LV" sz="2100" dirty="0">
                <a:solidFill>
                  <a:schemeClr val="accent4">
                    <a:lumMod val="50000"/>
                  </a:schemeClr>
                </a:solidFill>
                <a:latin typeface="Arial" panose="020B0604020202020204" pitchFamily="34" charset="0"/>
                <a:cs typeface="Arial" panose="020B0604020202020204" pitchFamily="34" charset="0"/>
              </a:rPr>
              <a:t>2014/2015 – 87%</a:t>
            </a:r>
          </a:p>
          <a:p>
            <a:pPr lvl="1">
              <a:lnSpc>
                <a:spcPct val="90000"/>
              </a:lnSpc>
            </a:pPr>
            <a:r>
              <a:rPr lang="lv-LV" sz="2100" dirty="0">
                <a:solidFill>
                  <a:schemeClr val="accent4">
                    <a:lumMod val="50000"/>
                  </a:schemeClr>
                </a:solidFill>
                <a:latin typeface="Arial" panose="020B0604020202020204" pitchFamily="34" charset="0"/>
                <a:cs typeface="Arial" panose="020B0604020202020204" pitchFamily="34" charset="0"/>
              </a:rPr>
              <a:t>2015/2016 – 72%</a:t>
            </a:r>
          </a:p>
          <a:p>
            <a:pPr lvl="1">
              <a:lnSpc>
                <a:spcPct val="90000"/>
              </a:lnSpc>
            </a:pPr>
            <a:r>
              <a:rPr lang="lv-LV" sz="2100" dirty="0">
                <a:solidFill>
                  <a:schemeClr val="accent4">
                    <a:lumMod val="50000"/>
                  </a:schemeClr>
                </a:solidFill>
                <a:latin typeface="Arial" panose="020B0604020202020204" pitchFamily="34" charset="0"/>
                <a:cs typeface="Arial" panose="020B0604020202020204" pitchFamily="34" charset="0"/>
              </a:rPr>
              <a:t>2016/17 – 40-50%</a:t>
            </a:r>
          </a:p>
          <a:p>
            <a:pPr>
              <a:lnSpc>
                <a:spcPct val="90000"/>
              </a:lnSpc>
            </a:pPr>
            <a:r>
              <a:rPr lang="lv-LV" sz="2100" dirty="0">
                <a:solidFill>
                  <a:schemeClr val="accent4">
                    <a:lumMod val="50000"/>
                  </a:schemeClr>
                </a:solidFill>
                <a:latin typeface="Arial" panose="020B0604020202020204" pitchFamily="34" charset="0"/>
                <a:cs typeface="Arial" panose="020B0604020202020204" pitchFamily="34" charset="0"/>
              </a:rPr>
              <a:t>Iemesls – vecāku lobiju grupas- dezinformācija lokālā TV, radio, presē, sociālos mēdijos</a:t>
            </a:r>
          </a:p>
          <a:p>
            <a:pPr>
              <a:lnSpc>
                <a:spcPct val="90000"/>
              </a:lnSpc>
            </a:pPr>
            <a:r>
              <a:rPr lang="lv-LV" sz="2100" i="1" dirty="0" err="1">
                <a:solidFill>
                  <a:schemeClr val="accent4">
                    <a:lumMod val="50000"/>
                  </a:schemeClr>
                </a:solidFill>
                <a:latin typeface="Arial" panose="020B0604020202020204" pitchFamily="34" charset="0"/>
                <a:cs typeface="Arial" panose="020B0604020202020204" pitchFamily="34" charset="0"/>
              </a:rPr>
              <a:t>Action</a:t>
            </a:r>
            <a:r>
              <a:rPr lang="lv-LV" sz="2100" i="1" dirty="0">
                <a:solidFill>
                  <a:schemeClr val="accent4">
                    <a:lumMod val="50000"/>
                  </a:schemeClr>
                </a:solidFill>
                <a:latin typeface="Arial" panose="020B0604020202020204" pitchFamily="34" charset="0"/>
                <a:cs typeface="Arial" panose="020B0604020202020204" pitchFamily="34" charset="0"/>
              </a:rPr>
              <a:t> to </a:t>
            </a:r>
            <a:r>
              <a:rPr lang="lv-LV" sz="2100" i="1" dirty="0" err="1">
                <a:solidFill>
                  <a:schemeClr val="accent4">
                    <a:lumMod val="50000"/>
                  </a:schemeClr>
                </a:solidFill>
                <a:latin typeface="Arial" panose="020B0604020202020204" pitchFamily="34" charset="0"/>
                <a:cs typeface="Arial" panose="020B0604020202020204" pitchFamily="34" charset="0"/>
              </a:rPr>
              <a:t>take</a:t>
            </a:r>
            <a:r>
              <a:rPr lang="lv-LV" sz="2100" i="1" dirty="0">
                <a:solidFill>
                  <a:schemeClr val="accent4">
                    <a:lumMod val="50000"/>
                  </a:schemeClr>
                </a:solidFill>
                <a:latin typeface="Arial" panose="020B0604020202020204" pitchFamily="34" charset="0"/>
                <a:cs typeface="Arial" panose="020B0604020202020204" pitchFamily="34" charset="0"/>
              </a:rPr>
              <a:t> </a:t>
            </a:r>
            <a:r>
              <a:rPr lang="lv-LV" sz="2100" dirty="0">
                <a:solidFill>
                  <a:schemeClr val="accent4">
                    <a:lumMod val="50000"/>
                  </a:schemeClr>
                </a:solidFill>
                <a:latin typeface="Arial" panose="020B0604020202020204" pitchFamily="34" charset="0"/>
                <a:cs typeface="Arial" panose="020B0604020202020204" pitchFamily="34" charset="0"/>
              </a:rPr>
              <a:t>– parlaments, VM, VAD, izglītošanas moduļi</a:t>
            </a:r>
          </a:p>
        </p:txBody>
      </p:sp>
      <p:sp>
        <p:nvSpPr>
          <p:cNvPr id="6" name="Kājenes vietturis 5">
            <a:extLst>
              <a:ext uri="{FF2B5EF4-FFF2-40B4-BE49-F238E27FC236}">
                <a16:creationId xmlns:a16="http://schemas.microsoft.com/office/drawing/2014/main" id="{FB6757DF-20B7-49EE-A64F-C3648AB5601A}"/>
              </a:ext>
            </a:extLst>
          </p:cNvPr>
          <p:cNvSpPr>
            <a:spLocks noGrp="1"/>
          </p:cNvSpPr>
          <p:nvPr>
            <p:ph type="ftr" sz="quarter" idx="11"/>
          </p:nvPr>
        </p:nvSpPr>
        <p:spPr>
          <a:xfrm>
            <a:off x="827894" y="6356350"/>
            <a:ext cx="3670627" cy="365125"/>
          </a:xfrm>
        </p:spPr>
        <p:txBody>
          <a:bodyPr>
            <a:normAutofit/>
          </a:bodyPr>
          <a:lstStyle/>
          <a:p>
            <a:pPr algn="l">
              <a:lnSpc>
                <a:spcPct val="90000"/>
              </a:lnSpc>
              <a:spcAft>
                <a:spcPts val="600"/>
              </a:spcAft>
              <a:defRPr/>
            </a:pPr>
            <a:r>
              <a:rPr lang="en-US" sz="900" dirty="0">
                <a:solidFill>
                  <a:schemeClr val="tx1">
                    <a:lumMod val="75000"/>
                    <a:lumOff val="25000"/>
                  </a:schemeClr>
                </a:solidFill>
              </a:rPr>
              <a:t>Health Protection </a:t>
            </a:r>
            <a:r>
              <a:rPr lang="en-US" sz="900" dirty="0" err="1">
                <a:solidFill>
                  <a:schemeClr val="tx1">
                    <a:lumMod val="75000"/>
                    <a:lumOff val="25000"/>
                  </a:schemeClr>
                </a:solidFill>
              </a:rPr>
              <a:t>Surveilance</a:t>
            </a:r>
            <a:r>
              <a:rPr lang="en-US" sz="900" dirty="0">
                <a:solidFill>
                  <a:schemeClr val="tx1">
                    <a:lumMod val="75000"/>
                    <a:lumOff val="25000"/>
                  </a:schemeClr>
                </a:solidFill>
              </a:rPr>
              <a:t> Centre. HPV </a:t>
            </a:r>
            <a:r>
              <a:rPr lang="en-US" sz="900" dirty="0" err="1">
                <a:solidFill>
                  <a:schemeClr val="tx1">
                    <a:lumMod val="75000"/>
                    <a:lumOff val="25000"/>
                  </a:schemeClr>
                </a:solidFill>
              </a:rPr>
              <a:t>Immunisation</a:t>
            </a:r>
            <a:r>
              <a:rPr lang="en-US" sz="900" dirty="0">
                <a:solidFill>
                  <a:schemeClr val="tx1">
                    <a:lumMod val="75000"/>
                    <a:lumOff val="25000"/>
                  </a:schemeClr>
                </a:solidFill>
              </a:rPr>
              <a:t> Uptake Statistics. http://www.hpsc.ie</a:t>
            </a:r>
          </a:p>
        </p:txBody>
      </p:sp>
    </p:spTree>
    <p:extLst>
      <p:ext uri="{BB962C8B-B14F-4D97-AF65-F5344CB8AC3E}">
        <p14:creationId xmlns:p14="http://schemas.microsoft.com/office/powerpoint/2010/main" val="2068202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AE885FA-583E-488C-A3B2-2647B84A816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572000"/>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26">
            <a:extLst>
              <a:ext uri="{FF2B5EF4-FFF2-40B4-BE49-F238E27FC236}">
                <a16:creationId xmlns:a16="http://schemas.microsoft.com/office/drawing/2014/main" id="{87B1CEC7-C2CE-4440-A0F7-0BE6B3AADB7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173" y="320843"/>
            <a:ext cx="4210176" cy="3930315"/>
          </a:xfrm>
          <a:prstGeom prst="roundRect">
            <a:avLst>
              <a:gd name="adj" fmla="val 0"/>
            </a:avLst>
          </a:prstGeom>
          <a:solidFill>
            <a:srgbClr val="FFFFFF"/>
          </a:solidFill>
          <a:ln w="9525">
            <a:solidFill>
              <a:schemeClr val="bg2"/>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6">
            <a:extLst>
              <a:ext uri="{FF2B5EF4-FFF2-40B4-BE49-F238E27FC236}">
                <a16:creationId xmlns:a16="http://schemas.microsoft.com/office/drawing/2014/main" id="{7B0DBF0B-D7C2-4F15-94AE-31525582459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1061" y="320843"/>
            <a:ext cx="4210177" cy="3930315"/>
          </a:xfrm>
          <a:prstGeom prst="roundRect">
            <a:avLst>
              <a:gd name="adj" fmla="val 0"/>
            </a:avLst>
          </a:prstGeom>
          <a:solidFill>
            <a:srgbClr val="FFFFFF"/>
          </a:solidFill>
          <a:ln w="9525">
            <a:solidFill>
              <a:schemeClr val="bg2"/>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Satura vietturis 7" descr="Attēls, kurā ir laikraksts, teksts&#10;&#10;Apraksts izveidots ar ļoti augstu ticamību">
            <a:extLst>
              <a:ext uri="{FF2B5EF4-FFF2-40B4-BE49-F238E27FC236}">
                <a16:creationId xmlns:a16="http://schemas.microsoft.com/office/drawing/2014/main" id="{15A23B3C-6C04-4C55-B0BB-EFC906578AE8}"/>
              </a:ext>
            </a:extLst>
          </p:cNvPr>
          <p:cNvPicPr>
            <a:picLocks noChangeAspect="1"/>
          </p:cNvPicPr>
          <p:nvPr/>
        </p:nvPicPr>
        <p:blipFill rotWithShape="1">
          <a:blip r:embed="rId2"/>
          <a:srcRect r="2" b="3712"/>
          <a:stretch/>
        </p:blipFill>
        <p:spPr>
          <a:xfrm>
            <a:off x="1248012" y="640080"/>
            <a:ext cx="2196498" cy="3291840"/>
          </a:xfrm>
          <a:prstGeom prst="rect">
            <a:avLst/>
          </a:prstGeom>
        </p:spPr>
      </p:pic>
      <p:pic>
        <p:nvPicPr>
          <p:cNvPr id="8" name="Attēls 7" descr="Attēls, kurā ir teksts, laikraksts&#10;&#10;Apraksts izveidots ar ļoti augstu ticamību">
            <a:extLst>
              <a:ext uri="{FF2B5EF4-FFF2-40B4-BE49-F238E27FC236}">
                <a16:creationId xmlns:a16="http://schemas.microsoft.com/office/drawing/2014/main" id="{13C56611-9EA5-4ED8-80D3-94C8F3012247}"/>
              </a:ext>
            </a:extLst>
          </p:cNvPr>
          <p:cNvPicPr>
            <a:picLocks noChangeAspect="1"/>
          </p:cNvPicPr>
          <p:nvPr/>
        </p:nvPicPr>
        <p:blipFill>
          <a:blip r:embed="rId3"/>
          <a:stretch>
            <a:fillRect/>
          </a:stretch>
        </p:blipFill>
        <p:spPr>
          <a:xfrm>
            <a:off x="4930773" y="975573"/>
            <a:ext cx="3730752" cy="2620853"/>
          </a:xfrm>
          <a:prstGeom prst="rect">
            <a:avLst/>
          </a:prstGeom>
        </p:spPr>
      </p:pic>
      <p:sp>
        <p:nvSpPr>
          <p:cNvPr id="4" name="Virsraksts 3">
            <a:extLst>
              <a:ext uri="{FF2B5EF4-FFF2-40B4-BE49-F238E27FC236}">
                <a16:creationId xmlns:a16="http://schemas.microsoft.com/office/drawing/2014/main" id="{75518A2D-C77E-4497-AB61-A34AAF6DE183}"/>
              </a:ext>
            </a:extLst>
          </p:cNvPr>
          <p:cNvSpPr>
            <a:spLocks noGrp="1"/>
          </p:cNvSpPr>
          <p:nvPr>
            <p:ph type="title"/>
          </p:nvPr>
        </p:nvSpPr>
        <p:spPr>
          <a:xfrm>
            <a:off x="1143000" y="4642583"/>
            <a:ext cx="6858000" cy="1099845"/>
          </a:xfrm>
        </p:spPr>
        <p:txBody>
          <a:bodyPr vert="horz" lIns="91440" tIns="45720" rIns="91440" bIns="45720" rtlCol="0" anchor="b">
            <a:normAutofit fontScale="90000"/>
          </a:bodyPr>
          <a:lstStyle/>
          <a:p>
            <a:pPr defTabSz="914400" eaLnBrk="1" hangingPunct="1">
              <a:lnSpc>
                <a:spcPct val="90000"/>
              </a:lnSpc>
            </a:pPr>
            <a:r>
              <a:rPr lang="en-US" sz="6000" dirty="0">
                <a:latin typeface="Arial" panose="020B0604020202020204" pitchFamily="34" charset="0"/>
                <a:ea typeface="+mj-ea"/>
                <a:cs typeface="Arial" panose="020B0604020202020204" pitchFamily="34" charset="0"/>
              </a:rPr>
              <a:t>2017.gada </a:t>
            </a:r>
            <a:r>
              <a:rPr lang="en-US" sz="6000" dirty="0" err="1">
                <a:latin typeface="Arial" panose="020B0604020202020204" pitchFamily="34" charset="0"/>
                <a:ea typeface="+mj-ea"/>
                <a:cs typeface="Arial" panose="020B0604020202020204" pitchFamily="34" charset="0"/>
              </a:rPr>
              <a:t>decembrī</a:t>
            </a:r>
            <a:endParaRPr lang="en-US" sz="6000" dirty="0">
              <a:latin typeface="Arial" panose="020B0604020202020204" pitchFamily="34" charset="0"/>
              <a:ea typeface="+mj-ea"/>
              <a:cs typeface="Arial" panose="020B0604020202020204" pitchFamily="34" charset="0"/>
            </a:endParaRPr>
          </a:p>
        </p:txBody>
      </p:sp>
      <p:sp>
        <p:nvSpPr>
          <p:cNvPr id="13" name="Content Placeholder 12"/>
          <p:cNvSpPr>
            <a:spLocks noGrp="1"/>
          </p:cNvSpPr>
          <p:nvPr>
            <p:ph sz="half" idx="1"/>
          </p:nvPr>
        </p:nvSpPr>
        <p:spPr>
          <a:xfrm>
            <a:off x="1143000" y="5742428"/>
            <a:ext cx="6858000" cy="528429"/>
          </a:xfrm>
        </p:spPr>
        <p:txBody>
          <a:bodyPr vert="horz" lIns="91440" tIns="45720" rIns="91440" bIns="45720" rtlCol="0">
            <a:normAutofit/>
          </a:bodyPr>
          <a:lstStyle/>
          <a:p>
            <a:pPr marL="0" indent="0" algn="ctr" defTabSz="914400" eaLnBrk="1" hangingPunct="1">
              <a:lnSpc>
                <a:spcPct val="90000"/>
              </a:lnSpc>
              <a:spcBef>
                <a:spcPts val="1000"/>
              </a:spcBef>
              <a:buNone/>
            </a:pPr>
            <a:r>
              <a:rPr lang="en-US" sz="2400" b="1" dirty="0">
                <a:solidFill>
                  <a:srgbClr val="7030A0"/>
                </a:solidFill>
                <a:ea typeface="+mn-ea"/>
                <a:cs typeface="+mn-cs"/>
              </a:rPr>
              <a:t>No 50 </a:t>
            </a:r>
            <a:r>
              <a:rPr lang="en-US" sz="2400" b="1" dirty="0" err="1">
                <a:solidFill>
                  <a:srgbClr val="7030A0"/>
                </a:solidFill>
                <a:ea typeface="+mn-ea"/>
                <a:cs typeface="+mn-cs"/>
              </a:rPr>
              <a:t>uz</a:t>
            </a:r>
            <a:r>
              <a:rPr lang="en-US" sz="2400" b="1" dirty="0">
                <a:solidFill>
                  <a:srgbClr val="7030A0"/>
                </a:solidFill>
                <a:ea typeface="+mn-ea"/>
                <a:cs typeface="+mn-cs"/>
              </a:rPr>
              <a:t> 61%</a:t>
            </a:r>
          </a:p>
        </p:txBody>
      </p:sp>
      <p:sp>
        <p:nvSpPr>
          <p:cNvPr id="9" name="Taisnstūris: ar noapaļotiem stūriem 8">
            <a:extLst>
              <a:ext uri="{FF2B5EF4-FFF2-40B4-BE49-F238E27FC236}">
                <a16:creationId xmlns:a16="http://schemas.microsoft.com/office/drawing/2014/main" id="{FA70BBCB-0E44-489F-828A-3A05790031EC}"/>
              </a:ext>
            </a:extLst>
          </p:cNvPr>
          <p:cNvSpPr/>
          <p:nvPr/>
        </p:nvSpPr>
        <p:spPr>
          <a:xfrm>
            <a:off x="1505243" y="2982351"/>
            <a:ext cx="928468" cy="949569"/>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658886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9A309A7-1751-4ABE-A3C1-EEC40366AD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chemeClr val="accent4">
              <a:lumMod val="60000"/>
              <a:lumOff val="4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67D8EB6-EAE1-4F9C-B398-83321E2872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6550" y="2358913"/>
            <a:ext cx="1605129" cy="2140172"/>
          </a:xfrm>
          <a:prstGeom prst="ellipse">
            <a:avLst/>
          </a:prstGeom>
          <a:solidFill>
            <a:srgbClr val="FFFF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ttēls 6">
            <a:extLst>
              <a:ext uri="{FF2B5EF4-FFF2-40B4-BE49-F238E27FC236}">
                <a16:creationId xmlns:a16="http://schemas.microsoft.com/office/drawing/2014/main" id="{4C741C1F-0DF6-4902-98B7-5541782D8B58}"/>
              </a:ext>
            </a:extLst>
          </p:cNvPr>
          <p:cNvPicPr>
            <a:picLocks noChangeAspect="1"/>
          </p:cNvPicPr>
          <p:nvPr/>
        </p:nvPicPr>
        <p:blipFill>
          <a:blip r:embed="rId2"/>
          <a:stretch>
            <a:fillRect/>
          </a:stretch>
        </p:blipFill>
        <p:spPr>
          <a:xfrm>
            <a:off x="6940831" y="2880717"/>
            <a:ext cx="1096566" cy="1096566"/>
          </a:xfrm>
          <a:prstGeom prst="rect">
            <a:avLst/>
          </a:prstGeom>
        </p:spPr>
      </p:pic>
      <p:sp>
        <p:nvSpPr>
          <p:cNvPr id="4" name="Virsraksts 3">
            <a:extLst>
              <a:ext uri="{FF2B5EF4-FFF2-40B4-BE49-F238E27FC236}">
                <a16:creationId xmlns:a16="http://schemas.microsoft.com/office/drawing/2014/main" id="{25D64005-15D2-4319-8F48-E2C88F45D810}"/>
              </a:ext>
            </a:extLst>
          </p:cNvPr>
          <p:cNvSpPr>
            <a:spLocks noGrp="1"/>
          </p:cNvSpPr>
          <p:nvPr>
            <p:ph type="title"/>
          </p:nvPr>
        </p:nvSpPr>
        <p:spPr>
          <a:xfrm>
            <a:off x="852321" y="627564"/>
            <a:ext cx="5605629" cy="1325563"/>
          </a:xfrm>
        </p:spPr>
        <p:txBody>
          <a:bodyPr>
            <a:normAutofit/>
          </a:bodyPr>
          <a:lstStyle/>
          <a:p>
            <a:pPr>
              <a:lnSpc>
                <a:spcPct val="90000"/>
              </a:lnSpc>
            </a:pPr>
            <a:r>
              <a:rPr lang="lv-LV" b="1" dirty="0">
                <a:solidFill>
                  <a:schemeClr val="accent4">
                    <a:lumMod val="50000"/>
                  </a:schemeClr>
                </a:solidFill>
                <a:latin typeface="Arial" panose="020B0604020202020204" pitchFamily="34" charset="0"/>
                <a:cs typeface="Arial" panose="020B0604020202020204" pitchFamily="34" charset="0"/>
              </a:rPr>
              <a:t>Citas valstis ar bēdīgu pieredzi</a:t>
            </a:r>
          </a:p>
        </p:txBody>
      </p:sp>
      <p:sp>
        <p:nvSpPr>
          <p:cNvPr id="5" name="Satura vietturis 4">
            <a:extLst>
              <a:ext uri="{FF2B5EF4-FFF2-40B4-BE49-F238E27FC236}">
                <a16:creationId xmlns:a16="http://schemas.microsoft.com/office/drawing/2014/main" id="{13DA20BE-856E-4E5B-81A5-3EDA33BB6432}"/>
              </a:ext>
            </a:extLst>
          </p:cNvPr>
          <p:cNvSpPr>
            <a:spLocks noGrp="1"/>
          </p:cNvSpPr>
          <p:nvPr>
            <p:ph idx="1"/>
          </p:nvPr>
        </p:nvSpPr>
        <p:spPr>
          <a:xfrm>
            <a:off x="379829" y="1953127"/>
            <a:ext cx="6078122" cy="4277309"/>
          </a:xfrm>
        </p:spPr>
        <p:txBody>
          <a:bodyPr anchor="ctr">
            <a:normAutofit fontScale="92500" lnSpcReduction="20000"/>
          </a:bodyPr>
          <a:lstStyle/>
          <a:p>
            <a:pPr marL="0" indent="0">
              <a:lnSpc>
                <a:spcPct val="90000"/>
              </a:lnSpc>
              <a:buNone/>
            </a:pPr>
            <a:r>
              <a:rPr lang="lv-LV" sz="2100" b="1" dirty="0">
                <a:solidFill>
                  <a:srgbClr val="FF0000"/>
                </a:solidFill>
                <a:latin typeface="Arial" panose="020B0604020202020204" pitchFamily="34" charset="0"/>
                <a:cs typeface="Arial" panose="020B0604020202020204" pitchFamily="34" charset="0"/>
              </a:rPr>
              <a:t>Dānija</a:t>
            </a:r>
          </a:p>
          <a:p>
            <a:pPr>
              <a:lnSpc>
                <a:spcPct val="90000"/>
              </a:lnSpc>
            </a:pPr>
            <a:r>
              <a:rPr lang="lv-LV" sz="2100" dirty="0">
                <a:solidFill>
                  <a:schemeClr val="accent4">
                    <a:lumMod val="50000"/>
                  </a:schemeClr>
                </a:solidFill>
                <a:latin typeface="Arial" panose="020B0604020202020204" pitchFamily="34" charset="0"/>
                <a:cs typeface="Arial" panose="020B0604020202020204" pitchFamily="34" charset="0"/>
              </a:rPr>
              <a:t>CPV vakcīna programmā no 2009.gada</a:t>
            </a:r>
          </a:p>
          <a:p>
            <a:pPr lvl="1">
              <a:lnSpc>
                <a:spcPct val="90000"/>
              </a:lnSpc>
            </a:pPr>
            <a:r>
              <a:rPr lang="lv-LV" sz="2100" dirty="0">
                <a:solidFill>
                  <a:schemeClr val="accent4">
                    <a:lumMod val="50000"/>
                  </a:schemeClr>
                </a:solidFill>
                <a:latin typeface="Arial" panose="020B0604020202020204" pitchFamily="34" charset="0"/>
                <a:cs typeface="Arial" panose="020B0604020202020204" pitchFamily="34" charset="0"/>
              </a:rPr>
              <a:t>2013.negatīvā kampaņa</a:t>
            </a:r>
          </a:p>
          <a:p>
            <a:pPr lvl="1">
              <a:lnSpc>
                <a:spcPct val="90000"/>
              </a:lnSpc>
            </a:pPr>
            <a:r>
              <a:rPr lang="lv-LV" sz="2100" dirty="0">
                <a:solidFill>
                  <a:schemeClr val="accent4">
                    <a:lumMod val="50000"/>
                  </a:schemeClr>
                </a:solidFill>
                <a:latin typeface="Arial" panose="020B0604020202020204" pitchFamily="34" charset="0"/>
                <a:cs typeface="Arial" panose="020B0604020202020204" pitchFamily="34" charset="0"/>
              </a:rPr>
              <a:t>No 92% uz 35%</a:t>
            </a:r>
          </a:p>
          <a:p>
            <a:pPr lvl="1">
              <a:lnSpc>
                <a:spcPct val="90000"/>
              </a:lnSpc>
            </a:pPr>
            <a:endParaRPr lang="lv-LV" sz="2100" dirty="0">
              <a:solidFill>
                <a:schemeClr val="accent4">
                  <a:lumMod val="50000"/>
                </a:schemeClr>
              </a:solidFill>
              <a:latin typeface="Arial" panose="020B0604020202020204" pitchFamily="34" charset="0"/>
              <a:cs typeface="Arial" panose="020B0604020202020204" pitchFamily="34" charset="0"/>
            </a:endParaRPr>
          </a:p>
          <a:p>
            <a:pPr>
              <a:lnSpc>
                <a:spcPct val="90000"/>
              </a:lnSpc>
            </a:pPr>
            <a:r>
              <a:rPr lang="lv-LV" sz="2100" dirty="0">
                <a:solidFill>
                  <a:schemeClr val="accent4">
                    <a:lumMod val="50000"/>
                  </a:schemeClr>
                </a:solidFill>
                <a:latin typeface="Arial" panose="020B0604020202020204" pitchFamily="34" charset="0"/>
                <a:cs typeface="Arial" panose="020B0604020202020204" pitchFamily="34" charset="0"/>
              </a:rPr>
              <a:t>Iemesls – iedomāti blakusefekti (medicīniski neizskaidrojami simptomi bez dokumentāla kauzalitātes pamatojumu)</a:t>
            </a:r>
          </a:p>
          <a:p>
            <a:pPr>
              <a:lnSpc>
                <a:spcPct val="90000"/>
              </a:lnSpc>
            </a:pPr>
            <a:r>
              <a:rPr lang="lv-LV" sz="2100" dirty="0">
                <a:solidFill>
                  <a:schemeClr val="accent4">
                    <a:lumMod val="50000"/>
                  </a:schemeClr>
                </a:solidFill>
                <a:latin typeface="Arial" panose="020B0604020202020204" pitchFamily="34" charset="0"/>
                <a:cs typeface="Arial" panose="020B0604020202020204" pitchFamily="34" charset="0"/>
              </a:rPr>
              <a:t>Masīvs sociālo mēdiju skepticisms</a:t>
            </a:r>
          </a:p>
          <a:p>
            <a:pPr>
              <a:lnSpc>
                <a:spcPct val="90000"/>
              </a:lnSpc>
            </a:pPr>
            <a:endParaRPr lang="lv-LV" sz="2100" dirty="0">
              <a:solidFill>
                <a:schemeClr val="accent4">
                  <a:lumMod val="50000"/>
                </a:schemeClr>
              </a:solidFill>
              <a:latin typeface="Arial" panose="020B0604020202020204" pitchFamily="34" charset="0"/>
              <a:cs typeface="Arial" panose="020B0604020202020204" pitchFamily="34" charset="0"/>
            </a:endParaRPr>
          </a:p>
          <a:p>
            <a:pPr>
              <a:lnSpc>
                <a:spcPct val="90000"/>
              </a:lnSpc>
            </a:pPr>
            <a:r>
              <a:rPr lang="lv-LV" sz="2100" i="1" dirty="0" err="1">
                <a:solidFill>
                  <a:schemeClr val="accent4">
                    <a:lumMod val="50000"/>
                  </a:schemeClr>
                </a:solidFill>
                <a:latin typeface="Arial" panose="020B0604020202020204" pitchFamily="34" charset="0"/>
                <a:cs typeface="Arial" panose="020B0604020202020204" pitchFamily="34" charset="0"/>
              </a:rPr>
              <a:t>Action</a:t>
            </a:r>
            <a:r>
              <a:rPr lang="lv-LV" sz="2100" i="1" dirty="0">
                <a:solidFill>
                  <a:schemeClr val="accent4">
                    <a:lumMod val="50000"/>
                  </a:schemeClr>
                </a:solidFill>
                <a:latin typeface="Arial" panose="020B0604020202020204" pitchFamily="34" charset="0"/>
                <a:cs typeface="Arial" panose="020B0604020202020204" pitchFamily="34" charset="0"/>
              </a:rPr>
              <a:t> to </a:t>
            </a:r>
            <a:r>
              <a:rPr lang="lv-LV" sz="2100" i="1" dirty="0" err="1">
                <a:solidFill>
                  <a:schemeClr val="accent4">
                    <a:lumMod val="50000"/>
                  </a:schemeClr>
                </a:solidFill>
                <a:latin typeface="Arial" panose="020B0604020202020204" pitchFamily="34" charset="0"/>
                <a:cs typeface="Arial" panose="020B0604020202020204" pitchFamily="34" charset="0"/>
              </a:rPr>
              <a:t>take</a:t>
            </a:r>
            <a:r>
              <a:rPr lang="lv-LV" sz="2100" i="1" dirty="0">
                <a:solidFill>
                  <a:schemeClr val="accent4">
                    <a:lumMod val="50000"/>
                  </a:schemeClr>
                </a:solidFill>
                <a:latin typeface="Arial" panose="020B0604020202020204" pitchFamily="34" charset="0"/>
                <a:cs typeface="Arial" panose="020B0604020202020204" pitchFamily="34" charset="0"/>
              </a:rPr>
              <a:t> </a:t>
            </a:r>
            <a:r>
              <a:rPr lang="lv-LV" sz="2100" dirty="0">
                <a:solidFill>
                  <a:schemeClr val="accent4">
                    <a:lumMod val="50000"/>
                  </a:schemeClr>
                </a:solidFill>
                <a:latin typeface="Arial" panose="020B0604020202020204" pitchFamily="34" charset="0"/>
                <a:cs typeface="Arial" panose="020B0604020202020204" pitchFamily="34" charset="0"/>
              </a:rPr>
              <a:t>– visas meitenes, kuras ziņoja neizskaidrojamos simptomus, tika izmeklētas – jau iepriekš pastiprināti vērsušās pie mediķiem, slimību </a:t>
            </a:r>
            <a:r>
              <a:rPr lang="lv-LV" sz="2100" dirty="0" err="1">
                <a:solidFill>
                  <a:schemeClr val="accent4">
                    <a:lumMod val="50000"/>
                  </a:schemeClr>
                </a:solidFill>
                <a:latin typeface="Arial" panose="020B0604020202020204" pitchFamily="34" charset="0"/>
                <a:cs typeface="Arial" panose="020B0604020202020204" pitchFamily="34" charset="0"/>
              </a:rPr>
              <a:t>somatizēšana</a:t>
            </a:r>
            <a:endParaRPr lang="lv-LV" sz="2100" dirty="0">
              <a:solidFill>
                <a:schemeClr val="accent4">
                  <a:lumMod val="50000"/>
                </a:schemeClr>
              </a:solidFill>
              <a:latin typeface="Arial" panose="020B0604020202020204" pitchFamily="34" charset="0"/>
              <a:cs typeface="Arial" panose="020B0604020202020204" pitchFamily="34" charset="0"/>
            </a:endParaRPr>
          </a:p>
          <a:p>
            <a:pPr>
              <a:lnSpc>
                <a:spcPct val="90000"/>
              </a:lnSpc>
            </a:pPr>
            <a:r>
              <a:rPr lang="lv-LV" sz="2100" dirty="0">
                <a:solidFill>
                  <a:schemeClr val="accent4">
                    <a:lumMod val="50000"/>
                  </a:schemeClr>
                </a:solidFill>
                <a:latin typeface="Arial" panose="020B0604020202020204" pitchFamily="34" charset="0"/>
                <a:cs typeface="Arial" panose="020B0604020202020204" pitchFamily="34" charset="0"/>
              </a:rPr>
              <a:t>Darbs ar sabiedrību, mediķiem, starptautiska palīdzība</a:t>
            </a:r>
          </a:p>
        </p:txBody>
      </p:sp>
      <p:sp>
        <p:nvSpPr>
          <p:cNvPr id="6" name="Kājenes vietturis 5">
            <a:extLst>
              <a:ext uri="{FF2B5EF4-FFF2-40B4-BE49-F238E27FC236}">
                <a16:creationId xmlns:a16="http://schemas.microsoft.com/office/drawing/2014/main" id="{FB6757DF-20B7-49EE-A64F-C3648AB5601A}"/>
              </a:ext>
            </a:extLst>
          </p:cNvPr>
          <p:cNvSpPr>
            <a:spLocks noGrp="1"/>
          </p:cNvSpPr>
          <p:nvPr>
            <p:ph type="ftr" sz="quarter" idx="11"/>
          </p:nvPr>
        </p:nvSpPr>
        <p:spPr>
          <a:xfrm>
            <a:off x="827894" y="6356350"/>
            <a:ext cx="3670627" cy="365125"/>
          </a:xfrm>
        </p:spPr>
        <p:txBody>
          <a:bodyPr>
            <a:normAutofit/>
          </a:bodyPr>
          <a:lstStyle/>
          <a:p>
            <a:pPr algn="l">
              <a:lnSpc>
                <a:spcPct val="90000"/>
              </a:lnSpc>
              <a:spcAft>
                <a:spcPts val="600"/>
              </a:spcAft>
              <a:defRPr/>
            </a:pPr>
            <a:r>
              <a:rPr lang="lv-LV" sz="900" dirty="0" err="1">
                <a:solidFill>
                  <a:schemeClr val="tx1">
                    <a:lumMod val="75000"/>
                    <a:lumOff val="25000"/>
                  </a:schemeClr>
                </a:solidFill>
              </a:rPr>
              <a:t>K.Molbak</a:t>
            </a:r>
            <a:r>
              <a:rPr lang="lv-LV" sz="900" dirty="0">
                <a:solidFill>
                  <a:schemeClr val="tx1">
                    <a:lumMod val="75000"/>
                    <a:lumOff val="25000"/>
                  </a:schemeClr>
                </a:solidFill>
              </a:rPr>
              <a:t>. </a:t>
            </a:r>
            <a:r>
              <a:rPr lang="lv-LV" sz="900" dirty="0" err="1">
                <a:solidFill>
                  <a:schemeClr val="tx1">
                    <a:lumMod val="75000"/>
                    <a:lumOff val="25000"/>
                  </a:schemeClr>
                </a:solidFill>
              </a:rPr>
              <a:t>Statens</a:t>
            </a:r>
            <a:r>
              <a:rPr lang="lv-LV" sz="900" dirty="0">
                <a:solidFill>
                  <a:schemeClr val="tx1">
                    <a:lumMod val="75000"/>
                    <a:lumOff val="25000"/>
                  </a:schemeClr>
                </a:solidFill>
              </a:rPr>
              <a:t> Serum </a:t>
            </a:r>
            <a:r>
              <a:rPr lang="lv-LV" sz="900" dirty="0" err="1">
                <a:solidFill>
                  <a:schemeClr val="tx1">
                    <a:lumMod val="75000"/>
                    <a:lumOff val="25000"/>
                  </a:schemeClr>
                </a:solidFill>
              </a:rPr>
              <a:t>Institut</a:t>
            </a:r>
            <a:endParaRPr lang="en-US" sz="900" dirty="0">
              <a:solidFill>
                <a:schemeClr val="tx1">
                  <a:lumMod val="75000"/>
                  <a:lumOff val="25000"/>
                </a:schemeClr>
              </a:solidFill>
            </a:endParaRPr>
          </a:p>
        </p:txBody>
      </p:sp>
    </p:spTree>
    <p:extLst>
      <p:ext uri="{BB962C8B-B14F-4D97-AF65-F5344CB8AC3E}">
        <p14:creationId xmlns:p14="http://schemas.microsoft.com/office/powerpoint/2010/main" val="549317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3">
            <a:extLst>
              <a:ext uri="{FF2B5EF4-FFF2-40B4-BE49-F238E27FC236}">
                <a16:creationId xmlns:a16="http://schemas.microsoft.com/office/drawing/2014/main" id="{38201264-E651-49D5-93B2-D793A7C56CB0}"/>
              </a:ext>
            </a:extLst>
          </p:cNvPr>
          <p:cNvSpPr>
            <a:spLocks noGrp="1"/>
          </p:cNvSpPr>
          <p:nvPr>
            <p:ph type="title"/>
          </p:nvPr>
        </p:nvSpPr>
        <p:spPr>
          <a:xfrm>
            <a:off x="539433" y="2747962"/>
            <a:ext cx="7772400" cy="1362075"/>
          </a:xfrm>
        </p:spPr>
        <p:txBody>
          <a:bodyPr/>
          <a:lstStyle/>
          <a:p>
            <a:r>
              <a:rPr lang="lv-LV" sz="3500" dirty="0">
                <a:solidFill>
                  <a:schemeClr val="accent4">
                    <a:lumMod val="50000"/>
                  </a:schemeClr>
                </a:solidFill>
                <a:latin typeface="Arial" panose="020B0604020202020204" pitchFamily="34" charset="0"/>
                <a:cs typeface="Arial" panose="020B0604020202020204" pitchFamily="34" charset="0"/>
              </a:rPr>
              <a:t>mērķauditorijas vidū valdošie </a:t>
            </a:r>
            <a:r>
              <a:rPr lang="lv-LV" sz="3500" dirty="0">
                <a:solidFill>
                  <a:srgbClr val="7030A0"/>
                </a:solidFill>
                <a:latin typeface="Arial" panose="020B0604020202020204" pitchFamily="34" charset="0"/>
                <a:cs typeface="Arial" panose="020B0604020202020204" pitchFamily="34" charset="0"/>
              </a:rPr>
              <a:t>mīti un patiesība </a:t>
            </a:r>
            <a:br>
              <a:rPr lang="lv-LV" sz="3500" dirty="0">
                <a:solidFill>
                  <a:schemeClr val="accent4">
                    <a:lumMod val="50000"/>
                  </a:schemeClr>
                </a:solidFill>
                <a:latin typeface="Arial" panose="020B0604020202020204" pitchFamily="34" charset="0"/>
                <a:cs typeface="Arial" panose="020B0604020202020204" pitchFamily="34" charset="0"/>
              </a:rPr>
            </a:br>
            <a:r>
              <a:rPr lang="lv-LV" sz="3500" dirty="0">
                <a:solidFill>
                  <a:schemeClr val="accent4">
                    <a:lumMod val="50000"/>
                  </a:schemeClr>
                </a:solidFill>
                <a:latin typeface="Arial" panose="020B0604020202020204" pitchFamily="34" charset="0"/>
                <a:cs typeface="Arial" panose="020B0604020202020204" pitchFamily="34" charset="0"/>
              </a:rPr>
              <a:t>par CPV infekciju un vakcīnām</a:t>
            </a:r>
            <a:br>
              <a:rPr lang="lv-LV" sz="3500" dirty="0">
                <a:solidFill>
                  <a:schemeClr val="accent4">
                    <a:lumMod val="50000"/>
                  </a:schemeClr>
                </a:solidFill>
                <a:latin typeface="Arial" panose="020B0604020202020204" pitchFamily="34" charset="0"/>
                <a:cs typeface="Arial" panose="020B0604020202020204" pitchFamily="34" charset="0"/>
              </a:rPr>
            </a:br>
            <a:br>
              <a:rPr lang="lv-LV" sz="3500" dirty="0">
                <a:latin typeface="Arial" panose="020B0604020202020204" pitchFamily="34" charset="0"/>
                <a:cs typeface="Arial" panose="020B0604020202020204" pitchFamily="34" charset="0"/>
              </a:rPr>
            </a:br>
            <a:endParaRPr lang="lv-LV" sz="3500" dirty="0">
              <a:latin typeface="Arial" panose="020B0604020202020204" pitchFamily="34" charset="0"/>
              <a:cs typeface="Arial" panose="020B0604020202020204" pitchFamily="34" charset="0"/>
            </a:endParaRPr>
          </a:p>
        </p:txBody>
      </p:sp>
      <p:pic>
        <p:nvPicPr>
          <p:cNvPr id="3" name="Picture 1434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6861" y="1527503"/>
            <a:ext cx="11731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34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699" y="1430666"/>
            <a:ext cx="1104900"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655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462455" y="2144110"/>
            <a:ext cx="2795752" cy="1870842"/>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lv-LV"/>
          </a:p>
        </p:txBody>
      </p:sp>
      <p:sp>
        <p:nvSpPr>
          <p:cNvPr id="4" name="Virsraksts 3">
            <a:extLst>
              <a:ext uri="{FF2B5EF4-FFF2-40B4-BE49-F238E27FC236}">
                <a16:creationId xmlns:a16="http://schemas.microsoft.com/office/drawing/2014/main" id="{8562D15A-3BC3-48A3-A384-5CDA14F87512}"/>
              </a:ext>
            </a:extLst>
          </p:cNvPr>
          <p:cNvSpPr>
            <a:spLocks noGrp="1"/>
          </p:cNvSpPr>
          <p:nvPr>
            <p:ph type="title"/>
          </p:nvPr>
        </p:nvSpPr>
        <p:spPr>
          <a:xfrm>
            <a:off x="1492469" y="209713"/>
            <a:ext cx="7022881" cy="1325563"/>
          </a:xfrm>
        </p:spPr>
        <p:txBody>
          <a:bodyPr>
            <a:normAutofit/>
          </a:bodyPr>
          <a:lstStyle/>
          <a:p>
            <a:pPr algn="l"/>
            <a:r>
              <a:rPr lang="lv-LV" sz="3500" b="1" dirty="0">
                <a:solidFill>
                  <a:schemeClr val="accent4">
                    <a:lumMod val="50000"/>
                  </a:schemeClr>
                </a:solidFill>
                <a:latin typeface="Arial" panose="020B0604020202020204" pitchFamily="34" charset="0"/>
                <a:cs typeface="Arial" panose="020B0604020202020204" pitchFamily="34" charset="0"/>
              </a:rPr>
              <a:t>Izplatītākie mīti</a:t>
            </a:r>
          </a:p>
        </p:txBody>
      </p:sp>
      <p:graphicFrame>
        <p:nvGraphicFramePr>
          <p:cNvPr id="16" name="Satura vietturis 4"/>
          <p:cNvGraphicFramePr>
            <a:graphicFrameLocks noGrp="1"/>
          </p:cNvGraphicFramePr>
          <p:nvPr>
            <p:ph idx="1"/>
            <p:extLst>
              <p:ext uri="{D42A27DB-BD31-4B8C-83A1-F6EECF244321}">
                <p14:modId xmlns:p14="http://schemas.microsoft.com/office/powerpoint/2010/main" val="2399401189"/>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1434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9306" y="451178"/>
            <a:ext cx="11731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4320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3">
            <a:extLst>
              <a:ext uri="{FF2B5EF4-FFF2-40B4-BE49-F238E27FC236}">
                <a16:creationId xmlns:a16="http://schemas.microsoft.com/office/drawing/2014/main" id="{644FAE1D-22C4-4AB9-8093-1D322CDE88D0}"/>
              </a:ext>
            </a:extLst>
          </p:cNvPr>
          <p:cNvSpPr>
            <a:spLocks noGrp="1"/>
          </p:cNvSpPr>
          <p:nvPr>
            <p:ph type="title"/>
          </p:nvPr>
        </p:nvSpPr>
        <p:spPr>
          <a:xfrm>
            <a:off x="862990" y="2873522"/>
            <a:ext cx="7772400" cy="1362075"/>
          </a:xfrm>
        </p:spPr>
        <p:txBody>
          <a:bodyPr/>
          <a:lstStyle/>
          <a:p>
            <a:r>
              <a:rPr lang="lv-LV" dirty="0">
                <a:solidFill>
                  <a:schemeClr val="accent4">
                    <a:lumMod val="50000"/>
                  </a:schemeClr>
                </a:solidFill>
                <a:latin typeface="Arial" charset="0"/>
                <a:ea typeface="Arial" charset="0"/>
                <a:cs typeface="Arial" charset="0"/>
              </a:rPr>
              <a:t>HPV vakcīnas ir daļiņu (</a:t>
            </a:r>
            <a:r>
              <a:rPr lang="lv-LV" dirty="0" err="1">
                <a:solidFill>
                  <a:schemeClr val="accent4">
                    <a:lumMod val="50000"/>
                  </a:schemeClr>
                </a:solidFill>
                <a:latin typeface="Arial" charset="0"/>
                <a:ea typeface="Arial" charset="0"/>
                <a:cs typeface="Arial" charset="0"/>
              </a:rPr>
              <a:t>sub-unit</a:t>
            </a:r>
            <a:r>
              <a:rPr lang="lv-LV" dirty="0">
                <a:solidFill>
                  <a:schemeClr val="accent4">
                    <a:lumMod val="50000"/>
                  </a:schemeClr>
                </a:solidFill>
                <a:latin typeface="Arial" charset="0"/>
                <a:ea typeface="Arial" charset="0"/>
                <a:cs typeface="Arial" charset="0"/>
              </a:rPr>
              <a:t>) vakcīnas, kas veidotas no  galvenā vīrusa kapsīda </a:t>
            </a:r>
            <a:r>
              <a:rPr lang="lv-LV" dirty="0" err="1">
                <a:solidFill>
                  <a:schemeClr val="accent4">
                    <a:lumMod val="50000"/>
                  </a:schemeClr>
                </a:solidFill>
                <a:latin typeface="Arial" charset="0"/>
                <a:ea typeface="Arial" charset="0"/>
                <a:cs typeface="Arial" charset="0"/>
              </a:rPr>
              <a:t>olb</a:t>
            </a:r>
            <a:r>
              <a:rPr lang="lv-LV" dirty="0">
                <a:solidFill>
                  <a:schemeClr val="accent4">
                    <a:lumMod val="50000"/>
                  </a:schemeClr>
                </a:solidFill>
                <a:latin typeface="Arial" charset="0"/>
                <a:ea typeface="Arial" charset="0"/>
                <a:cs typeface="Arial" charset="0"/>
              </a:rPr>
              <a:t>, </a:t>
            </a:r>
            <a:br>
              <a:rPr lang="lv-LV" dirty="0">
                <a:solidFill>
                  <a:schemeClr val="accent4">
                    <a:lumMod val="50000"/>
                  </a:schemeClr>
                </a:solidFill>
                <a:latin typeface="Arial" charset="0"/>
                <a:ea typeface="Arial" charset="0"/>
                <a:cs typeface="Arial" charset="0"/>
              </a:rPr>
            </a:br>
            <a:r>
              <a:rPr lang="lv-LV" sz="3200" i="1" dirty="0" err="1">
                <a:solidFill>
                  <a:schemeClr val="accent4">
                    <a:lumMod val="50000"/>
                  </a:schemeClr>
                </a:solidFill>
                <a:latin typeface="Arial" charset="0"/>
                <a:ea typeface="Arial" charset="0"/>
                <a:cs typeface="Arial" charset="0"/>
              </a:rPr>
              <a:t>Virus-like</a:t>
            </a:r>
            <a:r>
              <a:rPr lang="lv-LV" sz="3200" i="1" dirty="0">
                <a:solidFill>
                  <a:schemeClr val="accent4">
                    <a:lumMod val="50000"/>
                  </a:schemeClr>
                </a:solidFill>
                <a:latin typeface="Arial" charset="0"/>
                <a:ea typeface="Arial" charset="0"/>
                <a:cs typeface="Arial" charset="0"/>
              </a:rPr>
              <a:t> </a:t>
            </a:r>
            <a:r>
              <a:rPr lang="lv-LV" sz="3200" i="1" dirty="0" err="1">
                <a:solidFill>
                  <a:schemeClr val="accent4">
                    <a:lumMod val="50000"/>
                  </a:schemeClr>
                </a:solidFill>
                <a:latin typeface="Arial" charset="0"/>
                <a:ea typeface="Arial" charset="0"/>
                <a:cs typeface="Arial" charset="0"/>
              </a:rPr>
              <a:t>particles</a:t>
            </a:r>
            <a:r>
              <a:rPr lang="lv-LV" sz="3200" i="1" dirty="0">
                <a:solidFill>
                  <a:schemeClr val="accent4">
                    <a:lumMod val="50000"/>
                  </a:schemeClr>
                </a:solidFill>
                <a:latin typeface="Arial" charset="0"/>
                <a:ea typeface="Arial" charset="0"/>
                <a:cs typeface="Arial" charset="0"/>
              </a:rPr>
              <a:t> (</a:t>
            </a:r>
            <a:r>
              <a:rPr lang="lv-LV" sz="3200" i="1" dirty="0" err="1">
                <a:solidFill>
                  <a:schemeClr val="accent4">
                    <a:lumMod val="50000"/>
                  </a:schemeClr>
                </a:solidFill>
                <a:latin typeface="Arial" charset="0"/>
                <a:ea typeface="Arial" charset="0"/>
                <a:cs typeface="Arial" charset="0"/>
              </a:rPr>
              <a:t>VLPs</a:t>
            </a:r>
            <a:r>
              <a:rPr lang="lv-LV" sz="3200" i="1" dirty="0">
                <a:solidFill>
                  <a:schemeClr val="accent4">
                    <a:lumMod val="50000"/>
                  </a:schemeClr>
                </a:solidFill>
                <a:latin typeface="Arial" charset="0"/>
                <a:ea typeface="Arial" charset="0"/>
                <a:cs typeface="Arial" charset="0"/>
              </a:rPr>
              <a:t>)</a:t>
            </a:r>
            <a:r>
              <a:rPr lang="lv-LV" dirty="0">
                <a:solidFill>
                  <a:schemeClr val="accent4">
                    <a:lumMod val="50000"/>
                  </a:schemeClr>
                </a:solidFill>
                <a:latin typeface="Arial" charset="0"/>
                <a:ea typeface="Arial" charset="0"/>
                <a:cs typeface="Arial" charset="0"/>
              </a:rPr>
              <a:t> </a:t>
            </a:r>
            <a:br>
              <a:rPr lang="lv-LV" dirty="0">
                <a:solidFill>
                  <a:schemeClr val="accent4">
                    <a:lumMod val="50000"/>
                  </a:schemeClr>
                </a:solidFill>
                <a:latin typeface="Arial" charset="0"/>
                <a:ea typeface="Arial" charset="0"/>
                <a:cs typeface="Arial" charset="0"/>
              </a:rPr>
            </a:br>
            <a:endParaRPr lang="lv-LV" dirty="0"/>
          </a:p>
        </p:txBody>
      </p:sp>
      <p:sp>
        <p:nvSpPr>
          <p:cNvPr id="3" name="Satura vietturis 2">
            <a:extLst>
              <a:ext uri="{FF2B5EF4-FFF2-40B4-BE49-F238E27FC236}">
                <a16:creationId xmlns:a16="http://schemas.microsoft.com/office/drawing/2014/main" id="{D2E8C638-29F5-4F20-8117-B288826C0CEF}"/>
              </a:ext>
            </a:extLst>
          </p:cNvPr>
          <p:cNvSpPr>
            <a:spLocks noGrp="1"/>
          </p:cNvSpPr>
          <p:nvPr>
            <p:ph type="body" idx="1"/>
          </p:nvPr>
        </p:nvSpPr>
        <p:spPr>
          <a:xfrm>
            <a:off x="685800" y="1246725"/>
            <a:ext cx="7772400" cy="1500187"/>
          </a:xfrm>
        </p:spPr>
        <p:txBody>
          <a:bodyPr/>
          <a:lstStyle/>
          <a:p>
            <a:pPr>
              <a:spcBef>
                <a:spcPts val="912"/>
              </a:spcBef>
              <a:defRPr/>
            </a:pPr>
            <a:r>
              <a:rPr lang="lv-LV" dirty="0" err="1">
                <a:solidFill>
                  <a:schemeClr val="accent4">
                    <a:lumMod val="50000"/>
                  </a:schemeClr>
                </a:solidFill>
                <a:latin typeface="Arial" charset="0"/>
                <a:ea typeface="Arial" charset="0"/>
                <a:cs typeface="Arial" charset="0"/>
              </a:rPr>
              <a:t>VLPs</a:t>
            </a:r>
            <a:r>
              <a:rPr lang="lv-LV" dirty="0">
                <a:solidFill>
                  <a:schemeClr val="accent4">
                    <a:lumMod val="50000"/>
                  </a:schemeClr>
                </a:solidFill>
                <a:latin typeface="Arial" charset="0"/>
                <a:ea typeface="Arial" charset="0"/>
                <a:cs typeface="Arial" charset="0"/>
              </a:rPr>
              <a:t> atdarina dabīgā vīrusa struktūru, taču nesatur vīrusa DNS</a:t>
            </a:r>
          </a:p>
          <a:p>
            <a:endParaRPr lang="lv-LV" dirty="0"/>
          </a:p>
        </p:txBody>
      </p:sp>
    </p:spTree>
    <p:extLst>
      <p:ext uri="{BB962C8B-B14F-4D97-AF65-F5344CB8AC3E}">
        <p14:creationId xmlns:p14="http://schemas.microsoft.com/office/powerpoint/2010/main" val="2257231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53103" y="2144110"/>
            <a:ext cx="2795752" cy="1870842"/>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lv-LV"/>
          </a:p>
        </p:txBody>
      </p:sp>
      <p:sp>
        <p:nvSpPr>
          <p:cNvPr id="4" name="Virsraksts 3">
            <a:extLst>
              <a:ext uri="{FF2B5EF4-FFF2-40B4-BE49-F238E27FC236}">
                <a16:creationId xmlns:a16="http://schemas.microsoft.com/office/drawing/2014/main" id="{8562D15A-3BC3-48A3-A384-5CDA14F87512}"/>
              </a:ext>
            </a:extLst>
          </p:cNvPr>
          <p:cNvSpPr>
            <a:spLocks noGrp="1"/>
          </p:cNvSpPr>
          <p:nvPr>
            <p:ph type="title"/>
          </p:nvPr>
        </p:nvSpPr>
        <p:spPr>
          <a:xfrm>
            <a:off x="1492469" y="209713"/>
            <a:ext cx="7022881" cy="1325563"/>
          </a:xfrm>
        </p:spPr>
        <p:txBody>
          <a:bodyPr>
            <a:normAutofit/>
          </a:bodyPr>
          <a:lstStyle/>
          <a:p>
            <a:pPr algn="l"/>
            <a:r>
              <a:rPr lang="lv-LV" sz="3500" b="1" dirty="0">
                <a:solidFill>
                  <a:schemeClr val="accent4">
                    <a:lumMod val="50000"/>
                  </a:schemeClr>
                </a:solidFill>
                <a:latin typeface="Arial" panose="020B0604020202020204" pitchFamily="34" charset="0"/>
                <a:cs typeface="Arial" panose="020B0604020202020204" pitchFamily="34" charset="0"/>
              </a:rPr>
              <a:t>Izplatītākie mīti</a:t>
            </a:r>
          </a:p>
        </p:txBody>
      </p:sp>
      <p:graphicFrame>
        <p:nvGraphicFramePr>
          <p:cNvPr id="16" name="Satura vietturis 4"/>
          <p:cNvGraphicFramePr>
            <a:graphicFrameLocks noGrp="1"/>
          </p:cNvGraphicFramePr>
          <p:nvPr>
            <p:ph idx="1"/>
            <p:extLst>
              <p:ext uri="{D42A27DB-BD31-4B8C-83A1-F6EECF244321}">
                <p14:modId xmlns:p14="http://schemas.microsoft.com/office/powerpoint/2010/main" val="2090114855"/>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1434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9306" y="451178"/>
            <a:ext cx="11731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781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612398" y="104775"/>
            <a:ext cx="6418764" cy="1077746"/>
          </a:xfrm>
        </p:spPr>
        <p:txBody>
          <a:bodyPr/>
          <a:lstStyle/>
          <a:p>
            <a:r>
              <a:rPr lang="lv-LV" altLang="en-US" sz="2700" dirty="0">
                <a:solidFill>
                  <a:srgbClr val="403152"/>
                </a:solidFill>
                <a:latin typeface="Arial" charset="0"/>
                <a:ea typeface="Arial" charset="0"/>
                <a:cs typeface="Arial" charset="0"/>
              </a:rPr>
              <a:t>Vakcīnu klīniskā izpēte 20 gadu garumā</a:t>
            </a:r>
            <a:endParaRPr lang="lv-LV" altLang="lv-LV" sz="2700" dirty="0">
              <a:latin typeface="Arial" charset="0"/>
              <a:ea typeface="Arial" charset="0"/>
              <a:cs typeface="Arial" charset="0"/>
            </a:endParaRP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233758190"/>
              </p:ext>
            </p:extLst>
          </p:nvPr>
        </p:nvGraphicFramePr>
        <p:xfrm>
          <a:off x="164892" y="1600200"/>
          <a:ext cx="8739264" cy="3175000"/>
        </p:xfrm>
        <a:graphic>
          <a:graphicData uri="http://schemas.openxmlformats.org/drawingml/2006/table">
            <a:tbl>
              <a:tblPr firstRow="1" bandRow="1">
                <a:tableStyleId>{00A15C55-8517-42AA-B614-E9B94910E393}</a:tableStyleId>
              </a:tblPr>
              <a:tblGrid>
                <a:gridCol w="2913088">
                  <a:extLst>
                    <a:ext uri="{9D8B030D-6E8A-4147-A177-3AD203B41FA5}">
                      <a16:colId xmlns:a16="http://schemas.microsoft.com/office/drawing/2014/main" val="20000"/>
                    </a:ext>
                  </a:extLst>
                </a:gridCol>
                <a:gridCol w="2913088">
                  <a:extLst>
                    <a:ext uri="{9D8B030D-6E8A-4147-A177-3AD203B41FA5}">
                      <a16:colId xmlns:a16="http://schemas.microsoft.com/office/drawing/2014/main" val="20001"/>
                    </a:ext>
                  </a:extLst>
                </a:gridCol>
                <a:gridCol w="2913088">
                  <a:extLst>
                    <a:ext uri="{9D8B030D-6E8A-4147-A177-3AD203B41FA5}">
                      <a16:colId xmlns:a16="http://schemas.microsoft.com/office/drawing/2014/main" val="20002"/>
                    </a:ext>
                  </a:extLst>
                </a:gridCol>
              </a:tblGrid>
              <a:tr h="370840">
                <a:tc gridSpan="3">
                  <a:txBody>
                    <a:bodyPr/>
                    <a:lstStyle/>
                    <a:p>
                      <a:pPr algn="ctr"/>
                      <a:r>
                        <a:rPr lang="lv-LV" noProof="0" dirty="0" err="1">
                          <a:latin typeface="Arial" charset="0"/>
                          <a:ea typeface="Arial" charset="0"/>
                          <a:cs typeface="Arial" charset="0"/>
                        </a:rPr>
                        <a:t>Monovalentas</a:t>
                      </a:r>
                      <a:r>
                        <a:rPr lang="lv-LV" noProof="0" dirty="0">
                          <a:latin typeface="Arial" charset="0"/>
                          <a:ea typeface="Arial" charset="0"/>
                          <a:cs typeface="Arial" charset="0"/>
                        </a:rPr>
                        <a:t> HPV vakcīnas (1997-2004)</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r>
                        <a:rPr lang="lv-LV" sz="1600" noProof="0" dirty="0">
                          <a:solidFill>
                            <a:schemeClr val="accent4">
                              <a:lumMod val="50000"/>
                            </a:schemeClr>
                          </a:solidFill>
                          <a:latin typeface="Arial" charset="0"/>
                          <a:ea typeface="Arial" charset="0"/>
                          <a:cs typeface="Arial" charset="0"/>
                        </a:rPr>
                        <a:t>Vakcīnas HPV tips</a:t>
                      </a:r>
                    </a:p>
                  </a:txBody>
                  <a:tcPr/>
                </a:tc>
                <a:tc>
                  <a:txBody>
                    <a:bodyPr/>
                    <a:lstStyle/>
                    <a:p>
                      <a:pPr algn="ctr"/>
                      <a:r>
                        <a:rPr lang="lv-LV" sz="1600" noProof="0" dirty="0">
                          <a:solidFill>
                            <a:schemeClr val="accent4">
                              <a:lumMod val="50000"/>
                            </a:schemeClr>
                          </a:solidFill>
                          <a:latin typeface="Arial" charset="0"/>
                          <a:ea typeface="Arial" charset="0"/>
                          <a:cs typeface="Arial" charset="0"/>
                        </a:rPr>
                        <a:t>Klīniskā fāze</a:t>
                      </a:r>
                    </a:p>
                  </a:txBody>
                  <a:tcPr/>
                </a:tc>
                <a:tc>
                  <a:txBody>
                    <a:bodyPr/>
                    <a:lstStyle/>
                    <a:p>
                      <a:pPr algn="ctr"/>
                      <a:r>
                        <a:rPr lang="lv-LV" sz="1600" noProof="0" dirty="0">
                          <a:solidFill>
                            <a:schemeClr val="accent4">
                              <a:lumMod val="50000"/>
                            </a:schemeClr>
                          </a:solidFill>
                          <a:latin typeface="Arial" charset="0"/>
                          <a:ea typeface="Arial" charset="0"/>
                          <a:cs typeface="Arial" charset="0"/>
                        </a:rPr>
                        <a:t>Pētījuma populācijas ģeogrāfiskais sadalījums</a:t>
                      </a:r>
                    </a:p>
                  </a:txBody>
                  <a:tcPr/>
                </a:tc>
                <a:extLst>
                  <a:ext uri="{0D108BD9-81ED-4DB2-BD59-A6C34878D82A}">
                    <a16:rowId xmlns:a16="http://schemas.microsoft.com/office/drawing/2014/main" val="10001"/>
                  </a:ext>
                </a:extLst>
              </a:tr>
              <a:tr h="370840">
                <a:tc>
                  <a:txBody>
                    <a:bodyPr/>
                    <a:lstStyle/>
                    <a:p>
                      <a:pPr algn="ctr"/>
                      <a:r>
                        <a:rPr lang="lv-LV" sz="1600" noProof="0" dirty="0">
                          <a:solidFill>
                            <a:schemeClr val="accent4">
                              <a:lumMod val="50000"/>
                            </a:schemeClr>
                          </a:solidFill>
                          <a:latin typeface="Arial" charset="0"/>
                          <a:ea typeface="Arial" charset="0"/>
                          <a:cs typeface="Arial" charset="0"/>
                        </a:rPr>
                        <a:t>11</a:t>
                      </a:r>
                    </a:p>
                  </a:txBody>
                  <a:tcPr/>
                </a:tc>
                <a:tc>
                  <a:txBody>
                    <a:bodyPr/>
                    <a:lstStyle/>
                    <a:p>
                      <a:pPr algn="ctr"/>
                      <a:r>
                        <a:rPr lang="lv-LV" sz="1600" noProof="0" dirty="0">
                          <a:solidFill>
                            <a:schemeClr val="accent4">
                              <a:lumMod val="50000"/>
                            </a:schemeClr>
                          </a:solidFill>
                          <a:latin typeface="Arial" charset="0"/>
                          <a:ea typeface="Arial" charset="0"/>
                          <a:cs typeface="Arial" charset="0"/>
                        </a:rPr>
                        <a:t>I</a:t>
                      </a:r>
                    </a:p>
                  </a:txBody>
                  <a:tcPr/>
                </a:tc>
                <a:tc>
                  <a:txBody>
                    <a:bodyPr/>
                    <a:lstStyle/>
                    <a:p>
                      <a:pPr algn="ctr"/>
                      <a:r>
                        <a:rPr lang="lv-LV" sz="1600" noProof="0" dirty="0">
                          <a:solidFill>
                            <a:schemeClr val="accent4">
                              <a:lumMod val="50000"/>
                            </a:schemeClr>
                          </a:solidFill>
                          <a:latin typeface="Arial" charset="0"/>
                          <a:ea typeface="Arial" charset="0"/>
                          <a:cs typeface="Arial" charset="0"/>
                        </a:rPr>
                        <a:t>Ziemeļamerika</a:t>
                      </a:r>
                    </a:p>
                  </a:txBody>
                  <a:tcPr/>
                </a:tc>
                <a:extLst>
                  <a:ext uri="{0D108BD9-81ED-4DB2-BD59-A6C34878D82A}">
                    <a16:rowId xmlns:a16="http://schemas.microsoft.com/office/drawing/2014/main" val="10002"/>
                  </a:ext>
                </a:extLst>
              </a:tr>
              <a:tr h="370840">
                <a:tc>
                  <a:txBody>
                    <a:bodyPr/>
                    <a:lstStyle/>
                    <a:p>
                      <a:pPr algn="ctr"/>
                      <a:r>
                        <a:rPr lang="lv-LV" sz="1600" noProof="0" dirty="0">
                          <a:solidFill>
                            <a:schemeClr val="accent4">
                              <a:lumMod val="50000"/>
                            </a:schemeClr>
                          </a:solidFill>
                          <a:latin typeface="Arial" charset="0"/>
                          <a:ea typeface="Arial" charset="0"/>
                          <a:cs typeface="Arial" charset="0"/>
                        </a:rPr>
                        <a:t>16</a:t>
                      </a:r>
                    </a:p>
                  </a:txBody>
                  <a:tcPr/>
                </a:tc>
                <a:tc>
                  <a:txBody>
                    <a:bodyPr/>
                    <a:lstStyle/>
                    <a:p>
                      <a:pPr algn="ctr"/>
                      <a:r>
                        <a:rPr lang="lv-LV" sz="1600" noProof="0" dirty="0">
                          <a:solidFill>
                            <a:schemeClr val="accent4">
                              <a:lumMod val="50000"/>
                            </a:schemeClr>
                          </a:solidFill>
                          <a:latin typeface="Arial" charset="0"/>
                          <a:ea typeface="Arial" charset="0"/>
                          <a:cs typeface="Arial" charset="0"/>
                        </a:rPr>
                        <a:t>I</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lv-LV" sz="1600" noProof="0" dirty="0">
                          <a:solidFill>
                            <a:schemeClr val="accent4">
                              <a:lumMod val="50000"/>
                            </a:schemeClr>
                          </a:solidFill>
                          <a:latin typeface="Arial" charset="0"/>
                          <a:ea typeface="Arial" charset="0"/>
                          <a:cs typeface="Arial" charset="0"/>
                        </a:rPr>
                        <a:t>Ziemeļamerika</a:t>
                      </a:r>
                    </a:p>
                  </a:txBody>
                  <a:tcPr/>
                </a:tc>
                <a:extLst>
                  <a:ext uri="{0D108BD9-81ED-4DB2-BD59-A6C34878D82A}">
                    <a16:rowId xmlns:a16="http://schemas.microsoft.com/office/drawing/2014/main" val="10003"/>
                  </a:ext>
                </a:extLst>
              </a:tr>
              <a:tr h="370840">
                <a:tc>
                  <a:txBody>
                    <a:bodyPr/>
                    <a:lstStyle/>
                    <a:p>
                      <a:pPr algn="ctr"/>
                      <a:r>
                        <a:rPr lang="lv-LV" sz="1600" noProof="0" dirty="0">
                          <a:solidFill>
                            <a:schemeClr val="accent4">
                              <a:lumMod val="50000"/>
                            </a:schemeClr>
                          </a:solidFill>
                          <a:latin typeface="Arial" charset="0"/>
                          <a:ea typeface="Arial" charset="0"/>
                          <a:cs typeface="Arial" charset="0"/>
                        </a:rPr>
                        <a:t>16</a:t>
                      </a:r>
                    </a:p>
                  </a:txBody>
                  <a:tcPr/>
                </a:tc>
                <a:tc>
                  <a:txBody>
                    <a:bodyPr/>
                    <a:lstStyle/>
                    <a:p>
                      <a:pPr algn="ctr"/>
                      <a:r>
                        <a:rPr lang="lv-LV" sz="1600" noProof="0" dirty="0">
                          <a:solidFill>
                            <a:schemeClr val="accent4">
                              <a:lumMod val="50000"/>
                            </a:schemeClr>
                          </a:solidFill>
                          <a:latin typeface="Arial" charset="0"/>
                          <a:ea typeface="Arial" charset="0"/>
                          <a:cs typeface="Arial" charset="0"/>
                        </a:rPr>
                        <a:t>I</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lv-LV" sz="1600" noProof="0" dirty="0">
                          <a:solidFill>
                            <a:schemeClr val="accent4">
                              <a:lumMod val="50000"/>
                            </a:schemeClr>
                          </a:solidFill>
                          <a:latin typeface="Arial" charset="0"/>
                          <a:ea typeface="Arial" charset="0"/>
                          <a:cs typeface="Arial" charset="0"/>
                        </a:rPr>
                        <a:t>Ziemeļamerika</a:t>
                      </a:r>
                    </a:p>
                  </a:txBody>
                  <a:tcPr/>
                </a:tc>
                <a:extLst>
                  <a:ext uri="{0D108BD9-81ED-4DB2-BD59-A6C34878D82A}">
                    <a16:rowId xmlns:a16="http://schemas.microsoft.com/office/drawing/2014/main" val="10004"/>
                  </a:ext>
                </a:extLst>
              </a:tr>
              <a:tr h="370840">
                <a:tc>
                  <a:txBody>
                    <a:bodyPr/>
                    <a:lstStyle/>
                    <a:p>
                      <a:pPr algn="ctr"/>
                      <a:r>
                        <a:rPr lang="lv-LV" sz="1600" noProof="0" dirty="0">
                          <a:solidFill>
                            <a:schemeClr val="accent4">
                              <a:lumMod val="50000"/>
                            </a:schemeClr>
                          </a:solidFill>
                          <a:latin typeface="Arial" charset="0"/>
                          <a:ea typeface="Arial" charset="0"/>
                          <a:cs typeface="Arial" charset="0"/>
                        </a:rPr>
                        <a:t>16</a:t>
                      </a:r>
                    </a:p>
                  </a:txBody>
                  <a:tcPr/>
                </a:tc>
                <a:tc>
                  <a:txBody>
                    <a:bodyPr/>
                    <a:lstStyle/>
                    <a:p>
                      <a:pPr algn="ctr"/>
                      <a:r>
                        <a:rPr lang="lv-LV" sz="1600" noProof="0" dirty="0">
                          <a:solidFill>
                            <a:schemeClr val="accent4">
                              <a:lumMod val="50000"/>
                            </a:schemeClr>
                          </a:solidFill>
                          <a:latin typeface="Arial" charset="0"/>
                          <a:ea typeface="Arial" charset="0"/>
                          <a:cs typeface="Arial" charset="0"/>
                        </a:rPr>
                        <a:t>II*</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lv-LV" sz="1600" noProof="0" dirty="0">
                          <a:solidFill>
                            <a:schemeClr val="accent4">
                              <a:lumMod val="50000"/>
                            </a:schemeClr>
                          </a:solidFill>
                          <a:latin typeface="Arial" charset="0"/>
                          <a:ea typeface="Arial" charset="0"/>
                          <a:cs typeface="Arial" charset="0"/>
                        </a:rPr>
                        <a:t>Ziemeļamerika</a:t>
                      </a:r>
                    </a:p>
                  </a:txBody>
                  <a:tcPr/>
                </a:tc>
                <a:extLst>
                  <a:ext uri="{0D108BD9-81ED-4DB2-BD59-A6C34878D82A}">
                    <a16:rowId xmlns:a16="http://schemas.microsoft.com/office/drawing/2014/main" val="10005"/>
                  </a:ext>
                </a:extLst>
              </a:tr>
              <a:tr h="370840">
                <a:tc>
                  <a:txBody>
                    <a:bodyPr/>
                    <a:lstStyle/>
                    <a:p>
                      <a:pPr algn="ctr"/>
                      <a:r>
                        <a:rPr lang="lv-LV" sz="1600" noProof="0" dirty="0">
                          <a:solidFill>
                            <a:schemeClr val="accent4">
                              <a:lumMod val="50000"/>
                            </a:schemeClr>
                          </a:solidFill>
                          <a:latin typeface="Arial" charset="0"/>
                          <a:ea typeface="Arial" charset="0"/>
                          <a:cs typeface="Arial" charset="0"/>
                        </a:rPr>
                        <a:t>18</a:t>
                      </a:r>
                    </a:p>
                  </a:txBody>
                  <a:tcPr/>
                </a:tc>
                <a:tc>
                  <a:txBody>
                    <a:bodyPr/>
                    <a:lstStyle/>
                    <a:p>
                      <a:pPr algn="ctr"/>
                      <a:r>
                        <a:rPr lang="lv-LV" sz="1600" noProof="0" dirty="0">
                          <a:solidFill>
                            <a:schemeClr val="accent4">
                              <a:lumMod val="50000"/>
                            </a:schemeClr>
                          </a:solidFill>
                          <a:latin typeface="Arial" charset="0"/>
                          <a:ea typeface="Arial" charset="0"/>
                          <a:cs typeface="Arial" charset="0"/>
                        </a:rPr>
                        <a:t>I</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lv-LV" sz="1600" noProof="0" dirty="0">
                          <a:solidFill>
                            <a:schemeClr val="accent4">
                              <a:lumMod val="50000"/>
                            </a:schemeClr>
                          </a:solidFill>
                          <a:latin typeface="Arial" charset="0"/>
                          <a:ea typeface="Arial" charset="0"/>
                          <a:cs typeface="Arial" charset="0"/>
                        </a:rPr>
                        <a:t>Ziemeļamerika</a:t>
                      </a:r>
                    </a:p>
                  </a:txBody>
                  <a:tcPr/>
                </a:tc>
                <a:extLst>
                  <a:ext uri="{0D108BD9-81ED-4DB2-BD59-A6C34878D82A}">
                    <a16:rowId xmlns:a16="http://schemas.microsoft.com/office/drawing/2014/main" val="10006"/>
                  </a:ext>
                </a:extLst>
              </a:tr>
              <a:tr h="370840">
                <a:tc gridSpan="3">
                  <a:txBody>
                    <a:bodyPr/>
                    <a:lstStyle/>
                    <a:p>
                      <a:pPr algn="l"/>
                      <a:r>
                        <a:rPr lang="lv-LV" sz="1600" noProof="0" dirty="0">
                          <a:solidFill>
                            <a:schemeClr val="accent4">
                              <a:lumMod val="50000"/>
                            </a:schemeClr>
                          </a:solidFill>
                          <a:latin typeface="Arial" charset="0"/>
                          <a:ea typeface="Arial" charset="0"/>
                          <a:cs typeface="Arial" charset="0"/>
                        </a:rPr>
                        <a:t>*</a:t>
                      </a:r>
                      <a:r>
                        <a:rPr lang="lv-LV" sz="1600" noProof="0" dirty="0" err="1">
                          <a:solidFill>
                            <a:schemeClr val="accent4">
                              <a:lumMod val="50000"/>
                            </a:schemeClr>
                          </a:solidFill>
                          <a:latin typeface="Arial" charset="0"/>
                          <a:ea typeface="Arial" charset="0"/>
                          <a:cs typeface="Arial" charset="0"/>
                        </a:rPr>
                        <a:t>Dubultakls</a:t>
                      </a:r>
                      <a:r>
                        <a:rPr lang="lv-LV" sz="1600" noProof="0" dirty="0">
                          <a:solidFill>
                            <a:schemeClr val="accent4">
                              <a:lumMod val="50000"/>
                            </a:schemeClr>
                          </a:solidFill>
                          <a:latin typeface="Arial" charset="0"/>
                          <a:ea typeface="Arial" charset="0"/>
                          <a:cs typeface="Arial" charset="0"/>
                        </a:rPr>
                        <a:t>, </a:t>
                      </a:r>
                      <a:r>
                        <a:rPr lang="lv-LV" sz="1600" noProof="0" dirty="0" err="1">
                          <a:solidFill>
                            <a:schemeClr val="accent4">
                              <a:lumMod val="50000"/>
                            </a:schemeClr>
                          </a:solidFill>
                          <a:latin typeface="Arial" charset="0"/>
                          <a:ea typeface="Arial" charset="0"/>
                          <a:cs typeface="Arial" charset="0"/>
                        </a:rPr>
                        <a:t>randomizēts</a:t>
                      </a:r>
                      <a:r>
                        <a:rPr lang="lv-LV" sz="1600" noProof="0" dirty="0">
                          <a:solidFill>
                            <a:schemeClr val="accent4">
                              <a:lumMod val="50000"/>
                            </a:schemeClr>
                          </a:solidFill>
                          <a:latin typeface="Arial" charset="0"/>
                          <a:ea typeface="Arial" charset="0"/>
                          <a:cs typeface="Arial" charset="0"/>
                        </a:rPr>
                        <a:t>, placebo kontrolēts</a:t>
                      </a:r>
                      <a:r>
                        <a:rPr lang="lv-LV" sz="1600" baseline="0" noProof="0" dirty="0">
                          <a:solidFill>
                            <a:schemeClr val="accent4">
                              <a:lumMod val="50000"/>
                            </a:schemeClr>
                          </a:solidFill>
                          <a:latin typeface="Arial" charset="0"/>
                          <a:ea typeface="Arial" charset="0"/>
                          <a:cs typeface="Arial" charset="0"/>
                        </a:rPr>
                        <a:t> pētījums</a:t>
                      </a:r>
                      <a:endParaRPr lang="lv-LV" sz="1600" noProof="0" dirty="0">
                        <a:solidFill>
                          <a:schemeClr val="accent4">
                            <a:lumMod val="50000"/>
                          </a:schemeClr>
                        </a:solidFill>
                        <a:latin typeface="Arial" charset="0"/>
                        <a:ea typeface="Arial" charset="0"/>
                        <a:cs typeface="Arial" charset="0"/>
                      </a:endParaRPr>
                    </a:p>
                  </a:txBody>
                  <a:tcPr/>
                </a:tc>
                <a:tc hMerge="1">
                  <a:txBody>
                    <a:bodyPr/>
                    <a:lstStyle/>
                    <a:p>
                      <a:endParaRPr lang="en-US"/>
                    </a:p>
                  </a:txBody>
                  <a:tcPr/>
                </a:tc>
                <a:tc hMerge="1">
                  <a:txBody>
                    <a:bodyPr/>
                    <a:lstStyle/>
                    <a:p>
                      <a:endParaRPr lang="en-US" dirty="0"/>
                    </a:p>
                  </a:txBody>
                  <a:tcPr>
                    <a:lnB w="12700" cmpd="sng">
                      <a:noFill/>
                    </a:lnB>
                  </a:tcPr>
                </a:tc>
                <a:extLst>
                  <a:ext uri="{0D108BD9-81ED-4DB2-BD59-A6C34878D82A}">
                    <a16:rowId xmlns:a16="http://schemas.microsoft.com/office/drawing/2014/main" val="10007"/>
                  </a:ext>
                </a:extLst>
              </a:tr>
            </a:tbl>
          </a:graphicData>
        </a:graphic>
      </p:graphicFrame>
      <p:sp>
        <p:nvSpPr>
          <p:cNvPr id="4191" name="TextBox 5"/>
          <p:cNvSpPr txBox="1">
            <a:spLocks noChangeArrowheads="1"/>
          </p:cNvSpPr>
          <p:nvPr/>
        </p:nvSpPr>
        <p:spPr bwMode="auto">
          <a:xfrm>
            <a:off x="26024" y="4825424"/>
            <a:ext cx="90170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MS PGothic" charset="-128"/>
              </a:defRPr>
            </a:lvl1pPr>
            <a:lvl2pPr marL="742950" indent="-285750" eaLnBrk="0" hangingPunct="0">
              <a:defRPr>
                <a:solidFill>
                  <a:schemeClr val="tx1"/>
                </a:solidFill>
                <a:latin typeface="Calibri" charset="0"/>
                <a:ea typeface="MS PGothic" charset="-128"/>
              </a:defRPr>
            </a:lvl2pPr>
            <a:lvl3pPr marL="1143000" indent="-228600" eaLnBrk="0" hangingPunct="0">
              <a:defRPr>
                <a:solidFill>
                  <a:schemeClr val="tx1"/>
                </a:solidFill>
                <a:latin typeface="Calibri" charset="0"/>
                <a:ea typeface="MS PGothic" charset="-128"/>
              </a:defRPr>
            </a:lvl3pPr>
            <a:lvl4pPr marL="1600200" indent="-228600" eaLnBrk="0" hangingPunct="0">
              <a:defRPr>
                <a:solidFill>
                  <a:schemeClr val="tx1"/>
                </a:solidFill>
                <a:latin typeface="Calibri" charset="0"/>
                <a:ea typeface="MS PGothic" charset="-128"/>
              </a:defRPr>
            </a:lvl4pPr>
            <a:lvl5pPr marL="2057400" indent="-228600" eaLnBrk="0" hangingPunct="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marL="171450" indent="-171450" eaLnBrk="1" hangingPunct="1">
              <a:buFont typeface="Wingdings" charset="2"/>
              <a:buChar char="§"/>
            </a:pPr>
            <a:r>
              <a:rPr lang="en-GB" altLang="en-US" sz="1000" dirty="0" err="1">
                <a:solidFill>
                  <a:schemeClr val="accent4">
                    <a:lumMod val="50000"/>
                  </a:schemeClr>
                </a:solidFill>
                <a:latin typeface="Arial" charset="0"/>
                <a:ea typeface="Arial" charset="0"/>
                <a:cs typeface="Arial" charset="0"/>
              </a:rPr>
              <a:t>Koutsky</a:t>
            </a:r>
            <a:r>
              <a:rPr lang="en-GB" altLang="en-US" sz="1000" dirty="0">
                <a:solidFill>
                  <a:schemeClr val="accent4">
                    <a:lumMod val="50000"/>
                  </a:schemeClr>
                </a:solidFill>
                <a:latin typeface="Arial" charset="0"/>
                <a:ea typeface="Arial" charset="0"/>
                <a:cs typeface="Arial" charset="0"/>
              </a:rPr>
              <a:t> LA, Ault KA, Wheeler CM, et al. A controlled trial of human papillomavirus type 16 vaccine. N </a:t>
            </a:r>
            <a:r>
              <a:rPr lang="en-GB" altLang="en-US" sz="1000" dirty="0" err="1">
                <a:solidFill>
                  <a:schemeClr val="accent4">
                    <a:lumMod val="50000"/>
                  </a:schemeClr>
                </a:solidFill>
                <a:latin typeface="Arial" charset="0"/>
                <a:ea typeface="Arial" charset="0"/>
                <a:cs typeface="Arial" charset="0"/>
              </a:rPr>
              <a:t>Engl</a:t>
            </a:r>
            <a:r>
              <a:rPr lang="en-GB" altLang="en-US" sz="1000" dirty="0">
                <a:solidFill>
                  <a:schemeClr val="accent4">
                    <a:lumMod val="50000"/>
                  </a:schemeClr>
                </a:solidFill>
                <a:latin typeface="Arial" charset="0"/>
                <a:ea typeface="Arial" charset="0"/>
                <a:cs typeface="Arial" charset="0"/>
              </a:rPr>
              <a:t> J Med. 2002; 347:1645-1651.</a:t>
            </a:r>
          </a:p>
          <a:p>
            <a:pPr marL="171450" indent="-171450" eaLnBrk="1" hangingPunct="1">
              <a:buFont typeface="Wingdings" charset="2"/>
              <a:buChar char="§"/>
            </a:pPr>
            <a:r>
              <a:rPr lang="en-GB" altLang="en-US" sz="1000" dirty="0">
                <a:solidFill>
                  <a:schemeClr val="accent4">
                    <a:lumMod val="50000"/>
                  </a:schemeClr>
                </a:solidFill>
                <a:latin typeface="Arial" charset="0"/>
                <a:ea typeface="Arial" charset="0"/>
                <a:cs typeface="Arial" charset="0"/>
              </a:rPr>
              <a:t>Ault KA, Giuliano AR, Edwards RP, et al. A phase I study to evaluate a human papillomavirus (HPV) type 18L1 VLP vaccine. Vaccine 1085 2004; 22:3004-7.</a:t>
            </a:r>
          </a:p>
          <a:p>
            <a:pPr marL="171450" indent="-171450" eaLnBrk="1" hangingPunct="1">
              <a:buFont typeface="Wingdings" charset="2"/>
              <a:buChar char="§"/>
            </a:pPr>
            <a:r>
              <a:rPr lang="en-GB" altLang="en-US" sz="1000" dirty="0">
                <a:solidFill>
                  <a:schemeClr val="accent4">
                    <a:lumMod val="50000"/>
                  </a:schemeClr>
                </a:solidFill>
                <a:latin typeface="Arial" charset="0"/>
                <a:ea typeface="Arial" charset="0"/>
                <a:cs typeface="Arial" charset="0"/>
              </a:rPr>
              <a:t>Fife KH, Wheeler CM, </a:t>
            </a:r>
            <a:r>
              <a:rPr lang="en-GB" altLang="en-US" sz="1000" dirty="0" err="1">
                <a:solidFill>
                  <a:schemeClr val="accent4">
                    <a:lumMod val="50000"/>
                  </a:schemeClr>
                </a:solidFill>
                <a:latin typeface="Arial" charset="0"/>
                <a:ea typeface="Arial" charset="0"/>
                <a:cs typeface="Arial" charset="0"/>
              </a:rPr>
              <a:t>Koutsky</a:t>
            </a:r>
            <a:r>
              <a:rPr lang="en-GB" altLang="en-US" sz="1000" dirty="0">
                <a:solidFill>
                  <a:schemeClr val="accent4">
                    <a:lumMod val="50000"/>
                  </a:schemeClr>
                </a:solidFill>
                <a:latin typeface="Arial" charset="0"/>
                <a:ea typeface="Arial" charset="0"/>
                <a:cs typeface="Arial" charset="0"/>
              </a:rPr>
              <a:t> LA, et al. Dose-ranging studies of the safety and immunogenicity of human papillomavirus Type 11 and Type 16 virus-like particle candidate vaccines in young healthy woman. Vaccine. 2004; 22:2943-2952</a:t>
            </a:r>
          </a:p>
          <a:p>
            <a:pPr marL="171450" indent="-171450" eaLnBrk="1" hangingPunct="1">
              <a:buFont typeface="Wingdings" charset="2"/>
              <a:buChar char="§"/>
            </a:pPr>
            <a:r>
              <a:rPr lang="en-GB" altLang="en-US" sz="1000" dirty="0">
                <a:solidFill>
                  <a:schemeClr val="accent4">
                    <a:lumMod val="50000"/>
                  </a:schemeClr>
                </a:solidFill>
                <a:latin typeface="Arial" charset="0"/>
                <a:ea typeface="Arial" charset="0"/>
                <a:cs typeface="Arial" charset="0"/>
              </a:rPr>
              <a:t>Poland GA, Jacobson RM, </a:t>
            </a:r>
            <a:r>
              <a:rPr lang="en-GB" altLang="en-US" sz="1000" dirty="0" err="1">
                <a:solidFill>
                  <a:schemeClr val="accent4">
                    <a:lumMod val="50000"/>
                  </a:schemeClr>
                </a:solidFill>
                <a:latin typeface="Arial" charset="0"/>
                <a:ea typeface="Arial" charset="0"/>
                <a:cs typeface="Arial" charset="0"/>
              </a:rPr>
              <a:t>Koutsky</a:t>
            </a:r>
            <a:r>
              <a:rPr lang="en-GB" altLang="en-US" sz="1000" dirty="0">
                <a:solidFill>
                  <a:schemeClr val="accent4">
                    <a:lumMod val="50000"/>
                  </a:schemeClr>
                </a:solidFill>
                <a:latin typeface="Arial" charset="0"/>
                <a:ea typeface="Arial" charset="0"/>
                <a:cs typeface="Arial" charset="0"/>
              </a:rPr>
              <a:t> LA, et al. Immunogenicity and </a:t>
            </a:r>
            <a:r>
              <a:rPr lang="en-GB" altLang="en-US" sz="1000" dirty="0" err="1">
                <a:solidFill>
                  <a:schemeClr val="accent4">
                    <a:lumMod val="50000"/>
                  </a:schemeClr>
                </a:solidFill>
                <a:latin typeface="Arial" charset="0"/>
                <a:ea typeface="Arial" charset="0"/>
                <a:cs typeface="Arial" charset="0"/>
              </a:rPr>
              <a:t>reactogenicity</a:t>
            </a:r>
            <a:r>
              <a:rPr lang="en-GB" altLang="en-US" sz="1000" dirty="0">
                <a:solidFill>
                  <a:schemeClr val="accent4">
                    <a:lumMod val="50000"/>
                  </a:schemeClr>
                </a:solidFill>
                <a:latin typeface="Arial" charset="0"/>
                <a:ea typeface="Arial" charset="0"/>
                <a:cs typeface="Arial" charset="0"/>
              </a:rPr>
              <a:t> of a novel vaccine for human papillomavirus 16: a 2-year 1095 randomized controlled clinical trial. Mayo </a:t>
            </a:r>
            <a:r>
              <a:rPr lang="en-GB" altLang="en-US" sz="1000" dirty="0" err="1">
                <a:solidFill>
                  <a:schemeClr val="accent4">
                    <a:lumMod val="50000"/>
                  </a:schemeClr>
                </a:solidFill>
                <a:latin typeface="Arial" charset="0"/>
                <a:ea typeface="Arial" charset="0"/>
                <a:cs typeface="Arial" charset="0"/>
              </a:rPr>
              <a:t>Clin</a:t>
            </a:r>
            <a:r>
              <a:rPr lang="en-GB" altLang="en-US" sz="1000" dirty="0">
                <a:solidFill>
                  <a:schemeClr val="accent4">
                    <a:lumMod val="50000"/>
                  </a:schemeClr>
                </a:solidFill>
                <a:latin typeface="Arial" charset="0"/>
                <a:ea typeface="Arial" charset="0"/>
                <a:cs typeface="Arial" charset="0"/>
              </a:rPr>
              <a:t> Proc. 2005;80:601-610.</a:t>
            </a:r>
          </a:p>
        </p:txBody>
      </p:sp>
      <p:pic>
        <p:nvPicPr>
          <p:cNvPr id="419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5325" y="6554788"/>
            <a:ext cx="1971675" cy="19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3" name="Picture 26" descr="C:\Users\Liga\Desktop\analiz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38" y="104775"/>
            <a:ext cx="10255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270000" y="53975"/>
            <a:ext cx="8229600" cy="1143000"/>
          </a:xfrm>
        </p:spPr>
        <p:txBody>
          <a:bodyPr/>
          <a:lstStyle/>
          <a:p>
            <a:pPr algn="l" eaLnBrk="1" hangingPunct="1"/>
            <a:r>
              <a:rPr lang="lv-LV" altLang="lv-LV" sz="3000" b="1" dirty="0">
                <a:solidFill>
                  <a:srgbClr val="403152"/>
                </a:solidFill>
                <a:latin typeface="Arial" charset="0"/>
                <a:ea typeface="Arial" charset="0"/>
                <a:cs typeface="Arial" charset="0"/>
              </a:rPr>
              <a:t>HPV vakcīnu attīstības hronoloģija</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369816042"/>
              </p:ext>
            </p:extLst>
          </p:nvPr>
        </p:nvGraphicFramePr>
        <p:xfrm>
          <a:off x="171450" y="1573818"/>
          <a:ext cx="8903381" cy="4888767"/>
        </p:xfrm>
        <a:graphic>
          <a:graphicData uri="http://schemas.openxmlformats.org/drawingml/2006/table">
            <a:tbl>
              <a:tblPr firstRow="1" bandRow="1">
                <a:tableStyleId>{00A15C55-8517-42AA-B614-E9B94910E393}</a:tableStyleId>
              </a:tblPr>
              <a:tblGrid>
                <a:gridCol w="1998848">
                  <a:extLst>
                    <a:ext uri="{9D8B030D-6E8A-4147-A177-3AD203B41FA5}">
                      <a16:colId xmlns:a16="http://schemas.microsoft.com/office/drawing/2014/main" val="20000"/>
                    </a:ext>
                  </a:extLst>
                </a:gridCol>
                <a:gridCol w="233936">
                  <a:extLst>
                    <a:ext uri="{9D8B030D-6E8A-4147-A177-3AD203B41FA5}">
                      <a16:colId xmlns:a16="http://schemas.microsoft.com/office/drawing/2014/main" val="20001"/>
                    </a:ext>
                  </a:extLst>
                </a:gridCol>
                <a:gridCol w="237062">
                  <a:extLst>
                    <a:ext uri="{9D8B030D-6E8A-4147-A177-3AD203B41FA5}">
                      <a16:colId xmlns:a16="http://schemas.microsoft.com/office/drawing/2014/main" val="20002"/>
                    </a:ext>
                  </a:extLst>
                </a:gridCol>
                <a:gridCol w="233936">
                  <a:extLst>
                    <a:ext uri="{9D8B030D-6E8A-4147-A177-3AD203B41FA5}">
                      <a16:colId xmlns:a16="http://schemas.microsoft.com/office/drawing/2014/main" val="20003"/>
                    </a:ext>
                  </a:extLst>
                </a:gridCol>
                <a:gridCol w="233936">
                  <a:extLst>
                    <a:ext uri="{9D8B030D-6E8A-4147-A177-3AD203B41FA5}">
                      <a16:colId xmlns:a16="http://schemas.microsoft.com/office/drawing/2014/main" val="20004"/>
                    </a:ext>
                  </a:extLst>
                </a:gridCol>
                <a:gridCol w="238838">
                  <a:extLst>
                    <a:ext uri="{9D8B030D-6E8A-4147-A177-3AD203B41FA5}">
                      <a16:colId xmlns:a16="http://schemas.microsoft.com/office/drawing/2014/main" val="20005"/>
                    </a:ext>
                  </a:extLst>
                </a:gridCol>
                <a:gridCol w="233936">
                  <a:extLst>
                    <a:ext uri="{9D8B030D-6E8A-4147-A177-3AD203B41FA5}">
                      <a16:colId xmlns:a16="http://schemas.microsoft.com/office/drawing/2014/main" val="20006"/>
                    </a:ext>
                  </a:extLst>
                </a:gridCol>
                <a:gridCol w="237063">
                  <a:extLst>
                    <a:ext uri="{9D8B030D-6E8A-4147-A177-3AD203B41FA5}">
                      <a16:colId xmlns:a16="http://schemas.microsoft.com/office/drawing/2014/main" val="20007"/>
                    </a:ext>
                  </a:extLst>
                </a:gridCol>
                <a:gridCol w="233936">
                  <a:extLst>
                    <a:ext uri="{9D8B030D-6E8A-4147-A177-3AD203B41FA5}">
                      <a16:colId xmlns:a16="http://schemas.microsoft.com/office/drawing/2014/main" val="20008"/>
                    </a:ext>
                  </a:extLst>
                </a:gridCol>
                <a:gridCol w="237062">
                  <a:extLst>
                    <a:ext uri="{9D8B030D-6E8A-4147-A177-3AD203B41FA5}">
                      <a16:colId xmlns:a16="http://schemas.microsoft.com/office/drawing/2014/main" val="20009"/>
                    </a:ext>
                  </a:extLst>
                </a:gridCol>
                <a:gridCol w="233936">
                  <a:extLst>
                    <a:ext uri="{9D8B030D-6E8A-4147-A177-3AD203B41FA5}">
                      <a16:colId xmlns:a16="http://schemas.microsoft.com/office/drawing/2014/main" val="20010"/>
                    </a:ext>
                  </a:extLst>
                </a:gridCol>
                <a:gridCol w="253870">
                  <a:extLst>
                    <a:ext uri="{9D8B030D-6E8A-4147-A177-3AD203B41FA5}">
                      <a16:colId xmlns:a16="http://schemas.microsoft.com/office/drawing/2014/main" val="20011"/>
                    </a:ext>
                  </a:extLst>
                </a:gridCol>
                <a:gridCol w="252096">
                  <a:extLst>
                    <a:ext uri="{9D8B030D-6E8A-4147-A177-3AD203B41FA5}">
                      <a16:colId xmlns:a16="http://schemas.microsoft.com/office/drawing/2014/main" val="20012"/>
                    </a:ext>
                  </a:extLst>
                </a:gridCol>
                <a:gridCol w="268901">
                  <a:extLst>
                    <a:ext uri="{9D8B030D-6E8A-4147-A177-3AD203B41FA5}">
                      <a16:colId xmlns:a16="http://schemas.microsoft.com/office/drawing/2014/main" val="20013"/>
                    </a:ext>
                  </a:extLst>
                </a:gridCol>
                <a:gridCol w="252097">
                  <a:extLst>
                    <a:ext uri="{9D8B030D-6E8A-4147-A177-3AD203B41FA5}">
                      <a16:colId xmlns:a16="http://schemas.microsoft.com/office/drawing/2014/main" val="20014"/>
                    </a:ext>
                  </a:extLst>
                </a:gridCol>
                <a:gridCol w="252096">
                  <a:extLst>
                    <a:ext uri="{9D8B030D-6E8A-4147-A177-3AD203B41FA5}">
                      <a16:colId xmlns:a16="http://schemas.microsoft.com/office/drawing/2014/main" val="20015"/>
                    </a:ext>
                  </a:extLst>
                </a:gridCol>
                <a:gridCol w="252096">
                  <a:extLst>
                    <a:ext uri="{9D8B030D-6E8A-4147-A177-3AD203B41FA5}">
                      <a16:colId xmlns:a16="http://schemas.microsoft.com/office/drawing/2014/main" val="20016"/>
                    </a:ext>
                  </a:extLst>
                </a:gridCol>
                <a:gridCol w="268901">
                  <a:extLst>
                    <a:ext uri="{9D8B030D-6E8A-4147-A177-3AD203B41FA5}">
                      <a16:colId xmlns:a16="http://schemas.microsoft.com/office/drawing/2014/main" val="20017"/>
                    </a:ext>
                  </a:extLst>
                </a:gridCol>
                <a:gridCol w="268901">
                  <a:extLst>
                    <a:ext uri="{9D8B030D-6E8A-4147-A177-3AD203B41FA5}">
                      <a16:colId xmlns:a16="http://schemas.microsoft.com/office/drawing/2014/main" val="20018"/>
                    </a:ext>
                  </a:extLst>
                </a:gridCol>
                <a:gridCol w="268901">
                  <a:extLst>
                    <a:ext uri="{9D8B030D-6E8A-4147-A177-3AD203B41FA5}">
                      <a16:colId xmlns:a16="http://schemas.microsoft.com/office/drawing/2014/main" val="20019"/>
                    </a:ext>
                  </a:extLst>
                </a:gridCol>
                <a:gridCol w="252097">
                  <a:extLst>
                    <a:ext uri="{9D8B030D-6E8A-4147-A177-3AD203B41FA5}">
                      <a16:colId xmlns:a16="http://schemas.microsoft.com/office/drawing/2014/main" val="20020"/>
                    </a:ext>
                  </a:extLst>
                </a:gridCol>
                <a:gridCol w="285709">
                  <a:extLst>
                    <a:ext uri="{9D8B030D-6E8A-4147-A177-3AD203B41FA5}">
                      <a16:colId xmlns:a16="http://schemas.microsoft.com/office/drawing/2014/main" val="20021"/>
                    </a:ext>
                  </a:extLst>
                </a:gridCol>
                <a:gridCol w="252096">
                  <a:extLst>
                    <a:ext uri="{9D8B030D-6E8A-4147-A177-3AD203B41FA5}">
                      <a16:colId xmlns:a16="http://schemas.microsoft.com/office/drawing/2014/main" val="20022"/>
                    </a:ext>
                  </a:extLst>
                </a:gridCol>
                <a:gridCol w="252096">
                  <a:extLst>
                    <a:ext uri="{9D8B030D-6E8A-4147-A177-3AD203B41FA5}">
                      <a16:colId xmlns:a16="http://schemas.microsoft.com/office/drawing/2014/main" val="20023"/>
                    </a:ext>
                  </a:extLst>
                </a:gridCol>
                <a:gridCol w="235291">
                  <a:extLst>
                    <a:ext uri="{9D8B030D-6E8A-4147-A177-3AD203B41FA5}">
                      <a16:colId xmlns:a16="http://schemas.microsoft.com/office/drawing/2014/main" val="20024"/>
                    </a:ext>
                  </a:extLst>
                </a:gridCol>
                <a:gridCol w="233936">
                  <a:extLst>
                    <a:ext uri="{9D8B030D-6E8A-4147-A177-3AD203B41FA5}">
                      <a16:colId xmlns:a16="http://schemas.microsoft.com/office/drawing/2014/main" val="20025"/>
                    </a:ext>
                  </a:extLst>
                </a:gridCol>
                <a:gridCol w="233936">
                  <a:extLst>
                    <a:ext uri="{9D8B030D-6E8A-4147-A177-3AD203B41FA5}">
                      <a16:colId xmlns:a16="http://schemas.microsoft.com/office/drawing/2014/main" val="20026"/>
                    </a:ext>
                  </a:extLst>
                </a:gridCol>
                <a:gridCol w="233936">
                  <a:extLst>
                    <a:ext uri="{9D8B030D-6E8A-4147-A177-3AD203B41FA5}">
                      <a16:colId xmlns:a16="http://schemas.microsoft.com/office/drawing/2014/main" val="20027"/>
                    </a:ext>
                  </a:extLst>
                </a:gridCol>
                <a:gridCol w="233936">
                  <a:extLst>
                    <a:ext uri="{9D8B030D-6E8A-4147-A177-3AD203B41FA5}">
                      <a16:colId xmlns:a16="http://schemas.microsoft.com/office/drawing/2014/main" val="20028"/>
                    </a:ext>
                  </a:extLst>
                </a:gridCol>
              </a:tblGrid>
              <a:tr h="773503">
                <a:tc>
                  <a:txBody>
                    <a:bodyPr/>
                    <a:lstStyle/>
                    <a:p>
                      <a:endParaRPr lang="en-US" dirty="0"/>
                    </a:p>
                  </a:txBody>
                  <a:tcPr/>
                </a:tc>
                <a:tc>
                  <a:txBody>
                    <a:bodyPr/>
                    <a:lstStyle/>
                    <a:p>
                      <a:r>
                        <a:rPr lang="en-US" sz="1200" dirty="0">
                          <a:latin typeface="Arial" charset="0"/>
                          <a:ea typeface="Arial" charset="0"/>
                          <a:cs typeface="Arial" charset="0"/>
                        </a:rPr>
                        <a:t>1997</a:t>
                      </a:r>
                    </a:p>
                  </a:txBody>
                  <a:tcPr vert="vert270" anchor="ctr" anchorCtr="1"/>
                </a:tc>
                <a:tc>
                  <a:txBody>
                    <a:bodyPr/>
                    <a:lstStyle/>
                    <a:p>
                      <a:r>
                        <a:rPr lang="en-US" sz="1200" dirty="0">
                          <a:latin typeface="Arial" charset="0"/>
                          <a:ea typeface="Arial" charset="0"/>
                          <a:cs typeface="Arial" charset="0"/>
                        </a:rPr>
                        <a:t>1998</a:t>
                      </a:r>
                    </a:p>
                  </a:txBody>
                  <a:tcPr vert="vert270" anchor="ctr" anchorCtr="1"/>
                </a:tc>
                <a:tc>
                  <a:txBody>
                    <a:bodyPr/>
                    <a:lstStyle/>
                    <a:p>
                      <a:r>
                        <a:rPr lang="en-US" sz="1200" dirty="0">
                          <a:latin typeface="Arial" charset="0"/>
                          <a:ea typeface="Arial" charset="0"/>
                          <a:cs typeface="Arial" charset="0"/>
                        </a:rPr>
                        <a:t>1999</a:t>
                      </a:r>
                    </a:p>
                  </a:txBody>
                  <a:tcPr vert="vert270" anchor="ctr" anchorCtr="1"/>
                </a:tc>
                <a:tc>
                  <a:txBody>
                    <a:bodyPr/>
                    <a:lstStyle/>
                    <a:p>
                      <a:r>
                        <a:rPr lang="en-US" sz="1200" dirty="0">
                          <a:latin typeface="Arial" charset="0"/>
                          <a:ea typeface="Arial" charset="0"/>
                          <a:cs typeface="Arial" charset="0"/>
                        </a:rPr>
                        <a:t>2000</a:t>
                      </a:r>
                    </a:p>
                  </a:txBody>
                  <a:tcPr vert="vert270" anchor="ctr" anchorCtr="1"/>
                </a:tc>
                <a:tc>
                  <a:txBody>
                    <a:bodyPr/>
                    <a:lstStyle/>
                    <a:p>
                      <a:r>
                        <a:rPr lang="en-US" sz="1200" dirty="0">
                          <a:latin typeface="Arial" charset="0"/>
                          <a:ea typeface="Arial" charset="0"/>
                          <a:cs typeface="Arial" charset="0"/>
                        </a:rPr>
                        <a:t>2001</a:t>
                      </a:r>
                    </a:p>
                  </a:txBody>
                  <a:tcPr vert="vert270" anchor="ctr" anchorCtr="1"/>
                </a:tc>
                <a:tc>
                  <a:txBody>
                    <a:bodyPr/>
                    <a:lstStyle/>
                    <a:p>
                      <a:r>
                        <a:rPr lang="en-US" sz="1200" dirty="0">
                          <a:latin typeface="Arial" charset="0"/>
                          <a:ea typeface="Arial" charset="0"/>
                          <a:cs typeface="Arial" charset="0"/>
                        </a:rPr>
                        <a:t>2002</a:t>
                      </a:r>
                    </a:p>
                  </a:txBody>
                  <a:tcPr vert="vert270" anchor="ctr" anchorCtr="1"/>
                </a:tc>
                <a:tc>
                  <a:txBody>
                    <a:bodyPr/>
                    <a:lstStyle/>
                    <a:p>
                      <a:r>
                        <a:rPr lang="en-US" sz="1200" dirty="0">
                          <a:latin typeface="Arial" charset="0"/>
                          <a:ea typeface="Arial" charset="0"/>
                          <a:cs typeface="Arial" charset="0"/>
                        </a:rPr>
                        <a:t>2003</a:t>
                      </a:r>
                    </a:p>
                  </a:txBody>
                  <a:tcPr vert="vert270" anchor="ctr" anchorCtr="1"/>
                </a:tc>
                <a:tc>
                  <a:txBody>
                    <a:bodyPr/>
                    <a:lstStyle/>
                    <a:p>
                      <a:r>
                        <a:rPr lang="en-US" sz="1200" dirty="0">
                          <a:latin typeface="Arial" charset="0"/>
                          <a:ea typeface="Arial" charset="0"/>
                          <a:cs typeface="Arial" charset="0"/>
                        </a:rPr>
                        <a:t>2004</a:t>
                      </a:r>
                    </a:p>
                  </a:txBody>
                  <a:tcPr vert="vert270" anchor="ctr" anchorCtr="1"/>
                </a:tc>
                <a:tc>
                  <a:txBody>
                    <a:bodyPr/>
                    <a:lstStyle/>
                    <a:p>
                      <a:r>
                        <a:rPr lang="en-US" sz="1200" dirty="0">
                          <a:latin typeface="Arial" charset="0"/>
                          <a:ea typeface="Arial" charset="0"/>
                          <a:cs typeface="Arial" charset="0"/>
                        </a:rPr>
                        <a:t>2005</a:t>
                      </a:r>
                    </a:p>
                  </a:txBody>
                  <a:tcPr vert="vert270" anchor="ctr" anchorCtr="1"/>
                </a:tc>
                <a:tc>
                  <a:txBody>
                    <a:bodyPr/>
                    <a:lstStyle/>
                    <a:p>
                      <a:r>
                        <a:rPr lang="en-US" sz="1200" dirty="0">
                          <a:latin typeface="Arial" charset="0"/>
                          <a:ea typeface="Arial" charset="0"/>
                          <a:cs typeface="Arial" charset="0"/>
                        </a:rPr>
                        <a:t>2006</a:t>
                      </a:r>
                    </a:p>
                  </a:txBody>
                  <a:tcPr vert="vert270" anchor="ctr" anchorCtr="1"/>
                </a:tc>
                <a:tc>
                  <a:txBody>
                    <a:bodyPr/>
                    <a:lstStyle/>
                    <a:p>
                      <a:r>
                        <a:rPr lang="en-US" sz="1200" dirty="0">
                          <a:latin typeface="Arial" charset="0"/>
                          <a:ea typeface="Arial" charset="0"/>
                          <a:cs typeface="Arial" charset="0"/>
                        </a:rPr>
                        <a:t>2007</a:t>
                      </a:r>
                    </a:p>
                  </a:txBody>
                  <a:tcPr vert="vert270" anchor="ctr" anchorCtr="1"/>
                </a:tc>
                <a:tc>
                  <a:txBody>
                    <a:bodyPr/>
                    <a:lstStyle/>
                    <a:p>
                      <a:r>
                        <a:rPr lang="en-US" sz="1200" dirty="0">
                          <a:latin typeface="Arial" charset="0"/>
                          <a:ea typeface="Arial" charset="0"/>
                          <a:cs typeface="Arial" charset="0"/>
                        </a:rPr>
                        <a:t>2008</a:t>
                      </a:r>
                    </a:p>
                  </a:txBody>
                  <a:tcPr vert="vert270" anchor="ctr" anchorCtr="1"/>
                </a:tc>
                <a:tc>
                  <a:txBody>
                    <a:bodyPr/>
                    <a:lstStyle/>
                    <a:p>
                      <a:r>
                        <a:rPr lang="en-US" sz="1200" dirty="0">
                          <a:latin typeface="Arial" charset="0"/>
                          <a:ea typeface="Arial" charset="0"/>
                          <a:cs typeface="Arial" charset="0"/>
                        </a:rPr>
                        <a:t>2009</a:t>
                      </a:r>
                    </a:p>
                  </a:txBody>
                  <a:tcPr vert="vert270" anchor="ctr" anchorCtr="1"/>
                </a:tc>
                <a:tc>
                  <a:txBody>
                    <a:bodyPr/>
                    <a:lstStyle/>
                    <a:p>
                      <a:r>
                        <a:rPr lang="en-US" sz="1200" dirty="0">
                          <a:latin typeface="Arial" charset="0"/>
                          <a:ea typeface="Arial" charset="0"/>
                          <a:cs typeface="Arial" charset="0"/>
                        </a:rPr>
                        <a:t>2010</a:t>
                      </a:r>
                    </a:p>
                  </a:txBody>
                  <a:tcPr vert="vert270" anchor="ctr" anchorCtr="1"/>
                </a:tc>
                <a:tc>
                  <a:txBody>
                    <a:bodyPr/>
                    <a:lstStyle/>
                    <a:p>
                      <a:r>
                        <a:rPr lang="en-US" sz="1200" dirty="0">
                          <a:latin typeface="Arial" charset="0"/>
                          <a:ea typeface="Arial" charset="0"/>
                          <a:cs typeface="Arial" charset="0"/>
                        </a:rPr>
                        <a:t>2011</a:t>
                      </a:r>
                    </a:p>
                  </a:txBody>
                  <a:tcPr vert="vert270" anchor="ctr" anchorCtr="1"/>
                </a:tc>
                <a:tc>
                  <a:txBody>
                    <a:bodyPr/>
                    <a:lstStyle/>
                    <a:p>
                      <a:r>
                        <a:rPr lang="en-US" sz="1200" dirty="0">
                          <a:latin typeface="Arial" charset="0"/>
                          <a:ea typeface="Arial" charset="0"/>
                          <a:cs typeface="Arial" charset="0"/>
                        </a:rPr>
                        <a:t>2012</a:t>
                      </a:r>
                    </a:p>
                  </a:txBody>
                  <a:tcPr vert="vert270" anchor="ctr" anchorCtr="1"/>
                </a:tc>
                <a:tc>
                  <a:txBody>
                    <a:bodyPr/>
                    <a:lstStyle/>
                    <a:p>
                      <a:r>
                        <a:rPr lang="en-US" sz="1200" dirty="0">
                          <a:latin typeface="Arial" charset="0"/>
                          <a:ea typeface="Arial" charset="0"/>
                          <a:cs typeface="Arial" charset="0"/>
                        </a:rPr>
                        <a:t>2013</a:t>
                      </a:r>
                    </a:p>
                  </a:txBody>
                  <a:tcPr vert="vert270" anchor="ctr" anchorCtr="1"/>
                </a:tc>
                <a:tc>
                  <a:txBody>
                    <a:bodyPr/>
                    <a:lstStyle/>
                    <a:p>
                      <a:r>
                        <a:rPr lang="en-US" sz="1200" dirty="0">
                          <a:latin typeface="Arial" charset="0"/>
                          <a:ea typeface="Arial" charset="0"/>
                          <a:cs typeface="Arial" charset="0"/>
                        </a:rPr>
                        <a:t>2014</a:t>
                      </a:r>
                    </a:p>
                  </a:txBody>
                  <a:tcPr vert="vert270" anchor="ctr" anchorCtr="1"/>
                </a:tc>
                <a:tc>
                  <a:txBody>
                    <a:bodyPr/>
                    <a:lstStyle/>
                    <a:p>
                      <a:r>
                        <a:rPr lang="en-US" sz="1200" dirty="0">
                          <a:latin typeface="Arial" charset="0"/>
                          <a:ea typeface="Arial" charset="0"/>
                          <a:cs typeface="Arial" charset="0"/>
                        </a:rPr>
                        <a:t>2015</a:t>
                      </a:r>
                    </a:p>
                  </a:txBody>
                  <a:tcPr vert="vert270" anchor="ctr" anchorCtr="1"/>
                </a:tc>
                <a:tc>
                  <a:txBody>
                    <a:bodyPr/>
                    <a:lstStyle/>
                    <a:p>
                      <a:r>
                        <a:rPr lang="en-US" sz="1200" dirty="0">
                          <a:latin typeface="Arial" charset="0"/>
                          <a:ea typeface="Arial" charset="0"/>
                          <a:cs typeface="Arial" charset="0"/>
                        </a:rPr>
                        <a:t>2016</a:t>
                      </a:r>
                    </a:p>
                  </a:txBody>
                  <a:tcPr vert="vert270" anchor="ctr" anchorCtr="1"/>
                </a:tc>
                <a:tc>
                  <a:txBody>
                    <a:bodyPr/>
                    <a:lstStyle/>
                    <a:p>
                      <a:r>
                        <a:rPr lang="en-US" sz="1200" dirty="0">
                          <a:latin typeface="Arial" charset="0"/>
                          <a:ea typeface="Arial" charset="0"/>
                          <a:cs typeface="Arial" charset="0"/>
                        </a:rPr>
                        <a:t>2017</a:t>
                      </a:r>
                    </a:p>
                  </a:txBody>
                  <a:tcPr vert="vert270" anchor="ctr" anchorCtr="1"/>
                </a:tc>
                <a:tc>
                  <a:txBody>
                    <a:bodyPr/>
                    <a:lstStyle/>
                    <a:p>
                      <a:r>
                        <a:rPr lang="en-US" sz="1200" dirty="0">
                          <a:latin typeface="Arial" charset="0"/>
                          <a:ea typeface="Arial" charset="0"/>
                          <a:cs typeface="Arial" charset="0"/>
                        </a:rPr>
                        <a:t>2018</a:t>
                      </a:r>
                    </a:p>
                  </a:txBody>
                  <a:tcPr vert="vert270" anchor="ctr" anchorCtr="1"/>
                </a:tc>
                <a:tc>
                  <a:txBody>
                    <a:bodyPr/>
                    <a:lstStyle/>
                    <a:p>
                      <a:r>
                        <a:rPr lang="en-US" sz="1200" dirty="0">
                          <a:latin typeface="Arial" charset="0"/>
                          <a:ea typeface="Arial" charset="0"/>
                          <a:cs typeface="Arial" charset="0"/>
                        </a:rPr>
                        <a:t>2019</a:t>
                      </a:r>
                    </a:p>
                  </a:txBody>
                  <a:tcPr vert="vert270" anchor="ctr" anchorCtr="1"/>
                </a:tc>
                <a:tc>
                  <a:txBody>
                    <a:bodyPr/>
                    <a:lstStyle/>
                    <a:p>
                      <a:r>
                        <a:rPr lang="en-US" sz="1200" dirty="0">
                          <a:latin typeface="Arial" charset="0"/>
                          <a:ea typeface="Arial" charset="0"/>
                          <a:cs typeface="Arial" charset="0"/>
                        </a:rPr>
                        <a:t>2020</a:t>
                      </a:r>
                    </a:p>
                  </a:txBody>
                  <a:tcPr vert="vert270" anchor="ctr" anchorCtr="1"/>
                </a:tc>
                <a:tc>
                  <a:txBody>
                    <a:bodyPr/>
                    <a:lstStyle/>
                    <a:p>
                      <a:r>
                        <a:rPr lang="en-US" sz="1200" dirty="0">
                          <a:latin typeface="Arial" charset="0"/>
                          <a:ea typeface="Arial" charset="0"/>
                          <a:cs typeface="Arial" charset="0"/>
                        </a:rPr>
                        <a:t>2021</a:t>
                      </a:r>
                    </a:p>
                  </a:txBody>
                  <a:tcPr vert="vert270" anchor="ctr" anchorCtr="1"/>
                </a:tc>
                <a:tc>
                  <a:txBody>
                    <a:bodyPr/>
                    <a:lstStyle/>
                    <a:p>
                      <a:r>
                        <a:rPr lang="en-US" sz="1200" dirty="0">
                          <a:latin typeface="Arial" charset="0"/>
                          <a:ea typeface="Arial" charset="0"/>
                          <a:cs typeface="Arial" charset="0"/>
                        </a:rPr>
                        <a:t>2022</a:t>
                      </a:r>
                    </a:p>
                  </a:txBody>
                  <a:tcPr vert="vert270" anchor="ctr" anchorCtr="1"/>
                </a:tc>
                <a:tc>
                  <a:txBody>
                    <a:bodyPr/>
                    <a:lstStyle/>
                    <a:p>
                      <a:r>
                        <a:rPr lang="en-US" sz="1200" dirty="0">
                          <a:latin typeface="Arial" charset="0"/>
                          <a:ea typeface="Arial" charset="0"/>
                          <a:cs typeface="Arial" charset="0"/>
                        </a:rPr>
                        <a:t>2023</a:t>
                      </a:r>
                    </a:p>
                  </a:txBody>
                  <a:tcPr vert="vert270" anchor="ctr" anchorCtr="1"/>
                </a:tc>
                <a:tc>
                  <a:txBody>
                    <a:bodyPr/>
                    <a:lstStyle/>
                    <a:p>
                      <a:r>
                        <a:rPr lang="en-US" sz="1200" dirty="0">
                          <a:latin typeface="Arial" charset="0"/>
                          <a:ea typeface="Arial" charset="0"/>
                          <a:cs typeface="Arial" charset="0"/>
                        </a:rPr>
                        <a:t>2024</a:t>
                      </a:r>
                    </a:p>
                  </a:txBody>
                  <a:tcPr vert="vert270" anchor="ctr" anchorCtr="1"/>
                </a:tc>
                <a:extLst>
                  <a:ext uri="{0D108BD9-81ED-4DB2-BD59-A6C34878D82A}">
                    <a16:rowId xmlns:a16="http://schemas.microsoft.com/office/drawing/2014/main" val="10000"/>
                  </a:ext>
                </a:extLst>
              </a:tr>
              <a:tr h="555640">
                <a:tc>
                  <a:txBody>
                    <a:bodyPr/>
                    <a:lstStyle/>
                    <a:p>
                      <a:r>
                        <a:rPr lang="lv-LV" sz="1200" noProof="0" dirty="0" err="1">
                          <a:solidFill>
                            <a:schemeClr val="accent4">
                              <a:lumMod val="50000"/>
                            </a:schemeClr>
                          </a:solidFill>
                          <a:latin typeface="Arial" charset="0"/>
                          <a:ea typeface="Arial" charset="0"/>
                          <a:cs typeface="Arial" charset="0"/>
                        </a:rPr>
                        <a:t>Monovalentas</a:t>
                      </a:r>
                      <a:r>
                        <a:rPr lang="lv-LV" sz="1200" baseline="0" noProof="0" dirty="0">
                          <a:solidFill>
                            <a:schemeClr val="accent4">
                              <a:lumMod val="50000"/>
                            </a:schemeClr>
                          </a:solidFill>
                          <a:latin typeface="Arial" charset="0"/>
                          <a:ea typeface="Arial" charset="0"/>
                          <a:cs typeface="Arial" charset="0"/>
                        </a:rPr>
                        <a:t> vakcīnas (koncepta pierādījums)</a:t>
                      </a:r>
                      <a:endParaRPr lang="lv-LV" sz="1200" noProof="0" dirty="0">
                        <a:solidFill>
                          <a:schemeClr val="accent4">
                            <a:lumMod val="50000"/>
                          </a:schemeClr>
                        </a:solidFill>
                        <a:latin typeface="Arial" charset="0"/>
                        <a:ea typeface="Arial" charset="0"/>
                        <a:cs typeface="Arial" charset="0"/>
                      </a:endParaRPr>
                    </a:p>
                  </a:txBody>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555640">
                <a:tc>
                  <a:txBody>
                    <a:bodyPr/>
                    <a:lstStyle/>
                    <a:p>
                      <a:r>
                        <a:rPr lang="lv-LV" sz="1200" noProof="0" dirty="0" err="1">
                          <a:solidFill>
                            <a:schemeClr val="accent4">
                              <a:lumMod val="50000"/>
                            </a:schemeClr>
                          </a:solidFill>
                          <a:latin typeface="Arial" charset="0"/>
                          <a:ea typeface="Arial" charset="0"/>
                          <a:cs typeface="Arial" charset="0"/>
                        </a:rPr>
                        <a:t>qHPV</a:t>
                      </a:r>
                      <a:r>
                        <a:rPr lang="lv-LV" sz="1200" noProof="0" dirty="0">
                          <a:solidFill>
                            <a:schemeClr val="accent4">
                              <a:lumMod val="50000"/>
                            </a:schemeClr>
                          </a:solidFill>
                          <a:latin typeface="Arial" charset="0"/>
                          <a:ea typeface="Arial" charset="0"/>
                          <a:cs typeface="Arial" charset="0"/>
                        </a:rPr>
                        <a:t> vakcīna (meitenes</a:t>
                      </a:r>
                      <a:r>
                        <a:rPr lang="lv-LV" sz="1200" baseline="0" noProof="0" dirty="0">
                          <a:solidFill>
                            <a:schemeClr val="accent4">
                              <a:lumMod val="50000"/>
                            </a:schemeClr>
                          </a:solidFill>
                          <a:latin typeface="Arial" charset="0"/>
                          <a:ea typeface="Arial" charset="0"/>
                          <a:cs typeface="Arial" charset="0"/>
                        </a:rPr>
                        <a:t>, zēni, jaunas sievietes)</a:t>
                      </a:r>
                      <a:endParaRPr lang="lv-LV" sz="1200" noProof="0" dirty="0">
                        <a:solidFill>
                          <a:schemeClr val="accent4">
                            <a:lumMod val="50000"/>
                          </a:schemeClr>
                        </a:solidFill>
                        <a:latin typeface="Arial" charset="0"/>
                        <a:ea typeface="Arial" charset="0"/>
                        <a:cs typeface="Arial" charset="0"/>
                      </a:endParaRP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solidFill>
                      <a:schemeClr val="accent3">
                        <a:lumMod val="75000"/>
                      </a:schemeClr>
                    </a:solidFill>
                  </a:tcPr>
                </a:tc>
                <a:tc>
                  <a:txBody>
                    <a:bodyPr/>
                    <a:lstStyle/>
                    <a:p>
                      <a:endParaRPr lang="en-US" dirty="0"/>
                    </a:p>
                  </a:txBody>
                  <a:tcPr>
                    <a:solidFill>
                      <a:schemeClr val="accent3">
                        <a:lumMod val="75000"/>
                      </a:schemeClr>
                    </a:solidFill>
                  </a:tcPr>
                </a:tc>
                <a:tc>
                  <a:txBody>
                    <a:bodyPr/>
                    <a:lstStyle/>
                    <a:p>
                      <a:endParaRPr lang="en-US" dirty="0"/>
                    </a:p>
                  </a:txBody>
                  <a:tcPr>
                    <a:solidFill>
                      <a:schemeClr val="accent3">
                        <a:lumMod val="75000"/>
                      </a:schemeClr>
                    </a:solidFill>
                  </a:tcPr>
                </a:tc>
                <a:tc>
                  <a:txBody>
                    <a:bodyPr/>
                    <a:lstStyle/>
                    <a:p>
                      <a:endParaRPr lang="en-US" dirty="0"/>
                    </a:p>
                  </a:txBody>
                  <a:tcPr>
                    <a:solidFill>
                      <a:schemeClr val="accent3">
                        <a:lumMod val="75000"/>
                      </a:schemeClr>
                    </a:solidFill>
                  </a:tcPr>
                </a:tc>
                <a:tc>
                  <a:txBody>
                    <a:bodyPr/>
                    <a:lstStyle/>
                    <a:p>
                      <a:endParaRPr lang="en-US" dirty="0"/>
                    </a:p>
                  </a:txBody>
                  <a:tcPr>
                    <a:solidFill>
                      <a:schemeClr val="accent3">
                        <a:lumMod val="75000"/>
                      </a:schemeClr>
                    </a:solidFill>
                  </a:tcPr>
                </a:tc>
                <a:tc>
                  <a:txBody>
                    <a:bodyPr/>
                    <a:lstStyle/>
                    <a:p>
                      <a:endParaRPr lang="en-US" dirty="0"/>
                    </a:p>
                  </a:txBody>
                  <a:tcPr>
                    <a:solidFill>
                      <a:schemeClr val="accent3">
                        <a:lumMod val="75000"/>
                      </a:schemeClr>
                    </a:solidFill>
                  </a:tcPr>
                </a:tc>
                <a:tc>
                  <a:txBody>
                    <a:bodyPr/>
                    <a:lstStyle/>
                    <a:p>
                      <a:endParaRPr lang="en-US" dirty="0"/>
                    </a:p>
                  </a:txBody>
                  <a:tcPr>
                    <a:solidFill>
                      <a:schemeClr val="accent3">
                        <a:lumMod val="75000"/>
                      </a:schemeClr>
                    </a:solidFill>
                  </a:tcPr>
                </a:tc>
                <a:tc>
                  <a:txBody>
                    <a:bodyPr/>
                    <a:lstStyle/>
                    <a:p>
                      <a:endParaRPr lang="en-US" dirty="0"/>
                    </a:p>
                  </a:txBody>
                  <a:tcPr>
                    <a:solidFill>
                      <a:schemeClr val="accent3">
                        <a:lumMod val="75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668532">
                <a:tc>
                  <a:txBody>
                    <a:bodyPr/>
                    <a:lstStyle/>
                    <a:p>
                      <a:r>
                        <a:rPr lang="lv-LV" sz="1200" noProof="0" dirty="0" err="1">
                          <a:solidFill>
                            <a:schemeClr val="accent4">
                              <a:lumMod val="50000"/>
                            </a:schemeClr>
                          </a:solidFill>
                          <a:latin typeface="Arial" charset="0"/>
                          <a:ea typeface="Arial" charset="0"/>
                          <a:cs typeface="Arial" charset="0"/>
                        </a:rPr>
                        <a:t>qHPV</a:t>
                      </a:r>
                      <a:r>
                        <a:rPr lang="lv-LV" sz="1200" baseline="0" noProof="0" dirty="0">
                          <a:solidFill>
                            <a:schemeClr val="accent4">
                              <a:lumMod val="50000"/>
                            </a:schemeClr>
                          </a:solidFill>
                          <a:latin typeface="Arial" charset="0"/>
                          <a:ea typeface="Arial" charset="0"/>
                          <a:cs typeface="Arial" charset="0"/>
                        </a:rPr>
                        <a:t> vakcīna (pieaugušas sievietes, jauni vīrieši)</a:t>
                      </a:r>
                      <a:endParaRPr lang="lv-LV" sz="1200" noProof="0" dirty="0">
                        <a:solidFill>
                          <a:schemeClr val="accent4">
                            <a:lumMod val="50000"/>
                          </a:schemeClr>
                        </a:solidFill>
                        <a:latin typeface="Arial" charset="0"/>
                        <a:ea typeface="Arial" charset="0"/>
                        <a:cs typeface="Arial" charset="0"/>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accent3">
                        <a:lumMod val="50000"/>
                      </a:schemeClr>
                    </a:solidFill>
                  </a:tcPr>
                </a:tc>
                <a:tc>
                  <a:txBody>
                    <a:bodyPr/>
                    <a:lstStyle/>
                    <a:p>
                      <a:endParaRPr lang="en-US" dirty="0"/>
                    </a:p>
                  </a:txBody>
                  <a:tcPr>
                    <a:solidFill>
                      <a:schemeClr val="accent3">
                        <a:lumMod val="50000"/>
                      </a:schemeClr>
                    </a:solidFill>
                  </a:tcPr>
                </a:tc>
                <a:tc>
                  <a:txBody>
                    <a:bodyPr/>
                    <a:lstStyle/>
                    <a:p>
                      <a:endParaRPr lang="en-US" dirty="0"/>
                    </a:p>
                  </a:txBody>
                  <a:tcPr>
                    <a:solidFill>
                      <a:schemeClr val="accent3">
                        <a:lumMod val="50000"/>
                      </a:schemeClr>
                    </a:solidFill>
                  </a:tcPr>
                </a:tc>
                <a:tc>
                  <a:txBody>
                    <a:bodyPr/>
                    <a:lstStyle/>
                    <a:p>
                      <a:endParaRPr lang="en-US" dirty="0"/>
                    </a:p>
                  </a:txBody>
                  <a:tcPr>
                    <a:solidFill>
                      <a:schemeClr val="accent3">
                        <a:lumMod val="50000"/>
                      </a:schemeClr>
                    </a:solidFill>
                  </a:tcPr>
                </a:tc>
                <a:tc>
                  <a:txBody>
                    <a:bodyPr/>
                    <a:lstStyle/>
                    <a:p>
                      <a:endParaRPr lang="en-US" dirty="0"/>
                    </a:p>
                  </a:txBody>
                  <a:tcPr>
                    <a:solidFill>
                      <a:schemeClr val="accent3">
                        <a:lumMod val="50000"/>
                      </a:schemeClr>
                    </a:solidFill>
                  </a:tcPr>
                </a:tc>
                <a:tc>
                  <a:txBody>
                    <a:bodyPr/>
                    <a:lstStyle/>
                    <a:p>
                      <a:endParaRPr lang="en-US" dirty="0"/>
                    </a:p>
                  </a:txBody>
                  <a:tcPr>
                    <a:solidFill>
                      <a:schemeClr val="accent3">
                        <a:lumMod val="50000"/>
                      </a:schemeClr>
                    </a:solidFill>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555640">
                <a:tc>
                  <a:txBody>
                    <a:bodyPr/>
                    <a:lstStyle/>
                    <a:p>
                      <a:r>
                        <a:rPr lang="en-US" sz="1200" noProof="0" dirty="0">
                          <a:solidFill>
                            <a:schemeClr val="accent4">
                              <a:lumMod val="50000"/>
                            </a:schemeClr>
                          </a:solidFill>
                          <a:latin typeface="Arial" charset="0"/>
                          <a:ea typeface="Arial" charset="0"/>
                          <a:cs typeface="Arial" charset="0"/>
                        </a:rPr>
                        <a:t>O</a:t>
                      </a:r>
                      <a:r>
                        <a:rPr lang="lv-LV" sz="1200" noProof="0" dirty="0" err="1">
                          <a:solidFill>
                            <a:schemeClr val="accent4">
                              <a:lumMod val="50000"/>
                            </a:schemeClr>
                          </a:solidFill>
                          <a:latin typeface="Arial" charset="0"/>
                          <a:ea typeface="Arial" charset="0"/>
                          <a:cs typeface="Arial" charset="0"/>
                        </a:rPr>
                        <a:t>trās</a:t>
                      </a:r>
                      <a:r>
                        <a:rPr lang="lv-LV" sz="1200" noProof="0" dirty="0">
                          <a:solidFill>
                            <a:schemeClr val="accent4">
                              <a:lumMod val="50000"/>
                            </a:schemeClr>
                          </a:solidFill>
                          <a:latin typeface="Arial" charset="0"/>
                          <a:ea typeface="Arial" charset="0"/>
                          <a:cs typeface="Arial" charset="0"/>
                        </a:rPr>
                        <a:t> paaudzes</a:t>
                      </a:r>
                      <a:r>
                        <a:rPr lang="lv-LV" sz="1200" baseline="0" noProof="0" dirty="0">
                          <a:solidFill>
                            <a:schemeClr val="accent4">
                              <a:lumMod val="50000"/>
                            </a:schemeClr>
                          </a:solidFill>
                          <a:latin typeface="Arial" charset="0"/>
                          <a:ea typeface="Arial" charset="0"/>
                          <a:cs typeface="Arial" charset="0"/>
                        </a:rPr>
                        <a:t> vakcīna (2. fāzes pētījumi)</a:t>
                      </a:r>
                      <a:endParaRPr lang="lv-LV" sz="1200" noProof="0" dirty="0">
                        <a:solidFill>
                          <a:schemeClr val="accent4">
                            <a:lumMod val="50000"/>
                          </a:schemeClr>
                        </a:solidFill>
                        <a:latin typeface="Arial" charset="0"/>
                        <a:ea typeface="Arial" charset="0"/>
                        <a:cs typeface="Arial" charset="0"/>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668532">
                <a:tc>
                  <a:txBody>
                    <a:bodyPr/>
                    <a:lstStyle/>
                    <a:p>
                      <a:r>
                        <a:rPr lang="lv-LV" sz="1200" noProof="0" dirty="0">
                          <a:solidFill>
                            <a:schemeClr val="accent4">
                              <a:lumMod val="50000"/>
                            </a:schemeClr>
                          </a:solidFill>
                          <a:latin typeface="Arial" charset="0"/>
                          <a:ea typeface="Arial" charset="0"/>
                          <a:cs typeface="Arial" charset="0"/>
                        </a:rPr>
                        <a:t>9vHOV vakcīna (meitenes,</a:t>
                      </a:r>
                      <a:r>
                        <a:rPr lang="lv-LV" sz="1200" baseline="0" noProof="0" dirty="0">
                          <a:solidFill>
                            <a:schemeClr val="accent4">
                              <a:lumMod val="50000"/>
                            </a:schemeClr>
                          </a:solidFill>
                          <a:latin typeface="Arial" charset="0"/>
                          <a:ea typeface="Arial" charset="0"/>
                          <a:cs typeface="Arial" charset="0"/>
                        </a:rPr>
                        <a:t> zēni, jaunas sievietes / vīrieši)</a:t>
                      </a:r>
                      <a:endParaRPr lang="lv-LV" sz="1200" noProof="0" dirty="0">
                        <a:solidFill>
                          <a:schemeClr val="accent4">
                            <a:lumMod val="50000"/>
                          </a:schemeClr>
                        </a:solidFill>
                        <a:latin typeface="Arial" charset="0"/>
                        <a:ea typeface="Arial" charset="0"/>
                        <a:cs typeface="Arial" charset="0"/>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555640">
                <a:tc>
                  <a:txBody>
                    <a:bodyPr/>
                    <a:lstStyle/>
                    <a:p>
                      <a:r>
                        <a:rPr lang="lv-LV" sz="1200" noProof="0" dirty="0">
                          <a:solidFill>
                            <a:schemeClr val="accent4">
                              <a:lumMod val="50000"/>
                            </a:schemeClr>
                          </a:solidFill>
                          <a:latin typeface="Arial" charset="0"/>
                          <a:ea typeface="Arial" charset="0"/>
                          <a:cs typeface="Arial" charset="0"/>
                        </a:rPr>
                        <a:t>9vHPV vakcīna (2-devu: meitenes un zēni)</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solidFill>
                      <a:schemeClr val="accent6">
                        <a:lumMod val="75000"/>
                      </a:schemeClr>
                    </a:solidFill>
                  </a:tcPr>
                </a:tc>
                <a:tc>
                  <a:txBody>
                    <a:bodyPr/>
                    <a:lstStyle/>
                    <a:p>
                      <a:endParaRPr lang="en-US" dirty="0"/>
                    </a:p>
                  </a:txBody>
                  <a:tcPr>
                    <a:solidFill>
                      <a:schemeClr val="accent6">
                        <a:lumMod val="75000"/>
                      </a:schemeClr>
                    </a:solidFill>
                  </a:tcPr>
                </a:tc>
                <a:tc>
                  <a:txBody>
                    <a:bodyPr/>
                    <a:lstStyle/>
                    <a:p>
                      <a:endParaRPr lang="en-US" dirty="0"/>
                    </a:p>
                  </a:txBody>
                  <a:tcPr>
                    <a:solidFill>
                      <a:schemeClr val="accent6">
                        <a:lumMod val="75000"/>
                      </a:schemeClr>
                    </a:solidFill>
                  </a:tcPr>
                </a:tc>
                <a:tc>
                  <a:txBody>
                    <a:bodyPr/>
                    <a:lstStyle/>
                    <a:p>
                      <a:endParaRPr lang="en-US" dirty="0"/>
                    </a:p>
                  </a:txBody>
                  <a:tcPr>
                    <a:solidFill>
                      <a:schemeClr val="accent6">
                        <a:lumMod val="75000"/>
                      </a:schemeClr>
                    </a:solidFill>
                  </a:tcPr>
                </a:tc>
                <a:tc>
                  <a:txBody>
                    <a:bodyPr/>
                    <a:lstStyle/>
                    <a:p>
                      <a:endParaRPr lang="en-US" dirty="0"/>
                    </a:p>
                  </a:txBody>
                  <a:tcPr>
                    <a:solidFill>
                      <a:schemeClr val="accent6">
                        <a:lumMod val="75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6"/>
                  </a:ext>
                </a:extLst>
              </a:tr>
              <a:tr h="555640">
                <a:tc>
                  <a:txBody>
                    <a:bodyPr/>
                    <a:lstStyle/>
                    <a:p>
                      <a:r>
                        <a:rPr lang="lv-LV" sz="1200" noProof="0" dirty="0">
                          <a:solidFill>
                            <a:schemeClr val="accent4">
                              <a:lumMod val="50000"/>
                            </a:schemeClr>
                          </a:solidFill>
                          <a:latin typeface="Arial" charset="0"/>
                          <a:ea typeface="Arial" charset="0"/>
                          <a:cs typeface="Arial" charset="0"/>
                        </a:rPr>
                        <a:t>9vHPV vakcīna (pieaugušas sievietes)</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accent6">
                        <a:lumMod val="50000"/>
                      </a:schemeClr>
                    </a:solidFill>
                  </a:tcPr>
                </a:tc>
                <a:tc>
                  <a:txBody>
                    <a:bodyPr/>
                    <a:lstStyle/>
                    <a:p>
                      <a:endParaRPr lang="en-US" dirty="0"/>
                    </a:p>
                  </a:txBody>
                  <a:tcPr>
                    <a:solidFill>
                      <a:schemeClr val="accent6">
                        <a:lumMod val="50000"/>
                      </a:schemeClr>
                    </a:solidFill>
                  </a:tcPr>
                </a:tc>
                <a:tc>
                  <a:txBody>
                    <a:bodyPr/>
                    <a:lstStyle/>
                    <a:p>
                      <a:endParaRPr lang="en-US" dirty="0"/>
                    </a:p>
                  </a:txBody>
                  <a:tcPr>
                    <a:solidFill>
                      <a:schemeClr val="accent6">
                        <a:lumMod val="50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7"/>
                  </a:ext>
                </a:extLst>
              </a:tr>
            </a:tbl>
          </a:graphicData>
        </a:graphic>
      </p:graphicFrame>
      <p:pic>
        <p:nvPicPr>
          <p:cNvPr id="5125" name="Picture 21" descr="C:\Users\Liga\Desktop\mikrosko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66688"/>
            <a:ext cx="109855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p:cNvSpPr/>
          <p:nvPr/>
        </p:nvSpPr>
        <p:spPr>
          <a:xfrm>
            <a:off x="4769707" y="2842054"/>
            <a:ext cx="2854412" cy="679622"/>
          </a:xfrm>
          <a:prstGeom prst="rightArrow">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a:off x="5301049" y="3472248"/>
            <a:ext cx="2088291" cy="679622"/>
          </a:xfrm>
          <a:prstGeom prst="right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a:off x="6598509" y="4652319"/>
            <a:ext cx="2388972" cy="679622"/>
          </a:xfrm>
          <a:prstGeom prst="rightArrow">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115699" y="3052118"/>
            <a:ext cx="2384854" cy="292388"/>
          </a:xfrm>
          <a:prstGeom prst="rect">
            <a:avLst/>
          </a:prstGeom>
          <a:noFill/>
        </p:spPr>
        <p:txBody>
          <a:bodyPr wrap="square" rtlCol="0">
            <a:spAutoFit/>
          </a:bodyPr>
          <a:lstStyle/>
          <a:p>
            <a:r>
              <a:rPr lang="en-US" sz="1300">
                <a:solidFill>
                  <a:schemeClr val="bg1"/>
                </a:solidFill>
                <a:latin typeface="Arial" charset="0"/>
                <a:ea typeface="Arial" charset="0"/>
                <a:cs typeface="Arial" charset="0"/>
              </a:rPr>
              <a:t>Ilgtermiņa</a:t>
            </a:r>
            <a:r>
              <a:rPr lang="en-US" sz="1300" dirty="0">
                <a:solidFill>
                  <a:schemeClr val="bg1"/>
                </a:solidFill>
                <a:latin typeface="Arial" charset="0"/>
                <a:ea typeface="Arial" charset="0"/>
                <a:cs typeface="Arial" charset="0"/>
              </a:rPr>
              <a:t> </a:t>
            </a:r>
            <a:r>
              <a:rPr lang="en-US" sz="1300" dirty="0" err="1">
                <a:solidFill>
                  <a:schemeClr val="bg1"/>
                </a:solidFill>
                <a:latin typeface="Arial" charset="0"/>
                <a:ea typeface="Arial" charset="0"/>
                <a:cs typeface="Arial" charset="0"/>
              </a:rPr>
              <a:t>pārraudzība</a:t>
            </a:r>
            <a:endParaRPr lang="en-US" sz="1300" dirty="0">
              <a:solidFill>
                <a:schemeClr val="bg1"/>
              </a:solidFill>
              <a:latin typeface="Arial" charset="0"/>
              <a:ea typeface="Arial" charset="0"/>
              <a:cs typeface="Arial" charset="0"/>
            </a:endParaRPr>
          </a:p>
        </p:txBody>
      </p:sp>
      <p:sp>
        <p:nvSpPr>
          <p:cNvPr id="16" name="TextBox 15"/>
          <p:cNvSpPr txBox="1"/>
          <p:nvPr/>
        </p:nvSpPr>
        <p:spPr>
          <a:xfrm>
            <a:off x="5301049" y="3638062"/>
            <a:ext cx="2384854" cy="292388"/>
          </a:xfrm>
          <a:prstGeom prst="rect">
            <a:avLst/>
          </a:prstGeom>
          <a:noFill/>
        </p:spPr>
        <p:txBody>
          <a:bodyPr wrap="square" rtlCol="0">
            <a:spAutoFit/>
          </a:bodyPr>
          <a:lstStyle/>
          <a:p>
            <a:r>
              <a:rPr lang="en-US" sz="1300">
                <a:solidFill>
                  <a:schemeClr val="bg1"/>
                </a:solidFill>
                <a:latin typeface="Arial" charset="0"/>
                <a:ea typeface="Arial" charset="0"/>
                <a:cs typeface="Arial" charset="0"/>
              </a:rPr>
              <a:t>Ilgtermiņa</a:t>
            </a:r>
            <a:r>
              <a:rPr lang="en-US" sz="1300" dirty="0">
                <a:solidFill>
                  <a:schemeClr val="bg1"/>
                </a:solidFill>
                <a:latin typeface="Arial" charset="0"/>
                <a:ea typeface="Arial" charset="0"/>
                <a:cs typeface="Arial" charset="0"/>
              </a:rPr>
              <a:t> </a:t>
            </a:r>
            <a:r>
              <a:rPr lang="en-US" sz="1300" dirty="0" err="1">
                <a:solidFill>
                  <a:schemeClr val="bg1"/>
                </a:solidFill>
                <a:latin typeface="Arial" charset="0"/>
                <a:ea typeface="Arial" charset="0"/>
                <a:cs typeface="Arial" charset="0"/>
              </a:rPr>
              <a:t>pārraudzība</a:t>
            </a:r>
            <a:endParaRPr lang="en-US" sz="1300" dirty="0">
              <a:solidFill>
                <a:schemeClr val="bg1"/>
              </a:solidFill>
              <a:latin typeface="Arial" charset="0"/>
              <a:ea typeface="Arial" charset="0"/>
              <a:cs typeface="Arial" charset="0"/>
            </a:endParaRPr>
          </a:p>
        </p:txBody>
      </p:sp>
      <p:sp>
        <p:nvSpPr>
          <p:cNvPr id="17" name="TextBox 16"/>
          <p:cNvSpPr txBox="1"/>
          <p:nvPr/>
        </p:nvSpPr>
        <p:spPr>
          <a:xfrm>
            <a:off x="6598509" y="4845935"/>
            <a:ext cx="2384854" cy="292388"/>
          </a:xfrm>
          <a:prstGeom prst="rect">
            <a:avLst/>
          </a:prstGeom>
          <a:noFill/>
        </p:spPr>
        <p:txBody>
          <a:bodyPr wrap="square" rtlCol="0">
            <a:spAutoFit/>
          </a:bodyPr>
          <a:lstStyle/>
          <a:p>
            <a:r>
              <a:rPr lang="en-US" sz="1300">
                <a:solidFill>
                  <a:schemeClr val="bg1"/>
                </a:solidFill>
                <a:latin typeface="Arial" charset="0"/>
                <a:ea typeface="Arial" charset="0"/>
                <a:cs typeface="Arial" charset="0"/>
              </a:rPr>
              <a:t>Ilgtermiņa</a:t>
            </a:r>
            <a:r>
              <a:rPr lang="en-US" sz="1300" dirty="0">
                <a:solidFill>
                  <a:schemeClr val="bg1"/>
                </a:solidFill>
                <a:latin typeface="Arial" charset="0"/>
                <a:ea typeface="Arial" charset="0"/>
                <a:cs typeface="Arial" charset="0"/>
              </a:rPr>
              <a:t> </a:t>
            </a:r>
            <a:r>
              <a:rPr lang="en-US" sz="1300" dirty="0" err="1">
                <a:solidFill>
                  <a:schemeClr val="bg1"/>
                </a:solidFill>
                <a:latin typeface="Arial" charset="0"/>
                <a:ea typeface="Arial" charset="0"/>
                <a:cs typeface="Arial" charset="0"/>
              </a:rPr>
              <a:t>pārraudzība</a:t>
            </a:r>
            <a:endParaRPr lang="en-US" sz="1300" dirty="0">
              <a:solidFill>
                <a:schemeClr val="bg1"/>
              </a:solidFill>
              <a:latin typeface="Arial" charset="0"/>
              <a:ea typeface="Arial" charset="0"/>
              <a:cs typeface="Arial"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ttēls 4">
            <a:extLst>
              <a:ext uri="{FF2B5EF4-FFF2-40B4-BE49-F238E27FC236}">
                <a16:creationId xmlns:a16="http://schemas.microsoft.com/office/drawing/2014/main" id="{F0F68A2F-24BC-410A-A1D8-69439E191531}"/>
              </a:ext>
            </a:extLst>
          </p:cNvPr>
          <p:cNvPicPr>
            <a:picLocks noChangeAspect="1"/>
          </p:cNvPicPr>
          <p:nvPr/>
        </p:nvPicPr>
        <p:blipFill>
          <a:blip r:embed="rId2"/>
          <a:stretch>
            <a:fillRect/>
          </a:stretch>
        </p:blipFill>
        <p:spPr>
          <a:xfrm>
            <a:off x="4604905" y="3203120"/>
            <a:ext cx="4412011" cy="2146144"/>
          </a:xfrm>
          <a:prstGeom prst="rect">
            <a:avLst/>
          </a:prstGeom>
        </p:spPr>
      </p:pic>
      <p:sp>
        <p:nvSpPr>
          <p:cNvPr id="18434" name="Title 1"/>
          <p:cNvSpPr>
            <a:spLocks noGrp="1"/>
          </p:cNvSpPr>
          <p:nvPr>
            <p:ph type="title"/>
          </p:nvPr>
        </p:nvSpPr>
        <p:spPr>
          <a:xfrm>
            <a:off x="529390" y="223234"/>
            <a:ext cx="8614610" cy="1143000"/>
          </a:xfrm>
        </p:spPr>
        <p:txBody>
          <a:bodyPr/>
          <a:lstStyle/>
          <a:p>
            <a:pPr algn="l" eaLnBrk="1" hangingPunct="1"/>
            <a:r>
              <a:rPr lang="lv-LV" sz="3000" dirty="0" err="1">
                <a:solidFill>
                  <a:schemeClr val="accent4">
                    <a:lumMod val="50000"/>
                  </a:schemeClr>
                </a:solidFill>
                <a:latin typeface="Arial" charset="0"/>
                <a:ea typeface="Arial" charset="0"/>
                <a:cs typeface="Arial" charset="0"/>
              </a:rPr>
              <a:t>Meeting</a:t>
            </a:r>
            <a:r>
              <a:rPr lang="lv-LV" sz="3000" dirty="0">
                <a:solidFill>
                  <a:schemeClr val="accent4">
                    <a:lumMod val="50000"/>
                  </a:schemeClr>
                </a:solidFill>
                <a:latin typeface="Arial" charset="0"/>
                <a:ea typeface="Arial" charset="0"/>
                <a:cs typeface="Arial" charset="0"/>
              </a:rPr>
              <a:t> </a:t>
            </a:r>
            <a:r>
              <a:rPr lang="lv-LV" sz="3000" dirty="0" err="1">
                <a:solidFill>
                  <a:schemeClr val="accent4">
                    <a:lumMod val="50000"/>
                  </a:schemeClr>
                </a:solidFill>
                <a:latin typeface="Arial" charset="0"/>
                <a:ea typeface="Arial" charset="0"/>
                <a:cs typeface="Arial" charset="0"/>
              </a:rPr>
              <a:t>of</a:t>
            </a:r>
            <a:r>
              <a:rPr lang="lv-LV" sz="3000" dirty="0">
                <a:solidFill>
                  <a:schemeClr val="accent4">
                    <a:lumMod val="50000"/>
                  </a:schemeClr>
                </a:solidFill>
                <a:latin typeface="Arial" charset="0"/>
                <a:ea typeface="Arial" charset="0"/>
                <a:cs typeface="Arial" charset="0"/>
              </a:rPr>
              <a:t> </a:t>
            </a:r>
            <a:r>
              <a:rPr lang="lv-LV" sz="3000" dirty="0" err="1">
                <a:solidFill>
                  <a:schemeClr val="accent4">
                    <a:lumMod val="50000"/>
                  </a:schemeClr>
                </a:solidFill>
                <a:latin typeface="Arial" charset="0"/>
                <a:ea typeface="Arial" charset="0"/>
                <a:cs typeface="Arial" charset="0"/>
              </a:rPr>
              <a:t>the</a:t>
            </a:r>
            <a:r>
              <a:rPr lang="lv-LV" sz="3000" dirty="0">
                <a:solidFill>
                  <a:schemeClr val="accent4">
                    <a:lumMod val="50000"/>
                  </a:schemeClr>
                </a:solidFill>
                <a:latin typeface="Arial" charset="0"/>
                <a:ea typeface="Arial" charset="0"/>
                <a:cs typeface="Arial" charset="0"/>
              </a:rPr>
              <a:t> </a:t>
            </a:r>
            <a:r>
              <a:rPr lang="lv-LV" sz="3000" dirty="0" err="1">
                <a:solidFill>
                  <a:schemeClr val="accent4">
                    <a:lumMod val="50000"/>
                  </a:schemeClr>
                </a:solidFill>
                <a:latin typeface="Arial" charset="0"/>
                <a:ea typeface="Arial" charset="0"/>
                <a:cs typeface="Arial" charset="0"/>
              </a:rPr>
              <a:t>Global</a:t>
            </a:r>
            <a:r>
              <a:rPr lang="lv-LV" sz="3000" dirty="0">
                <a:solidFill>
                  <a:schemeClr val="accent4">
                    <a:lumMod val="50000"/>
                  </a:schemeClr>
                </a:solidFill>
                <a:latin typeface="Arial" charset="0"/>
                <a:ea typeface="Arial" charset="0"/>
                <a:cs typeface="Arial" charset="0"/>
              </a:rPr>
              <a:t> </a:t>
            </a:r>
            <a:r>
              <a:rPr lang="lv-LV" sz="3000" dirty="0" err="1">
                <a:solidFill>
                  <a:schemeClr val="accent4">
                    <a:lumMod val="50000"/>
                  </a:schemeClr>
                </a:solidFill>
                <a:latin typeface="Arial" charset="0"/>
                <a:ea typeface="Arial" charset="0"/>
                <a:cs typeface="Arial" charset="0"/>
              </a:rPr>
              <a:t>Advisory</a:t>
            </a:r>
            <a:r>
              <a:rPr lang="lv-LV" sz="3000" dirty="0">
                <a:solidFill>
                  <a:schemeClr val="accent4">
                    <a:lumMod val="50000"/>
                  </a:schemeClr>
                </a:solidFill>
                <a:latin typeface="Arial" charset="0"/>
                <a:ea typeface="Arial" charset="0"/>
                <a:cs typeface="Arial" charset="0"/>
              </a:rPr>
              <a:t> </a:t>
            </a:r>
            <a:r>
              <a:rPr lang="lv-LV" sz="3000" dirty="0" err="1">
                <a:solidFill>
                  <a:schemeClr val="accent4">
                    <a:lumMod val="50000"/>
                  </a:schemeClr>
                </a:solidFill>
                <a:latin typeface="Arial" charset="0"/>
                <a:ea typeface="Arial" charset="0"/>
                <a:cs typeface="Arial" charset="0"/>
              </a:rPr>
              <a:t>Committee</a:t>
            </a:r>
            <a:r>
              <a:rPr lang="lv-LV" sz="3000" dirty="0">
                <a:solidFill>
                  <a:schemeClr val="accent4">
                    <a:lumMod val="50000"/>
                  </a:schemeClr>
                </a:solidFill>
                <a:latin typeface="Arial" charset="0"/>
                <a:ea typeface="Arial" charset="0"/>
                <a:cs typeface="Arial" charset="0"/>
              </a:rPr>
              <a:t> </a:t>
            </a:r>
            <a:r>
              <a:rPr lang="en-US" sz="3000" dirty="0">
                <a:solidFill>
                  <a:schemeClr val="accent4">
                    <a:lumMod val="50000"/>
                  </a:schemeClr>
                </a:solidFill>
                <a:latin typeface="Arial" charset="0"/>
                <a:ea typeface="Arial" charset="0"/>
                <a:cs typeface="Arial" charset="0"/>
              </a:rPr>
              <a:t>on Vaccine Safety, 7–8 June</a:t>
            </a:r>
            <a:r>
              <a:rPr lang="lv-LV" sz="3000" dirty="0">
                <a:solidFill>
                  <a:schemeClr val="accent4">
                    <a:lumMod val="50000"/>
                  </a:schemeClr>
                </a:solidFill>
                <a:latin typeface="Arial" charset="0"/>
                <a:ea typeface="Arial" charset="0"/>
                <a:cs typeface="Arial" charset="0"/>
              </a:rPr>
              <a:t> 2017</a:t>
            </a:r>
            <a:endParaRPr lang="lv-LV" altLang="lv-LV" sz="3000" dirty="0">
              <a:solidFill>
                <a:schemeClr val="accent4">
                  <a:lumMod val="50000"/>
                </a:schemeClr>
              </a:solidFill>
              <a:latin typeface="Arial" charset="0"/>
              <a:ea typeface="Arial" charset="0"/>
              <a:cs typeface="Arial" charset="0"/>
            </a:endParaRPr>
          </a:p>
        </p:txBody>
      </p:sp>
      <p:sp>
        <p:nvSpPr>
          <p:cNvPr id="18435" name="Content Placeholder 2"/>
          <p:cNvSpPr>
            <a:spLocks noGrp="1"/>
          </p:cNvSpPr>
          <p:nvPr>
            <p:ph idx="1"/>
          </p:nvPr>
        </p:nvSpPr>
        <p:spPr>
          <a:xfrm>
            <a:off x="271464" y="1366234"/>
            <a:ext cx="8229600" cy="4869030"/>
          </a:xfrm>
        </p:spPr>
        <p:txBody>
          <a:bodyPr/>
          <a:lstStyle/>
          <a:p>
            <a:pPr>
              <a:spcBef>
                <a:spcPts val="1080"/>
              </a:spcBef>
              <a:buFont typeface="Wingdings" charset="2"/>
              <a:buChar char="§"/>
            </a:pPr>
            <a:r>
              <a:rPr lang="en-US" sz="2000" dirty="0" err="1">
                <a:solidFill>
                  <a:schemeClr val="accent4">
                    <a:lumMod val="50000"/>
                  </a:schemeClr>
                </a:solidFill>
                <a:latin typeface="Arial" charset="0"/>
                <a:ea typeface="Arial" charset="0"/>
                <a:cs typeface="Arial" charset="0"/>
              </a:rPr>
              <a:t>Kopš</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licenzēšanas</a:t>
            </a:r>
            <a:r>
              <a:rPr lang="en-US" sz="2000" dirty="0">
                <a:solidFill>
                  <a:schemeClr val="accent4">
                    <a:lumMod val="50000"/>
                  </a:schemeClr>
                </a:solidFill>
                <a:latin typeface="Arial" charset="0"/>
                <a:ea typeface="Arial" charset="0"/>
                <a:cs typeface="Arial" charset="0"/>
              </a:rPr>
              <a:t> 2006.gadā, </a:t>
            </a:r>
            <a:r>
              <a:rPr lang="en-US" sz="2000" dirty="0" err="1">
                <a:solidFill>
                  <a:schemeClr val="accent4">
                    <a:lumMod val="50000"/>
                  </a:schemeClr>
                </a:solidFill>
                <a:latin typeface="Arial" charset="0"/>
                <a:ea typeface="Arial" charset="0"/>
                <a:cs typeface="Arial" charset="0"/>
              </a:rPr>
              <a:t>vairāk</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kā</a:t>
            </a:r>
            <a:r>
              <a:rPr lang="en-US" sz="2000" dirty="0">
                <a:solidFill>
                  <a:schemeClr val="accent4">
                    <a:lumMod val="50000"/>
                  </a:schemeClr>
                </a:solidFill>
                <a:latin typeface="Arial" charset="0"/>
                <a:ea typeface="Arial" charset="0"/>
                <a:cs typeface="Arial" charset="0"/>
              </a:rPr>
              <a:t> 270 </a:t>
            </a:r>
            <a:r>
              <a:rPr lang="en-US" sz="2000" dirty="0" err="1">
                <a:solidFill>
                  <a:schemeClr val="accent4">
                    <a:lumMod val="50000"/>
                  </a:schemeClr>
                </a:solidFill>
                <a:latin typeface="Arial" charset="0"/>
                <a:ea typeface="Arial" charset="0"/>
                <a:cs typeface="Arial" charset="0"/>
              </a:rPr>
              <a:t>miljoni</a:t>
            </a:r>
            <a:r>
              <a:rPr lang="en-US" sz="2000" dirty="0">
                <a:solidFill>
                  <a:schemeClr val="accent4">
                    <a:lumMod val="50000"/>
                  </a:schemeClr>
                </a:solidFill>
                <a:latin typeface="Arial" charset="0"/>
                <a:ea typeface="Arial" charset="0"/>
                <a:cs typeface="Arial" charset="0"/>
              </a:rPr>
              <a:t> HPV </a:t>
            </a:r>
            <a:r>
              <a:rPr lang="en-US" sz="2000" dirty="0" err="1">
                <a:solidFill>
                  <a:schemeClr val="accent4">
                    <a:lumMod val="50000"/>
                  </a:schemeClr>
                </a:solidFill>
                <a:latin typeface="Arial" charset="0"/>
                <a:ea typeface="Arial" charset="0"/>
                <a:cs typeface="Arial" charset="0"/>
              </a:rPr>
              <a:t>vakcīnu</a:t>
            </a:r>
            <a:r>
              <a:rPr lang="en-US" sz="2000" dirty="0">
                <a:solidFill>
                  <a:schemeClr val="accent4">
                    <a:lumMod val="50000"/>
                  </a:schemeClr>
                </a:solidFill>
                <a:latin typeface="Arial" charset="0"/>
                <a:ea typeface="Arial" charset="0"/>
                <a:cs typeface="Arial" charset="0"/>
              </a:rPr>
              <a:t> devas </a:t>
            </a:r>
            <a:r>
              <a:rPr lang="en-US" sz="2000" dirty="0" err="1">
                <a:solidFill>
                  <a:schemeClr val="accent4">
                    <a:lumMod val="50000"/>
                  </a:schemeClr>
                </a:solidFill>
                <a:latin typeface="Arial" charset="0"/>
                <a:ea typeface="Arial" charset="0"/>
                <a:cs typeface="Arial" charset="0"/>
              </a:rPr>
              <a:t>ir</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savakcinētas</a:t>
            </a:r>
            <a:endParaRPr lang="en-US" sz="2000" dirty="0">
              <a:solidFill>
                <a:schemeClr val="accent4">
                  <a:lumMod val="50000"/>
                </a:schemeClr>
              </a:solidFill>
              <a:latin typeface="Arial" charset="0"/>
              <a:ea typeface="Arial" charset="0"/>
              <a:cs typeface="Arial" charset="0"/>
            </a:endParaRPr>
          </a:p>
          <a:p>
            <a:pPr>
              <a:spcBef>
                <a:spcPts val="1080"/>
              </a:spcBef>
              <a:buFont typeface="Wingdings" charset="2"/>
              <a:buChar char="§"/>
            </a:pPr>
            <a:r>
              <a:rPr lang="en-US" sz="2000" dirty="0" err="1">
                <a:solidFill>
                  <a:schemeClr val="accent4">
                    <a:lumMod val="50000"/>
                  </a:schemeClr>
                </a:solidFill>
                <a:latin typeface="Arial" charset="0"/>
                <a:ea typeface="Arial" charset="0"/>
                <a:cs typeface="Arial" charset="0"/>
              </a:rPr>
              <a:t>Drošības</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ziņojumi</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ir</a:t>
            </a:r>
            <a:r>
              <a:rPr lang="en-US" sz="2000" dirty="0">
                <a:solidFill>
                  <a:schemeClr val="accent4">
                    <a:lumMod val="50000"/>
                  </a:schemeClr>
                </a:solidFill>
                <a:latin typeface="Arial" charset="0"/>
                <a:ea typeface="Arial" charset="0"/>
                <a:cs typeface="Arial" charset="0"/>
              </a:rPr>
              <a:t>  2007., 2008., 2009., 2013., 2014., 2015. un </a:t>
            </a:r>
            <a:r>
              <a:rPr lang="en-US" sz="2000" dirty="0" err="1">
                <a:solidFill>
                  <a:schemeClr val="accent4">
                    <a:lumMod val="50000"/>
                  </a:schemeClr>
                </a:solidFill>
                <a:latin typeface="Arial" charset="0"/>
                <a:ea typeface="Arial" charset="0"/>
                <a:cs typeface="Arial" charset="0"/>
              </a:rPr>
              <a:t>tagad</a:t>
            </a:r>
            <a:r>
              <a:rPr lang="en-US" sz="2000" dirty="0">
                <a:solidFill>
                  <a:schemeClr val="accent4">
                    <a:lumMod val="50000"/>
                  </a:schemeClr>
                </a:solidFill>
                <a:latin typeface="Arial" charset="0"/>
                <a:ea typeface="Arial" charset="0"/>
                <a:cs typeface="Arial" charset="0"/>
              </a:rPr>
              <a:t> 2017.gadā</a:t>
            </a:r>
          </a:p>
          <a:p>
            <a:pPr>
              <a:spcBef>
                <a:spcPts val="1080"/>
              </a:spcBef>
              <a:buFont typeface="Wingdings" charset="2"/>
              <a:buChar char="§"/>
            </a:pPr>
            <a:r>
              <a:rPr lang="en-US" sz="2000" dirty="0">
                <a:solidFill>
                  <a:srgbClr val="7030A0"/>
                </a:solidFill>
                <a:latin typeface="Arial" charset="0"/>
                <a:ea typeface="Arial" charset="0"/>
                <a:cs typeface="Arial" charset="0"/>
              </a:rPr>
              <a:t>HPV </a:t>
            </a:r>
            <a:r>
              <a:rPr lang="en-US" sz="2000" dirty="0" err="1">
                <a:solidFill>
                  <a:srgbClr val="7030A0"/>
                </a:solidFill>
                <a:latin typeface="Arial" charset="0"/>
                <a:ea typeface="Arial" charset="0"/>
                <a:cs typeface="Arial" charset="0"/>
              </a:rPr>
              <a:t>vakcīnas</a:t>
            </a:r>
            <a:r>
              <a:rPr lang="en-US" sz="2000" dirty="0">
                <a:solidFill>
                  <a:srgbClr val="7030A0"/>
                </a:solidFill>
                <a:latin typeface="Arial" charset="0"/>
                <a:ea typeface="Arial" charset="0"/>
                <a:cs typeface="Arial" charset="0"/>
              </a:rPr>
              <a:t> </a:t>
            </a:r>
            <a:r>
              <a:rPr lang="en-US" sz="2000" dirty="0" err="1">
                <a:solidFill>
                  <a:srgbClr val="7030A0"/>
                </a:solidFill>
                <a:latin typeface="Arial" charset="0"/>
                <a:ea typeface="Arial" charset="0"/>
                <a:cs typeface="Arial" charset="0"/>
              </a:rPr>
              <a:t>ir</a:t>
            </a:r>
            <a:r>
              <a:rPr lang="en-US" sz="2000" dirty="0">
                <a:solidFill>
                  <a:srgbClr val="7030A0"/>
                </a:solidFill>
                <a:latin typeface="Arial" charset="0"/>
                <a:ea typeface="Arial" charset="0"/>
                <a:cs typeface="Arial" charset="0"/>
              </a:rPr>
              <a:t> </a:t>
            </a:r>
            <a:r>
              <a:rPr lang="en-US" sz="2000" dirty="0" err="1">
                <a:solidFill>
                  <a:srgbClr val="7030A0"/>
                </a:solidFill>
                <a:latin typeface="Arial" charset="0"/>
                <a:ea typeface="Arial" charset="0"/>
                <a:cs typeface="Arial" charset="0"/>
              </a:rPr>
              <a:t>ārkārtīgi</a:t>
            </a:r>
            <a:r>
              <a:rPr lang="en-US" sz="2000" dirty="0">
                <a:solidFill>
                  <a:srgbClr val="7030A0"/>
                </a:solidFill>
                <a:latin typeface="Arial" charset="0"/>
                <a:ea typeface="Arial" charset="0"/>
                <a:cs typeface="Arial" charset="0"/>
              </a:rPr>
              <a:t> </a:t>
            </a:r>
            <a:r>
              <a:rPr lang="en-US" sz="2000" dirty="0" err="1">
                <a:solidFill>
                  <a:srgbClr val="7030A0"/>
                </a:solidFill>
                <a:latin typeface="Arial" charset="0"/>
                <a:ea typeface="Arial" charset="0"/>
                <a:cs typeface="Arial" charset="0"/>
              </a:rPr>
              <a:t>drošas</a:t>
            </a:r>
            <a:r>
              <a:rPr lang="en-US" sz="2000" dirty="0">
                <a:solidFill>
                  <a:srgbClr val="7030A0"/>
                </a:solidFill>
                <a:latin typeface="Arial" charset="0"/>
                <a:ea typeface="Arial" charset="0"/>
                <a:cs typeface="Arial" charset="0"/>
              </a:rPr>
              <a:t>!</a:t>
            </a:r>
          </a:p>
        </p:txBody>
      </p:sp>
      <p:pic>
        <p:nvPicPr>
          <p:cNvPr id="5" name="Attēls 5">
            <a:extLst>
              <a:ext uri="{FF2B5EF4-FFF2-40B4-BE49-F238E27FC236}">
                <a16:creationId xmlns:a16="http://schemas.microsoft.com/office/drawing/2014/main" id="{1C7CCEB8-60C9-42A3-A687-4EE7C35D413F}"/>
              </a:ext>
            </a:extLst>
          </p:cNvPr>
          <p:cNvPicPr>
            <a:picLocks noChangeAspect="1"/>
          </p:cNvPicPr>
          <p:nvPr/>
        </p:nvPicPr>
        <p:blipFill>
          <a:blip r:embed="rId3"/>
          <a:stretch>
            <a:fillRect/>
          </a:stretch>
        </p:blipFill>
        <p:spPr>
          <a:xfrm>
            <a:off x="271464" y="4168775"/>
            <a:ext cx="4829926" cy="1929091"/>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Rokraksts 1">
                <a:extLst>
                  <a:ext uri="{FF2B5EF4-FFF2-40B4-BE49-F238E27FC236}">
                    <a16:creationId xmlns:a16="http://schemas.microsoft.com/office/drawing/2014/main" id="{14279240-10A5-49B9-8442-1A8A8718305A}"/>
                  </a:ext>
                </a:extLst>
              </p14:cNvPr>
              <p14:cNvContentPartPr/>
              <p14:nvPr/>
            </p14:nvContentPartPr>
            <p14:xfrm>
              <a:off x="2068920" y="5766923"/>
              <a:ext cx="1201680" cy="100800"/>
            </p14:xfrm>
          </p:contentPart>
        </mc:Choice>
        <mc:Fallback xmlns="">
          <p:pic>
            <p:nvPicPr>
              <p:cNvPr id="2" name="Rokraksts 1">
                <a:extLst>
                  <a:ext uri="{FF2B5EF4-FFF2-40B4-BE49-F238E27FC236}">
                    <a16:creationId xmlns:a16="http://schemas.microsoft.com/office/drawing/2014/main" id="{14279240-10A5-49B9-8442-1A8A8718305A}"/>
                  </a:ext>
                </a:extLst>
              </p:cNvPr>
              <p:cNvPicPr/>
              <p:nvPr/>
            </p:nvPicPr>
            <p:blipFill>
              <a:blip r:embed="rId5"/>
              <a:stretch>
                <a:fillRect/>
              </a:stretch>
            </p:blipFill>
            <p:spPr>
              <a:xfrm>
                <a:off x="2014920" y="5658923"/>
                <a:ext cx="1309320" cy="316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Rokraksts 2">
                <a:extLst>
                  <a:ext uri="{FF2B5EF4-FFF2-40B4-BE49-F238E27FC236}">
                    <a16:creationId xmlns:a16="http://schemas.microsoft.com/office/drawing/2014/main" id="{938A799F-A7D3-4F9B-A632-2978948E131A}"/>
                  </a:ext>
                </a:extLst>
              </p14:cNvPr>
              <p14:cNvContentPartPr/>
              <p14:nvPr/>
            </p14:nvContentPartPr>
            <p14:xfrm>
              <a:off x="295200" y="5964563"/>
              <a:ext cx="1701360" cy="43560"/>
            </p14:xfrm>
          </p:contentPart>
        </mc:Choice>
        <mc:Fallback xmlns="">
          <p:pic>
            <p:nvPicPr>
              <p:cNvPr id="3" name="Rokraksts 2">
                <a:extLst>
                  <a:ext uri="{FF2B5EF4-FFF2-40B4-BE49-F238E27FC236}">
                    <a16:creationId xmlns:a16="http://schemas.microsoft.com/office/drawing/2014/main" id="{938A799F-A7D3-4F9B-A632-2978948E131A}"/>
                  </a:ext>
                </a:extLst>
              </p:cNvPr>
              <p:cNvPicPr/>
              <p:nvPr/>
            </p:nvPicPr>
            <p:blipFill>
              <a:blip r:embed="rId7"/>
              <a:stretch>
                <a:fillRect/>
              </a:stretch>
            </p:blipFill>
            <p:spPr>
              <a:xfrm>
                <a:off x="241560" y="5856563"/>
                <a:ext cx="1809000" cy="259200"/>
              </a:xfrm>
              <a:prstGeom prst="rect">
                <a:avLst/>
              </a:prstGeom>
            </p:spPr>
          </p:pic>
        </mc:Fallback>
      </mc:AlternateContent>
    </p:spTree>
    <p:extLst>
      <p:ext uri="{BB962C8B-B14F-4D97-AF65-F5344CB8AC3E}">
        <p14:creationId xmlns:p14="http://schemas.microsoft.com/office/powerpoint/2010/main" val="1083454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200CD99-183D-41DE-8620-F96BE8543DD1}"/>
              </a:ext>
            </a:extLst>
          </p:cNvPr>
          <p:cNvSpPr>
            <a:spLocks noGrp="1"/>
          </p:cNvSpPr>
          <p:nvPr>
            <p:ph type="title"/>
          </p:nvPr>
        </p:nvSpPr>
        <p:spPr>
          <a:xfrm>
            <a:off x="1719072" y="274638"/>
            <a:ext cx="6967728" cy="1143000"/>
          </a:xfrm>
        </p:spPr>
        <p:txBody>
          <a:bodyPr/>
          <a:lstStyle/>
          <a:p>
            <a:pPr algn="l"/>
            <a:r>
              <a:rPr lang="lv-LV" b="1" dirty="0">
                <a:solidFill>
                  <a:schemeClr val="accent4">
                    <a:lumMod val="50000"/>
                  </a:schemeClr>
                </a:solidFill>
                <a:latin typeface="Arial" panose="020B0604020202020204" pitchFamily="34" charset="0"/>
                <a:cs typeface="Arial" panose="020B0604020202020204" pitchFamily="34" charset="0"/>
              </a:rPr>
              <a:t>Saturs</a:t>
            </a:r>
          </a:p>
        </p:txBody>
      </p:sp>
      <p:sp>
        <p:nvSpPr>
          <p:cNvPr id="3" name="Satura vietturis 2">
            <a:extLst>
              <a:ext uri="{FF2B5EF4-FFF2-40B4-BE49-F238E27FC236}">
                <a16:creationId xmlns:a16="http://schemas.microsoft.com/office/drawing/2014/main" id="{6AF1BB9A-FBB7-435B-9F37-5FCE6300DDB0}"/>
              </a:ext>
            </a:extLst>
          </p:cNvPr>
          <p:cNvSpPr>
            <a:spLocks noGrp="1"/>
          </p:cNvSpPr>
          <p:nvPr>
            <p:ph idx="1"/>
          </p:nvPr>
        </p:nvSpPr>
        <p:spPr/>
        <p:txBody>
          <a:bodyPr/>
          <a:lstStyle/>
          <a:p>
            <a:r>
              <a:rPr lang="lv-LV" sz="2400" dirty="0">
                <a:solidFill>
                  <a:schemeClr val="accent4">
                    <a:lumMod val="50000"/>
                  </a:schemeClr>
                </a:solidFill>
                <a:latin typeface="Arial" panose="020B0604020202020204" pitchFamily="34" charset="0"/>
                <a:cs typeface="Arial" panose="020B0604020202020204" pitchFamily="34" charset="0"/>
              </a:rPr>
              <a:t>problēmas, kas ir saistītās ar CPV vakcinācijas aptveres palielināšanu Latvijā un citās ES valstīs</a:t>
            </a:r>
          </a:p>
          <a:p>
            <a:r>
              <a:rPr lang="lv-LV" sz="2400" dirty="0">
                <a:solidFill>
                  <a:schemeClr val="accent4">
                    <a:lumMod val="50000"/>
                  </a:schemeClr>
                </a:solidFill>
                <a:latin typeface="Arial" panose="020B0604020202020204" pitchFamily="34" charset="0"/>
                <a:cs typeface="Arial" panose="020B0604020202020204" pitchFamily="34" charset="0"/>
              </a:rPr>
              <a:t>mērķauditorijas vidū valdošie mīti un patiesība par CPV infekciju un vakcīnām</a:t>
            </a:r>
          </a:p>
          <a:p>
            <a:r>
              <a:rPr lang="lv-LV" sz="2400" dirty="0">
                <a:solidFill>
                  <a:schemeClr val="accent4">
                    <a:lumMod val="50000"/>
                  </a:schemeClr>
                </a:solidFill>
                <a:latin typeface="Arial" panose="020B0604020202020204" pitchFamily="34" charset="0"/>
                <a:cs typeface="Arial" panose="020B0604020202020204" pitchFamily="34" charset="0"/>
              </a:rPr>
              <a:t>citu valstu labā pieredze un prakse vakcinācijas pret CPV programmas īstenošanā, sociālekonomiskie ieguvumi</a:t>
            </a:r>
          </a:p>
          <a:p>
            <a:r>
              <a:rPr lang="lv-LV" sz="2400" dirty="0">
                <a:solidFill>
                  <a:schemeClr val="accent4">
                    <a:lumMod val="50000"/>
                  </a:schemeClr>
                </a:solidFill>
                <a:latin typeface="Arial" panose="020B0604020202020204" pitchFamily="34" charset="0"/>
                <a:cs typeface="Arial" panose="020B0604020202020204" pitchFamily="34" charset="0"/>
              </a:rPr>
              <a:t>praktiski ieteikumi ārstniecības personām, kā pārliecināt un skaidrot nepieciešamību mērķauditorijai vakcinēties pret CPV, par vakcinācijas drošību, efektivitāti, blakusparādībām </a:t>
            </a:r>
          </a:p>
        </p:txBody>
      </p:sp>
      <p:pic>
        <p:nvPicPr>
          <p:cNvPr id="4" name="Picture 1433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129" y="274638"/>
            <a:ext cx="833438"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486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948855" y="2144110"/>
            <a:ext cx="2795752" cy="1870842"/>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lv-LV"/>
          </a:p>
        </p:txBody>
      </p:sp>
      <p:graphicFrame>
        <p:nvGraphicFramePr>
          <p:cNvPr id="16" name="Satura vietturis 4"/>
          <p:cNvGraphicFramePr>
            <a:graphicFrameLocks noGrp="1"/>
          </p:cNvGraphicFramePr>
          <p:nvPr>
            <p:ph idx="1"/>
            <p:extLst>
              <p:ext uri="{D42A27DB-BD31-4B8C-83A1-F6EECF244321}">
                <p14:modId xmlns:p14="http://schemas.microsoft.com/office/powerpoint/2010/main" val="1383961816"/>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Virsraksts 3">
            <a:extLst>
              <a:ext uri="{FF2B5EF4-FFF2-40B4-BE49-F238E27FC236}">
                <a16:creationId xmlns:a16="http://schemas.microsoft.com/office/drawing/2014/main" id="{8562D15A-3BC3-48A3-A384-5CDA14F87512}"/>
              </a:ext>
            </a:extLst>
          </p:cNvPr>
          <p:cNvSpPr>
            <a:spLocks noGrp="1"/>
          </p:cNvSpPr>
          <p:nvPr>
            <p:ph type="title"/>
          </p:nvPr>
        </p:nvSpPr>
        <p:spPr>
          <a:xfrm>
            <a:off x="1492469" y="209713"/>
            <a:ext cx="7022881" cy="1325563"/>
          </a:xfrm>
        </p:spPr>
        <p:txBody>
          <a:bodyPr>
            <a:normAutofit/>
          </a:bodyPr>
          <a:lstStyle/>
          <a:p>
            <a:pPr algn="l"/>
            <a:r>
              <a:rPr lang="lv-LV" sz="3500" b="1" dirty="0">
                <a:solidFill>
                  <a:schemeClr val="accent4">
                    <a:lumMod val="50000"/>
                  </a:schemeClr>
                </a:solidFill>
                <a:latin typeface="Arial" panose="020B0604020202020204" pitchFamily="34" charset="0"/>
                <a:cs typeface="Arial" panose="020B0604020202020204" pitchFamily="34" charset="0"/>
              </a:rPr>
              <a:t>Izplatītākie mīti</a:t>
            </a:r>
          </a:p>
        </p:txBody>
      </p:sp>
      <p:pic>
        <p:nvPicPr>
          <p:cNvPr id="6" name="Picture 1434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9306" y="451178"/>
            <a:ext cx="11731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7132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irsraksts 4"/>
          <p:cNvSpPr>
            <a:spLocks noGrp="1"/>
          </p:cNvSpPr>
          <p:nvPr>
            <p:ph type="title"/>
          </p:nvPr>
        </p:nvSpPr>
        <p:spPr>
          <a:xfrm>
            <a:off x="925119" y="616268"/>
            <a:ext cx="7886700" cy="2139553"/>
          </a:xfrm>
        </p:spPr>
        <p:txBody>
          <a:bodyPr>
            <a:noAutofit/>
          </a:bodyPr>
          <a:lstStyle/>
          <a:p>
            <a:r>
              <a:rPr lang="lv-LV" sz="2300" dirty="0">
                <a:solidFill>
                  <a:schemeClr val="accent4">
                    <a:lumMod val="50000"/>
                  </a:schemeClr>
                </a:solidFill>
                <a:latin typeface="Arial" panose="020B0604020202020204" pitchFamily="34" charset="0"/>
                <a:cs typeface="Arial" panose="020B0604020202020204" pitchFamily="34" charset="0"/>
              </a:rPr>
              <a:t>Pasaules Veselības organizācija (WHO) un Eiropas Medicīnas Aģentūra (EMA), </a:t>
            </a:r>
            <a:br>
              <a:rPr lang="lv-LV" sz="2300" dirty="0">
                <a:solidFill>
                  <a:schemeClr val="accent4">
                    <a:lumMod val="50000"/>
                  </a:schemeClr>
                </a:solidFill>
                <a:latin typeface="Arial" panose="020B0604020202020204" pitchFamily="34" charset="0"/>
                <a:cs typeface="Arial" panose="020B0604020202020204" pitchFamily="34" charset="0"/>
              </a:rPr>
            </a:br>
            <a:r>
              <a:rPr lang="lv-LV" sz="2300" u="sng" dirty="0">
                <a:solidFill>
                  <a:schemeClr val="accent4">
                    <a:lumMod val="50000"/>
                  </a:schemeClr>
                </a:solidFill>
                <a:latin typeface="Arial" panose="020B0604020202020204" pitchFamily="34" charset="0"/>
                <a:cs typeface="Arial" panose="020B0604020202020204" pitchFamily="34" charset="0"/>
              </a:rPr>
              <a:t>balstoties uz ilggadējiem, apjomīgiem zinātniskajiem uz pierādījumiem balstītiem pētījumiem ir skaidri paziņojusi,</a:t>
            </a:r>
            <a:r>
              <a:rPr lang="lv-LV" sz="2300" dirty="0">
                <a:solidFill>
                  <a:schemeClr val="accent4">
                    <a:lumMod val="50000"/>
                  </a:schemeClr>
                </a:solidFill>
                <a:latin typeface="Arial" panose="020B0604020202020204" pitchFamily="34" charset="0"/>
                <a:cs typeface="Arial" panose="020B0604020202020204" pitchFamily="34" charset="0"/>
              </a:rPr>
              <a:t> ka </a:t>
            </a:r>
            <a:r>
              <a:rPr lang="lv-LV" sz="2300" dirty="0">
                <a:solidFill>
                  <a:srgbClr val="7030A0"/>
                </a:solidFill>
                <a:latin typeface="Arial" panose="020B0604020202020204" pitchFamily="34" charset="0"/>
                <a:cs typeface="Arial" panose="020B0604020202020204" pitchFamily="34" charset="0"/>
              </a:rPr>
              <a:t>izplatītie maldīgie apgalvojumi par CPV vakcīnu saistību ar komplekso reģionālo sāpju sindromu (CRPS), </a:t>
            </a:r>
            <a:r>
              <a:rPr lang="lv-LV" sz="2300" dirty="0" err="1">
                <a:solidFill>
                  <a:srgbClr val="7030A0"/>
                </a:solidFill>
                <a:latin typeface="Arial" panose="020B0604020202020204" pitchFamily="34" charset="0"/>
                <a:cs typeface="Arial" panose="020B0604020202020204" pitchFamily="34" charset="0"/>
              </a:rPr>
              <a:t>posturālo</a:t>
            </a:r>
            <a:r>
              <a:rPr lang="lv-LV" sz="2300" dirty="0">
                <a:solidFill>
                  <a:srgbClr val="7030A0"/>
                </a:solidFill>
                <a:latin typeface="Arial" panose="020B0604020202020204" pitchFamily="34" charset="0"/>
                <a:cs typeface="Arial" panose="020B0604020202020204" pitchFamily="34" charset="0"/>
              </a:rPr>
              <a:t> </a:t>
            </a:r>
            <a:r>
              <a:rPr lang="lv-LV" sz="2300" dirty="0" err="1">
                <a:solidFill>
                  <a:srgbClr val="7030A0"/>
                </a:solidFill>
                <a:latin typeface="Arial" panose="020B0604020202020204" pitchFamily="34" charset="0"/>
                <a:cs typeface="Arial" panose="020B0604020202020204" pitchFamily="34" charset="0"/>
              </a:rPr>
              <a:t>ortostātisko</a:t>
            </a:r>
            <a:r>
              <a:rPr lang="lv-LV" sz="2300" dirty="0">
                <a:solidFill>
                  <a:srgbClr val="7030A0"/>
                </a:solidFill>
                <a:latin typeface="Arial" panose="020B0604020202020204" pitchFamily="34" charset="0"/>
                <a:cs typeface="Arial" panose="020B0604020202020204" pitchFamily="34" charset="0"/>
              </a:rPr>
              <a:t> tahikardijas sindromu (POTS) un citām nepatiesi saistītām medicīniskām problēmām NAV PATIESI</a:t>
            </a:r>
          </a:p>
        </p:txBody>
      </p:sp>
      <p:sp>
        <p:nvSpPr>
          <p:cNvPr id="6" name="Teksta vietturis 5"/>
          <p:cNvSpPr>
            <a:spLocks noGrp="1"/>
          </p:cNvSpPr>
          <p:nvPr>
            <p:ph type="body" idx="1"/>
          </p:nvPr>
        </p:nvSpPr>
        <p:spPr>
          <a:xfrm>
            <a:off x="782914" y="4931630"/>
            <a:ext cx="7886700" cy="1125140"/>
          </a:xfrm>
        </p:spPr>
        <p:txBody>
          <a:bodyPr/>
          <a:lstStyle/>
          <a:p>
            <a:r>
              <a:rPr lang="lv-LV" sz="1500" dirty="0">
                <a:latin typeface="Arial" panose="020B0604020202020204" pitchFamily="34" charset="0"/>
                <a:cs typeface="Arial" panose="020B0604020202020204" pitchFamily="34" charset="0"/>
              </a:rPr>
              <a:t>http://www.ema.europa.eu/docs/en_GB/document_library/Referrals_document/HPV_vaccines_20/European_Commission_final_decision/WC500196773.pdf</a:t>
            </a:r>
          </a:p>
        </p:txBody>
      </p:sp>
    </p:spTree>
    <p:extLst>
      <p:ext uri="{BB962C8B-B14F-4D97-AF65-F5344CB8AC3E}">
        <p14:creationId xmlns:p14="http://schemas.microsoft.com/office/powerpoint/2010/main" val="1432049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8308" name="Rectangle 4"/>
          <p:cNvSpPr>
            <a:spLocks noChangeArrowheads="1"/>
          </p:cNvSpPr>
          <p:nvPr/>
        </p:nvSpPr>
        <p:spPr bwMode="auto">
          <a:xfrm>
            <a:off x="714375" y="944724"/>
            <a:ext cx="6179883" cy="800100"/>
          </a:xfrm>
          <a:prstGeom prst="rect">
            <a:avLst/>
          </a:prstGeom>
          <a:noFill/>
          <a:ln w="9525">
            <a:noFill/>
            <a:miter lim="800000"/>
            <a:headEnd/>
            <a:tailEnd/>
          </a:ln>
          <a:effectLst>
            <a:outerShdw dist="35921" dir="2700000" algn="ctr" rotWithShape="0">
              <a:schemeClr val="bg1"/>
            </a:outerShdw>
          </a:effectLst>
        </p:spPr>
        <p:txBody>
          <a:bodyPr anchor="ctr"/>
          <a:lstStyle/>
          <a:p>
            <a:pPr algn="ctr"/>
            <a:r>
              <a:rPr lang="es-ES" sz="2100" b="1" dirty="0">
                <a:solidFill>
                  <a:srgbClr val="7030A0"/>
                </a:solidFill>
                <a:effectLst>
                  <a:outerShdw blurRad="38100" dist="38100" dir="2700000" algn="tl">
                    <a:srgbClr val="C0C0C0"/>
                  </a:outerShdw>
                </a:effectLst>
                <a:latin typeface="Arial" panose="020B0604020202020204" pitchFamily="34" charset="0"/>
                <a:cs typeface="Arial" panose="020B0604020202020204" pitchFamily="34" charset="0"/>
              </a:rPr>
              <a:t>HPV </a:t>
            </a:r>
            <a:r>
              <a:rPr lang="lv-LV" sz="2100" b="1" dirty="0">
                <a:solidFill>
                  <a:srgbClr val="7030A0"/>
                </a:solidFill>
                <a:effectLst>
                  <a:outerShdw blurRad="38100" dist="38100" dir="2700000" algn="tl">
                    <a:srgbClr val="C0C0C0"/>
                  </a:outerShdw>
                </a:effectLst>
                <a:latin typeface="Arial" panose="020B0604020202020204" pitchFamily="34" charset="0"/>
                <a:cs typeface="Arial" panose="020B0604020202020204" pitchFamily="34" charset="0"/>
              </a:rPr>
              <a:t>vakcinācija</a:t>
            </a:r>
            <a:r>
              <a:rPr lang="es-ES" sz="2100" b="1" dirty="0">
                <a:solidFill>
                  <a:srgbClr val="7030A0"/>
                </a:solidFill>
                <a:effectLst>
                  <a:outerShdw blurRad="38100" dist="38100" dir="2700000" algn="tl">
                    <a:srgbClr val="C0C0C0"/>
                  </a:outerShdw>
                </a:effectLst>
                <a:latin typeface="Arial" panose="020B0604020202020204" pitchFamily="34" charset="0"/>
                <a:cs typeface="Arial" panose="020B0604020202020204" pitchFamily="34" charset="0"/>
              </a:rPr>
              <a:t>: </a:t>
            </a:r>
          </a:p>
          <a:p>
            <a:pPr algn="ctr"/>
            <a:r>
              <a:rPr lang="es-ES" sz="2100" b="1" i="1" dirty="0">
                <a:solidFill>
                  <a:srgbClr val="7030A0"/>
                </a:solidFill>
                <a:effectLst>
                  <a:outerShdw blurRad="38100" dist="38100" dir="2700000" algn="tl">
                    <a:srgbClr val="C0C0C0"/>
                  </a:outerShdw>
                </a:effectLst>
                <a:latin typeface="Arial" panose="020B0604020202020204" pitchFamily="34" charset="0"/>
                <a:cs typeface="Arial" panose="020B0604020202020204" pitchFamily="34" charset="0"/>
              </a:rPr>
              <a:t>complex regional pain syndrome </a:t>
            </a:r>
            <a:endParaRPr lang="lv-LV" sz="2100" b="1" i="1" dirty="0">
              <a:solidFill>
                <a:srgbClr val="7030A0"/>
              </a:solidFill>
              <a:effectLst>
                <a:outerShdw blurRad="38100" dist="38100" dir="2700000" algn="tl">
                  <a:srgbClr val="C0C0C0"/>
                </a:outerShdw>
              </a:effectLst>
              <a:latin typeface="Arial" panose="020B0604020202020204" pitchFamily="34" charset="0"/>
              <a:cs typeface="Arial" panose="020B0604020202020204" pitchFamily="34" charset="0"/>
            </a:endParaRPr>
          </a:p>
          <a:p>
            <a:pPr algn="ctr"/>
            <a:r>
              <a:rPr lang="es-ES" sz="2100" b="1" i="1" dirty="0">
                <a:solidFill>
                  <a:srgbClr val="7030A0"/>
                </a:solidFill>
                <a:effectLst>
                  <a:outerShdw blurRad="38100" dist="38100" dir="2700000" algn="tl">
                    <a:srgbClr val="C0C0C0"/>
                  </a:outerShdw>
                </a:effectLst>
                <a:latin typeface="Arial" panose="020B0604020202020204" pitchFamily="34" charset="0"/>
                <a:cs typeface="Arial" panose="020B0604020202020204" pitchFamily="34" charset="0"/>
              </a:rPr>
              <a:t> postural orthostatic tachycardia syndrome</a:t>
            </a:r>
          </a:p>
        </p:txBody>
      </p:sp>
      <p:pic>
        <p:nvPicPr>
          <p:cNvPr id="2" name="Imagen 1"/>
          <p:cNvPicPr>
            <a:picLocks noChangeAspect="1"/>
          </p:cNvPicPr>
          <p:nvPr/>
        </p:nvPicPr>
        <p:blipFill>
          <a:blip r:embed="rId3"/>
          <a:stretch>
            <a:fillRect/>
          </a:stretch>
        </p:blipFill>
        <p:spPr>
          <a:xfrm>
            <a:off x="725975" y="2368277"/>
            <a:ext cx="3078342" cy="3285423"/>
          </a:xfrm>
          <a:prstGeom prst="rect">
            <a:avLst/>
          </a:prstGeom>
          <a:ln>
            <a:noFill/>
          </a:ln>
          <a:effectLst>
            <a:outerShdw blurRad="292100" dist="139700" dir="2700000" algn="tl" rotWithShape="0">
              <a:srgbClr val="333333">
                <a:alpha val="65000"/>
              </a:srgbClr>
            </a:outerShdw>
          </a:effectLst>
        </p:spPr>
      </p:pic>
      <p:sp>
        <p:nvSpPr>
          <p:cNvPr id="9" name="Line 11"/>
          <p:cNvSpPr>
            <a:spLocks noChangeShapeType="1"/>
          </p:cNvSpPr>
          <p:nvPr/>
        </p:nvSpPr>
        <p:spPr bwMode="auto">
          <a:xfrm>
            <a:off x="714375" y="1853301"/>
            <a:ext cx="7916466" cy="9525"/>
          </a:xfrm>
          <a:prstGeom prst="line">
            <a:avLst/>
          </a:prstGeom>
          <a:ln>
            <a:headEnd/>
            <a:tailEnd/>
          </a:ln>
          <a:extLst/>
        </p:spPr>
        <p:style>
          <a:lnRef idx="1">
            <a:schemeClr val="accent4"/>
          </a:lnRef>
          <a:fillRef idx="0">
            <a:schemeClr val="accent4"/>
          </a:fillRef>
          <a:effectRef idx="0">
            <a:schemeClr val="accent4"/>
          </a:effectRef>
          <a:fontRef idx="minor">
            <a:schemeClr val="tx1"/>
          </a:fontRef>
        </p:style>
        <p:txBody>
          <a:bodyPr/>
          <a:lstStyle/>
          <a:p>
            <a:pPr>
              <a:defRPr/>
            </a:pPr>
            <a:endParaRPr lang="es-ES" sz="1200">
              <a:solidFill>
                <a:srgbClr val="000000"/>
              </a:solidFill>
              <a:effectLst>
                <a:outerShdw blurRad="38100" dist="38100" dir="2700000" algn="tl">
                  <a:srgbClr val="000000">
                    <a:alpha val="43137"/>
                  </a:srgbClr>
                </a:outerShdw>
              </a:effectLst>
              <a:latin typeface="Arial" pitchFamily="34" charset="0"/>
              <a:ea typeface="MS PGothic" pitchFamily="34" charset="-128"/>
            </a:endParaRPr>
          </a:p>
        </p:txBody>
      </p:sp>
      <p:pic>
        <p:nvPicPr>
          <p:cNvPr id="3" name="Imagen 2"/>
          <p:cNvPicPr>
            <a:picLocks noChangeAspect="1"/>
          </p:cNvPicPr>
          <p:nvPr/>
        </p:nvPicPr>
        <p:blipFill>
          <a:blip r:embed="rId4"/>
          <a:stretch>
            <a:fillRect/>
          </a:stretch>
        </p:blipFill>
        <p:spPr>
          <a:xfrm>
            <a:off x="4259388" y="1885523"/>
            <a:ext cx="3988112" cy="2236656"/>
          </a:xfrm>
          <a:prstGeom prst="rect">
            <a:avLst/>
          </a:prstGeom>
        </p:spPr>
      </p:pic>
      <p:sp>
        <p:nvSpPr>
          <p:cNvPr id="10" name="Text Box 7"/>
          <p:cNvSpPr txBox="1">
            <a:spLocks noChangeArrowheads="1"/>
          </p:cNvSpPr>
          <p:nvPr/>
        </p:nvSpPr>
        <p:spPr bwMode="auto">
          <a:xfrm>
            <a:off x="4247964" y="4131079"/>
            <a:ext cx="4088366" cy="272382"/>
          </a:xfrm>
          <a:prstGeom prst="rect">
            <a:avLst/>
          </a:prstGeom>
          <a:solidFill>
            <a:srgbClr val="66FF33">
              <a:alpha val="85001"/>
            </a:srgbClr>
          </a:solidFill>
          <a:ln w="12700" algn="ctr">
            <a:noFill/>
            <a:miter lim="800000"/>
            <a:headEnd/>
            <a:tailEnd/>
          </a:ln>
          <a:effectLst/>
        </p:spPr>
        <p:txBody>
          <a:bodyPr wrap="square">
            <a:spAutoFit/>
          </a:bodyPr>
          <a:lstStyle/>
          <a:p>
            <a:pPr marL="407194" indent="-278606">
              <a:lnSpc>
                <a:spcPct val="130000"/>
              </a:lnSpc>
              <a:tabLst>
                <a:tab pos="463154" algn="l"/>
              </a:tabLst>
              <a:defRPr/>
            </a:pPr>
            <a:r>
              <a:rPr lang="es-ES" sz="900" b="1">
                <a:solidFill>
                  <a:srgbClr val="000000"/>
                </a:solidFill>
                <a:effectLst>
                  <a:outerShdw blurRad="38100" dist="38100" dir="2700000" algn="tl">
                    <a:srgbClr val="FFFFFF"/>
                  </a:outerShdw>
                </a:effectLst>
                <a:latin typeface="Arial" pitchFamily="34" charset="0"/>
                <a:ea typeface="MS PGothic" pitchFamily="34" charset="-128"/>
                <a:cs typeface="Arial"/>
              </a:rPr>
              <a:t>https</a:t>
            </a:r>
            <a:r>
              <a:rPr lang="es-ES" sz="900" b="1" dirty="0">
                <a:solidFill>
                  <a:srgbClr val="000000"/>
                </a:solidFill>
                <a:effectLst>
                  <a:outerShdw blurRad="38100" dist="38100" dir="2700000" algn="tl">
                    <a:srgbClr val="FFFFFF"/>
                  </a:outerShdw>
                </a:effectLst>
                <a:latin typeface="Arial" pitchFamily="34" charset="0"/>
                <a:ea typeface="MS PGothic" pitchFamily="34" charset="-128"/>
                <a:cs typeface="Arial"/>
              </a:rPr>
              <a:t>://</a:t>
            </a:r>
            <a:r>
              <a:rPr lang="es-ES" sz="900" b="1" dirty="0" err="1">
                <a:solidFill>
                  <a:srgbClr val="000000"/>
                </a:solidFill>
                <a:effectLst>
                  <a:outerShdw blurRad="38100" dist="38100" dir="2700000" algn="tl">
                    <a:srgbClr val="FFFFFF"/>
                  </a:outerShdw>
                </a:effectLst>
                <a:latin typeface="Arial" pitchFamily="34" charset="0"/>
                <a:ea typeface="MS PGothic" pitchFamily="34" charset="-128"/>
                <a:cs typeface="Arial"/>
              </a:rPr>
              <a:t>www.youtube.com</a:t>
            </a:r>
            <a:r>
              <a:rPr lang="es-ES" sz="900" b="1" dirty="0">
                <a:solidFill>
                  <a:srgbClr val="000000"/>
                </a:solidFill>
                <a:effectLst>
                  <a:outerShdw blurRad="38100" dist="38100" dir="2700000" algn="tl">
                    <a:srgbClr val="FFFFFF"/>
                  </a:outerShdw>
                </a:effectLst>
                <a:latin typeface="Arial" pitchFamily="34" charset="0"/>
                <a:ea typeface="MS PGothic" pitchFamily="34" charset="-128"/>
                <a:cs typeface="Arial"/>
              </a:rPr>
              <a:t>/</a:t>
            </a:r>
            <a:r>
              <a:rPr lang="es-ES" sz="900" b="1" dirty="0" err="1">
                <a:solidFill>
                  <a:srgbClr val="000000"/>
                </a:solidFill>
                <a:effectLst>
                  <a:outerShdw blurRad="38100" dist="38100" dir="2700000" algn="tl">
                    <a:srgbClr val="FFFFFF"/>
                  </a:outerShdw>
                </a:effectLst>
                <a:latin typeface="Arial" pitchFamily="34" charset="0"/>
                <a:ea typeface="MS PGothic" pitchFamily="34" charset="-128"/>
                <a:cs typeface="Arial"/>
              </a:rPr>
              <a:t>watch?v</a:t>
            </a:r>
            <a:r>
              <a:rPr lang="es-ES" sz="900" b="1" dirty="0">
                <a:solidFill>
                  <a:srgbClr val="000000"/>
                </a:solidFill>
                <a:effectLst>
                  <a:outerShdw blurRad="38100" dist="38100" dir="2700000" algn="tl">
                    <a:srgbClr val="FFFFFF"/>
                  </a:outerShdw>
                </a:effectLst>
                <a:latin typeface="Arial" pitchFamily="34" charset="0"/>
                <a:ea typeface="MS PGothic" pitchFamily="34" charset="-128"/>
                <a:cs typeface="Arial"/>
              </a:rPr>
              <a:t>=6viX0xkhZ0A&amp;feature=</a:t>
            </a:r>
            <a:r>
              <a:rPr lang="es-ES" sz="900" b="1" dirty="0" err="1">
                <a:solidFill>
                  <a:srgbClr val="000000"/>
                </a:solidFill>
                <a:effectLst>
                  <a:outerShdw blurRad="38100" dist="38100" dir="2700000" algn="tl">
                    <a:srgbClr val="FFFFFF"/>
                  </a:outerShdw>
                </a:effectLst>
                <a:latin typeface="Arial" pitchFamily="34" charset="0"/>
                <a:ea typeface="MS PGothic" pitchFamily="34" charset="-128"/>
                <a:cs typeface="Arial"/>
              </a:rPr>
              <a:t>youtu.be</a:t>
            </a:r>
            <a:endParaRPr lang="es-ES" sz="900" b="1" dirty="0">
              <a:solidFill>
                <a:srgbClr val="000000"/>
              </a:solidFill>
              <a:effectLst>
                <a:outerShdw blurRad="38100" dist="38100" dir="2700000" algn="tl">
                  <a:srgbClr val="FFFFFF"/>
                </a:outerShdw>
              </a:effectLst>
              <a:latin typeface="Arial" pitchFamily="34" charset="0"/>
              <a:ea typeface="MS PGothic" pitchFamily="34" charset="-128"/>
              <a:cs typeface="Arial"/>
            </a:endParaRPr>
          </a:p>
        </p:txBody>
      </p:sp>
      <p:sp>
        <p:nvSpPr>
          <p:cNvPr id="11" name="Text Box 4"/>
          <p:cNvSpPr txBox="1">
            <a:spLocks noChangeArrowheads="1"/>
          </p:cNvSpPr>
          <p:nvPr/>
        </p:nvSpPr>
        <p:spPr bwMode="auto">
          <a:xfrm>
            <a:off x="3804316" y="4389278"/>
            <a:ext cx="4826525" cy="1477328"/>
          </a:xfrm>
          <a:prstGeom prst="rect">
            <a:avLst/>
          </a:prstGeom>
          <a:noFill/>
          <a:ln w="9525">
            <a:noFill/>
            <a:miter lim="800000"/>
            <a:headEnd/>
            <a:tailEnd/>
          </a:ln>
          <a:effectLst/>
        </p:spPr>
        <p:txBody>
          <a:bodyPr wrap="square">
            <a:spAutoFit/>
          </a:bodyPr>
          <a:lstStyle/>
          <a:p>
            <a:pPr algn="ctr"/>
            <a:r>
              <a:rPr lang="en-GB" sz="3000" b="1" dirty="0">
                <a:solidFill>
                  <a:srgbClr val="FF0000"/>
                </a:solidFill>
                <a:effectLst>
                  <a:outerShdw blurRad="38100" dist="38100" dir="2700000" algn="tl">
                    <a:srgbClr val="C0C0C0"/>
                  </a:outerShdw>
                </a:effectLst>
                <a:cs typeface="Arial" pitchFamily="34" charset="0"/>
              </a:rPr>
              <a:t> </a:t>
            </a:r>
            <a:r>
              <a:rPr lang="lv-LV" sz="3000" b="1" dirty="0">
                <a:solidFill>
                  <a:srgbClr val="7030A0"/>
                </a:solidFill>
                <a:effectLst>
                  <a:outerShdw blurRad="38100" dist="38100" dir="2700000" algn="tl">
                    <a:srgbClr val="C0C0C0"/>
                  </a:outerShdw>
                </a:effectLst>
                <a:cs typeface="Arial" pitchFamily="34" charset="0"/>
              </a:rPr>
              <a:t>Jebkāda saistība starp </a:t>
            </a:r>
            <a:r>
              <a:rPr lang="en-GB" sz="3000" b="1" dirty="0">
                <a:solidFill>
                  <a:srgbClr val="7030A0"/>
                </a:solidFill>
                <a:effectLst>
                  <a:outerShdw blurRad="38100" dist="38100" dir="2700000" algn="tl">
                    <a:srgbClr val="C0C0C0"/>
                  </a:outerShdw>
                </a:effectLst>
                <a:cs typeface="Arial" pitchFamily="34" charset="0"/>
              </a:rPr>
              <a:t>HPV </a:t>
            </a:r>
            <a:r>
              <a:rPr lang="en-GB" sz="3000" b="1" dirty="0" err="1">
                <a:solidFill>
                  <a:srgbClr val="7030A0"/>
                </a:solidFill>
                <a:effectLst>
                  <a:outerShdw blurRad="38100" dist="38100" dir="2700000" algn="tl">
                    <a:srgbClr val="C0C0C0"/>
                  </a:outerShdw>
                </a:effectLst>
                <a:cs typeface="Arial" pitchFamily="34" charset="0"/>
              </a:rPr>
              <a:t>va</a:t>
            </a:r>
            <a:r>
              <a:rPr lang="lv-LV" sz="3000" b="1" dirty="0" err="1">
                <a:solidFill>
                  <a:srgbClr val="7030A0"/>
                </a:solidFill>
                <a:effectLst>
                  <a:outerShdw blurRad="38100" dist="38100" dir="2700000" algn="tl">
                    <a:srgbClr val="C0C0C0"/>
                  </a:outerShdw>
                </a:effectLst>
                <a:cs typeface="Arial" pitchFamily="34" charset="0"/>
              </a:rPr>
              <a:t>kcīnu</a:t>
            </a:r>
            <a:r>
              <a:rPr lang="lv-LV" sz="3000" b="1" dirty="0">
                <a:solidFill>
                  <a:srgbClr val="7030A0"/>
                </a:solidFill>
                <a:effectLst>
                  <a:outerShdw blurRad="38100" dist="38100" dir="2700000" algn="tl">
                    <a:srgbClr val="C0C0C0"/>
                  </a:outerShdw>
                </a:effectLst>
                <a:cs typeface="Arial" pitchFamily="34" charset="0"/>
              </a:rPr>
              <a:t> un</a:t>
            </a:r>
            <a:r>
              <a:rPr lang="en-GB" sz="3000" b="1" dirty="0">
                <a:solidFill>
                  <a:srgbClr val="7030A0"/>
                </a:solidFill>
                <a:effectLst>
                  <a:outerShdw blurRad="38100" dist="38100" dir="2700000" algn="tl">
                    <a:srgbClr val="C0C0C0"/>
                  </a:outerShdw>
                </a:effectLst>
                <a:cs typeface="Arial" pitchFamily="34" charset="0"/>
              </a:rPr>
              <a:t> POTS </a:t>
            </a:r>
            <a:r>
              <a:rPr lang="lv-LV" sz="3000" b="1" dirty="0">
                <a:solidFill>
                  <a:srgbClr val="7030A0"/>
                </a:solidFill>
                <a:effectLst>
                  <a:outerShdw blurRad="38100" dist="38100" dir="2700000" algn="tl">
                    <a:srgbClr val="C0C0C0"/>
                  </a:outerShdw>
                </a:effectLst>
                <a:cs typeface="Arial" pitchFamily="34" charset="0"/>
              </a:rPr>
              <a:t>vai</a:t>
            </a:r>
            <a:r>
              <a:rPr lang="en-GB" sz="3000" b="1" dirty="0">
                <a:solidFill>
                  <a:srgbClr val="7030A0"/>
                </a:solidFill>
                <a:effectLst>
                  <a:outerShdw blurRad="38100" dist="38100" dir="2700000" algn="tl">
                    <a:srgbClr val="C0C0C0"/>
                  </a:outerShdw>
                </a:effectLst>
                <a:cs typeface="Arial" pitchFamily="34" charset="0"/>
              </a:rPr>
              <a:t> CRPS </a:t>
            </a:r>
            <a:r>
              <a:rPr lang="en-GB" sz="3000" b="1" dirty="0" err="1">
                <a:solidFill>
                  <a:srgbClr val="7030A0"/>
                </a:solidFill>
                <a:effectLst>
                  <a:outerShdw blurRad="38100" dist="38100" dir="2700000" algn="tl">
                    <a:srgbClr val="C0C0C0"/>
                  </a:outerShdw>
                </a:effectLst>
                <a:cs typeface="Arial" pitchFamily="34" charset="0"/>
              </a:rPr>
              <a:t>i</a:t>
            </a:r>
            <a:r>
              <a:rPr lang="lv-LV" sz="3000" b="1" dirty="0">
                <a:solidFill>
                  <a:srgbClr val="7030A0"/>
                </a:solidFill>
                <a:effectLst>
                  <a:outerShdw blurRad="38100" dist="38100" dir="2700000" algn="tl">
                    <a:srgbClr val="C0C0C0"/>
                  </a:outerShdw>
                </a:effectLst>
                <a:cs typeface="Arial" pitchFamily="34" charset="0"/>
              </a:rPr>
              <a:t>r</a:t>
            </a:r>
            <a:r>
              <a:rPr lang="en-GB" sz="3000" b="1" dirty="0">
                <a:solidFill>
                  <a:srgbClr val="7030A0"/>
                </a:solidFill>
                <a:effectLst>
                  <a:outerShdw blurRad="38100" dist="38100" dir="2700000" algn="tl">
                    <a:srgbClr val="C0C0C0"/>
                  </a:outerShdw>
                </a:effectLst>
                <a:cs typeface="Arial" pitchFamily="34" charset="0"/>
              </a:rPr>
              <a:t> </a:t>
            </a:r>
            <a:r>
              <a:rPr lang="lv-LV" sz="3000" b="1" dirty="0">
                <a:solidFill>
                  <a:srgbClr val="7030A0"/>
                </a:solidFill>
                <a:effectLst>
                  <a:outerShdw blurRad="38100" dist="38100" dir="2700000" algn="tl">
                    <a:srgbClr val="C0C0C0"/>
                  </a:outerShdw>
                </a:effectLst>
                <a:cs typeface="Arial" pitchFamily="34" charset="0"/>
              </a:rPr>
              <a:t>noņemta!!!</a:t>
            </a:r>
            <a:endParaRPr lang="en-GB" sz="3000" b="1" dirty="0">
              <a:solidFill>
                <a:srgbClr val="7030A0"/>
              </a:solidFill>
              <a:effectLst>
                <a:outerShdw blurRad="38100" dist="38100" dir="2700000" algn="tl">
                  <a:srgbClr val="C0C0C0"/>
                </a:outerShdw>
              </a:effectLst>
              <a:cs typeface="Arial" pitchFamily="34" charset="0"/>
            </a:endParaRPr>
          </a:p>
        </p:txBody>
      </p:sp>
    </p:spTree>
    <p:extLst>
      <p:ext uri="{BB962C8B-B14F-4D97-AF65-F5344CB8AC3E}">
        <p14:creationId xmlns:p14="http://schemas.microsoft.com/office/powerpoint/2010/main" val="14313741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ttēls 3" descr="Attēls, kurā ir ekrānuzņē​​​mums, teksts&#10;&#10;Apraksts izveidots ar ļoti augstu ticamību">
            <a:extLst>
              <a:ext uri="{FF2B5EF4-FFF2-40B4-BE49-F238E27FC236}">
                <a16:creationId xmlns:a16="http://schemas.microsoft.com/office/drawing/2014/main" id="{532EA010-1865-4961-8458-2C90E09BB571}"/>
              </a:ext>
            </a:extLst>
          </p:cNvPr>
          <p:cNvPicPr>
            <a:picLocks noChangeAspect="1"/>
          </p:cNvPicPr>
          <p:nvPr/>
        </p:nvPicPr>
        <p:blipFill rotWithShape="1">
          <a:blip r:embed="rId2">
            <a:extLst>
              <a:ext uri="{28A0092B-C50C-407E-A947-70E740481C1C}">
                <a14:useLocalDpi xmlns:a14="http://schemas.microsoft.com/office/drawing/2010/main" val="0"/>
              </a:ext>
            </a:extLst>
          </a:blip>
          <a:srcRect b="9179"/>
          <a:stretch/>
        </p:blipFill>
        <p:spPr>
          <a:xfrm>
            <a:off x="482600" y="643467"/>
            <a:ext cx="8178799" cy="5571066"/>
          </a:xfrm>
          <a:prstGeom prst="rect">
            <a:avLst/>
          </a:prstGeom>
        </p:spPr>
      </p:pic>
    </p:spTree>
    <p:extLst>
      <p:ext uri="{BB962C8B-B14F-4D97-AF65-F5344CB8AC3E}">
        <p14:creationId xmlns:p14="http://schemas.microsoft.com/office/powerpoint/2010/main" val="75711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57F1720-CD33-41B3-BB51-20997B733FE3}"/>
              </a:ext>
            </a:extLst>
          </p:cNvPr>
          <p:cNvSpPr>
            <a:spLocks noGrp="1"/>
          </p:cNvSpPr>
          <p:nvPr>
            <p:ph type="title"/>
          </p:nvPr>
        </p:nvSpPr>
        <p:spPr/>
        <p:txBody>
          <a:bodyPr/>
          <a:lstStyle/>
          <a:p>
            <a:r>
              <a:rPr lang="lv-LV" sz="3500" dirty="0">
                <a:solidFill>
                  <a:schemeClr val="accent4">
                    <a:lumMod val="50000"/>
                  </a:schemeClr>
                </a:solidFill>
                <a:latin typeface="Arial" panose="020B0604020202020204" pitchFamily="34" charset="0"/>
                <a:cs typeface="Arial" panose="020B0604020202020204" pitchFamily="34" charset="0"/>
              </a:rPr>
              <a:t>ASV dati (VAERS)</a:t>
            </a:r>
            <a:br>
              <a:rPr lang="lv-LV" sz="3500" dirty="0">
                <a:solidFill>
                  <a:schemeClr val="accent4">
                    <a:lumMod val="50000"/>
                  </a:schemeClr>
                </a:solidFill>
                <a:latin typeface="Arial" panose="020B0604020202020204" pitchFamily="34" charset="0"/>
                <a:cs typeface="Arial" panose="020B0604020202020204" pitchFamily="34" charset="0"/>
              </a:rPr>
            </a:br>
            <a:r>
              <a:rPr lang="lv-LV" sz="2400" dirty="0">
                <a:solidFill>
                  <a:schemeClr val="accent4">
                    <a:lumMod val="50000"/>
                  </a:schemeClr>
                </a:solidFill>
                <a:latin typeface="Arial" panose="020B0604020202020204" pitchFamily="34" charset="0"/>
                <a:cs typeface="Arial" panose="020B0604020202020204" pitchFamily="34" charset="0"/>
              </a:rPr>
              <a:t>12/01/2014- 31/12/2016</a:t>
            </a:r>
            <a:br>
              <a:rPr lang="lv-LV" sz="3200" dirty="0">
                <a:solidFill>
                  <a:schemeClr val="accent4">
                    <a:lumMod val="50000"/>
                  </a:schemeClr>
                </a:solidFill>
                <a:latin typeface="Arial" panose="020B0604020202020204" pitchFamily="34" charset="0"/>
                <a:cs typeface="Arial" panose="020B0604020202020204" pitchFamily="34" charset="0"/>
              </a:rPr>
            </a:br>
            <a:r>
              <a:rPr lang="lv-LV" sz="3000" dirty="0">
                <a:solidFill>
                  <a:schemeClr val="accent4">
                    <a:lumMod val="50000"/>
                  </a:schemeClr>
                </a:solidFill>
                <a:latin typeface="Arial" panose="020B0604020202020204" pitchFamily="34" charset="0"/>
                <a:cs typeface="Arial" panose="020B0604020202020204" pitchFamily="34" charset="0"/>
              </a:rPr>
              <a:t>ASV izlietotas 19 </a:t>
            </a:r>
            <a:r>
              <a:rPr lang="lv-LV" sz="3000" dirty="0" err="1">
                <a:solidFill>
                  <a:schemeClr val="accent4">
                    <a:lumMod val="50000"/>
                  </a:schemeClr>
                </a:solidFill>
                <a:latin typeface="Arial" panose="020B0604020202020204" pitchFamily="34" charset="0"/>
                <a:cs typeface="Arial" panose="020B0604020202020204" pitchFamily="34" charset="0"/>
              </a:rPr>
              <a:t>milj.devu</a:t>
            </a:r>
            <a:endParaRPr lang="lv-LV" sz="3000" dirty="0">
              <a:solidFill>
                <a:schemeClr val="accent4">
                  <a:lumMod val="50000"/>
                </a:schemeClr>
              </a:solidFill>
              <a:latin typeface="Arial" panose="020B0604020202020204" pitchFamily="34" charset="0"/>
              <a:cs typeface="Arial" panose="020B0604020202020204" pitchFamily="34" charset="0"/>
            </a:endParaRPr>
          </a:p>
        </p:txBody>
      </p:sp>
      <p:graphicFrame>
        <p:nvGraphicFramePr>
          <p:cNvPr id="5" name="Satura vietturis 4">
            <a:extLst>
              <a:ext uri="{FF2B5EF4-FFF2-40B4-BE49-F238E27FC236}">
                <a16:creationId xmlns:a16="http://schemas.microsoft.com/office/drawing/2014/main" id="{E76DFEF5-113C-494A-989B-2F9C5A2459FB}"/>
              </a:ext>
            </a:extLst>
          </p:cNvPr>
          <p:cNvGraphicFramePr>
            <a:graphicFrameLocks noGrp="1"/>
          </p:cNvGraphicFramePr>
          <p:nvPr>
            <p:ph idx="1"/>
            <p:extLst>
              <p:ext uri="{D42A27DB-BD31-4B8C-83A1-F6EECF244321}">
                <p14:modId xmlns:p14="http://schemas.microsoft.com/office/powerpoint/2010/main" val="3418776785"/>
              </p:ext>
            </p:extLst>
          </p:nvPr>
        </p:nvGraphicFramePr>
        <p:xfrm>
          <a:off x="457200" y="1600200"/>
          <a:ext cx="8229600" cy="4820920"/>
        </p:xfrm>
        <a:graphic>
          <a:graphicData uri="http://schemas.openxmlformats.org/drawingml/2006/table">
            <a:tbl>
              <a:tblPr firstRow="1" bandRow="1">
                <a:tableStyleId>{00A15C55-8517-42AA-B614-E9B94910E393}</a:tableStyleId>
              </a:tblPr>
              <a:tblGrid>
                <a:gridCol w="4114800">
                  <a:extLst>
                    <a:ext uri="{9D8B030D-6E8A-4147-A177-3AD203B41FA5}">
                      <a16:colId xmlns:a16="http://schemas.microsoft.com/office/drawing/2014/main" val="589682519"/>
                    </a:ext>
                  </a:extLst>
                </a:gridCol>
                <a:gridCol w="4114800">
                  <a:extLst>
                    <a:ext uri="{9D8B030D-6E8A-4147-A177-3AD203B41FA5}">
                      <a16:colId xmlns:a16="http://schemas.microsoft.com/office/drawing/2014/main" val="3967098319"/>
                    </a:ext>
                  </a:extLst>
                </a:gridCol>
              </a:tblGrid>
              <a:tr h="370840">
                <a:tc>
                  <a:txBody>
                    <a:bodyPr/>
                    <a:lstStyle/>
                    <a:p>
                      <a:pPr algn="ctr"/>
                      <a:r>
                        <a:rPr lang="lv-LV" dirty="0">
                          <a:latin typeface="Arial" panose="020B0604020202020204" pitchFamily="34" charset="0"/>
                          <a:cs typeface="Arial" panose="020B0604020202020204" pitchFamily="34" charset="0"/>
                        </a:rPr>
                        <a:t>Raksturojums</a:t>
                      </a:r>
                    </a:p>
                  </a:txBody>
                  <a:tcPr/>
                </a:tc>
                <a:tc>
                  <a:txBody>
                    <a:bodyPr/>
                    <a:lstStyle/>
                    <a:p>
                      <a:pPr algn="ctr"/>
                      <a:r>
                        <a:rPr lang="lv-LV" dirty="0">
                          <a:latin typeface="Arial" panose="020B0604020202020204" pitchFamily="34" charset="0"/>
                          <a:cs typeface="Arial" panose="020B0604020202020204" pitchFamily="34" charset="0"/>
                        </a:rPr>
                        <a:t>N (%)</a:t>
                      </a:r>
                    </a:p>
                  </a:txBody>
                  <a:tcPr/>
                </a:tc>
                <a:extLst>
                  <a:ext uri="{0D108BD9-81ED-4DB2-BD59-A6C34878D82A}">
                    <a16:rowId xmlns:a16="http://schemas.microsoft.com/office/drawing/2014/main" val="567648463"/>
                  </a:ext>
                </a:extLst>
              </a:tr>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Ziņojumi (kopā)</a:t>
                      </a:r>
                    </a:p>
                  </a:txBody>
                  <a:tcPr/>
                </a:tc>
                <a:tc>
                  <a:txBody>
                    <a:bodyPr/>
                    <a:lstStyle/>
                    <a:p>
                      <a:pPr algn="ctr"/>
                      <a:r>
                        <a:rPr lang="lv-LV" dirty="0">
                          <a:solidFill>
                            <a:schemeClr val="accent4">
                              <a:lumMod val="50000"/>
                            </a:schemeClr>
                          </a:solidFill>
                          <a:latin typeface="Arial" panose="020B0604020202020204" pitchFamily="34" charset="0"/>
                          <a:cs typeface="Arial" panose="020B0604020202020204" pitchFamily="34" charset="0"/>
                        </a:rPr>
                        <a:t>4,348</a:t>
                      </a:r>
                    </a:p>
                  </a:txBody>
                  <a:tcPr/>
                </a:tc>
                <a:extLst>
                  <a:ext uri="{0D108BD9-81ED-4DB2-BD59-A6C34878D82A}">
                    <a16:rowId xmlns:a16="http://schemas.microsoft.com/office/drawing/2014/main" val="110360451"/>
                  </a:ext>
                </a:extLst>
              </a:tr>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                    Sievietes</a:t>
                      </a:r>
                    </a:p>
                  </a:txBody>
                  <a:tcPr/>
                </a:tc>
                <a:tc>
                  <a:txBody>
                    <a:bodyPr/>
                    <a:lstStyle/>
                    <a:p>
                      <a:pPr algn="ctr"/>
                      <a:r>
                        <a:rPr lang="lv-LV" dirty="0">
                          <a:solidFill>
                            <a:schemeClr val="accent4">
                              <a:lumMod val="50000"/>
                            </a:schemeClr>
                          </a:solidFill>
                          <a:latin typeface="Arial" panose="020B0604020202020204" pitchFamily="34" charset="0"/>
                          <a:cs typeface="Arial" panose="020B0604020202020204" pitchFamily="34" charset="0"/>
                        </a:rPr>
                        <a:t>1,277 (29)</a:t>
                      </a:r>
                    </a:p>
                  </a:txBody>
                  <a:tcPr/>
                </a:tc>
                <a:extLst>
                  <a:ext uri="{0D108BD9-81ED-4DB2-BD59-A6C34878D82A}">
                    <a16:rowId xmlns:a16="http://schemas.microsoft.com/office/drawing/2014/main" val="1457722720"/>
                  </a:ext>
                </a:extLst>
              </a:tr>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                    Vīrieši</a:t>
                      </a:r>
                    </a:p>
                  </a:txBody>
                  <a:tcPr/>
                </a:tc>
                <a:tc>
                  <a:txBody>
                    <a:bodyPr/>
                    <a:lstStyle/>
                    <a:p>
                      <a:pPr algn="ctr"/>
                      <a:r>
                        <a:rPr lang="lv-LV" dirty="0">
                          <a:solidFill>
                            <a:schemeClr val="accent4">
                              <a:lumMod val="50000"/>
                            </a:schemeClr>
                          </a:solidFill>
                          <a:latin typeface="Arial" panose="020B0604020202020204" pitchFamily="34" charset="0"/>
                          <a:cs typeface="Arial" panose="020B0604020202020204" pitchFamily="34" charset="0"/>
                        </a:rPr>
                        <a:t>938 (22)</a:t>
                      </a:r>
                    </a:p>
                  </a:txBody>
                  <a:tcPr/>
                </a:tc>
                <a:extLst>
                  <a:ext uri="{0D108BD9-81ED-4DB2-BD59-A6C34878D82A}">
                    <a16:rowId xmlns:a16="http://schemas.microsoft.com/office/drawing/2014/main" val="3884052630"/>
                  </a:ext>
                </a:extLst>
              </a:tr>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                    Nav zināms dzimums</a:t>
                      </a:r>
                    </a:p>
                  </a:txBody>
                  <a:tcPr/>
                </a:tc>
                <a:tc>
                  <a:txBody>
                    <a:bodyPr/>
                    <a:lstStyle/>
                    <a:p>
                      <a:pPr algn="ctr"/>
                      <a:r>
                        <a:rPr lang="lv-LV" dirty="0">
                          <a:solidFill>
                            <a:schemeClr val="accent4">
                              <a:lumMod val="50000"/>
                            </a:schemeClr>
                          </a:solidFill>
                          <a:latin typeface="Arial" panose="020B0604020202020204" pitchFamily="34" charset="0"/>
                          <a:cs typeface="Arial" panose="020B0604020202020204" pitchFamily="34" charset="0"/>
                        </a:rPr>
                        <a:t>2,133 (49)</a:t>
                      </a:r>
                    </a:p>
                  </a:txBody>
                  <a:tcPr/>
                </a:tc>
                <a:extLst>
                  <a:ext uri="{0D108BD9-81ED-4DB2-BD59-A6C34878D82A}">
                    <a16:rowId xmlns:a16="http://schemas.microsoft.com/office/drawing/2014/main" val="4227976503"/>
                  </a:ext>
                </a:extLst>
              </a:tr>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Nopietni ziņojumi</a:t>
                      </a:r>
                    </a:p>
                  </a:txBody>
                  <a:tcPr/>
                </a:tc>
                <a:tc>
                  <a:txBody>
                    <a:bodyPr/>
                    <a:lstStyle/>
                    <a:p>
                      <a:pPr algn="ctr"/>
                      <a:r>
                        <a:rPr lang="lv-LV" dirty="0">
                          <a:solidFill>
                            <a:schemeClr val="accent4">
                              <a:lumMod val="50000"/>
                            </a:schemeClr>
                          </a:solidFill>
                          <a:latin typeface="Arial" panose="020B0604020202020204" pitchFamily="34" charset="0"/>
                          <a:cs typeface="Arial" panose="020B0604020202020204" pitchFamily="34" charset="0"/>
                        </a:rPr>
                        <a:t>79 (2)</a:t>
                      </a:r>
                    </a:p>
                  </a:txBody>
                  <a:tcPr/>
                </a:tc>
                <a:extLst>
                  <a:ext uri="{0D108BD9-81ED-4DB2-BD59-A6C34878D82A}">
                    <a16:rowId xmlns:a16="http://schemas.microsoft.com/office/drawing/2014/main" val="2816594869"/>
                  </a:ext>
                </a:extLst>
              </a:tr>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Nav nopietni</a:t>
                      </a:r>
                    </a:p>
                  </a:txBody>
                  <a:tcPr/>
                </a:tc>
                <a:tc>
                  <a:txBody>
                    <a:bodyPr/>
                    <a:lstStyle/>
                    <a:p>
                      <a:pPr algn="ctr"/>
                      <a:r>
                        <a:rPr lang="lv-LV" dirty="0">
                          <a:solidFill>
                            <a:schemeClr val="accent4">
                              <a:lumMod val="50000"/>
                            </a:schemeClr>
                          </a:solidFill>
                          <a:latin typeface="Arial" panose="020B0604020202020204" pitchFamily="34" charset="0"/>
                          <a:cs typeface="Arial" panose="020B0604020202020204" pitchFamily="34" charset="0"/>
                        </a:rPr>
                        <a:t>4,269 (98)</a:t>
                      </a:r>
                    </a:p>
                  </a:txBody>
                  <a:tcPr/>
                </a:tc>
                <a:extLst>
                  <a:ext uri="{0D108BD9-81ED-4DB2-BD59-A6C34878D82A}">
                    <a16:rowId xmlns:a16="http://schemas.microsoft.com/office/drawing/2014/main" val="3803132738"/>
                  </a:ext>
                </a:extLst>
              </a:tr>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Ziņojis –                      ražotājs</a:t>
                      </a:r>
                    </a:p>
                  </a:txBody>
                  <a:tcPr/>
                </a:tc>
                <a:tc>
                  <a:txBody>
                    <a:bodyPr/>
                    <a:lstStyle/>
                    <a:p>
                      <a:pPr algn="ctr"/>
                      <a:r>
                        <a:rPr lang="lv-LV" dirty="0">
                          <a:solidFill>
                            <a:schemeClr val="accent4">
                              <a:lumMod val="50000"/>
                            </a:schemeClr>
                          </a:solidFill>
                          <a:latin typeface="Arial" panose="020B0604020202020204" pitchFamily="34" charset="0"/>
                          <a:cs typeface="Arial" panose="020B0604020202020204" pitchFamily="34" charset="0"/>
                        </a:rPr>
                        <a:t>2,838 (65)</a:t>
                      </a:r>
                    </a:p>
                  </a:txBody>
                  <a:tcPr/>
                </a:tc>
                <a:extLst>
                  <a:ext uri="{0D108BD9-81ED-4DB2-BD59-A6C34878D82A}">
                    <a16:rowId xmlns:a16="http://schemas.microsoft.com/office/drawing/2014/main" val="1021298868"/>
                  </a:ext>
                </a:extLst>
              </a:tr>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                                     vakcinētājs</a:t>
                      </a:r>
                    </a:p>
                  </a:txBody>
                  <a:tcPr/>
                </a:tc>
                <a:tc>
                  <a:txBody>
                    <a:bodyPr/>
                    <a:lstStyle/>
                    <a:p>
                      <a:pPr algn="ctr"/>
                      <a:r>
                        <a:rPr lang="lv-LV" dirty="0">
                          <a:solidFill>
                            <a:schemeClr val="accent4">
                              <a:lumMod val="50000"/>
                            </a:schemeClr>
                          </a:solidFill>
                          <a:latin typeface="Arial" panose="020B0604020202020204" pitchFamily="34" charset="0"/>
                          <a:cs typeface="Arial" panose="020B0604020202020204" pitchFamily="34" charset="0"/>
                        </a:rPr>
                        <a:t>1.098 (25)</a:t>
                      </a:r>
                    </a:p>
                  </a:txBody>
                  <a:tcPr/>
                </a:tc>
                <a:extLst>
                  <a:ext uri="{0D108BD9-81ED-4DB2-BD59-A6C34878D82A}">
                    <a16:rowId xmlns:a16="http://schemas.microsoft.com/office/drawing/2014/main" val="1949869217"/>
                  </a:ext>
                </a:extLst>
              </a:tr>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                                      vecāki/citi</a:t>
                      </a:r>
                    </a:p>
                  </a:txBody>
                  <a:tcPr/>
                </a:tc>
                <a:tc>
                  <a:txBody>
                    <a:bodyPr/>
                    <a:lstStyle/>
                    <a:p>
                      <a:pPr algn="ctr"/>
                      <a:r>
                        <a:rPr lang="lv-LV" dirty="0">
                          <a:solidFill>
                            <a:schemeClr val="accent4">
                              <a:lumMod val="50000"/>
                            </a:schemeClr>
                          </a:solidFill>
                          <a:latin typeface="Arial" panose="020B0604020202020204" pitchFamily="34" charset="0"/>
                          <a:cs typeface="Arial" panose="020B0604020202020204" pitchFamily="34" charset="0"/>
                        </a:rPr>
                        <a:t>412 (9)</a:t>
                      </a:r>
                    </a:p>
                  </a:txBody>
                  <a:tcPr/>
                </a:tc>
                <a:extLst>
                  <a:ext uri="{0D108BD9-81ED-4DB2-BD59-A6C34878D82A}">
                    <a16:rowId xmlns:a16="http://schemas.microsoft.com/office/drawing/2014/main" val="1666362295"/>
                  </a:ext>
                </a:extLst>
              </a:tr>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Saņemta tikai 9valentā CPV vakcīna</a:t>
                      </a:r>
                    </a:p>
                  </a:txBody>
                  <a:tcPr/>
                </a:tc>
                <a:tc>
                  <a:txBody>
                    <a:bodyPr/>
                    <a:lstStyle/>
                    <a:p>
                      <a:pPr algn="ctr"/>
                      <a:r>
                        <a:rPr lang="lv-LV" dirty="0">
                          <a:solidFill>
                            <a:schemeClr val="accent4">
                              <a:lumMod val="50000"/>
                            </a:schemeClr>
                          </a:solidFill>
                          <a:latin typeface="Arial" panose="020B0604020202020204" pitchFamily="34" charset="0"/>
                          <a:cs typeface="Arial" panose="020B0604020202020204" pitchFamily="34" charset="0"/>
                        </a:rPr>
                        <a:t>3,304 (75)</a:t>
                      </a:r>
                    </a:p>
                  </a:txBody>
                  <a:tcPr/>
                </a:tc>
                <a:extLst>
                  <a:ext uri="{0D108BD9-81ED-4DB2-BD59-A6C34878D82A}">
                    <a16:rowId xmlns:a16="http://schemas.microsoft.com/office/drawing/2014/main" val="210136341"/>
                  </a:ext>
                </a:extLst>
              </a:tr>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Vecums (vidējais)</a:t>
                      </a:r>
                    </a:p>
                  </a:txBody>
                  <a:tcPr/>
                </a:tc>
                <a:tc>
                  <a:txBody>
                    <a:bodyPr/>
                    <a:lstStyle/>
                    <a:p>
                      <a:pPr algn="ctr"/>
                      <a:r>
                        <a:rPr lang="lv-LV" dirty="0">
                          <a:solidFill>
                            <a:schemeClr val="accent4">
                              <a:lumMod val="50000"/>
                            </a:schemeClr>
                          </a:solidFill>
                          <a:latin typeface="Arial" panose="020B0604020202020204" pitchFamily="34" charset="0"/>
                          <a:cs typeface="Arial" panose="020B0604020202020204" pitchFamily="34" charset="0"/>
                        </a:rPr>
                        <a:t>14 gadi (0-73)</a:t>
                      </a:r>
                    </a:p>
                  </a:txBody>
                  <a:tcPr/>
                </a:tc>
                <a:extLst>
                  <a:ext uri="{0D108BD9-81ED-4DB2-BD59-A6C34878D82A}">
                    <a16:rowId xmlns:a16="http://schemas.microsoft.com/office/drawing/2014/main" val="1858337382"/>
                  </a:ext>
                </a:extLst>
              </a:tr>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Vidējais parādīšanās laiks</a:t>
                      </a:r>
                    </a:p>
                  </a:txBody>
                  <a:tcPr/>
                </a:tc>
                <a:tc>
                  <a:txBody>
                    <a:bodyPr/>
                    <a:lstStyle/>
                    <a:p>
                      <a:pPr algn="ctr"/>
                      <a:r>
                        <a:rPr lang="lv-LV" dirty="0">
                          <a:solidFill>
                            <a:schemeClr val="accent4">
                              <a:lumMod val="50000"/>
                            </a:schemeClr>
                          </a:solidFill>
                          <a:latin typeface="Arial" panose="020B0604020202020204" pitchFamily="34" charset="0"/>
                          <a:cs typeface="Arial" panose="020B0604020202020204" pitchFamily="34" charset="0"/>
                        </a:rPr>
                        <a:t>0 dienas (0,5-481)</a:t>
                      </a:r>
                    </a:p>
                  </a:txBody>
                  <a:tcPr/>
                </a:tc>
                <a:extLst>
                  <a:ext uri="{0D108BD9-81ED-4DB2-BD59-A6C34878D82A}">
                    <a16:rowId xmlns:a16="http://schemas.microsoft.com/office/drawing/2014/main" val="489142383"/>
                  </a:ext>
                </a:extLst>
              </a:tr>
            </a:tbl>
          </a:graphicData>
        </a:graphic>
      </p:graphicFrame>
    </p:spTree>
    <p:extLst>
      <p:ext uri="{BB962C8B-B14F-4D97-AF65-F5344CB8AC3E}">
        <p14:creationId xmlns:p14="http://schemas.microsoft.com/office/powerpoint/2010/main" val="3620246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9830464-C838-4177-A5AA-9F73E6715225}"/>
              </a:ext>
            </a:extLst>
          </p:cNvPr>
          <p:cNvSpPr>
            <a:spLocks noGrp="1"/>
          </p:cNvSpPr>
          <p:nvPr>
            <p:ph type="title"/>
          </p:nvPr>
        </p:nvSpPr>
        <p:spPr/>
        <p:txBody>
          <a:bodyPr/>
          <a:lstStyle/>
          <a:p>
            <a:r>
              <a:rPr lang="lv-LV" sz="3500" dirty="0">
                <a:solidFill>
                  <a:schemeClr val="accent4">
                    <a:lumMod val="50000"/>
                  </a:schemeClr>
                </a:solidFill>
                <a:latin typeface="Arial" panose="020B0604020202020204" pitchFamily="34" charset="0"/>
                <a:cs typeface="Arial" panose="020B0604020202020204" pitchFamily="34" charset="0"/>
              </a:rPr>
              <a:t>Biežāk ziņotie 9v CPV vakcīnas simptomi (4,348 ziņojumi)</a:t>
            </a:r>
          </a:p>
        </p:txBody>
      </p:sp>
      <p:graphicFrame>
        <p:nvGraphicFramePr>
          <p:cNvPr id="4" name="Satura vietturis 3">
            <a:extLst>
              <a:ext uri="{FF2B5EF4-FFF2-40B4-BE49-F238E27FC236}">
                <a16:creationId xmlns:a16="http://schemas.microsoft.com/office/drawing/2014/main" id="{943FF055-9F3F-43DD-BC17-BEEF85098E72}"/>
              </a:ext>
            </a:extLst>
          </p:cNvPr>
          <p:cNvGraphicFramePr>
            <a:graphicFrameLocks noGrp="1"/>
          </p:cNvGraphicFramePr>
          <p:nvPr>
            <p:ph idx="1"/>
            <p:extLst>
              <p:ext uri="{D42A27DB-BD31-4B8C-83A1-F6EECF244321}">
                <p14:modId xmlns:p14="http://schemas.microsoft.com/office/powerpoint/2010/main" val="2820333553"/>
              </p:ext>
            </p:extLst>
          </p:nvPr>
        </p:nvGraphicFramePr>
        <p:xfrm>
          <a:off x="457200" y="1600200"/>
          <a:ext cx="8229600" cy="4079240"/>
        </p:xfrm>
        <a:graphic>
          <a:graphicData uri="http://schemas.openxmlformats.org/drawingml/2006/table">
            <a:tbl>
              <a:tblPr firstRow="1" bandRow="1">
                <a:tableStyleId>{00A15C55-8517-42AA-B614-E9B94910E393}</a:tableStyleId>
              </a:tblPr>
              <a:tblGrid>
                <a:gridCol w="4114800">
                  <a:extLst>
                    <a:ext uri="{9D8B030D-6E8A-4147-A177-3AD203B41FA5}">
                      <a16:colId xmlns:a16="http://schemas.microsoft.com/office/drawing/2014/main" val="114341846"/>
                    </a:ext>
                  </a:extLst>
                </a:gridCol>
                <a:gridCol w="4114800">
                  <a:extLst>
                    <a:ext uri="{9D8B030D-6E8A-4147-A177-3AD203B41FA5}">
                      <a16:colId xmlns:a16="http://schemas.microsoft.com/office/drawing/2014/main" val="769440678"/>
                    </a:ext>
                  </a:extLst>
                </a:gridCol>
              </a:tblGrid>
              <a:tr h="370840">
                <a:tc>
                  <a:txBody>
                    <a:bodyPr/>
                    <a:lstStyle/>
                    <a:p>
                      <a:pPr algn="ctr"/>
                      <a:r>
                        <a:rPr lang="lv-LV" dirty="0">
                          <a:latin typeface="Arial" panose="020B0604020202020204" pitchFamily="34" charset="0"/>
                          <a:cs typeface="Arial" panose="020B0604020202020204" pitchFamily="34" charset="0"/>
                        </a:rPr>
                        <a:t>Simptoms</a:t>
                      </a:r>
                    </a:p>
                  </a:txBody>
                  <a:tcPr/>
                </a:tc>
                <a:tc>
                  <a:txBody>
                    <a:bodyPr/>
                    <a:lstStyle/>
                    <a:p>
                      <a:pPr algn="ctr"/>
                      <a:r>
                        <a:rPr lang="lv-LV" dirty="0">
                          <a:latin typeface="Arial" panose="020B0604020202020204" pitchFamily="34" charset="0"/>
                          <a:cs typeface="Arial" panose="020B0604020202020204" pitchFamily="34" charset="0"/>
                        </a:rPr>
                        <a:t>Procenti</a:t>
                      </a:r>
                    </a:p>
                  </a:txBody>
                  <a:tcPr/>
                </a:tc>
                <a:extLst>
                  <a:ext uri="{0D108BD9-81ED-4DB2-BD59-A6C34878D82A}">
                    <a16:rowId xmlns:a16="http://schemas.microsoft.com/office/drawing/2014/main" val="2006125965"/>
                  </a:ext>
                </a:extLst>
              </a:tr>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Reibonis</a:t>
                      </a:r>
                    </a:p>
                  </a:txBody>
                  <a:tcPr/>
                </a:tc>
                <a:tc>
                  <a:txBody>
                    <a:bodyPr/>
                    <a:lstStyle/>
                    <a:p>
                      <a:pPr algn="ctr"/>
                      <a:r>
                        <a:rPr lang="lv-LV" dirty="0">
                          <a:solidFill>
                            <a:schemeClr val="accent4">
                              <a:lumMod val="50000"/>
                            </a:schemeClr>
                          </a:solidFill>
                          <a:latin typeface="Arial" panose="020B0604020202020204" pitchFamily="34" charset="0"/>
                          <a:cs typeface="Arial" panose="020B0604020202020204" pitchFamily="34" charset="0"/>
                        </a:rPr>
                        <a:t>7.8</a:t>
                      </a:r>
                    </a:p>
                  </a:txBody>
                  <a:tcPr/>
                </a:tc>
                <a:extLst>
                  <a:ext uri="{0D108BD9-81ED-4DB2-BD59-A6C34878D82A}">
                    <a16:rowId xmlns:a16="http://schemas.microsoft.com/office/drawing/2014/main" val="2080562301"/>
                  </a:ext>
                </a:extLst>
              </a:tr>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Sinkope</a:t>
                      </a:r>
                    </a:p>
                  </a:txBody>
                  <a:tcPr/>
                </a:tc>
                <a:tc>
                  <a:txBody>
                    <a:bodyPr/>
                    <a:lstStyle/>
                    <a:p>
                      <a:pPr algn="ctr"/>
                      <a:r>
                        <a:rPr lang="lv-LV" dirty="0">
                          <a:solidFill>
                            <a:schemeClr val="accent4">
                              <a:lumMod val="50000"/>
                            </a:schemeClr>
                          </a:solidFill>
                          <a:latin typeface="Arial" panose="020B0604020202020204" pitchFamily="34" charset="0"/>
                          <a:cs typeface="Arial" panose="020B0604020202020204" pitchFamily="34" charset="0"/>
                        </a:rPr>
                        <a:t>6.8</a:t>
                      </a:r>
                    </a:p>
                  </a:txBody>
                  <a:tcPr/>
                </a:tc>
                <a:extLst>
                  <a:ext uri="{0D108BD9-81ED-4DB2-BD59-A6C34878D82A}">
                    <a16:rowId xmlns:a16="http://schemas.microsoft.com/office/drawing/2014/main" val="1661451218"/>
                  </a:ext>
                </a:extLst>
              </a:tr>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Galvassāpes</a:t>
                      </a:r>
                    </a:p>
                  </a:txBody>
                  <a:tcPr/>
                </a:tc>
                <a:tc>
                  <a:txBody>
                    <a:bodyPr/>
                    <a:lstStyle/>
                    <a:p>
                      <a:pPr algn="ctr"/>
                      <a:r>
                        <a:rPr lang="lv-LV" dirty="0">
                          <a:solidFill>
                            <a:schemeClr val="accent4">
                              <a:lumMod val="50000"/>
                            </a:schemeClr>
                          </a:solidFill>
                          <a:latin typeface="Arial" panose="020B0604020202020204" pitchFamily="34" charset="0"/>
                          <a:cs typeface="Arial" panose="020B0604020202020204" pitchFamily="34" charset="0"/>
                        </a:rPr>
                        <a:t>5.8</a:t>
                      </a:r>
                    </a:p>
                  </a:txBody>
                  <a:tcPr/>
                </a:tc>
                <a:extLst>
                  <a:ext uri="{0D108BD9-81ED-4DB2-BD59-A6C34878D82A}">
                    <a16:rowId xmlns:a16="http://schemas.microsoft.com/office/drawing/2014/main" val="346861312"/>
                  </a:ext>
                </a:extLst>
              </a:tr>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Slikta dūša</a:t>
                      </a:r>
                    </a:p>
                  </a:txBody>
                  <a:tcPr/>
                </a:tc>
                <a:tc>
                  <a:txBody>
                    <a:bodyPr/>
                    <a:lstStyle/>
                    <a:p>
                      <a:pPr algn="ctr"/>
                      <a:r>
                        <a:rPr lang="lv-LV" dirty="0">
                          <a:solidFill>
                            <a:schemeClr val="accent4">
                              <a:lumMod val="50000"/>
                            </a:schemeClr>
                          </a:solidFill>
                          <a:latin typeface="Arial" panose="020B0604020202020204" pitchFamily="34" charset="0"/>
                          <a:cs typeface="Arial" panose="020B0604020202020204" pitchFamily="34" charset="0"/>
                        </a:rPr>
                        <a:t>4.9</a:t>
                      </a:r>
                    </a:p>
                  </a:txBody>
                  <a:tcPr/>
                </a:tc>
                <a:extLst>
                  <a:ext uri="{0D108BD9-81ED-4DB2-BD59-A6C34878D82A}">
                    <a16:rowId xmlns:a16="http://schemas.microsoft.com/office/drawing/2014/main" val="855261021"/>
                  </a:ext>
                </a:extLst>
              </a:tr>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Temperatūra</a:t>
                      </a:r>
                    </a:p>
                  </a:txBody>
                  <a:tcPr/>
                </a:tc>
                <a:tc>
                  <a:txBody>
                    <a:bodyPr/>
                    <a:lstStyle/>
                    <a:p>
                      <a:pPr algn="ctr"/>
                      <a:r>
                        <a:rPr lang="lv-LV" dirty="0">
                          <a:solidFill>
                            <a:schemeClr val="accent4">
                              <a:lumMod val="50000"/>
                            </a:schemeClr>
                          </a:solidFill>
                          <a:latin typeface="Arial" panose="020B0604020202020204" pitchFamily="34" charset="0"/>
                          <a:cs typeface="Arial" panose="020B0604020202020204" pitchFamily="34" charset="0"/>
                        </a:rPr>
                        <a:t>4.2</a:t>
                      </a:r>
                    </a:p>
                  </a:txBody>
                  <a:tcPr/>
                </a:tc>
                <a:extLst>
                  <a:ext uri="{0D108BD9-81ED-4DB2-BD59-A6C34878D82A}">
                    <a16:rowId xmlns:a16="http://schemas.microsoft.com/office/drawing/2014/main" val="163524640"/>
                  </a:ext>
                </a:extLst>
              </a:tr>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Apsārtums injekcijas vietā</a:t>
                      </a:r>
                    </a:p>
                  </a:txBody>
                  <a:tcPr/>
                </a:tc>
                <a:tc>
                  <a:txBody>
                    <a:bodyPr/>
                    <a:lstStyle/>
                    <a:p>
                      <a:pPr algn="ctr"/>
                      <a:r>
                        <a:rPr lang="lv-LV" dirty="0">
                          <a:solidFill>
                            <a:schemeClr val="accent4">
                              <a:lumMod val="50000"/>
                            </a:schemeClr>
                          </a:solidFill>
                          <a:latin typeface="Arial" panose="020B0604020202020204" pitchFamily="34" charset="0"/>
                          <a:cs typeface="Arial" panose="020B0604020202020204" pitchFamily="34" charset="0"/>
                        </a:rPr>
                        <a:t>4.1</a:t>
                      </a:r>
                    </a:p>
                  </a:txBody>
                  <a:tcPr/>
                </a:tc>
                <a:extLst>
                  <a:ext uri="{0D108BD9-81ED-4DB2-BD59-A6C34878D82A}">
                    <a16:rowId xmlns:a16="http://schemas.microsoft.com/office/drawing/2014/main" val="3464768223"/>
                  </a:ext>
                </a:extLst>
              </a:tr>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Samaņas zudums</a:t>
                      </a:r>
                    </a:p>
                  </a:txBody>
                  <a:tcPr/>
                </a:tc>
                <a:tc>
                  <a:txBody>
                    <a:bodyPr/>
                    <a:lstStyle/>
                    <a:p>
                      <a:pPr algn="ctr"/>
                      <a:r>
                        <a:rPr lang="lv-LV" dirty="0">
                          <a:solidFill>
                            <a:schemeClr val="accent4">
                              <a:lumMod val="50000"/>
                            </a:schemeClr>
                          </a:solidFill>
                          <a:latin typeface="Arial" panose="020B0604020202020204" pitchFamily="34" charset="0"/>
                          <a:cs typeface="Arial" panose="020B0604020202020204" pitchFamily="34" charset="0"/>
                        </a:rPr>
                        <a:t>4.0</a:t>
                      </a:r>
                    </a:p>
                  </a:txBody>
                  <a:tcPr/>
                </a:tc>
                <a:extLst>
                  <a:ext uri="{0D108BD9-81ED-4DB2-BD59-A6C34878D82A}">
                    <a16:rowId xmlns:a16="http://schemas.microsoft.com/office/drawing/2014/main" val="390404751"/>
                  </a:ext>
                </a:extLst>
              </a:tr>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Sāpes injekcijas vietā</a:t>
                      </a:r>
                    </a:p>
                  </a:txBody>
                  <a:tcPr/>
                </a:tc>
                <a:tc>
                  <a:txBody>
                    <a:bodyPr/>
                    <a:lstStyle/>
                    <a:p>
                      <a:pPr algn="ctr"/>
                      <a:r>
                        <a:rPr lang="lv-LV" dirty="0">
                          <a:solidFill>
                            <a:schemeClr val="accent4">
                              <a:lumMod val="50000"/>
                            </a:schemeClr>
                          </a:solidFill>
                          <a:latin typeface="Arial" panose="020B0604020202020204" pitchFamily="34" charset="0"/>
                          <a:cs typeface="Arial" panose="020B0604020202020204" pitchFamily="34" charset="0"/>
                        </a:rPr>
                        <a:t>3.9</a:t>
                      </a:r>
                    </a:p>
                  </a:txBody>
                  <a:tcPr/>
                </a:tc>
                <a:extLst>
                  <a:ext uri="{0D108BD9-81ED-4DB2-BD59-A6C34878D82A}">
                    <a16:rowId xmlns:a16="http://schemas.microsoft.com/office/drawing/2014/main" val="51625852"/>
                  </a:ext>
                </a:extLst>
              </a:tr>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Pietūkums injekcijas vietā</a:t>
                      </a:r>
                    </a:p>
                  </a:txBody>
                  <a:tcPr/>
                </a:tc>
                <a:tc>
                  <a:txBody>
                    <a:bodyPr/>
                    <a:lstStyle/>
                    <a:p>
                      <a:pPr algn="ctr"/>
                      <a:r>
                        <a:rPr lang="lv-LV" dirty="0">
                          <a:solidFill>
                            <a:schemeClr val="accent4">
                              <a:lumMod val="50000"/>
                            </a:schemeClr>
                          </a:solidFill>
                          <a:latin typeface="Arial" panose="020B0604020202020204" pitchFamily="34" charset="0"/>
                          <a:cs typeface="Arial" panose="020B0604020202020204" pitchFamily="34" charset="0"/>
                        </a:rPr>
                        <a:t>3.3</a:t>
                      </a:r>
                    </a:p>
                  </a:txBody>
                  <a:tcPr/>
                </a:tc>
                <a:extLst>
                  <a:ext uri="{0D108BD9-81ED-4DB2-BD59-A6C34878D82A}">
                    <a16:rowId xmlns:a16="http://schemas.microsoft.com/office/drawing/2014/main" val="3532182991"/>
                  </a:ext>
                </a:extLst>
              </a:tr>
              <a:tr h="370840">
                <a:tc>
                  <a:txBody>
                    <a:bodyPr/>
                    <a:lstStyle/>
                    <a:p>
                      <a:r>
                        <a:rPr lang="lv-LV" dirty="0">
                          <a:solidFill>
                            <a:schemeClr val="accent4">
                              <a:lumMod val="50000"/>
                            </a:schemeClr>
                          </a:solidFill>
                          <a:latin typeface="Arial" panose="020B0604020202020204" pitchFamily="34" charset="0"/>
                          <a:cs typeface="Arial" panose="020B0604020202020204" pitchFamily="34" charset="0"/>
                        </a:rPr>
                        <a:t>vemšana</a:t>
                      </a:r>
                    </a:p>
                  </a:txBody>
                  <a:tcPr/>
                </a:tc>
                <a:tc>
                  <a:txBody>
                    <a:bodyPr/>
                    <a:lstStyle/>
                    <a:p>
                      <a:pPr algn="ctr"/>
                      <a:r>
                        <a:rPr lang="lv-LV" dirty="0">
                          <a:solidFill>
                            <a:schemeClr val="accent4">
                              <a:lumMod val="50000"/>
                            </a:schemeClr>
                          </a:solidFill>
                          <a:latin typeface="Arial" panose="020B0604020202020204" pitchFamily="34" charset="0"/>
                          <a:cs typeface="Arial" panose="020B0604020202020204" pitchFamily="34" charset="0"/>
                        </a:rPr>
                        <a:t>3.2</a:t>
                      </a:r>
                    </a:p>
                  </a:txBody>
                  <a:tcPr/>
                </a:tc>
                <a:extLst>
                  <a:ext uri="{0D108BD9-81ED-4DB2-BD59-A6C34878D82A}">
                    <a16:rowId xmlns:a16="http://schemas.microsoft.com/office/drawing/2014/main" val="3503409883"/>
                  </a:ext>
                </a:extLst>
              </a:tr>
            </a:tbl>
          </a:graphicData>
        </a:graphic>
      </p:graphicFrame>
    </p:spTree>
    <p:extLst>
      <p:ext uri="{BB962C8B-B14F-4D97-AF65-F5344CB8AC3E}">
        <p14:creationId xmlns:p14="http://schemas.microsoft.com/office/powerpoint/2010/main" val="4222332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7792C83-4573-4188-AF51-DD25E7ED5281}"/>
              </a:ext>
            </a:extLst>
          </p:cNvPr>
          <p:cNvSpPr>
            <a:spLocks noGrp="1"/>
          </p:cNvSpPr>
          <p:nvPr>
            <p:ph type="title"/>
          </p:nvPr>
        </p:nvSpPr>
        <p:spPr/>
        <p:txBody>
          <a:bodyPr/>
          <a:lstStyle/>
          <a:p>
            <a:r>
              <a:rPr lang="lv-LV" sz="3500" dirty="0">
                <a:solidFill>
                  <a:schemeClr val="accent4">
                    <a:lumMod val="50000"/>
                  </a:schemeClr>
                </a:solidFill>
                <a:latin typeface="Arial" panose="020B0604020202020204" pitchFamily="34" charset="0"/>
                <a:cs typeface="Arial" panose="020B0604020202020204" pitchFamily="34" charset="0"/>
              </a:rPr>
              <a:t>CPV vakcīnām </a:t>
            </a:r>
            <a:r>
              <a:rPr lang="lv-LV" sz="3500" b="1" dirty="0">
                <a:solidFill>
                  <a:srgbClr val="7030A0"/>
                </a:solidFill>
                <a:latin typeface="Arial" panose="020B0604020202020204" pitchFamily="34" charset="0"/>
                <a:cs typeface="Arial" panose="020B0604020202020204" pitchFamily="34" charset="0"/>
              </a:rPr>
              <a:t>nav saistības </a:t>
            </a:r>
            <a:r>
              <a:rPr lang="lv-LV" sz="3500" dirty="0">
                <a:solidFill>
                  <a:schemeClr val="accent4">
                    <a:lumMod val="50000"/>
                  </a:schemeClr>
                </a:solidFill>
                <a:latin typeface="Arial" panose="020B0604020202020204" pitchFamily="34" charset="0"/>
                <a:cs typeface="Arial" panose="020B0604020202020204" pitchFamily="34" charset="0"/>
              </a:rPr>
              <a:t>ar </a:t>
            </a:r>
            <a:r>
              <a:rPr lang="lv-LV" sz="3500" dirty="0" err="1">
                <a:solidFill>
                  <a:schemeClr val="accent4">
                    <a:lumMod val="50000"/>
                  </a:schemeClr>
                </a:solidFill>
                <a:latin typeface="Arial" panose="020B0604020202020204" pitchFamily="34" charset="0"/>
                <a:cs typeface="Arial" panose="020B0604020202020204" pitchFamily="34" charset="0"/>
              </a:rPr>
              <a:t>Guillane</a:t>
            </a:r>
            <a:r>
              <a:rPr lang="lv-LV" sz="3500" dirty="0">
                <a:solidFill>
                  <a:schemeClr val="accent4">
                    <a:lumMod val="50000"/>
                  </a:schemeClr>
                </a:solidFill>
                <a:latin typeface="Arial" panose="020B0604020202020204" pitchFamily="34" charset="0"/>
                <a:cs typeface="Arial" panose="020B0604020202020204" pitchFamily="34" charset="0"/>
              </a:rPr>
              <a:t> </a:t>
            </a:r>
            <a:r>
              <a:rPr lang="lv-LV" sz="3500" dirty="0" err="1">
                <a:solidFill>
                  <a:schemeClr val="accent4">
                    <a:lumMod val="50000"/>
                  </a:schemeClr>
                </a:solidFill>
                <a:latin typeface="Arial" panose="020B0604020202020204" pitchFamily="34" charset="0"/>
                <a:cs typeface="Arial" panose="020B0604020202020204" pitchFamily="34" charset="0"/>
              </a:rPr>
              <a:t>Barre</a:t>
            </a:r>
            <a:r>
              <a:rPr lang="lv-LV" sz="3500" dirty="0">
                <a:solidFill>
                  <a:schemeClr val="accent4">
                    <a:lumMod val="50000"/>
                  </a:schemeClr>
                </a:solidFill>
                <a:latin typeface="Arial" panose="020B0604020202020204" pitchFamily="34" charset="0"/>
                <a:cs typeface="Arial" panose="020B0604020202020204" pitchFamily="34" charset="0"/>
              </a:rPr>
              <a:t> Sindromu</a:t>
            </a:r>
          </a:p>
        </p:txBody>
      </p:sp>
      <p:sp>
        <p:nvSpPr>
          <p:cNvPr id="3" name="Satura vietturis 2">
            <a:extLst>
              <a:ext uri="{FF2B5EF4-FFF2-40B4-BE49-F238E27FC236}">
                <a16:creationId xmlns:a16="http://schemas.microsoft.com/office/drawing/2014/main" id="{DF10AD23-8DB8-41FD-B6DC-014317CB6A2E}"/>
              </a:ext>
            </a:extLst>
          </p:cNvPr>
          <p:cNvSpPr>
            <a:spLocks noGrp="1"/>
          </p:cNvSpPr>
          <p:nvPr>
            <p:ph idx="1"/>
          </p:nvPr>
        </p:nvSpPr>
        <p:spPr/>
        <p:txBody>
          <a:bodyPr/>
          <a:lstStyle/>
          <a:p>
            <a:endParaRPr lang="lv-LV" dirty="0"/>
          </a:p>
          <a:p>
            <a:r>
              <a:rPr lang="lv-LV" dirty="0" err="1">
                <a:solidFill>
                  <a:schemeClr val="accent4">
                    <a:lumMod val="50000"/>
                  </a:schemeClr>
                </a:solidFill>
                <a:latin typeface="Arial" panose="020B0604020202020204" pitchFamily="34" charset="0"/>
                <a:cs typeface="Arial" panose="020B0604020202020204" pitchFamily="34" charset="0"/>
              </a:rPr>
              <a:t>Andrews</a:t>
            </a:r>
            <a:r>
              <a:rPr lang="lv-LV" dirty="0">
                <a:solidFill>
                  <a:schemeClr val="accent4">
                    <a:lumMod val="50000"/>
                  </a:schemeClr>
                </a:solidFill>
                <a:latin typeface="Arial" panose="020B0604020202020204" pitchFamily="34" charset="0"/>
                <a:cs typeface="Arial" panose="020B0604020202020204" pitchFamily="34" charset="0"/>
              </a:rPr>
              <a:t> N, </a:t>
            </a:r>
            <a:r>
              <a:rPr lang="lv-LV" dirty="0" err="1">
                <a:solidFill>
                  <a:schemeClr val="accent4">
                    <a:lumMod val="50000"/>
                  </a:schemeClr>
                </a:solidFill>
                <a:latin typeface="Arial" panose="020B0604020202020204" pitchFamily="34" charset="0"/>
                <a:cs typeface="Arial" panose="020B0604020202020204" pitchFamily="34" charset="0"/>
              </a:rPr>
              <a:t>Stowe</a:t>
            </a:r>
            <a:r>
              <a:rPr lang="lv-LV" dirty="0">
                <a:solidFill>
                  <a:schemeClr val="accent4">
                    <a:lumMod val="50000"/>
                  </a:schemeClr>
                </a:solidFill>
                <a:latin typeface="Arial" panose="020B0604020202020204" pitchFamily="34" charset="0"/>
                <a:cs typeface="Arial" panose="020B0604020202020204" pitchFamily="34" charset="0"/>
              </a:rPr>
              <a:t> J, Miller E. </a:t>
            </a:r>
            <a:r>
              <a:rPr lang="lv-LV" b="1" dirty="0">
                <a:solidFill>
                  <a:schemeClr val="accent4">
                    <a:lumMod val="50000"/>
                  </a:schemeClr>
                </a:solidFill>
                <a:latin typeface="Arial" panose="020B0604020202020204" pitchFamily="34" charset="0"/>
                <a:cs typeface="Arial" panose="020B0604020202020204" pitchFamily="34" charset="0"/>
              </a:rPr>
              <a:t>No </a:t>
            </a:r>
            <a:r>
              <a:rPr lang="lv-LV" b="1" dirty="0" err="1">
                <a:solidFill>
                  <a:schemeClr val="accent4">
                    <a:lumMod val="50000"/>
                  </a:schemeClr>
                </a:solidFill>
                <a:latin typeface="Arial" panose="020B0604020202020204" pitchFamily="34" charset="0"/>
                <a:cs typeface="Arial" panose="020B0604020202020204" pitchFamily="34" charset="0"/>
              </a:rPr>
              <a:t>increased</a:t>
            </a:r>
            <a:r>
              <a:rPr lang="lv-LV" b="1" dirty="0">
                <a:solidFill>
                  <a:schemeClr val="accent4">
                    <a:lumMod val="50000"/>
                  </a:schemeClr>
                </a:solidFill>
                <a:latin typeface="Arial" panose="020B0604020202020204" pitchFamily="34" charset="0"/>
                <a:cs typeface="Arial" panose="020B0604020202020204" pitchFamily="34" charset="0"/>
              </a:rPr>
              <a:t> risk </a:t>
            </a:r>
            <a:r>
              <a:rPr lang="lv-LV" b="1" dirty="0" err="1">
                <a:solidFill>
                  <a:schemeClr val="accent4">
                    <a:lumMod val="50000"/>
                  </a:schemeClr>
                </a:solidFill>
                <a:latin typeface="Arial" panose="020B0604020202020204" pitchFamily="34" charset="0"/>
                <a:cs typeface="Arial" panose="020B0604020202020204" pitchFamily="34" charset="0"/>
              </a:rPr>
              <a:t>of</a:t>
            </a:r>
            <a:r>
              <a:rPr lang="lv-LV" b="1" dirty="0">
                <a:solidFill>
                  <a:schemeClr val="accent4">
                    <a:lumMod val="50000"/>
                  </a:schemeClr>
                </a:solidFill>
                <a:latin typeface="Arial" panose="020B0604020202020204" pitchFamily="34" charset="0"/>
                <a:cs typeface="Arial" panose="020B0604020202020204" pitchFamily="34" charset="0"/>
              </a:rPr>
              <a:t> </a:t>
            </a:r>
            <a:r>
              <a:rPr lang="lv-LV" b="1" dirty="0" err="1">
                <a:solidFill>
                  <a:schemeClr val="accent4">
                    <a:lumMod val="50000"/>
                  </a:schemeClr>
                </a:solidFill>
                <a:latin typeface="Arial" panose="020B0604020202020204" pitchFamily="34" charset="0"/>
                <a:cs typeface="Arial" panose="020B0604020202020204" pitchFamily="34" charset="0"/>
              </a:rPr>
              <a:t>Guillain-Barré</a:t>
            </a:r>
            <a:r>
              <a:rPr lang="lv-LV" b="1" dirty="0">
                <a:solidFill>
                  <a:schemeClr val="accent4">
                    <a:lumMod val="50000"/>
                  </a:schemeClr>
                </a:solidFill>
                <a:latin typeface="Arial" panose="020B0604020202020204" pitchFamily="34" charset="0"/>
                <a:cs typeface="Arial" panose="020B0604020202020204" pitchFamily="34" charset="0"/>
              </a:rPr>
              <a:t> </a:t>
            </a:r>
            <a:r>
              <a:rPr lang="lv-LV" b="1" dirty="0" err="1">
                <a:solidFill>
                  <a:schemeClr val="accent4">
                    <a:lumMod val="50000"/>
                  </a:schemeClr>
                </a:solidFill>
                <a:latin typeface="Arial" panose="020B0604020202020204" pitchFamily="34" charset="0"/>
                <a:cs typeface="Arial" panose="020B0604020202020204" pitchFamily="34" charset="0"/>
              </a:rPr>
              <a:t>syndrome</a:t>
            </a:r>
            <a:r>
              <a:rPr lang="lv-LV" b="1" dirty="0">
                <a:solidFill>
                  <a:schemeClr val="accent4">
                    <a:lumMod val="50000"/>
                  </a:schemeClr>
                </a:solidFill>
                <a:latin typeface="Arial" panose="020B0604020202020204" pitchFamily="34" charset="0"/>
                <a:cs typeface="Arial" panose="020B0604020202020204" pitchFamily="34" charset="0"/>
              </a:rPr>
              <a:t> </a:t>
            </a:r>
            <a:r>
              <a:rPr lang="lv-LV" b="1" dirty="0" err="1">
                <a:solidFill>
                  <a:schemeClr val="accent4">
                    <a:lumMod val="50000"/>
                  </a:schemeClr>
                </a:solidFill>
                <a:latin typeface="Arial" panose="020B0604020202020204" pitchFamily="34" charset="0"/>
                <a:cs typeface="Arial" panose="020B0604020202020204" pitchFamily="34" charset="0"/>
              </a:rPr>
              <a:t>after</a:t>
            </a:r>
            <a:r>
              <a:rPr lang="lv-LV" b="1" dirty="0">
                <a:solidFill>
                  <a:schemeClr val="accent4">
                    <a:lumMod val="50000"/>
                  </a:schemeClr>
                </a:solidFill>
                <a:latin typeface="Arial" panose="020B0604020202020204" pitchFamily="34" charset="0"/>
                <a:cs typeface="Arial" panose="020B0604020202020204" pitchFamily="34" charset="0"/>
              </a:rPr>
              <a:t> </a:t>
            </a:r>
            <a:r>
              <a:rPr lang="lv-LV" b="1" dirty="0" err="1">
                <a:solidFill>
                  <a:schemeClr val="accent4">
                    <a:lumMod val="50000"/>
                  </a:schemeClr>
                </a:solidFill>
                <a:latin typeface="Arial" panose="020B0604020202020204" pitchFamily="34" charset="0"/>
                <a:cs typeface="Arial" panose="020B0604020202020204" pitchFamily="34" charset="0"/>
              </a:rPr>
              <a:t>human</a:t>
            </a:r>
            <a:r>
              <a:rPr lang="lv-LV" b="1" dirty="0">
                <a:solidFill>
                  <a:schemeClr val="accent4">
                    <a:lumMod val="50000"/>
                  </a:schemeClr>
                </a:solidFill>
                <a:latin typeface="Arial" panose="020B0604020202020204" pitchFamily="34" charset="0"/>
                <a:cs typeface="Arial" panose="020B0604020202020204" pitchFamily="34" charset="0"/>
              </a:rPr>
              <a:t> </a:t>
            </a:r>
            <a:r>
              <a:rPr lang="lv-LV" b="1" dirty="0" err="1">
                <a:solidFill>
                  <a:schemeClr val="accent4">
                    <a:lumMod val="50000"/>
                  </a:schemeClr>
                </a:solidFill>
                <a:latin typeface="Arial" panose="020B0604020202020204" pitchFamily="34" charset="0"/>
                <a:cs typeface="Arial" panose="020B0604020202020204" pitchFamily="34" charset="0"/>
              </a:rPr>
              <a:t>papilloma</a:t>
            </a:r>
            <a:r>
              <a:rPr lang="lv-LV" b="1" dirty="0">
                <a:solidFill>
                  <a:schemeClr val="accent4">
                    <a:lumMod val="50000"/>
                  </a:schemeClr>
                </a:solidFill>
                <a:latin typeface="Arial" panose="020B0604020202020204" pitchFamily="34" charset="0"/>
                <a:cs typeface="Arial" panose="020B0604020202020204" pitchFamily="34" charset="0"/>
              </a:rPr>
              <a:t> </a:t>
            </a:r>
            <a:r>
              <a:rPr lang="lv-LV" b="1" dirty="0" err="1">
                <a:solidFill>
                  <a:schemeClr val="accent4">
                    <a:lumMod val="50000"/>
                  </a:schemeClr>
                </a:solidFill>
                <a:latin typeface="Arial" panose="020B0604020202020204" pitchFamily="34" charset="0"/>
                <a:cs typeface="Arial" panose="020B0604020202020204" pitchFamily="34" charset="0"/>
              </a:rPr>
              <a:t>virus</a:t>
            </a:r>
            <a:r>
              <a:rPr lang="lv-LV" b="1" dirty="0">
                <a:solidFill>
                  <a:schemeClr val="accent4">
                    <a:lumMod val="50000"/>
                  </a:schemeClr>
                </a:solidFill>
                <a:latin typeface="Arial" panose="020B0604020202020204" pitchFamily="34" charset="0"/>
                <a:cs typeface="Arial" panose="020B0604020202020204" pitchFamily="34" charset="0"/>
              </a:rPr>
              <a:t> </a:t>
            </a:r>
            <a:r>
              <a:rPr lang="lv-LV" b="1" dirty="0" err="1">
                <a:solidFill>
                  <a:schemeClr val="accent4">
                    <a:lumMod val="50000"/>
                  </a:schemeClr>
                </a:solidFill>
                <a:latin typeface="Arial" panose="020B0604020202020204" pitchFamily="34" charset="0"/>
                <a:cs typeface="Arial" panose="020B0604020202020204" pitchFamily="34" charset="0"/>
              </a:rPr>
              <a:t>vaccine</a:t>
            </a:r>
            <a:r>
              <a:rPr lang="lv-LV" dirty="0">
                <a:solidFill>
                  <a:schemeClr val="accent4">
                    <a:lumMod val="50000"/>
                  </a:schemeClr>
                </a:solidFill>
                <a:latin typeface="Arial" panose="020B0604020202020204" pitchFamily="34" charset="0"/>
                <a:cs typeface="Arial" panose="020B0604020202020204" pitchFamily="34" charset="0"/>
              </a:rPr>
              <a:t>: A </a:t>
            </a:r>
            <a:r>
              <a:rPr lang="lv-LV" dirty="0" err="1">
                <a:solidFill>
                  <a:schemeClr val="accent4">
                    <a:lumMod val="50000"/>
                  </a:schemeClr>
                </a:solidFill>
                <a:latin typeface="Arial" panose="020B0604020202020204" pitchFamily="34" charset="0"/>
                <a:cs typeface="Arial" panose="020B0604020202020204" pitchFamily="34" charset="0"/>
              </a:rPr>
              <a:t>self-controlled</a:t>
            </a:r>
            <a:r>
              <a:rPr lang="lv-LV" dirty="0">
                <a:solidFill>
                  <a:schemeClr val="accent4">
                    <a:lumMod val="50000"/>
                  </a:schemeClr>
                </a:solidFill>
                <a:latin typeface="Arial" panose="020B0604020202020204" pitchFamily="34" charset="0"/>
                <a:cs typeface="Arial" panose="020B0604020202020204" pitchFamily="34" charset="0"/>
              </a:rPr>
              <a:t> </a:t>
            </a:r>
            <a:r>
              <a:rPr lang="lv-LV" dirty="0" err="1">
                <a:solidFill>
                  <a:schemeClr val="accent4">
                    <a:lumMod val="50000"/>
                  </a:schemeClr>
                </a:solidFill>
                <a:latin typeface="Arial" panose="020B0604020202020204" pitchFamily="34" charset="0"/>
                <a:cs typeface="Arial" panose="020B0604020202020204" pitchFamily="34" charset="0"/>
              </a:rPr>
              <a:t>case-series</a:t>
            </a:r>
            <a:r>
              <a:rPr lang="lv-LV" dirty="0">
                <a:solidFill>
                  <a:schemeClr val="accent4">
                    <a:lumMod val="50000"/>
                  </a:schemeClr>
                </a:solidFill>
                <a:latin typeface="Arial" panose="020B0604020202020204" pitchFamily="34" charset="0"/>
                <a:cs typeface="Arial" panose="020B0604020202020204" pitchFamily="34" charset="0"/>
              </a:rPr>
              <a:t> </a:t>
            </a:r>
            <a:r>
              <a:rPr lang="lv-LV" dirty="0" err="1">
                <a:solidFill>
                  <a:schemeClr val="accent4">
                    <a:lumMod val="50000"/>
                  </a:schemeClr>
                </a:solidFill>
                <a:latin typeface="Arial" panose="020B0604020202020204" pitchFamily="34" charset="0"/>
                <a:cs typeface="Arial" panose="020B0604020202020204" pitchFamily="34" charset="0"/>
              </a:rPr>
              <a:t>study</a:t>
            </a:r>
            <a:r>
              <a:rPr lang="lv-LV" dirty="0">
                <a:solidFill>
                  <a:schemeClr val="accent4">
                    <a:lumMod val="50000"/>
                  </a:schemeClr>
                </a:solidFill>
                <a:latin typeface="Arial" panose="020B0604020202020204" pitchFamily="34" charset="0"/>
                <a:cs typeface="Arial" panose="020B0604020202020204" pitchFamily="34" charset="0"/>
              </a:rPr>
              <a:t> </a:t>
            </a:r>
            <a:r>
              <a:rPr lang="lv-LV" dirty="0" err="1">
                <a:solidFill>
                  <a:schemeClr val="accent4">
                    <a:lumMod val="50000"/>
                  </a:schemeClr>
                </a:solidFill>
                <a:latin typeface="Arial" panose="020B0604020202020204" pitchFamily="34" charset="0"/>
                <a:cs typeface="Arial" panose="020B0604020202020204" pitchFamily="34" charset="0"/>
              </a:rPr>
              <a:t>in</a:t>
            </a:r>
            <a:r>
              <a:rPr lang="lv-LV" dirty="0">
                <a:solidFill>
                  <a:schemeClr val="accent4">
                    <a:lumMod val="50000"/>
                  </a:schemeClr>
                </a:solidFill>
                <a:latin typeface="Arial" panose="020B0604020202020204" pitchFamily="34" charset="0"/>
                <a:cs typeface="Arial" panose="020B0604020202020204" pitchFamily="34" charset="0"/>
              </a:rPr>
              <a:t> England. </a:t>
            </a:r>
            <a:r>
              <a:rPr lang="lv-LV" dirty="0" err="1">
                <a:solidFill>
                  <a:schemeClr val="accent4">
                    <a:lumMod val="50000"/>
                  </a:schemeClr>
                </a:solidFill>
                <a:latin typeface="Arial" panose="020B0604020202020204" pitchFamily="34" charset="0"/>
                <a:cs typeface="Arial" panose="020B0604020202020204" pitchFamily="34" charset="0"/>
              </a:rPr>
              <a:t>Vaccine</a:t>
            </a:r>
            <a:r>
              <a:rPr lang="lv-LV" dirty="0">
                <a:solidFill>
                  <a:schemeClr val="accent4">
                    <a:lumMod val="50000"/>
                  </a:schemeClr>
                </a:solidFill>
                <a:latin typeface="Arial" panose="020B0604020202020204" pitchFamily="34" charset="0"/>
                <a:cs typeface="Arial" panose="020B0604020202020204" pitchFamily="34" charset="0"/>
              </a:rPr>
              <a:t>. </a:t>
            </a:r>
            <a:r>
              <a:rPr lang="lv-LV" b="1" dirty="0">
                <a:solidFill>
                  <a:schemeClr val="accent4">
                    <a:lumMod val="50000"/>
                  </a:schemeClr>
                </a:solidFill>
                <a:latin typeface="Arial" panose="020B0604020202020204" pitchFamily="34" charset="0"/>
                <a:cs typeface="Arial" panose="020B0604020202020204" pitchFamily="34" charset="0"/>
              </a:rPr>
              <a:t>2017</a:t>
            </a:r>
            <a:r>
              <a:rPr lang="lv-LV" dirty="0">
                <a:solidFill>
                  <a:schemeClr val="accent4">
                    <a:lumMod val="50000"/>
                  </a:schemeClr>
                </a:solidFill>
                <a:latin typeface="Arial" panose="020B0604020202020204" pitchFamily="34" charset="0"/>
                <a:cs typeface="Arial" panose="020B0604020202020204" pitchFamily="34" charset="0"/>
              </a:rPr>
              <a:t>;35(13):1729–1732.</a:t>
            </a:r>
          </a:p>
        </p:txBody>
      </p:sp>
    </p:spTree>
    <p:extLst>
      <p:ext uri="{BB962C8B-B14F-4D97-AF65-F5344CB8AC3E}">
        <p14:creationId xmlns:p14="http://schemas.microsoft.com/office/powerpoint/2010/main" val="1508931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ttēls 4">
            <a:extLst>
              <a:ext uri="{FF2B5EF4-FFF2-40B4-BE49-F238E27FC236}">
                <a16:creationId xmlns:a16="http://schemas.microsoft.com/office/drawing/2014/main" id="{F0F68A2F-24BC-410A-A1D8-69439E191531}"/>
              </a:ext>
            </a:extLst>
          </p:cNvPr>
          <p:cNvPicPr>
            <a:picLocks noChangeAspect="1"/>
          </p:cNvPicPr>
          <p:nvPr/>
        </p:nvPicPr>
        <p:blipFill>
          <a:blip r:embed="rId2"/>
          <a:stretch>
            <a:fillRect/>
          </a:stretch>
        </p:blipFill>
        <p:spPr>
          <a:xfrm>
            <a:off x="4604905" y="3203120"/>
            <a:ext cx="4412011" cy="2146144"/>
          </a:xfrm>
          <a:prstGeom prst="rect">
            <a:avLst/>
          </a:prstGeom>
        </p:spPr>
      </p:pic>
      <p:sp>
        <p:nvSpPr>
          <p:cNvPr id="18434" name="Title 1"/>
          <p:cNvSpPr>
            <a:spLocks noGrp="1"/>
          </p:cNvSpPr>
          <p:nvPr>
            <p:ph type="title"/>
          </p:nvPr>
        </p:nvSpPr>
        <p:spPr>
          <a:xfrm>
            <a:off x="529390" y="223234"/>
            <a:ext cx="8614610" cy="1143000"/>
          </a:xfrm>
        </p:spPr>
        <p:txBody>
          <a:bodyPr/>
          <a:lstStyle/>
          <a:p>
            <a:pPr algn="l" eaLnBrk="1" hangingPunct="1"/>
            <a:r>
              <a:rPr lang="lv-LV" sz="3000" dirty="0" err="1">
                <a:solidFill>
                  <a:schemeClr val="accent4">
                    <a:lumMod val="50000"/>
                  </a:schemeClr>
                </a:solidFill>
                <a:latin typeface="Arial" charset="0"/>
                <a:ea typeface="Arial" charset="0"/>
                <a:cs typeface="Arial" charset="0"/>
              </a:rPr>
              <a:t>Meeting</a:t>
            </a:r>
            <a:r>
              <a:rPr lang="lv-LV" sz="3000" dirty="0">
                <a:solidFill>
                  <a:schemeClr val="accent4">
                    <a:lumMod val="50000"/>
                  </a:schemeClr>
                </a:solidFill>
                <a:latin typeface="Arial" charset="0"/>
                <a:ea typeface="Arial" charset="0"/>
                <a:cs typeface="Arial" charset="0"/>
              </a:rPr>
              <a:t> </a:t>
            </a:r>
            <a:r>
              <a:rPr lang="lv-LV" sz="3000" dirty="0" err="1">
                <a:solidFill>
                  <a:schemeClr val="accent4">
                    <a:lumMod val="50000"/>
                  </a:schemeClr>
                </a:solidFill>
                <a:latin typeface="Arial" charset="0"/>
                <a:ea typeface="Arial" charset="0"/>
                <a:cs typeface="Arial" charset="0"/>
              </a:rPr>
              <a:t>of</a:t>
            </a:r>
            <a:r>
              <a:rPr lang="lv-LV" sz="3000" dirty="0">
                <a:solidFill>
                  <a:schemeClr val="accent4">
                    <a:lumMod val="50000"/>
                  </a:schemeClr>
                </a:solidFill>
                <a:latin typeface="Arial" charset="0"/>
                <a:ea typeface="Arial" charset="0"/>
                <a:cs typeface="Arial" charset="0"/>
              </a:rPr>
              <a:t> </a:t>
            </a:r>
            <a:r>
              <a:rPr lang="lv-LV" sz="3000" dirty="0" err="1">
                <a:solidFill>
                  <a:schemeClr val="accent4">
                    <a:lumMod val="50000"/>
                  </a:schemeClr>
                </a:solidFill>
                <a:latin typeface="Arial" charset="0"/>
                <a:ea typeface="Arial" charset="0"/>
                <a:cs typeface="Arial" charset="0"/>
              </a:rPr>
              <a:t>the</a:t>
            </a:r>
            <a:r>
              <a:rPr lang="lv-LV" sz="3000" dirty="0">
                <a:solidFill>
                  <a:schemeClr val="accent4">
                    <a:lumMod val="50000"/>
                  </a:schemeClr>
                </a:solidFill>
                <a:latin typeface="Arial" charset="0"/>
                <a:ea typeface="Arial" charset="0"/>
                <a:cs typeface="Arial" charset="0"/>
              </a:rPr>
              <a:t> </a:t>
            </a:r>
            <a:r>
              <a:rPr lang="lv-LV" sz="3000" dirty="0" err="1">
                <a:solidFill>
                  <a:schemeClr val="accent4">
                    <a:lumMod val="50000"/>
                  </a:schemeClr>
                </a:solidFill>
                <a:latin typeface="Arial" charset="0"/>
                <a:ea typeface="Arial" charset="0"/>
                <a:cs typeface="Arial" charset="0"/>
              </a:rPr>
              <a:t>Global</a:t>
            </a:r>
            <a:r>
              <a:rPr lang="lv-LV" sz="3000" dirty="0">
                <a:solidFill>
                  <a:schemeClr val="accent4">
                    <a:lumMod val="50000"/>
                  </a:schemeClr>
                </a:solidFill>
                <a:latin typeface="Arial" charset="0"/>
                <a:ea typeface="Arial" charset="0"/>
                <a:cs typeface="Arial" charset="0"/>
              </a:rPr>
              <a:t> </a:t>
            </a:r>
            <a:r>
              <a:rPr lang="lv-LV" sz="3000" dirty="0" err="1">
                <a:solidFill>
                  <a:schemeClr val="accent4">
                    <a:lumMod val="50000"/>
                  </a:schemeClr>
                </a:solidFill>
                <a:latin typeface="Arial" charset="0"/>
                <a:ea typeface="Arial" charset="0"/>
                <a:cs typeface="Arial" charset="0"/>
              </a:rPr>
              <a:t>Advisory</a:t>
            </a:r>
            <a:r>
              <a:rPr lang="lv-LV" sz="3000" dirty="0">
                <a:solidFill>
                  <a:schemeClr val="accent4">
                    <a:lumMod val="50000"/>
                  </a:schemeClr>
                </a:solidFill>
                <a:latin typeface="Arial" charset="0"/>
                <a:ea typeface="Arial" charset="0"/>
                <a:cs typeface="Arial" charset="0"/>
              </a:rPr>
              <a:t> </a:t>
            </a:r>
            <a:r>
              <a:rPr lang="lv-LV" sz="3000" dirty="0" err="1">
                <a:solidFill>
                  <a:schemeClr val="accent4">
                    <a:lumMod val="50000"/>
                  </a:schemeClr>
                </a:solidFill>
                <a:latin typeface="Arial" charset="0"/>
                <a:ea typeface="Arial" charset="0"/>
                <a:cs typeface="Arial" charset="0"/>
              </a:rPr>
              <a:t>Committee</a:t>
            </a:r>
            <a:r>
              <a:rPr lang="lv-LV" sz="3000" dirty="0">
                <a:solidFill>
                  <a:schemeClr val="accent4">
                    <a:lumMod val="50000"/>
                  </a:schemeClr>
                </a:solidFill>
                <a:latin typeface="Arial" charset="0"/>
                <a:ea typeface="Arial" charset="0"/>
                <a:cs typeface="Arial" charset="0"/>
              </a:rPr>
              <a:t> </a:t>
            </a:r>
            <a:r>
              <a:rPr lang="en-US" sz="3000" dirty="0">
                <a:solidFill>
                  <a:schemeClr val="accent4">
                    <a:lumMod val="50000"/>
                  </a:schemeClr>
                </a:solidFill>
                <a:latin typeface="Arial" charset="0"/>
                <a:ea typeface="Arial" charset="0"/>
                <a:cs typeface="Arial" charset="0"/>
              </a:rPr>
              <a:t>on Vaccine Safety, 7–8 June</a:t>
            </a:r>
            <a:r>
              <a:rPr lang="lv-LV" sz="3000" dirty="0">
                <a:solidFill>
                  <a:schemeClr val="accent4">
                    <a:lumMod val="50000"/>
                  </a:schemeClr>
                </a:solidFill>
                <a:latin typeface="Arial" charset="0"/>
                <a:ea typeface="Arial" charset="0"/>
                <a:cs typeface="Arial" charset="0"/>
              </a:rPr>
              <a:t> 2017</a:t>
            </a:r>
            <a:endParaRPr lang="lv-LV" altLang="lv-LV" sz="3000" dirty="0">
              <a:solidFill>
                <a:schemeClr val="accent4">
                  <a:lumMod val="50000"/>
                </a:schemeClr>
              </a:solidFill>
              <a:latin typeface="Arial" charset="0"/>
              <a:ea typeface="Arial" charset="0"/>
              <a:cs typeface="Arial" charset="0"/>
            </a:endParaRPr>
          </a:p>
        </p:txBody>
      </p:sp>
      <p:sp>
        <p:nvSpPr>
          <p:cNvPr id="18435" name="Content Placeholder 2"/>
          <p:cNvSpPr>
            <a:spLocks noGrp="1"/>
          </p:cNvSpPr>
          <p:nvPr>
            <p:ph idx="1"/>
          </p:nvPr>
        </p:nvSpPr>
        <p:spPr>
          <a:xfrm>
            <a:off x="271464" y="1366234"/>
            <a:ext cx="8229600" cy="4869030"/>
          </a:xfrm>
        </p:spPr>
        <p:txBody>
          <a:bodyPr/>
          <a:lstStyle/>
          <a:p>
            <a:pPr>
              <a:spcBef>
                <a:spcPts val="1080"/>
              </a:spcBef>
              <a:buFont typeface="Wingdings" charset="2"/>
              <a:buChar char="§"/>
            </a:pPr>
            <a:r>
              <a:rPr lang="en-US" sz="2000" dirty="0" err="1">
                <a:solidFill>
                  <a:schemeClr val="accent4">
                    <a:lumMod val="50000"/>
                  </a:schemeClr>
                </a:solidFill>
                <a:latin typeface="Arial" charset="0"/>
                <a:ea typeface="Arial" charset="0"/>
                <a:cs typeface="Arial" charset="0"/>
              </a:rPr>
              <a:t>Kopš</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licenzēšanas</a:t>
            </a:r>
            <a:r>
              <a:rPr lang="en-US" sz="2000" dirty="0">
                <a:solidFill>
                  <a:schemeClr val="accent4">
                    <a:lumMod val="50000"/>
                  </a:schemeClr>
                </a:solidFill>
                <a:latin typeface="Arial" charset="0"/>
                <a:ea typeface="Arial" charset="0"/>
                <a:cs typeface="Arial" charset="0"/>
              </a:rPr>
              <a:t> 2006.gadā, </a:t>
            </a:r>
            <a:r>
              <a:rPr lang="en-US" sz="2000" dirty="0" err="1">
                <a:solidFill>
                  <a:schemeClr val="accent4">
                    <a:lumMod val="50000"/>
                  </a:schemeClr>
                </a:solidFill>
                <a:latin typeface="Arial" charset="0"/>
                <a:ea typeface="Arial" charset="0"/>
                <a:cs typeface="Arial" charset="0"/>
              </a:rPr>
              <a:t>vairāk</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kā</a:t>
            </a:r>
            <a:r>
              <a:rPr lang="en-US" sz="2000" dirty="0">
                <a:solidFill>
                  <a:schemeClr val="accent4">
                    <a:lumMod val="50000"/>
                  </a:schemeClr>
                </a:solidFill>
                <a:latin typeface="Arial" charset="0"/>
                <a:ea typeface="Arial" charset="0"/>
                <a:cs typeface="Arial" charset="0"/>
              </a:rPr>
              <a:t> 270 </a:t>
            </a:r>
            <a:r>
              <a:rPr lang="en-US" sz="2000" dirty="0" err="1">
                <a:solidFill>
                  <a:schemeClr val="accent4">
                    <a:lumMod val="50000"/>
                  </a:schemeClr>
                </a:solidFill>
                <a:latin typeface="Arial" charset="0"/>
                <a:ea typeface="Arial" charset="0"/>
                <a:cs typeface="Arial" charset="0"/>
              </a:rPr>
              <a:t>miljoni</a:t>
            </a:r>
            <a:r>
              <a:rPr lang="en-US" sz="2000" dirty="0">
                <a:solidFill>
                  <a:schemeClr val="accent4">
                    <a:lumMod val="50000"/>
                  </a:schemeClr>
                </a:solidFill>
                <a:latin typeface="Arial" charset="0"/>
                <a:ea typeface="Arial" charset="0"/>
                <a:cs typeface="Arial" charset="0"/>
              </a:rPr>
              <a:t> HPV </a:t>
            </a:r>
            <a:r>
              <a:rPr lang="en-US" sz="2000" dirty="0" err="1">
                <a:solidFill>
                  <a:schemeClr val="accent4">
                    <a:lumMod val="50000"/>
                  </a:schemeClr>
                </a:solidFill>
                <a:latin typeface="Arial" charset="0"/>
                <a:ea typeface="Arial" charset="0"/>
                <a:cs typeface="Arial" charset="0"/>
              </a:rPr>
              <a:t>vakcīnu</a:t>
            </a:r>
            <a:r>
              <a:rPr lang="en-US" sz="2000" dirty="0">
                <a:solidFill>
                  <a:schemeClr val="accent4">
                    <a:lumMod val="50000"/>
                  </a:schemeClr>
                </a:solidFill>
                <a:latin typeface="Arial" charset="0"/>
                <a:ea typeface="Arial" charset="0"/>
                <a:cs typeface="Arial" charset="0"/>
              </a:rPr>
              <a:t> devas </a:t>
            </a:r>
            <a:r>
              <a:rPr lang="en-US" sz="2000" dirty="0" err="1">
                <a:solidFill>
                  <a:schemeClr val="accent4">
                    <a:lumMod val="50000"/>
                  </a:schemeClr>
                </a:solidFill>
                <a:latin typeface="Arial" charset="0"/>
                <a:ea typeface="Arial" charset="0"/>
                <a:cs typeface="Arial" charset="0"/>
              </a:rPr>
              <a:t>ir</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savakcinētas</a:t>
            </a:r>
            <a:endParaRPr lang="en-US" sz="2000" dirty="0">
              <a:solidFill>
                <a:schemeClr val="accent4">
                  <a:lumMod val="50000"/>
                </a:schemeClr>
              </a:solidFill>
              <a:latin typeface="Arial" charset="0"/>
              <a:ea typeface="Arial" charset="0"/>
              <a:cs typeface="Arial" charset="0"/>
            </a:endParaRPr>
          </a:p>
          <a:p>
            <a:pPr>
              <a:spcBef>
                <a:spcPts val="1080"/>
              </a:spcBef>
              <a:buFont typeface="Wingdings" charset="2"/>
              <a:buChar char="§"/>
            </a:pPr>
            <a:r>
              <a:rPr lang="en-US" sz="2000" dirty="0" err="1">
                <a:solidFill>
                  <a:schemeClr val="accent4">
                    <a:lumMod val="50000"/>
                  </a:schemeClr>
                </a:solidFill>
                <a:latin typeface="Arial" charset="0"/>
                <a:ea typeface="Arial" charset="0"/>
                <a:cs typeface="Arial" charset="0"/>
              </a:rPr>
              <a:t>Drošības</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ziņojumi</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ir</a:t>
            </a:r>
            <a:r>
              <a:rPr lang="en-US" sz="2000" dirty="0">
                <a:solidFill>
                  <a:schemeClr val="accent4">
                    <a:lumMod val="50000"/>
                  </a:schemeClr>
                </a:solidFill>
                <a:latin typeface="Arial" charset="0"/>
                <a:ea typeface="Arial" charset="0"/>
                <a:cs typeface="Arial" charset="0"/>
              </a:rPr>
              <a:t>  2007., 2008., 2009., 2013., 2014., 2015. un </a:t>
            </a:r>
            <a:r>
              <a:rPr lang="en-US" sz="2000" dirty="0" err="1">
                <a:solidFill>
                  <a:schemeClr val="accent4">
                    <a:lumMod val="50000"/>
                  </a:schemeClr>
                </a:solidFill>
                <a:latin typeface="Arial" charset="0"/>
                <a:ea typeface="Arial" charset="0"/>
                <a:cs typeface="Arial" charset="0"/>
              </a:rPr>
              <a:t>tagad</a:t>
            </a:r>
            <a:r>
              <a:rPr lang="en-US" sz="2000" dirty="0">
                <a:solidFill>
                  <a:schemeClr val="accent4">
                    <a:lumMod val="50000"/>
                  </a:schemeClr>
                </a:solidFill>
                <a:latin typeface="Arial" charset="0"/>
                <a:ea typeface="Arial" charset="0"/>
                <a:cs typeface="Arial" charset="0"/>
              </a:rPr>
              <a:t> 2017.gadā</a:t>
            </a:r>
          </a:p>
          <a:p>
            <a:pPr>
              <a:spcBef>
                <a:spcPts val="1080"/>
              </a:spcBef>
              <a:buFont typeface="Wingdings" charset="2"/>
              <a:buChar char="§"/>
            </a:pPr>
            <a:r>
              <a:rPr lang="en-US" sz="2000" dirty="0">
                <a:solidFill>
                  <a:srgbClr val="7030A0"/>
                </a:solidFill>
                <a:latin typeface="Arial" charset="0"/>
                <a:ea typeface="Arial" charset="0"/>
                <a:cs typeface="Arial" charset="0"/>
              </a:rPr>
              <a:t>HPV </a:t>
            </a:r>
            <a:r>
              <a:rPr lang="en-US" sz="2000" dirty="0" err="1">
                <a:solidFill>
                  <a:srgbClr val="7030A0"/>
                </a:solidFill>
                <a:latin typeface="Arial" charset="0"/>
                <a:ea typeface="Arial" charset="0"/>
                <a:cs typeface="Arial" charset="0"/>
              </a:rPr>
              <a:t>vakcīnas</a:t>
            </a:r>
            <a:r>
              <a:rPr lang="en-US" sz="2000" dirty="0">
                <a:solidFill>
                  <a:srgbClr val="7030A0"/>
                </a:solidFill>
                <a:latin typeface="Arial" charset="0"/>
                <a:ea typeface="Arial" charset="0"/>
                <a:cs typeface="Arial" charset="0"/>
              </a:rPr>
              <a:t> </a:t>
            </a:r>
            <a:r>
              <a:rPr lang="en-US" sz="2000" dirty="0" err="1">
                <a:solidFill>
                  <a:srgbClr val="7030A0"/>
                </a:solidFill>
                <a:latin typeface="Arial" charset="0"/>
                <a:ea typeface="Arial" charset="0"/>
                <a:cs typeface="Arial" charset="0"/>
              </a:rPr>
              <a:t>ir</a:t>
            </a:r>
            <a:r>
              <a:rPr lang="en-US" sz="2000" dirty="0">
                <a:solidFill>
                  <a:srgbClr val="7030A0"/>
                </a:solidFill>
                <a:latin typeface="Arial" charset="0"/>
                <a:ea typeface="Arial" charset="0"/>
                <a:cs typeface="Arial" charset="0"/>
              </a:rPr>
              <a:t> </a:t>
            </a:r>
            <a:r>
              <a:rPr lang="en-US" sz="2000" dirty="0" err="1">
                <a:solidFill>
                  <a:srgbClr val="7030A0"/>
                </a:solidFill>
                <a:latin typeface="Arial" charset="0"/>
                <a:ea typeface="Arial" charset="0"/>
                <a:cs typeface="Arial" charset="0"/>
              </a:rPr>
              <a:t>ārkārtīgi</a:t>
            </a:r>
            <a:r>
              <a:rPr lang="en-US" sz="2000" dirty="0">
                <a:solidFill>
                  <a:srgbClr val="7030A0"/>
                </a:solidFill>
                <a:latin typeface="Arial" charset="0"/>
                <a:ea typeface="Arial" charset="0"/>
                <a:cs typeface="Arial" charset="0"/>
              </a:rPr>
              <a:t> </a:t>
            </a:r>
            <a:r>
              <a:rPr lang="en-US" sz="2000" dirty="0" err="1">
                <a:solidFill>
                  <a:srgbClr val="7030A0"/>
                </a:solidFill>
                <a:latin typeface="Arial" charset="0"/>
                <a:ea typeface="Arial" charset="0"/>
                <a:cs typeface="Arial" charset="0"/>
              </a:rPr>
              <a:t>drošas</a:t>
            </a:r>
            <a:r>
              <a:rPr lang="en-US" sz="2000" dirty="0">
                <a:solidFill>
                  <a:srgbClr val="7030A0"/>
                </a:solidFill>
                <a:latin typeface="Arial" charset="0"/>
                <a:ea typeface="Arial" charset="0"/>
                <a:cs typeface="Arial" charset="0"/>
              </a:rPr>
              <a:t>!</a:t>
            </a:r>
          </a:p>
        </p:txBody>
      </p:sp>
      <p:pic>
        <p:nvPicPr>
          <p:cNvPr id="5" name="Attēls 5">
            <a:extLst>
              <a:ext uri="{FF2B5EF4-FFF2-40B4-BE49-F238E27FC236}">
                <a16:creationId xmlns:a16="http://schemas.microsoft.com/office/drawing/2014/main" id="{1C7CCEB8-60C9-42A3-A687-4EE7C35D413F}"/>
              </a:ext>
            </a:extLst>
          </p:cNvPr>
          <p:cNvPicPr>
            <a:picLocks noChangeAspect="1"/>
          </p:cNvPicPr>
          <p:nvPr/>
        </p:nvPicPr>
        <p:blipFill>
          <a:blip r:embed="rId3"/>
          <a:stretch>
            <a:fillRect/>
          </a:stretch>
        </p:blipFill>
        <p:spPr>
          <a:xfrm>
            <a:off x="271464" y="4168775"/>
            <a:ext cx="4829926" cy="1929091"/>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Rokraksts 1">
                <a:extLst>
                  <a:ext uri="{FF2B5EF4-FFF2-40B4-BE49-F238E27FC236}">
                    <a16:creationId xmlns:a16="http://schemas.microsoft.com/office/drawing/2014/main" id="{14279240-10A5-49B9-8442-1A8A8718305A}"/>
                  </a:ext>
                </a:extLst>
              </p14:cNvPr>
              <p14:cNvContentPartPr/>
              <p14:nvPr/>
            </p14:nvContentPartPr>
            <p14:xfrm>
              <a:off x="2068920" y="5766923"/>
              <a:ext cx="1201680" cy="100800"/>
            </p14:xfrm>
          </p:contentPart>
        </mc:Choice>
        <mc:Fallback xmlns="">
          <p:pic>
            <p:nvPicPr>
              <p:cNvPr id="2" name="Rokraksts 1">
                <a:extLst>
                  <a:ext uri="{FF2B5EF4-FFF2-40B4-BE49-F238E27FC236}">
                    <a16:creationId xmlns:a16="http://schemas.microsoft.com/office/drawing/2014/main" id="{14279240-10A5-49B9-8442-1A8A8718305A}"/>
                  </a:ext>
                </a:extLst>
              </p:cNvPr>
              <p:cNvPicPr/>
              <p:nvPr/>
            </p:nvPicPr>
            <p:blipFill>
              <a:blip r:embed="rId5"/>
              <a:stretch>
                <a:fillRect/>
              </a:stretch>
            </p:blipFill>
            <p:spPr>
              <a:xfrm>
                <a:off x="2014920" y="5658923"/>
                <a:ext cx="1309320" cy="316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Rokraksts 2">
                <a:extLst>
                  <a:ext uri="{FF2B5EF4-FFF2-40B4-BE49-F238E27FC236}">
                    <a16:creationId xmlns:a16="http://schemas.microsoft.com/office/drawing/2014/main" id="{938A799F-A7D3-4F9B-A632-2978948E131A}"/>
                  </a:ext>
                </a:extLst>
              </p14:cNvPr>
              <p14:cNvContentPartPr/>
              <p14:nvPr/>
            </p14:nvContentPartPr>
            <p14:xfrm>
              <a:off x="295200" y="5964563"/>
              <a:ext cx="1701360" cy="43560"/>
            </p14:xfrm>
          </p:contentPart>
        </mc:Choice>
        <mc:Fallback xmlns="">
          <p:pic>
            <p:nvPicPr>
              <p:cNvPr id="3" name="Rokraksts 2">
                <a:extLst>
                  <a:ext uri="{FF2B5EF4-FFF2-40B4-BE49-F238E27FC236}">
                    <a16:creationId xmlns:a16="http://schemas.microsoft.com/office/drawing/2014/main" id="{938A799F-A7D3-4F9B-A632-2978948E131A}"/>
                  </a:ext>
                </a:extLst>
              </p:cNvPr>
              <p:cNvPicPr/>
              <p:nvPr/>
            </p:nvPicPr>
            <p:blipFill>
              <a:blip r:embed="rId7"/>
              <a:stretch>
                <a:fillRect/>
              </a:stretch>
            </p:blipFill>
            <p:spPr>
              <a:xfrm>
                <a:off x="241560" y="5856563"/>
                <a:ext cx="1809000" cy="259200"/>
              </a:xfrm>
              <a:prstGeom prst="rect">
                <a:avLst/>
              </a:prstGeom>
            </p:spPr>
          </p:pic>
        </mc:Fallback>
      </mc:AlternateContent>
    </p:spTree>
    <p:extLst>
      <p:ext uri="{BB962C8B-B14F-4D97-AF65-F5344CB8AC3E}">
        <p14:creationId xmlns:p14="http://schemas.microsoft.com/office/powerpoint/2010/main" val="3687787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ttēls 6">
            <a:extLst>
              <a:ext uri="{FF2B5EF4-FFF2-40B4-BE49-F238E27FC236}">
                <a16:creationId xmlns:a16="http://schemas.microsoft.com/office/drawing/2014/main" id="{09A0241F-E68E-4CFC-AA97-FE11831E6BFB}"/>
              </a:ext>
            </a:extLst>
          </p:cNvPr>
          <p:cNvPicPr>
            <a:picLocks noChangeAspect="1"/>
          </p:cNvPicPr>
          <p:nvPr/>
        </p:nvPicPr>
        <p:blipFill>
          <a:blip r:embed="rId2"/>
          <a:stretch>
            <a:fillRect/>
          </a:stretch>
        </p:blipFill>
        <p:spPr>
          <a:xfrm>
            <a:off x="29260" y="1417638"/>
            <a:ext cx="9114740" cy="3988903"/>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Rokraksts 7">
                <a:extLst>
                  <a:ext uri="{FF2B5EF4-FFF2-40B4-BE49-F238E27FC236}">
                    <a16:creationId xmlns:a16="http://schemas.microsoft.com/office/drawing/2014/main" id="{0E80474D-B5B8-4824-BABE-3AF65957DADE}"/>
                  </a:ext>
                </a:extLst>
              </p14:cNvPr>
              <p14:cNvContentPartPr/>
              <p14:nvPr/>
            </p14:nvContentPartPr>
            <p14:xfrm>
              <a:off x="678705" y="2885494"/>
              <a:ext cx="8077320" cy="1806480"/>
            </p14:xfrm>
          </p:contentPart>
        </mc:Choice>
        <mc:Fallback xmlns="">
          <p:pic>
            <p:nvPicPr>
              <p:cNvPr id="5" name="Rokraksts 7">
                <a:extLst>
                  <a:ext uri="{FF2B5EF4-FFF2-40B4-BE49-F238E27FC236}">
                    <a16:creationId xmlns:a16="http://schemas.microsoft.com/office/drawing/2014/main" xmlns:p14="http://schemas.microsoft.com/office/powerpoint/2010/main" xmlns="" id="{0E80474D-B5B8-4824-BABE-3AF65957DADE}"/>
                  </a:ext>
                </a:extLst>
              </p:cNvPr>
              <p:cNvPicPr/>
              <p:nvPr/>
            </p:nvPicPr>
            <p:blipFill>
              <a:blip r:embed="rId4"/>
              <a:stretch>
                <a:fillRect/>
              </a:stretch>
            </p:blipFill>
            <p:spPr>
              <a:xfrm>
                <a:off x="624707" y="2777516"/>
                <a:ext cx="8184955" cy="2022077"/>
              </a:xfrm>
              <a:prstGeom prst="rect">
                <a:avLst/>
              </a:prstGeom>
            </p:spPr>
          </p:pic>
        </mc:Fallback>
      </mc:AlternateContent>
      <p:sp>
        <p:nvSpPr>
          <p:cNvPr id="6" name="Kājenes vietturis 3">
            <a:extLst>
              <a:ext uri="{FF2B5EF4-FFF2-40B4-BE49-F238E27FC236}">
                <a16:creationId xmlns:a16="http://schemas.microsoft.com/office/drawing/2014/main" id="{C20A3581-FF36-4122-9690-4B195F4B2956}"/>
              </a:ext>
            </a:extLst>
          </p:cNvPr>
          <p:cNvSpPr>
            <a:spLocks noGrp="1"/>
          </p:cNvSpPr>
          <p:nvPr>
            <p:ph type="ftr" sz="quarter" idx="11"/>
          </p:nvPr>
        </p:nvSpPr>
        <p:spPr>
          <a:xfrm>
            <a:off x="29260" y="6448926"/>
            <a:ext cx="4114800" cy="365125"/>
          </a:xfrm>
        </p:spPr>
        <p:txBody>
          <a:bodyPr/>
          <a:lstStyle/>
          <a:p>
            <a:r>
              <a:rPr lang="en-US"/>
              <a:t>WHO Weekly Epidemiological Record. </a:t>
            </a:r>
            <a:r>
              <a:rPr lang="en-US" dirty="0"/>
              <a:t>2017, 92, 393–404</a:t>
            </a:r>
            <a:endParaRPr lang="lv-LV" dirty="0"/>
          </a:p>
        </p:txBody>
      </p:sp>
      <p:pic>
        <p:nvPicPr>
          <p:cNvPr id="8" name="Picture 1434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2732" y="164908"/>
            <a:ext cx="11731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6265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2"/>
          <p:cNvPicPr>
            <a:picLocks noChangeAspect="1"/>
          </p:cNvPicPr>
          <p:nvPr/>
        </p:nvPicPr>
        <p:blipFill>
          <a:blip r:embed="rId2"/>
          <a:stretch>
            <a:fillRect/>
          </a:stretch>
        </p:blipFill>
        <p:spPr>
          <a:xfrm>
            <a:off x="271389" y="708036"/>
            <a:ext cx="6578589" cy="513164"/>
          </a:xfrm>
          <a:prstGeom prst="rect">
            <a:avLst/>
          </a:prstGeom>
        </p:spPr>
      </p:pic>
      <p:pic>
        <p:nvPicPr>
          <p:cNvPr id="5" name="Picture 14"/>
          <p:cNvPicPr>
            <a:picLocks noChangeAspect="1" noChangeArrowheads="1"/>
          </p:cNvPicPr>
          <p:nvPr/>
        </p:nvPicPr>
        <p:blipFill>
          <a:blip r:embed="rId3" cstate="email">
            <a:extLst>
              <a:ext uri="{28A0092B-C50C-407E-A947-70E740481C1C}">
                <a14:useLocalDpi xmlns:a14="http://schemas.microsoft.com/office/drawing/2010/main" val="0"/>
              </a:ext>
            </a:extLst>
          </a:blip>
          <a:srcRect l="4318" t="19531" r="6715"/>
          <a:stretch>
            <a:fillRect/>
          </a:stretch>
        </p:blipFill>
        <p:spPr bwMode="auto">
          <a:xfrm>
            <a:off x="6849978" y="708316"/>
            <a:ext cx="615231" cy="39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logo chus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099109" y="689211"/>
            <a:ext cx="423719" cy="42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484969" y="689211"/>
            <a:ext cx="445264" cy="417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
          <p:cNvSpPr txBox="1">
            <a:spLocks noChangeArrowheads="1"/>
          </p:cNvSpPr>
          <p:nvPr/>
        </p:nvSpPr>
        <p:spPr bwMode="auto">
          <a:xfrm>
            <a:off x="5293653" y="5808754"/>
            <a:ext cx="2191316" cy="246221"/>
          </a:xfrm>
          <a:prstGeom prst="rect">
            <a:avLst/>
          </a:prstGeom>
          <a:noFill/>
          <a:ln w="12700">
            <a:noFill/>
            <a:miter lim="800000"/>
            <a:headEnd type="none" w="sm" len="sm"/>
            <a:tailEnd type="none" w="sm" len="sm"/>
          </a:ln>
          <a:effectLst/>
        </p:spPr>
        <p:txBody>
          <a:bodyPr wrap="square">
            <a:spAutoFit/>
          </a:bodyPr>
          <a:lstStyle/>
          <a:p>
            <a:pPr>
              <a:defRPr/>
            </a:pPr>
            <a:r>
              <a:rPr lang="es-ES_tradnl" sz="1000" b="1" dirty="0">
                <a:solidFill>
                  <a:srgbClr val="000000"/>
                </a:solidFill>
                <a:effectLst>
                  <a:outerShdw blurRad="38100" dist="38100" dir="2700000" algn="tl">
                    <a:srgbClr val="C0C0C0"/>
                  </a:outerShdw>
                </a:effectLst>
                <a:latin typeface="Tahoma" pitchFamily="34" charset="0"/>
                <a:ea typeface="ＭＳ Ｐゴシック" pitchFamily="34" charset="-128"/>
                <a:cs typeface="Arial"/>
              </a:rPr>
              <a:t>@</a:t>
            </a:r>
            <a:r>
              <a:rPr lang="es-ES_tradnl" sz="1000" b="1" dirty="0" err="1">
                <a:solidFill>
                  <a:srgbClr val="000000"/>
                </a:solidFill>
                <a:effectLst>
                  <a:outerShdw blurRad="38100" dist="38100" dir="2700000" algn="tl">
                    <a:srgbClr val="C0C0C0"/>
                  </a:outerShdw>
                </a:effectLst>
                <a:latin typeface="Tahoma" pitchFamily="34" charset="0"/>
                <a:ea typeface="ＭＳ Ｐゴシック" pitchFamily="34" charset="-128"/>
                <a:cs typeface="Arial"/>
              </a:rPr>
              <a:t>fedemartinon</a:t>
            </a:r>
            <a:r>
              <a:rPr lang="es-ES_tradnl" sz="1000" b="1" dirty="0">
                <a:solidFill>
                  <a:srgbClr val="000000"/>
                </a:solidFill>
                <a:effectLst>
                  <a:outerShdw blurRad="38100" dist="38100" dir="2700000" algn="tl">
                    <a:srgbClr val="C0C0C0"/>
                  </a:outerShdw>
                </a:effectLst>
                <a:latin typeface="Tahoma" pitchFamily="34" charset="0"/>
                <a:ea typeface="ＭＳ Ｐゴシック" pitchFamily="34" charset="-128"/>
                <a:cs typeface="Arial"/>
              </a:rPr>
              <a:t>, COPEDIA 2016</a:t>
            </a:r>
            <a:endParaRPr lang="es-ES" sz="1000" b="1" dirty="0">
              <a:solidFill>
                <a:srgbClr val="000000"/>
              </a:solidFill>
              <a:effectLst>
                <a:outerShdw blurRad="38100" dist="38100" dir="2700000" algn="tl">
                  <a:srgbClr val="C0C0C0"/>
                </a:outerShdw>
              </a:effectLst>
              <a:latin typeface="Tahoma" pitchFamily="34" charset="0"/>
              <a:ea typeface="ＭＳ Ｐゴシック" pitchFamily="34" charset="-128"/>
              <a:cs typeface="Arial"/>
            </a:endParaRPr>
          </a:p>
        </p:txBody>
      </p:sp>
      <p:pic>
        <p:nvPicPr>
          <p:cNvPr id="9" name="Imagen 1"/>
          <p:cNvPicPr>
            <a:picLocks noChangeAspect="1"/>
          </p:cNvPicPr>
          <p:nvPr/>
        </p:nvPicPr>
        <p:blipFill>
          <a:blip r:embed="rId6"/>
          <a:stretch>
            <a:fillRect/>
          </a:stretch>
        </p:blipFill>
        <p:spPr>
          <a:xfrm>
            <a:off x="324948" y="1106899"/>
            <a:ext cx="8476746" cy="4750570"/>
          </a:xfrm>
          <a:prstGeom prst="rect">
            <a:avLst/>
          </a:prstGeom>
        </p:spPr>
      </p:pic>
      <p:pic>
        <p:nvPicPr>
          <p:cNvPr id="10" name="Picture 1434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4948" y="81256"/>
            <a:ext cx="908154" cy="88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221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3">
            <a:extLst>
              <a:ext uri="{FF2B5EF4-FFF2-40B4-BE49-F238E27FC236}">
                <a16:creationId xmlns:a16="http://schemas.microsoft.com/office/drawing/2014/main" id="{38201264-E651-49D5-93B2-D793A7C56CB0}"/>
              </a:ext>
            </a:extLst>
          </p:cNvPr>
          <p:cNvSpPr>
            <a:spLocks noGrp="1"/>
          </p:cNvSpPr>
          <p:nvPr>
            <p:ph type="title"/>
          </p:nvPr>
        </p:nvSpPr>
        <p:spPr>
          <a:xfrm>
            <a:off x="539433" y="2747962"/>
            <a:ext cx="7772400" cy="1362075"/>
          </a:xfrm>
        </p:spPr>
        <p:txBody>
          <a:bodyPr/>
          <a:lstStyle/>
          <a:p>
            <a:r>
              <a:rPr lang="lv-LV" sz="3500" dirty="0">
                <a:solidFill>
                  <a:schemeClr val="accent4">
                    <a:lumMod val="50000"/>
                  </a:schemeClr>
                </a:solidFill>
                <a:latin typeface="Arial" panose="020B0604020202020204" pitchFamily="34" charset="0"/>
                <a:cs typeface="Arial" panose="020B0604020202020204" pitchFamily="34" charset="0"/>
              </a:rPr>
              <a:t>problēmas, kas ir saistītās ar CPV vakcinācijas aptveres palielināšanu </a:t>
            </a:r>
            <a:br>
              <a:rPr lang="lv-LV" sz="3500" dirty="0">
                <a:solidFill>
                  <a:schemeClr val="accent4">
                    <a:lumMod val="50000"/>
                  </a:schemeClr>
                </a:solidFill>
                <a:latin typeface="Arial" panose="020B0604020202020204" pitchFamily="34" charset="0"/>
                <a:cs typeface="Arial" panose="020B0604020202020204" pitchFamily="34" charset="0"/>
              </a:rPr>
            </a:br>
            <a:r>
              <a:rPr lang="lv-LV" sz="3500" dirty="0">
                <a:solidFill>
                  <a:srgbClr val="7030A0"/>
                </a:solidFill>
                <a:latin typeface="Arial" panose="020B0604020202020204" pitchFamily="34" charset="0"/>
                <a:cs typeface="Arial" panose="020B0604020202020204" pitchFamily="34" charset="0"/>
              </a:rPr>
              <a:t>Latvijā</a:t>
            </a:r>
            <a:r>
              <a:rPr lang="lv-LV" sz="3500" dirty="0">
                <a:solidFill>
                  <a:schemeClr val="accent4">
                    <a:lumMod val="50000"/>
                  </a:schemeClr>
                </a:solidFill>
                <a:latin typeface="Arial" panose="020B0604020202020204" pitchFamily="34" charset="0"/>
                <a:cs typeface="Arial" panose="020B0604020202020204" pitchFamily="34" charset="0"/>
              </a:rPr>
              <a:t> un citās ES valstīs</a:t>
            </a:r>
            <a:br>
              <a:rPr lang="lv-LV" sz="3500" dirty="0">
                <a:solidFill>
                  <a:schemeClr val="accent4">
                    <a:lumMod val="50000"/>
                  </a:schemeClr>
                </a:solidFill>
                <a:latin typeface="Arial" panose="020B0604020202020204" pitchFamily="34" charset="0"/>
                <a:cs typeface="Arial" panose="020B0604020202020204" pitchFamily="34" charset="0"/>
              </a:rPr>
            </a:br>
            <a:endParaRPr lang="lv-LV" sz="3500" dirty="0">
              <a:solidFill>
                <a:schemeClr val="accent4">
                  <a:lumMod val="50000"/>
                </a:schemeClr>
              </a:solidFill>
              <a:latin typeface="Arial" panose="020B0604020202020204" pitchFamily="34" charset="0"/>
              <a:cs typeface="Arial" panose="020B0604020202020204" pitchFamily="34" charset="0"/>
            </a:endParaRPr>
          </a:p>
        </p:txBody>
      </p:sp>
      <p:pic>
        <p:nvPicPr>
          <p:cNvPr id="3" name="Picture 2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433" y="1795462"/>
            <a:ext cx="11382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7818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708484" y="126833"/>
            <a:ext cx="7435516" cy="1143000"/>
          </a:xfrm>
        </p:spPr>
        <p:txBody>
          <a:bodyPr/>
          <a:lstStyle/>
          <a:p>
            <a:pPr algn="l" eaLnBrk="1" hangingPunct="1"/>
            <a:r>
              <a:rPr lang="en-US" altLang="lv-LV" sz="4000" dirty="0" err="1">
                <a:solidFill>
                  <a:schemeClr val="accent4">
                    <a:lumMod val="50000"/>
                  </a:schemeClr>
                </a:solidFill>
                <a:latin typeface="Arial" charset="0"/>
                <a:ea typeface="Arial" charset="0"/>
                <a:cs typeface="Arial" charset="0"/>
              </a:rPr>
              <a:t>Nevēlamas</a:t>
            </a:r>
            <a:r>
              <a:rPr lang="en-US" altLang="lv-LV" sz="4000" dirty="0">
                <a:solidFill>
                  <a:schemeClr val="accent4">
                    <a:lumMod val="50000"/>
                  </a:schemeClr>
                </a:solidFill>
                <a:latin typeface="Arial" charset="0"/>
                <a:ea typeface="Arial" charset="0"/>
                <a:cs typeface="Arial" charset="0"/>
              </a:rPr>
              <a:t> </a:t>
            </a:r>
            <a:r>
              <a:rPr lang="en-US" altLang="lv-LV" sz="4000" dirty="0" err="1">
                <a:solidFill>
                  <a:schemeClr val="accent4">
                    <a:lumMod val="50000"/>
                  </a:schemeClr>
                </a:solidFill>
                <a:latin typeface="Arial" charset="0"/>
                <a:ea typeface="Arial" charset="0"/>
                <a:cs typeface="Arial" charset="0"/>
              </a:rPr>
              <a:t>reakcijas</a:t>
            </a:r>
            <a:endParaRPr lang="lv-LV" altLang="lv-LV" sz="4000" dirty="0">
              <a:solidFill>
                <a:schemeClr val="accent4">
                  <a:lumMod val="50000"/>
                </a:schemeClr>
              </a:solidFill>
              <a:latin typeface="Arial" charset="0"/>
              <a:ea typeface="Arial" charset="0"/>
              <a:cs typeface="Arial" charset="0"/>
            </a:endParaRPr>
          </a:p>
        </p:txBody>
      </p:sp>
      <p:sp>
        <p:nvSpPr>
          <p:cNvPr id="18435" name="Content Placeholder 2"/>
          <p:cNvSpPr>
            <a:spLocks noGrp="1"/>
          </p:cNvSpPr>
          <p:nvPr>
            <p:ph idx="1"/>
          </p:nvPr>
        </p:nvSpPr>
        <p:spPr>
          <a:xfrm>
            <a:off x="529390" y="1529933"/>
            <a:ext cx="8229600" cy="4869030"/>
          </a:xfrm>
        </p:spPr>
        <p:txBody>
          <a:bodyPr/>
          <a:lstStyle/>
          <a:p>
            <a:pPr>
              <a:spcBef>
                <a:spcPts val="1080"/>
              </a:spcBef>
              <a:buFont typeface="Wingdings" charset="2"/>
              <a:buChar char="§"/>
            </a:pPr>
            <a:r>
              <a:rPr lang="lv-LV" sz="2000" dirty="0">
                <a:solidFill>
                  <a:schemeClr val="accent4">
                    <a:lumMod val="50000"/>
                  </a:schemeClr>
                </a:solidFill>
                <a:latin typeface="Arial" charset="0"/>
                <a:ea typeface="Arial" charset="0"/>
                <a:cs typeface="Arial" charset="0"/>
              </a:rPr>
              <a:t>Vakcīnas pret CPV  ir nedzīvas, drošas un organisma </a:t>
            </a:r>
            <a:r>
              <a:rPr lang="lv-LV" sz="2000" b="1" dirty="0">
                <a:solidFill>
                  <a:schemeClr val="accent4">
                    <a:lumMod val="50000"/>
                  </a:schemeClr>
                </a:solidFill>
                <a:latin typeface="Arial" charset="0"/>
                <a:ea typeface="Arial" charset="0"/>
                <a:cs typeface="Arial" charset="0"/>
              </a:rPr>
              <a:t>reakcijas uz tām parasti ir īslaicīgas un viegli noritošas:</a:t>
            </a:r>
            <a:endParaRPr lang="lv-LV" sz="2000" dirty="0">
              <a:solidFill>
                <a:schemeClr val="accent4">
                  <a:lumMod val="50000"/>
                </a:schemeClr>
              </a:solidFill>
              <a:latin typeface="Arial" charset="0"/>
              <a:ea typeface="Arial" charset="0"/>
              <a:cs typeface="Arial" charset="0"/>
            </a:endParaRPr>
          </a:p>
          <a:p>
            <a:pPr lvl="0">
              <a:spcBef>
                <a:spcPts val="1080"/>
              </a:spcBef>
              <a:buFont typeface="Wingdings" charset="2"/>
              <a:buChar char="§"/>
            </a:pPr>
            <a:r>
              <a:rPr lang="lv-LV" sz="2000" dirty="0">
                <a:solidFill>
                  <a:srgbClr val="7030A0"/>
                </a:solidFill>
                <a:latin typeface="Arial" charset="0"/>
                <a:ea typeface="Arial" charset="0"/>
                <a:cs typeface="Arial" charset="0"/>
              </a:rPr>
              <a:t>Biežākā nevēlamā reakcija pēc</a:t>
            </a:r>
            <a:r>
              <a:rPr lang="en-US" sz="2000" dirty="0">
                <a:solidFill>
                  <a:srgbClr val="7030A0"/>
                </a:solidFill>
                <a:latin typeface="Arial" charset="0"/>
                <a:ea typeface="Arial" charset="0"/>
                <a:cs typeface="Arial" charset="0"/>
              </a:rPr>
              <a:t> CPV </a:t>
            </a:r>
            <a:r>
              <a:rPr lang="en-US" sz="2000" dirty="0" err="1">
                <a:solidFill>
                  <a:srgbClr val="7030A0"/>
                </a:solidFill>
                <a:latin typeface="Arial" charset="0"/>
                <a:ea typeface="Arial" charset="0"/>
                <a:cs typeface="Arial" charset="0"/>
              </a:rPr>
              <a:t>va</a:t>
            </a:r>
            <a:r>
              <a:rPr lang="lv-LV" sz="2000" dirty="0" err="1">
                <a:solidFill>
                  <a:srgbClr val="7030A0"/>
                </a:solidFill>
                <a:latin typeface="Arial" charset="0"/>
                <a:ea typeface="Arial" charset="0"/>
                <a:cs typeface="Arial" charset="0"/>
              </a:rPr>
              <a:t>kcīnas</a:t>
            </a:r>
            <a:r>
              <a:rPr lang="lv-LV" sz="2000" dirty="0">
                <a:solidFill>
                  <a:srgbClr val="7030A0"/>
                </a:solidFill>
                <a:latin typeface="Arial" charset="0"/>
                <a:ea typeface="Arial" charset="0"/>
                <a:cs typeface="Arial" charset="0"/>
              </a:rPr>
              <a:t> ir vieglas vai vidēji stipras īslaicīgas sāpes injekcijas vietā</a:t>
            </a:r>
          </a:p>
          <a:p>
            <a:pPr lvl="1">
              <a:spcBef>
                <a:spcPts val="1080"/>
              </a:spcBef>
            </a:pPr>
            <a:r>
              <a:rPr lang="lv-LV" sz="2000" dirty="0">
                <a:solidFill>
                  <a:srgbClr val="7030A0"/>
                </a:solidFill>
                <a:latin typeface="Arial" charset="0"/>
                <a:ea typeface="Arial" charset="0"/>
                <a:cs typeface="Arial" charset="0"/>
              </a:rPr>
              <a:t>Tūlītēja lokāla dzēlīga sajūta </a:t>
            </a:r>
          </a:p>
          <a:p>
            <a:pPr lvl="1">
              <a:spcBef>
                <a:spcPts val="1080"/>
              </a:spcBef>
            </a:pPr>
            <a:r>
              <a:rPr lang="lv-LV" sz="2000" dirty="0">
                <a:solidFill>
                  <a:srgbClr val="7030A0"/>
                </a:solidFill>
                <a:latin typeface="Arial" charset="0"/>
                <a:ea typeface="Arial" charset="0"/>
                <a:cs typeface="Arial" charset="0"/>
              </a:rPr>
              <a:t>Apsārtums injekcijas vietā</a:t>
            </a:r>
          </a:p>
          <a:p>
            <a:pPr lvl="0">
              <a:spcBef>
                <a:spcPts val="1080"/>
              </a:spcBef>
              <a:buFont typeface="Wingdings" charset="2"/>
              <a:buChar char="§"/>
            </a:pPr>
            <a:r>
              <a:rPr lang="lv-LV" sz="2000" dirty="0">
                <a:solidFill>
                  <a:schemeClr val="accent4">
                    <a:lumMod val="50000"/>
                  </a:schemeClr>
                </a:solidFill>
                <a:latin typeface="Arial" charset="0"/>
                <a:ea typeface="Arial" charset="0"/>
                <a:cs typeface="Arial" charset="0"/>
              </a:rPr>
              <a:t>Citas biežāk ziņotās reakcijas – galvas sāpes, muskuļu sāpes, nogurums un neliels drudzis</a:t>
            </a:r>
          </a:p>
          <a:p>
            <a:pPr>
              <a:spcBef>
                <a:spcPts val="1080"/>
              </a:spcBef>
              <a:buFont typeface="Wingdings" charset="2"/>
              <a:buChar char="§"/>
            </a:pPr>
            <a:r>
              <a:rPr lang="lv-LV" sz="2000" b="1" dirty="0">
                <a:solidFill>
                  <a:schemeClr val="accent4">
                    <a:lumMod val="50000"/>
                  </a:schemeClr>
                </a:solidFill>
                <a:latin typeface="Arial" charset="0"/>
                <a:ea typeface="Arial" charset="0"/>
                <a:cs typeface="Arial" charset="0"/>
              </a:rPr>
              <a:t>Augstāk minētās situācijas ir parastas, sagaidāmas un nav veselību apdraudošas</a:t>
            </a:r>
            <a:r>
              <a:rPr lang="lv-LV" sz="2000" dirty="0">
                <a:solidFill>
                  <a:schemeClr val="accent4">
                    <a:lumMod val="50000"/>
                  </a:schemeClr>
                </a:solidFill>
                <a:latin typeface="Arial" charset="0"/>
                <a:ea typeface="Arial" charset="0"/>
                <a:cs typeface="Arial" charset="0"/>
              </a:rPr>
              <a:t>. Tūlītēja ārsta apskate nav nepieciešama! Rekomendējami ir pārrunāt ar ārstu nākamajā vizītē, ja šāda situācija bija radusies</a:t>
            </a:r>
          </a:p>
        </p:txBody>
      </p:sp>
      <p:pic>
        <p:nvPicPr>
          <p:cNvPr id="6" name="Picture 2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3520" y="222083"/>
            <a:ext cx="11382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4413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272758" y="147470"/>
            <a:ext cx="7844590" cy="1143000"/>
          </a:xfrm>
        </p:spPr>
        <p:txBody>
          <a:bodyPr/>
          <a:lstStyle/>
          <a:p>
            <a:pPr algn="l" eaLnBrk="1" hangingPunct="1"/>
            <a:r>
              <a:rPr lang="en-US" sz="2600" b="1" dirty="0">
                <a:solidFill>
                  <a:srgbClr val="7030A0"/>
                </a:solidFill>
                <a:latin typeface="Arial" charset="0"/>
                <a:ea typeface="Arial" charset="0"/>
                <a:cs typeface="Arial" charset="0"/>
              </a:rPr>
              <a:t>9vHPV </a:t>
            </a:r>
            <a:r>
              <a:rPr lang="lv-LV" sz="2600" b="1" dirty="0">
                <a:solidFill>
                  <a:srgbClr val="7030A0"/>
                </a:solidFill>
                <a:latin typeface="Arial" charset="0"/>
                <a:ea typeface="Arial" charset="0"/>
                <a:cs typeface="Arial" charset="0"/>
              </a:rPr>
              <a:t>vakcīnas drošības rezultāti </a:t>
            </a:r>
            <a:r>
              <a:rPr lang="en-US" sz="2600" b="1" dirty="0">
                <a:solidFill>
                  <a:srgbClr val="7030A0"/>
                </a:solidFill>
                <a:latin typeface="Arial" charset="0"/>
                <a:ea typeface="Arial" charset="0"/>
                <a:cs typeface="Arial" charset="0"/>
              </a:rPr>
              <a:t>(</a:t>
            </a:r>
            <a:r>
              <a:rPr lang="lv-LV" sz="2600" b="1" dirty="0">
                <a:solidFill>
                  <a:srgbClr val="7030A0"/>
                </a:solidFill>
                <a:latin typeface="Arial" charset="0"/>
                <a:ea typeface="Arial" charset="0"/>
                <a:cs typeface="Arial" charset="0"/>
              </a:rPr>
              <a:t>visi pētījumi</a:t>
            </a:r>
            <a:r>
              <a:rPr lang="en-US" sz="2600" b="1" dirty="0">
                <a:solidFill>
                  <a:srgbClr val="7030A0"/>
                </a:solidFill>
                <a:latin typeface="Arial" charset="0"/>
                <a:ea typeface="Arial" charset="0"/>
                <a:cs typeface="Arial" charset="0"/>
              </a:rPr>
              <a:t>)</a:t>
            </a:r>
            <a:br>
              <a:rPr lang="en-US" sz="2600" b="1" dirty="0">
                <a:solidFill>
                  <a:srgbClr val="7030A0"/>
                </a:solidFill>
                <a:latin typeface="Arial" charset="0"/>
                <a:ea typeface="Arial" charset="0"/>
                <a:cs typeface="Arial" charset="0"/>
              </a:rPr>
            </a:br>
            <a:r>
              <a:rPr lang="lv-LV" sz="2600" b="1" i="1" dirty="0">
                <a:solidFill>
                  <a:srgbClr val="7030A0"/>
                </a:solidFill>
                <a:latin typeface="Arial" charset="0"/>
                <a:ea typeface="Arial" charset="0"/>
                <a:cs typeface="Arial" charset="0"/>
              </a:rPr>
              <a:t>pētījumu subjekti </a:t>
            </a:r>
            <a:r>
              <a:rPr lang="en-US" sz="2600" b="1" i="1" dirty="0">
                <a:solidFill>
                  <a:srgbClr val="7030A0"/>
                </a:solidFill>
                <a:latin typeface="Arial" charset="0"/>
                <a:ea typeface="Arial" charset="0"/>
                <a:cs typeface="Arial" charset="0"/>
              </a:rPr>
              <a:t> 9 </a:t>
            </a:r>
            <a:r>
              <a:rPr lang="lv-LV" sz="2600" b="1" i="1" dirty="0">
                <a:solidFill>
                  <a:srgbClr val="7030A0"/>
                </a:solidFill>
                <a:latin typeface="Arial" charset="0"/>
                <a:ea typeface="Arial" charset="0"/>
                <a:cs typeface="Arial" charset="0"/>
              </a:rPr>
              <a:t>-</a:t>
            </a:r>
            <a:r>
              <a:rPr lang="en-US" sz="2600" b="1" i="1" dirty="0">
                <a:solidFill>
                  <a:srgbClr val="7030A0"/>
                </a:solidFill>
                <a:latin typeface="Arial" charset="0"/>
                <a:ea typeface="Arial" charset="0"/>
                <a:cs typeface="Arial" charset="0"/>
              </a:rPr>
              <a:t> 26 </a:t>
            </a:r>
            <a:r>
              <a:rPr lang="lv-LV" sz="2600" b="1" i="1" dirty="0">
                <a:solidFill>
                  <a:srgbClr val="7030A0"/>
                </a:solidFill>
                <a:latin typeface="Arial" charset="0"/>
                <a:ea typeface="Arial" charset="0"/>
                <a:cs typeface="Arial" charset="0"/>
              </a:rPr>
              <a:t>gadus veci</a:t>
            </a:r>
            <a:endParaRPr lang="lv-LV" altLang="lv-LV" sz="2600" dirty="0">
              <a:solidFill>
                <a:srgbClr val="7030A0"/>
              </a:solidFill>
              <a:latin typeface="Arial" charset="0"/>
              <a:ea typeface="Arial" charset="0"/>
              <a:cs typeface="Arial" charset="0"/>
            </a:endParaRPr>
          </a:p>
        </p:txBody>
      </p:sp>
      <p:sp>
        <p:nvSpPr>
          <p:cNvPr id="18435" name="Content Placeholder 2"/>
          <p:cNvSpPr>
            <a:spLocks noGrp="1"/>
          </p:cNvSpPr>
          <p:nvPr>
            <p:ph idx="1"/>
          </p:nvPr>
        </p:nvSpPr>
        <p:spPr>
          <a:xfrm>
            <a:off x="529390" y="1529933"/>
            <a:ext cx="8229600" cy="1479140"/>
          </a:xfrm>
        </p:spPr>
        <p:txBody>
          <a:bodyPr/>
          <a:lstStyle/>
          <a:p>
            <a:pPr>
              <a:buFont typeface="Wingdings" charset="2"/>
              <a:buChar char="§"/>
            </a:pPr>
            <a:r>
              <a:rPr lang="en-US" sz="2000" dirty="0">
                <a:solidFill>
                  <a:srgbClr val="7030A0"/>
                </a:solidFill>
                <a:latin typeface="Arial" charset="0"/>
                <a:ea typeface="Arial" charset="0"/>
                <a:cs typeface="Arial" charset="0"/>
              </a:rPr>
              <a:t>7 </a:t>
            </a:r>
            <a:r>
              <a:rPr lang="lv-LV" sz="2000" dirty="0">
                <a:solidFill>
                  <a:srgbClr val="7030A0"/>
                </a:solidFill>
                <a:latin typeface="Arial" charset="0"/>
                <a:ea typeface="Arial" charset="0"/>
                <a:cs typeface="Arial" charset="0"/>
              </a:rPr>
              <a:t>klīniskie pētījumi - </a:t>
            </a:r>
            <a:r>
              <a:rPr lang="en-US" sz="2000" dirty="0">
                <a:solidFill>
                  <a:srgbClr val="7030A0"/>
                </a:solidFill>
                <a:latin typeface="Arial" charset="0"/>
                <a:ea typeface="Arial" charset="0"/>
                <a:cs typeface="Arial" charset="0"/>
              </a:rPr>
              <a:t>15,776 </a:t>
            </a:r>
            <a:r>
              <a:rPr lang="en-US" sz="2000" dirty="0" err="1">
                <a:solidFill>
                  <a:srgbClr val="7030A0"/>
                </a:solidFill>
                <a:latin typeface="Arial" charset="0"/>
                <a:ea typeface="Arial" charset="0"/>
                <a:cs typeface="Arial" charset="0"/>
              </a:rPr>
              <a:t>subje</a:t>
            </a:r>
            <a:r>
              <a:rPr lang="lv-LV" sz="2000" dirty="0" err="1">
                <a:solidFill>
                  <a:srgbClr val="7030A0"/>
                </a:solidFill>
                <a:latin typeface="Arial" charset="0"/>
                <a:ea typeface="Arial" charset="0"/>
                <a:cs typeface="Arial" charset="0"/>
              </a:rPr>
              <a:t>k</a:t>
            </a:r>
            <a:r>
              <a:rPr lang="en-US" sz="2000" dirty="0">
                <a:solidFill>
                  <a:srgbClr val="7030A0"/>
                </a:solidFill>
                <a:latin typeface="Arial" charset="0"/>
                <a:ea typeface="Arial" charset="0"/>
                <a:cs typeface="Arial" charset="0"/>
              </a:rPr>
              <a:t>t</a:t>
            </a:r>
            <a:r>
              <a:rPr lang="lv-LV" sz="2000" dirty="0">
                <a:solidFill>
                  <a:srgbClr val="7030A0"/>
                </a:solidFill>
                <a:latin typeface="Arial" charset="0"/>
                <a:ea typeface="Arial" charset="0"/>
                <a:cs typeface="Arial" charset="0"/>
              </a:rPr>
              <a:t>i</a:t>
            </a:r>
            <a:endParaRPr lang="en-US" sz="2000" baseline="30000" dirty="0">
              <a:solidFill>
                <a:srgbClr val="7030A0"/>
              </a:solidFill>
              <a:latin typeface="Arial" charset="0"/>
              <a:ea typeface="Arial" charset="0"/>
              <a:cs typeface="Arial" charset="0"/>
            </a:endParaRPr>
          </a:p>
          <a:p>
            <a:pPr>
              <a:buFont typeface="Wingdings" charset="2"/>
              <a:buChar char="§"/>
            </a:pPr>
            <a:r>
              <a:rPr lang="lv-LV" sz="2000" dirty="0">
                <a:solidFill>
                  <a:srgbClr val="7030A0"/>
                </a:solidFill>
                <a:latin typeface="Arial" charset="0"/>
                <a:ea typeface="Arial" charset="0"/>
                <a:cs typeface="Arial" charset="0"/>
              </a:rPr>
              <a:t>Visbiežākā lokālā reakcija bija sāpes injekcijas vietā </a:t>
            </a:r>
            <a:r>
              <a:rPr lang="en-US" sz="2000" dirty="0">
                <a:solidFill>
                  <a:srgbClr val="7030A0"/>
                </a:solidFill>
                <a:latin typeface="Arial" charset="0"/>
                <a:ea typeface="Arial" charset="0"/>
                <a:cs typeface="Arial" charset="0"/>
              </a:rPr>
              <a:t>(83.2%) </a:t>
            </a:r>
            <a:r>
              <a:rPr lang="lv-LV" sz="2000" dirty="0">
                <a:solidFill>
                  <a:srgbClr val="7030A0"/>
                </a:solidFill>
                <a:latin typeface="Arial" charset="0"/>
                <a:ea typeface="Arial" charset="0"/>
                <a:cs typeface="Arial" charset="0"/>
              </a:rPr>
              <a:t>un biežākā sistēmiskā reakcija bija galvassāpes </a:t>
            </a:r>
            <a:r>
              <a:rPr lang="en-US" sz="2000" dirty="0">
                <a:solidFill>
                  <a:srgbClr val="7030A0"/>
                </a:solidFill>
                <a:latin typeface="Arial" charset="0"/>
                <a:ea typeface="Arial" charset="0"/>
                <a:cs typeface="Arial" charset="0"/>
              </a:rPr>
              <a:t>(13.2%</a:t>
            </a:r>
            <a:r>
              <a:rPr lang="lv-LV" sz="2000" dirty="0">
                <a:solidFill>
                  <a:srgbClr val="7030A0"/>
                </a:solidFill>
                <a:latin typeface="Arial" charset="0"/>
                <a:ea typeface="Arial" charset="0"/>
                <a:cs typeface="Arial" charset="0"/>
              </a:rPr>
              <a:t>)</a:t>
            </a:r>
            <a:endParaRPr lang="en-US" sz="2000" dirty="0">
              <a:solidFill>
                <a:srgbClr val="7030A0"/>
              </a:solidFill>
              <a:latin typeface="Arial" charset="0"/>
              <a:ea typeface="Arial" charset="0"/>
              <a:cs typeface="Arial" charset="0"/>
            </a:endParaRPr>
          </a:p>
          <a:p>
            <a:pPr>
              <a:buFont typeface="Wingdings" charset="2"/>
              <a:buChar char="§"/>
            </a:pPr>
            <a:r>
              <a:rPr lang="lv-LV" sz="2000" dirty="0">
                <a:solidFill>
                  <a:srgbClr val="7030A0"/>
                </a:solidFill>
                <a:latin typeface="Arial" charset="0"/>
                <a:ea typeface="Arial" charset="0"/>
                <a:cs typeface="Arial" charset="0"/>
              </a:rPr>
              <a:t>Vairums lokālo reakciju bija vieglas vai vidēji izteiktas</a:t>
            </a:r>
            <a:endParaRPr lang="en-US" sz="2000" baseline="30000" dirty="0">
              <a:solidFill>
                <a:srgbClr val="7030A0"/>
              </a:solidFill>
              <a:latin typeface="Arial" charset="0"/>
              <a:ea typeface="Arial" charset="0"/>
              <a:cs typeface="Arial" charset="0"/>
            </a:endParaRPr>
          </a:p>
        </p:txBody>
      </p:sp>
      <p:pic>
        <p:nvPicPr>
          <p:cNvPr id="7" name="Picture 1433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9320" y="147470"/>
            <a:ext cx="833438"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88758" y="6480634"/>
            <a:ext cx="8160026" cy="369332"/>
          </a:xfrm>
          <a:prstGeom prst="rect">
            <a:avLst/>
          </a:prstGeom>
          <a:noFill/>
        </p:spPr>
        <p:txBody>
          <a:bodyPr wrap="square" rtlCol="0">
            <a:spAutoFit/>
          </a:bodyPr>
          <a:lstStyle/>
          <a:p>
            <a:r>
              <a:rPr lang="en-US" sz="900" baseline="30000" dirty="0">
                <a:solidFill>
                  <a:schemeClr val="accent4">
                    <a:lumMod val="50000"/>
                  </a:schemeClr>
                </a:solidFill>
              </a:rPr>
              <a:t>a</a:t>
            </a:r>
            <a:r>
              <a:rPr lang="en-US" sz="900" dirty="0">
                <a:solidFill>
                  <a:schemeClr val="accent4">
                    <a:lumMod val="50000"/>
                  </a:schemeClr>
                </a:solidFill>
              </a:rPr>
              <a:t>Subjects who received at least 1 dose of 9vHPV vaccine and had safety follow-up. </a:t>
            </a:r>
            <a:r>
              <a:rPr lang="en-US" sz="900" baseline="30000" dirty="0">
                <a:solidFill>
                  <a:schemeClr val="accent4">
                    <a:lumMod val="50000"/>
                  </a:schemeClr>
                </a:solidFill>
              </a:rPr>
              <a:t>b</a:t>
            </a:r>
            <a:r>
              <a:rPr lang="en-US" sz="900" dirty="0">
                <a:solidFill>
                  <a:schemeClr val="accent4">
                    <a:lumMod val="50000"/>
                  </a:schemeClr>
                </a:solidFill>
              </a:rPr>
              <a:t>Results are pooled safety data from subjects 9 to 26 years of age who received 9vHPV vaccine in studies Protocol 001, 002, 003, 005, 006, 007, and 009. </a:t>
            </a:r>
          </a:p>
        </p:txBody>
      </p:sp>
      <p:graphicFrame>
        <p:nvGraphicFramePr>
          <p:cNvPr id="11" name="Chart 10"/>
          <p:cNvGraphicFramePr/>
          <p:nvPr>
            <p:extLst/>
          </p:nvPr>
        </p:nvGraphicFramePr>
        <p:xfrm>
          <a:off x="638546" y="3597018"/>
          <a:ext cx="8169714" cy="2675478"/>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782884" y="3967011"/>
            <a:ext cx="2940519" cy="523220"/>
          </a:xfrm>
          <a:prstGeom prst="rect">
            <a:avLst/>
          </a:prstGeom>
          <a:noFill/>
        </p:spPr>
        <p:txBody>
          <a:bodyPr wrap="square" rtlCol="0">
            <a:spAutoFit/>
          </a:bodyPr>
          <a:lstStyle/>
          <a:p>
            <a:pPr algn="ctr"/>
            <a:r>
              <a:rPr lang="en-US" sz="1400" dirty="0">
                <a:solidFill>
                  <a:schemeClr val="accent4">
                    <a:lumMod val="50000"/>
                  </a:schemeClr>
                </a:solidFill>
                <a:latin typeface="Arial" charset="0"/>
                <a:ea typeface="Arial" charset="0"/>
                <a:cs typeface="Arial" charset="0"/>
              </a:rPr>
              <a:t>Injection Site AEs 1–5 Days Postvaccination (Any Dose)</a:t>
            </a:r>
            <a:r>
              <a:rPr lang="en-US" sz="1400" baseline="30000" dirty="0">
                <a:solidFill>
                  <a:schemeClr val="accent4">
                    <a:lumMod val="50000"/>
                  </a:schemeClr>
                </a:solidFill>
                <a:latin typeface="Arial" charset="0"/>
                <a:ea typeface="Arial" charset="0"/>
                <a:cs typeface="Arial" charset="0"/>
              </a:rPr>
              <a:t>b</a:t>
            </a:r>
          </a:p>
        </p:txBody>
      </p:sp>
      <p:sp>
        <p:nvSpPr>
          <p:cNvPr id="13" name="TextBox 12"/>
          <p:cNvSpPr txBox="1"/>
          <p:nvPr/>
        </p:nvSpPr>
        <p:spPr>
          <a:xfrm>
            <a:off x="5511907" y="3971045"/>
            <a:ext cx="3296353" cy="523220"/>
          </a:xfrm>
          <a:prstGeom prst="rect">
            <a:avLst/>
          </a:prstGeom>
          <a:noFill/>
        </p:spPr>
        <p:txBody>
          <a:bodyPr wrap="square" rtlCol="0">
            <a:spAutoFit/>
          </a:bodyPr>
          <a:lstStyle/>
          <a:p>
            <a:pPr algn="ctr"/>
            <a:r>
              <a:rPr lang="en-US" sz="1400" dirty="0">
                <a:solidFill>
                  <a:schemeClr val="accent4">
                    <a:lumMod val="50000"/>
                  </a:schemeClr>
                </a:solidFill>
                <a:latin typeface="Arial" charset="0"/>
                <a:ea typeface="Arial" charset="0"/>
                <a:cs typeface="Arial" charset="0"/>
              </a:rPr>
              <a:t>Vaccine-Related Systemic AEs 1–15 Days Postvaccination (Any Dose)</a:t>
            </a:r>
            <a:r>
              <a:rPr lang="en-US" sz="1400" baseline="30000" dirty="0">
                <a:solidFill>
                  <a:schemeClr val="accent4">
                    <a:lumMod val="50000"/>
                  </a:schemeClr>
                </a:solidFill>
                <a:latin typeface="Arial" charset="0"/>
                <a:ea typeface="Arial" charset="0"/>
                <a:cs typeface="Arial" charset="0"/>
              </a:rPr>
              <a:t>b</a:t>
            </a:r>
          </a:p>
        </p:txBody>
      </p:sp>
      <p:sp>
        <p:nvSpPr>
          <p:cNvPr id="14" name="TextBox 13"/>
          <p:cNvSpPr txBox="1"/>
          <p:nvPr/>
        </p:nvSpPr>
        <p:spPr>
          <a:xfrm rot="16200000">
            <a:off x="-710109" y="4749456"/>
            <a:ext cx="2338124" cy="307777"/>
          </a:xfrm>
          <a:prstGeom prst="rect">
            <a:avLst/>
          </a:prstGeom>
          <a:noFill/>
        </p:spPr>
        <p:txBody>
          <a:bodyPr wrap="square" rtlCol="0">
            <a:spAutoFit/>
          </a:bodyPr>
          <a:lstStyle/>
          <a:p>
            <a:pPr algn="ctr"/>
            <a:r>
              <a:rPr lang="en-US" sz="1400" b="1" dirty="0">
                <a:solidFill>
                  <a:schemeClr val="accent4">
                    <a:lumMod val="50000"/>
                  </a:schemeClr>
                </a:solidFill>
                <a:latin typeface="Arial" charset="0"/>
                <a:ea typeface="Arial" charset="0"/>
                <a:cs typeface="Arial" charset="0"/>
              </a:rPr>
              <a:t>Percentage of Subjects</a:t>
            </a:r>
            <a:endParaRPr lang="en-US" sz="1400" dirty="0">
              <a:solidFill>
                <a:schemeClr val="accent4">
                  <a:lumMod val="50000"/>
                </a:schemeClr>
              </a:solidFill>
              <a:latin typeface="Arial" charset="0"/>
              <a:ea typeface="Arial" charset="0"/>
              <a:cs typeface="Arial" charset="0"/>
            </a:endParaRPr>
          </a:p>
        </p:txBody>
      </p:sp>
      <p:cxnSp>
        <p:nvCxnSpPr>
          <p:cNvPr id="15" name="Straight Connector 14"/>
          <p:cNvCxnSpPr/>
          <p:nvPr/>
        </p:nvCxnSpPr>
        <p:spPr>
          <a:xfrm>
            <a:off x="5222435" y="4566499"/>
            <a:ext cx="0" cy="2259884"/>
          </a:xfrm>
          <a:prstGeom prst="line">
            <a:avLst/>
          </a:prstGeom>
          <a:ln w="3175">
            <a:solidFill>
              <a:srgbClr val="261300"/>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025991" y="6200470"/>
            <a:ext cx="2338124" cy="307777"/>
          </a:xfrm>
          <a:prstGeom prst="rect">
            <a:avLst/>
          </a:prstGeom>
          <a:noFill/>
        </p:spPr>
        <p:txBody>
          <a:bodyPr wrap="square" rtlCol="0">
            <a:spAutoFit/>
          </a:bodyPr>
          <a:lstStyle/>
          <a:p>
            <a:pPr algn="ctr"/>
            <a:r>
              <a:rPr lang="en-US" sz="1400" b="1" dirty="0">
                <a:solidFill>
                  <a:schemeClr val="accent4">
                    <a:lumMod val="50000"/>
                  </a:schemeClr>
                </a:solidFill>
                <a:latin typeface="Arial" charset="0"/>
                <a:ea typeface="Arial" charset="0"/>
                <a:cs typeface="Arial" charset="0"/>
              </a:rPr>
              <a:t>Adverse Event</a:t>
            </a:r>
            <a:endParaRPr lang="en-US" sz="1400" baseline="30000" dirty="0">
              <a:solidFill>
                <a:schemeClr val="accent4">
                  <a:lumMod val="50000"/>
                </a:schemeClr>
              </a:solidFill>
              <a:latin typeface="Arial" charset="0"/>
              <a:ea typeface="Arial" charset="0"/>
              <a:cs typeface="Arial" charset="0"/>
            </a:endParaRPr>
          </a:p>
        </p:txBody>
      </p:sp>
      <p:sp>
        <p:nvSpPr>
          <p:cNvPr id="17" name="TextBox 16"/>
          <p:cNvSpPr txBox="1"/>
          <p:nvPr/>
        </p:nvSpPr>
        <p:spPr>
          <a:xfrm>
            <a:off x="612842" y="3237781"/>
            <a:ext cx="7749339" cy="584775"/>
          </a:xfrm>
          <a:prstGeom prst="rect">
            <a:avLst/>
          </a:prstGeom>
          <a:noFill/>
        </p:spPr>
        <p:txBody>
          <a:bodyPr wrap="square" rtlCol="0">
            <a:spAutoFit/>
          </a:bodyPr>
          <a:lstStyle/>
          <a:p>
            <a:pPr algn="ctr"/>
            <a:r>
              <a:rPr lang="en-US" sz="1600" b="1" dirty="0">
                <a:solidFill>
                  <a:schemeClr val="accent4">
                    <a:lumMod val="50000"/>
                  </a:schemeClr>
                </a:solidFill>
                <a:latin typeface="Arial" charset="0"/>
                <a:ea typeface="Arial" charset="0"/>
                <a:cs typeface="Arial" charset="0"/>
              </a:rPr>
              <a:t>Injection-Site AEs and Vaccine-Related Systemic AEs Reported </a:t>
            </a:r>
            <a:br>
              <a:rPr lang="en-US" sz="1600" b="1" dirty="0">
                <a:solidFill>
                  <a:schemeClr val="accent4">
                    <a:lumMod val="50000"/>
                  </a:schemeClr>
                </a:solidFill>
                <a:latin typeface="Arial" charset="0"/>
                <a:ea typeface="Arial" charset="0"/>
                <a:cs typeface="Arial" charset="0"/>
              </a:rPr>
            </a:br>
            <a:r>
              <a:rPr lang="en-US" sz="1600" b="1" dirty="0">
                <a:solidFill>
                  <a:schemeClr val="accent4">
                    <a:lumMod val="50000"/>
                  </a:schemeClr>
                </a:solidFill>
                <a:latin typeface="Arial" charset="0"/>
                <a:ea typeface="Arial" charset="0"/>
                <a:cs typeface="Arial" charset="0"/>
              </a:rPr>
              <a:t>at a Frequency of ≥1%</a:t>
            </a:r>
            <a:endParaRPr lang="en-US" sz="1600" b="1" baseline="30000" dirty="0">
              <a:solidFill>
                <a:schemeClr val="accent4">
                  <a:lumMod val="50000"/>
                </a:schemeClr>
              </a:solidFill>
              <a:latin typeface="Arial" charset="0"/>
              <a:ea typeface="Arial" charset="0"/>
              <a:cs typeface="Arial" charset="0"/>
            </a:endParaRPr>
          </a:p>
        </p:txBody>
      </p:sp>
      <p:sp>
        <p:nvSpPr>
          <p:cNvPr id="2" name="TextBox 1"/>
          <p:cNvSpPr txBox="1"/>
          <p:nvPr/>
        </p:nvSpPr>
        <p:spPr>
          <a:xfrm>
            <a:off x="288758" y="351322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03551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55227" y="3920358"/>
            <a:ext cx="2795752" cy="1870842"/>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lv-LV"/>
          </a:p>
        </p:txBody>
      </p:sp>
      <p:graphicFrame>
        <p:nvGraphicFramePr>
          <p:cNvPr id="16" name="Satura vietturis 4"/>
          <p:cNvGraphicFramePr>
            <a:graphicFrameLocks noGrp="1"/>
          </p:cNvGraphicFramePr>
          <p:nvPr>
            <p:ph idx="1"/>
            <p:extLst>
              <p:ext uri="{D42A27DB-BD31-4B8C-83A1-F6EECF244321}">
                <p14:modId xmlns:p14="http://schemas.microsoft.com/office/powerpoint/2010/main" val="4153589068"/>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Virsraksts 3">
            <a:extLst>
              <a:ext uri="{FF2B5EF4-FFF2-40B4-BE49-F238E27FC236}">
                <a16:creationId xmlns:a16="http://schemas.microsoft.com/office/drawing/2014/main" id="{8562D15A-3BC3-48A3-A384-5CDA14F87512}"/>
              </a:ext>
            </a:extLst>
          </p:cNvPr>
          <p:cNvSpPr>
            <a:spLocks noGrp="1"/>
          </p:cNvSpPr>
          <p:nvPr>
            <p:ph type="title"/>
          </p:nvPr>
        </p:nvSpPr>
        <p:spPr>
          <a:xfrm>
            <a:off x="1492469" y="209713"/>
            <a:ext cx="7022881" cy="1325563"/>
          </a:xfrm>
        </p:spPr>
        <p:txBody>
          <a:bodyPr>
            <a:normAutofit/>
          </a:bodyPr>
          <a:lstStyle/>
          <a:p>
            <a:pPr algn="l"/>
            <a:r>
              <a:rPr lang="lv-LV" sz="3500" b="1" dirty="0">
                <a:solidFill>
                  <a:schemeClr val="accent4">
                    <a:lumMod val="50000"/>
                  </a:schemeClr>
                </a:solidFill>
                <a:latin typeface="Arial" panose="020B0604020202020204" pitchFamily="34" charset="0"/>
                <a:cs typeface="Arial" panose="020B0604020202020204" pitchFamily="34" charset="0"/>
              </a:rPr>
              <a:t>Izplatītākie mīti</a:t>
            </a:r>
          </a:p>
        </p:txBody>
      </p:sp>
      <p:pic>
        <p:nvPicPr>
          <p:cNvPr id="6" name="Picture 1434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9306" y="451178"/>
            <a:ext cx="11731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3297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983DBA5A-FA63-43E5-A2E4-4312D4D560C8}"/>
              </a:ext>
            </a:extLst>
          </p:cNvPr>
          <p:cNvSpPr>
            <a:spLocks noGrp="1"/>
          </p:cNvSpPr>
          <p:nvPr>
            <p:ph type="title"/>
          </p:nvPr>
        </p:nvSpPr>
        <p:spPr/>
        <p:txBody>
          <a:bodyPr/>
          <a:lstStyle/>
          <a:p>
            <a:r>
              <a:rPr lang="lv-LV" sz="3500" dirty="0">
                <a:solidFill>
                  <a:schemeClr val="accent4">
                    <a:lumMod val="50000"/>
                  </a:schemeClr>
                </a:solidFill>
                <a:latin typeface="Arial" panose="020B0604020202020204" pitchFamily="34" charset="0"/>
                <a:cs typeface="Arial" panose="020B0604020202020204" pitchFamily="34" charset="0"/>
              </a:rPr>
              <a:t>CPV vakcīna NAV «brīvbiļete» </a:t>
            </a:r>
          </a:p>
        </p:txBody>
      </p:sp>
      <p:sp>
        <p:nvSpPr>
          <p:cNvPr id="3" name="Satura vietturis 2">
            <a:extLst>
              <a:ext uri="{FF2B5EF4-FFF2-40B4-BE49-F238E27FC236}">
                <a16:creationId xmlns:a16="http://schemas.microsoft.com/office/drawing/2014/main" id="{A19F17EF-5361-47C1-A4E6-CD53F008CDC1}"/>
              </a:ext>
            </a:extLst>
          </p:cNvPr>
          <p:cNvSpPr>
            <a:spLocks noGrp="1"/>
          </p:cNvSpPr>
          <p:nvPr>
            <p:ph idx="1"/>
          </p:nvPr>
        </p:nvSpPr>
        <p:spPr/>
        <p:txBody>
          <a:bodyPr/>
          <a:lstStyle/>
          <a:p>
            <a:pPr>
              <a:buFont typeface="Wingdings" panose="05000000000000000000" pitchFamily="2" charset="2"/>
              <a:buChar char="§"/>
            </a:pPr>
            <a:r>
              <a:rPr lang="lv-LV" sz="2700" dirty="0">
                <a:solidFill>
                  <a:schemeClr val="accent4">
                    <a:lumMod val="50000"/>
                  </a:schemeClr>
                </a:solidFill>
                <a:latin typeface="Arial" panose="020B0604020202020204" pitchFamily="34" charset="0"/>
                <a:cs typeface="Arial" panose="020B0604020202020204" pitchFamily="34" charset="0"/>
              </a:rPr>
              <a:t>Pētījumi liecina, ka vakcinācija pret cilvēka </a:t>
            </a:r>
            <a:r>
              <a:rPr lang="lv-LV" sz="2700" dirty="0" err="1">
                <a:solidFill>
                  <a:schemeClr val="accent4">
                    <a:lumMod val="50000"/>
                  </a:schemeClr>
                </a:solidFill>
                <a:latin typeface="Arial" panose="020B0604020202020204" pitchFamily="34" charset="0"/>
                <a:cs typeface="Arial" panose="020B0604020202020204" pitchFamily="34" charset="0"/>
              </a:rPr>
              <a:t>papillomas</a:t>
            </a:r>
            <a:r>
              <a:rPr lang="lv-LV" sz="2700" dirty="0">
                <a:solidFill>
                  <a:schemeClr val="accent4">
                    <a:lumMod val="50000"/>
                  </a:schemeClr>
                </a:solidFill>
                <a:latin typeface="Arial" panose="020B0604020202020204" pitchFamily="34" charset="0"/>
                <a:cs typeface="Arial" panose="020B0604020202020204" pitchFamily="34" charset="0"/>
              </a:rPr>
              <a:t> vīrusu neizraisa agrāku dzimumdzīves uzsākšanu</a:t>
            </a:r>
          </a:p>
          <a:p>
            <a:pPr>
              <a:buFont typeface="Wingdings" panose="05000000000000000000" pitchFamily="2" charset="2"/>
              <a:buChar char="§"/>
            </a:pPr>
            <a:r>
              <a:rPr lang="lv-LV" sz="2700" dirty="0">
                <a:solidFill>
                  <a:schemeClr val="accent4">
                    <a:lumMod val="50000"/>
                  </a:schemeClr>
                </a:solidFill>
                <a:latin typeface="Arial" panose="020B0604020202020204" pitchFamily="34" charset="0"/>
                <a:cs typeface="Arial" panose="020B0604020202020204" pitchFamily="34" charset="0"/>
              </a:rPr>
              <a:t> </a:t>
            </a:r>
            <a:r>
              <a:rPr lang="lv-LV" sz="2700" b="1" dirty="0">
                <a:solidFill>
                  <a:schemeClr val="accent4">
                    <a:lumMod val="50000"/>
                  </a:schemeClr>
                </a:solidFill>
                <a:latin typeface="Arial" panose="020B0604020202020204" pitchFamily="34" charset="0"/>
                <a:cs typeface="Arial" panose="020B0604020202020204" pitchFamily="34" charset="0"/>
              </a:rPr>
              <a:t>Agrīnas dzimumdzīves uzsākšanas iemesls ir seksuālās un reproduktīvās veselības izglītošanas jautājumi ģimenē, sabiedrībā</a:t>
            </a:r>
          </a:p>
        </p:txBody>
      </p:sp>
      <p:pic>
        <p:nvPicPr>
          <p:cNvPr id="4" name="Picture 1433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125" y="372789"/>
            <a:ext cx="885825"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1641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2676" y="274638"/>
            <a:ext cx="6984124" cy="1143000"/>
          </a:xfrm>
        </p:spPr>
        <p:txBody>
          <a:bodyPr/>
          <a:lstStyle/>
          <a:p>
            <a:pPr algn="l" eaLnBrk="1" fontAlgn="auto" hangingPunct="1">
              <a:spcAft>
                <a:spcPts val="0"/>
              </a:spcAft>
              <a:defRPr/>
            </a:pPr>
            <a:r>
              <a:rPr lang="lv-LV" sz="4000" dirty="0">
                <a:solidFill>
                  <a:schemeClr val="accent4">
                    <a:lumMod val="50000"/>
                  </a:schemeClr>
                </a:solidFill>
                <a:latin typeface="Arial" panose="020B0604020202020204" pitchFamily="34" charset="0"/>
                <a:cs typeface="Arial" panose="020B0604020202020204" pitchFamily="34" charset="0"/>
              </a:rPr>
              <a:t>Atgādinājumam..</a:t>
            </a:r>
          </a:p>
        </p:txBody>
      </p:sp>
      <p:sp>
        <p:nvSpPr>
          <p:cNvPr id="3" name="Content Placeholder 2"/>
          <p:cNvSpPr>
            <a:spLocks noGrp="1"/>
          </p:cNvSpPr>
          <p:nvPr>
            <p:ph idx="1"/>
          </p:nvPr>
        </p:nvSpPr>
        <p:spPr/>
        <p:txBody>
          <a:bodyPr>
            <a:normAutofit/>
          </a:bodyPr>
          <a:lstStyle/>
          <a:p>
            <a:pPr eaLnBrk="1" fontAlgn="auto" hangingPunct="1">
              <a:spcAft>
                <a:spcPts val="0"/>
              </a:spcAft>
              <a:buClr>
                <a:schemeClr val="accent4">
                  <a:lumMod val="50000"/>
                </a:schemeClr>
              </a:buClr>
              <a:buFont typeface="Wingdings" panose="05000000000000000000" pitchFamily="2" charset="2"/>
              <a:buChar char="§"/>
              <a:defRPr/>
            </a:pPr>
            <a:endParaRPr lang="lv-LV" sz="2800" b="1" dirty="0">
              <a:solidFill>
                <a:schemeClr val="accent4">
                  <a:lumMod val="50000"/>
                </a:schemeClr>
              </a:solidFill>
              <a:latin typeface="Arial" pitchFamily="34" charset="0"/>
              <a:cs typeface="Arial" pitchFamily="34" charset="0"/>
            </a:endParaRPr>
          </a:p>
          <a:p>
            <a:pPr eaLnBrk="1" fontAlgn="auto" hangingPunct="1">
              <a:spcAft>
                <a:spcPts val="0"/>
              </a:spcAft>
              <a:buClr>
                <a:schemeClr val="accent4">
                  <a:lumMod val="50000"/>
                </a:schemeClr>
              </a:buClr>
              <a:buFont typeface="Wingdings" panose="05000000000000000000" pitchFamily="2" charset="2"/>
              <a:buChar char="§"/>
              <a:defRPr/>
            </a:pPr>
            <a:endParaRPr lang="lv-LV" sz="2800" b="1" dirty="0">
              <a:solidFill>
                <a:schemeClr val="accent4">
                  <a:lumMod val="50000"/>
                </a:schemeClr>
              </a:solidFill>
              <a:latin typeface="Arial" pitchFamily="34" charset="0"/>
              <a:cs typeface="Arial" pitchFamily="34" charset="0"/>
            </a:endParaRPr>
          </a:p>
          <a:p>
            <a:pPr eaLnBrk="1" fontAlgn="auto" hangingPunct="1">
              <a:spcAft>
                <a:spcPts val="0"/>
              </a:spcAft>
              <a:buClr>
                <a:schemeClr val="accent4">
                  <a:lumMod val="50000"/>
                </a:schemeClr>
              </a:buClr>
              <a:buFont typeface="Wingdings" panose="05000000000000000000" pitchFamily="2" charset="2"/>
              <a:buChar char="§"/>
              <a:defRPr/>
            </a:pPr>
            <a:r>
              <a:rPr lang="lv-LV" sz="2800" b="1" dirty="0">
                <a:solidFill>
                  <a:schemeClr val="accent4">
                    <a:lumMod val="50000"/>
                  </a:schemeClr>
                </a:solidFill>
                <a:latin typeface="Arial" pitchFamily="34" charset="0"/>
                <a:cs typeface="Arial" pitchFamily="34" charset="0"/>
              </a:rPr>
              <a:t>~ 80% sieviešu savas dzīves laikā inficējas ar HPV</a:t>
            </a:r>
          </a:p>
          <a:p>
            <a:pPr lvl="1" indent="-342900" eaLnBrk="1" fontAlgn="auto" hangingPunct="1">
              <a:spcAft>
                <a:spcPts val="0"/>
              </a:spcAft>
              <a:buClr>
                <a:schemeClr val="accent4">
                  <a:lumMod val="50000"/>
                </a:schemeClr>
              </a:buClr>
              <a:buFont typeface="Wingdings" panose="05000000000000000000" pitchFamily="2" charset="2"/>
              <a:buChar char="§"/>
              <a:defRPr/>
            </a:pPr>
            <a:r>
              <a:rPr lang="lv-LV" sz="2400" b="1" dirty="0">
                <a:solidFill>
                  <a:schemeClr val="accent4">
                    <a:lumMod val="50000"/>
                  </a:schemeClr>
                </a:solidFill>
                <a:latin typeface="Arial" pitchFamily="34" charset="0"/>
                <a:cs typeface="Arial" pitchFamily="34" charset="0"/>
              </a:rPr>
              <a:t>50% gadījumu tie ir </a:t>
            </a:r>
            <a:r>
              <a:rPr lang="lv-LV" sz="2400" b="1" dirty="0" err="1">
                <a:solidFill>
                  <a:schemeClr val="accent4">
                    <a:lumMod val="50000"/>
                  </a:schemeClr>
                </a:solidFill>
                <a:latin typeface="Arial" pitchFamily="34" charset="0"/>
                <a:cs typeface="Arial" pitchFamily="34" charset="0"/>
              </a:rPr>
              <a:t>onkogēnie</a:t>
            </a:r>
            <a:r>
              <a:rPr lang="lv-LV" sz="2400" b="1" dirty="0">
                <a:solidFill>
                  <a:schemeClr val="accent4">
                    <a:lumMod val="50000"/>
                  </a:schemeClr>
                </a:solidFill>
                <a:latin typeface="Arial" pitchFamily="34" charset="0"/>
                <a:cs typeface="Arial" pitchFamily="34" charset="0"/>
              </a:rPr>
              <a:t> HPV tipi</a:t>
            </a:r>
            <a:r>
              <a:rPr lang="lv-LV" sz="2400" b="1" baseline="30000" dirty="0">
                <a:solidFill>
                  <a:schemeClr val="accent4">
                    <a:lumMod val="50000"/>
                  </a:schemeClr>
                </a:solidFill>
                <a:latin typeface="Arial" pitchFamily="34" charset="0"/>
                <a:cs typeface="Arial" pitchFamily="34" charset="0"/>
              </a:rPr>
              <a:t>1</a:t>
            </a:r>
            <a:endParaRPr lang="lv-LV" sz="2400" b="1" dirty="0">
              <a:solidFill>
                <a:schemeClr val="accent4">
                  <a:lumMod val="50000"/>
                </a:schemeClr>
              </a:solidFill>
              <a:latin typeface="Arial" pitchFamily="34" charset="0"/>
              <a:cs typeface="Arial" pitchFamily="34" charset="0"/>
            </a:endParaRPr>
          </a:p>
          <a:p>
            <a:pPr eaLnBrk="1" fontAlgn="auto" hangingPunct="1">
              <a:spcAft>
                <a:spcPts val="0"/>
              </a:spcAft>
              <a:buClr>
                <a:schemeClr val="accent4">
                  <a:lumMod val="50000"/>
                </a:schemeClr>
              </a:buClr>
              <a:buFont typeface="Wingdings" panose="05000000000000000000" pitchFamily="2" charset="2"/>
              <a:buChar char="§"/>
              <a:defRPr/>
            </a:pPr>
            <a:endParaRPr lang="lv-LV" sz="2800" b="1" dirty="0">
              <a:solidFill>
                <a:schemeClr val="accent4">
                  <a:lumMod val="50000"/>
                </a:schemeClr>
              </a:solidFill>
              <a:latin typeface="Arial" pitchFamily="34" charset="0"/>
              <a:cs typeface="Arial" pitchFamily="34" charset="0"/>
            </a:endParaRPr>
          </a:p>
          <a:p>
            <a:pPr eaLnBrk="1" fontAlgn="auto" hangingPunct="1">
              <a:spcAft>
                <a:spcPts val="0"/>
              </a:spcAft>
              <a:buClr>
                <a:schemeClr val="accent4">
                  <a:lumMod val="50000"/>
                </a:schemeClr>
              </a:buClr>
              <a:buFont typeface="Wingdings" panose="05000000000000000000" pitchFamily="2" charset="2"/>
              <a:buChar char="§"/>
              <a:defRPr/>
            </a:pPr>
            <a:r>
              <a:rPr lang="lv-LV" sz="2800" b="1" dirty="0">
                <a:solidFill>
                  <a:schemeClr val="accent4">
                    <a:lumMod val="50000"/>
                  </a:schemeClr>
                </a:solidFill>
                <a:latin typeface="Arial" pitchFamily="34" charset="0"/>
                <a:cs typeface="Arial" pitchFamily="34" charset="0"/>
              </a:rPr>
              <a:t>Prezervatīvs nenodrošina pilnīgu aizsardzību</a:t>
            </a:r>
            <a:r>
              <a:rPr lang="lv-LV" sz="2800" b="1" baseline="30000" dirty="0">
                <a:solidFill>
                  <a:schemeClr val="accent4">
                    <a:lumMod val="50000"/>
                  </a:schemeClr>
                </a:solidFill>
                <a:latin typeface="Arial" pitchFamily="34" charset="0"/>
                <a:cs typeface="Arial" pitchFamily="34" charset="0"/>
              </a:rPr>
              <a:t>2</a:t>
            </a:r>
            <a:endParaRPr lang="lv-LV" sz="2800" b="1" dirty="0">
              <a:solidFill>
                <a:schemeClr val="accent4">
                  <a:lumMod val="50000"/>
                </a:schemeClr>
              </a:solidFill>
              <a:latin typeface="Arial" pitchFamily="34" charset="0"/>
              <a:cs typeface="Arial" pitchFamily="34" charset="0"/>
            </a:endParaRPr>
          </a:p>
          <a:p>
            <a:pPr eaLnBrk="1" fontAlgn="auto" hangingPunct="1">
              <a:spcAft>
                <a:spcPts val="0"/>
              </a:spcAft>
              <a:buClr>
                <a:schemeClr val="accent4">
                  <a:lumMod val="50000"/>
                </a:schemeClr>
              </a:buClr>
              <a:buFont typeface="Wingdings" panose="05000000000000000000" pitchFamily="2" charset="2"/>
              <a:buChar char="§"/>
              <a:defRPr/>
            </a:pPr>
            <a:endParaRPr lang="lv-LV" sz="2800" b="1" dirty="0">
              <a:solidFill>
                <a:schemeClr val="accent4">
                  <a:lumMod val="50000"/>
                </a:schemeClr>
              </a:solidFill>
              <a:latin typeface="Arial" pitchFamily="34" charset="0"/>
              <a:cs typeface="Arial" pitchFamily="34" charset="0"/>
            </a:endParaRPr>
          </a:p>
          <a:p>
            <a:pPr eaLnBrk="1" fontAlgn="auto" hangingPunct="1">
              <a:spcAft>
                <a:spcPts val="0"/>
              </a:spcAft>
              <a:buClr>
                <a:schemeClr val="accent4">
                  <a:lumMod val="50000"/>
                </a:schemeClr>
              </a:buClr>
              <a:buFont typeface="Wingdings" panose="05000000000000000000" pitchFamily="2" charset="2"/>
              <a:buChar char="§"/>
              <a:defRPr/>
            </a:pPr>
            <a:endParaRPr lang="lv-LV" sz="2800" b="1" dirty="0">
              <a:solidFill>
                <a:schemeClr val="accent4">
                  <a:lumMod val="50000"/>
                </a:schemeClr>
              </a:solidFill>
              <a:latin typeface="Arial" pitchFamily="34" charset="0"/>
              <a:cs typeface="Arial" pitchFamily="34" charset="0"/>
            </a:endParaRPr>
          </a:p>
        </p:txBody>
      </p:sp>
      <p:sp>
        <p:nvSpPr>
          <p:cNvPr id="4" name="TextBox 3"/>
          <p:cNvSpPr txBox="1"/>
          <p:nvPr/>
        </p:nvSpPr>
        <p:spPr>
          <a:xfrm>
            <a:off x="177948" y="6402632"/>
            <a:ext cx="7056784" cy="569387"/>
          </a:xfrm>
          <a:prstGeom prst="rect">
            <a:avLst/>
          </a:prstGeom>
          <a:noFill/>
        </p:spPr>
        <p:txBody>
          <a:bodyPr wrap="square" rtlCol="0">
            <a:spAutoFit/>
          </a:bodyPr>
          <a:lstStyle/>
          <a:p>
            <a:pPr marL="228600" indent="-228600">
              <a:buAutoNum type="arabicPeriod"/>
            </a:pPr>
            <a:r>
              <a:rPr lang="en-GB" sz="1100" b="0" dirty="0">
                <a:solidFill>
                  <a:schemeClr val="bg1">
                    <a:lumMod val="65000"/>
                  </a:schemeClr>
                </a:solidFill>
              </a:rPr>
              <a:t>Yang BH, Bray FI, </a:t>
            </a:r>
            <a:r>
              <a:rPr lang="en-GB" sz="1100" b="0" dirty="0" err="1">
                <a:solidFill>
                  <a:schemeClr val="bg1">
                    <a:lumMod val="65000"/>
                  </a:schemeClr>
                </a:solidFill>
              </a:rPr>
              <a:t>Parkin</a:t>
            </a:r>
            <a:r>
              <a:rPr lang="en-GB" sz="1100" b="0" dirty="0">
                <a:solidFill>
                  <a:schemeClr val="bg1">
                    <a:lumMod val="65000"/>
                  </a:schemeClr>
                </a:solidFill>
              </a:rPr>
              <a:t> DM, </a:t>
            </a:r>
            <a:r>
              <a:rPr lang="en-GB" sz="1100" b="0" i="1" dirty="0">
                <a:solidFill>
                  <a:schemeClr val="bg1">
                    <a:lumMod val="65000"/>
                  </a:schemeClr>
                </a:solidFill>
              </a:rPr>
              <a:t>et al. </a:t>
            </a:r>
            <a:r>
              <a:rPr lang="en-GB" sz="1100" b="0" i="1" dirty="0" err="1">
                <a:solidFill>
                  <a:schemeClr val="bg1">
                    <a:lumMod val="65000"/>
                  </a:schemeClr>
                </a:solidFill>
              </a:rPr>
              <a:t>Int</a:t>
            </a:r>
            <a:r>
              <a:rPr lang="en-GB" sz="1100" b="0" i="1" dirty="0">
                <a:solidFill>
                  <a:schemeClr val="bg1">
                    <a:lumMod val="65000"/>
                  </a:schemeClr>
                </a:solidFill>
              </a:rPr>
              <a:t> J Cancer</a:t>
            </a:r>
            <a:r>
              <a:rPr lang="en-GB" sz="1100" b="0" dirty="0">
                <a:solidFill>
                  <a:schemeClr val="bg1">
                    <a:lumMod val="65000"/>
                  </a:schemeClr>
                </a:solidFill>
              </a:rPr>
              <a:t> 2004; 109: 418-424.</a:t>
            </a:r>
            <a:endParaRPr lang="lv-LV" sz="1100" b="0" dirty="0">
              <a:solidFill>
                <a:schemeClr val="bg1">
                  <a:lumMod val="65000"/>
                </a:schemeClr>
              </a:solidFill>
            </a:endParaRPr>
          </a:p>
          <a:p>
            <a:pPr marL="228600" indent="-228600">
              <a:buAutoNum type="arabicPeriod"/>
            </a:pPr>
            <a:r>
              <a:rPr lang="en-US" sz="1100" b="0" i="1" dirty="0" err="1">
                <a:solidFill>
                  <a:schemeClr val="bg1">
                    <a:lumMod val="65000"/>
                  </a:schemeClr>
                </a:solidFill>
              </a:rPr>
              <a:t>Koutsky</a:t>
            </a:r>
            <a:r>
              <a:rPr lang="en-US" sz="1100" b="0" i="1" dirty="0">
                <a:solidFill>
                  <a:schemeClr val="bg1">
                    <a:lumMod val="65000"/>
                  </a:schemeClr>
                </a:solidFill>
              </a:rPr>
              <a:t> L (1997) Epidemiology of genital human </a:t>
            </a:r>
            <a:r>
              <a:rPr lang="en-US" sz="1100" b="0" i="1" dirty="0" err="1">
                <a:solidFill>
                  <a:schemeClr val="bg1">
                    <a:lumMod val="65000"/>
                  </a:schemeClr>
                </a:solidFill>
              </a:rPr>
              <a:t>papillomavirus</a:t>
            </a:r>
            <a:r>
              <a:rPr lang="en-US" sz="1100" b="0" i="1" dirty="0">
                <a:solidFill>
                  <a:schemeClr val="bg1">
                    <a:lumMod val="65000"/>
                  </a:schemeClr>
                </a:solidFill>
              </a:rPr>
              <a:t> infection. Am J Med 102(5A): 3-8.</a:t>
            </a:r>
            <a:endParaRPr lang="en-GB" sz="1100" b="0" dirty="0">
              <a:solidFill>
                <a:schemeClr val="bg1">
                  <a:lumMod val="65000"/>
                </a:schemeClr>
              </a:solidFill>
            </a:endParaRPr>
          </a:p>
          <a:p>
            <a:endParaRPr lang="lv-LV" sz="900" b="0" dirty="0">
              <a:solidFill>
                <a:schemeClr val="bg1">
                  <a:lumMod val="65000"/>
                </a:schemeClr>
              </a:solidFill>
            </a:endParaRPr>
          </a:p>
        </p:txBody>
      </p:sp>
      <p:pic>
        <p:nvPicPr>
          <p:cNvPr id="5" name="Picture 2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65138"/>
            <a:ext cx="11382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6590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B35F83D3-9730-4FE8-BBEE-5B6064F2724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BC3EAFD-A275-4F9B-8F62-72B6678F35A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60839" y="1009284"/>
            <a:ext cx="1688683" cy="2334140"/>
          </a:xfrm>
          <a:prstGeom prst="ellipse">
            <a:avLst/>
          </a:prstGeom>
          <a:solidFill>
            <a:srgbClr val="534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9AD20FE8-ED02-4CDE-83B1-A1436305C3D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31970" y="4971278"/>
            <a:ext cx="480060" cy="0"/>
          </a:xfrm>
          <a:prstGeom prst="line">
            <a:avLst/>
          </a:prstGeom>
          <a:ln>
            <a:solidFill>
              <a:srgbClr val="534A3F"/>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C21980B3-03D9-462B-BAF2-A7070010C659}"/>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l="45787" t="36259" r="26563" b="14705"/>
          <a:stretch>
            <a:fillRect/>
          </a:stretch>
        </p:blipFill>
        <p:spPr>
          <a:xfrm flipH="1">
            <a:off x="3755058" y="983882"/>
            <a:ext cx="1773994" cy="2359542"/>
          </a:xfrm>
          <a:custGeom>
            <a:avLst/>
            <a:gdLst>
              <a:gd name="connsiteX0" fmla="*/ 3371112 w 3371112"/>
              <a:gd name="connsiteY0" fmla="*/ 0 h 3362868"/>
              <a:gd name="connsiteX1" fmla="*/ 0 w 3371112"/>
              <a:gd name="connsiteY1" fmla="*/ 0 h 3362868"/>
              <a:gd name="connsiteX2" fmla="*/ 0 w 3371112"/>
              <a:gd name="connsiteY2" fmla="*/ 3362868 h 3362868"/>
              <a:gd name="connsiteX3" fmla="*/ 3371112 w 3371112"/>
              <a:gd name="connsiteY3" fmla="*/ 3362868 h 3362868"/>
            </a:gdLst>
            <a:ahLst/>
            <a:cxnLst>
              <a:cxn ang="0">
                <a:pos x="connsiteX0" y="connsiteY0"/>
              </a:cxn>
              <a:cxn ang="0">
                <a:pos x="connsiteX1" y="connsiteY1"/>
              </a:cxn>
              <a:cxn ang="0">
                <a:pos x="connsiteX2" y="connsiteY2"/>
              </a:cxn>
              <a:cxn ang="0">
                <a:pos x="connsiteX3" y="connsiteY3"/>
              </a:cxn>
            </a:cxnLst>
            <a:rect l="l" t="t" r="r" b="b"/>
            <a:pathLst>
              <a:path w="3371112" h="3362868">
                <a:moveTo>
                  <a:pt x="3371112" y="0"/>
                </a:moveTo>
                <a:lnTo>
                  <a:pt x="0" y="0"/>
                </a:lnTo>
                <a:lnTo>
                  <a:pt x="0" y="3362868"/>
                </a:lnTo>
                <a:lnTo>
                  <a:pt x="3371112" y="3362868"/>
                </a:lnTo>
                <a:close/>
              </a:path>
            </a:pathLst>
          </a:custGeom>
        </p:spPr>
      </p:pic>
      <p:sp>
        <p:nvSpPr>
          <p:cNvPr id="41" name="Oval 40">
            <a:extLst>
              <a:ext uri="{FF2B5EF4-FFF2-40B4-BE49-F238E27FC236}">
                <a16:creationId xmlns:a16="http://schemas.microsoft.com/office/drawing/2014/main" id="{06E64A6D-2B9F-4AAD-AB42-A61BAF01AC1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8194" y="1268361"/>
            <a:ext cx="1467612" cy="1953058"/>
          </a:xfrm>
          <a:prstGeom prst="ellipse">
            <a:avLst/>
          </a:prstGeom>
          <a:solidFill>
            <a:srgbClr val="FFFFFF"/>
          </a:solidFill>
          <a:ln>
            <a:solidFill>
              <a:srgbClr val="534A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Attēls 20" descr="Attēls, kurā ir persona, siena, iekštelpa, vīrietis&#10;&#10;Apraksts izveidots ar ļoti augstu ticamību">
            <a:extLst>
              <a:ext uri="{FF2B5EF4-FFF2-40B4-BE49-F238E27FC236}">
                <a16:creationId xmlns:a16="http://schemas.microsoft.com/office/drawing/2014/main" id="{6A4D6804-9BF6-4562-B587-707E0F2DC4A0}"/>
              </a:ext>
            </a:extLst>
          </p:cNvPr>
          <p:cNvPicPr>
            <a:picLocks noChangeAspect="1"/>
          </p:cNvPicPr>
          <p:nvPr/>
        </p:nvPicPr>
        <p:blipFill rotWithShape="1">
          <a:blip r:embed="rId3">
            <a:alphaModFix/>
            <a:extLst/>
          </a:blip>
          <a:srcRect l="5505" r="2752"/>
          <a:stretch/>
        </p:blipFill>
        <p:spPr>
          <a:xfrm>
            <a:off x="3886200" y="1330490"/>
            <a:ext cx="1371600" cy="1828800"/>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15" name="Virsraksts 14">
            <a:extLst>
              <a:ext uri="{FF2B5EF4-FFF2-40B4-BE49-F238E27FC236}">
                <a16:creationId xmlns:a16="http://schemas.microsoft.com/office/drawing/2014/main" id="{4D79D77D-335B-4D7B-9C53-21255E9BC73C}"/>
              </a:ext>
            </a:extLst>
          </p:cNvPr>
          <p:cNvSpPr>
            <a:spLocks noGrp="1"/>
          </p:cNvSpPr>
          <p:nvPr>
            <p:ph type="title"/>
          </p:nvPr>
        </p:nvSpPr>
        <p:spPr>
          <a:xfrm>
            <a:off x="1036947" y="3424348"/>
            <a:ext cx="7070105" cy="1424410"/>
          </a:xfrm>
        </p:spPr>
        <p:txBody>
          <a:bodyPr vert="horz" lIns="91440" tIns="45720" rIns="91440" bIns="45720" rtlCol="0" anchor="b">
            <a:normAutofit/>
          </a:bodyPr>
          <a:lstStyle/>
          <a:p>
            <a:pPr algn="ctr" defTabSz="914400" eaLnBrk="1" hangingPunct="1">
              <a:lnSpc>
                <a:spcPct val="90000"/>
              </a:lnSpc>
            </a:pPr>
            <a:r>
              <a:rPr lang="en-US" sz="2200" kern="1200" dirty="0">
                <a:solidFill>
                  <a:schemeClr val="accent4">
                    <a:lumMod val="50000"/>
                  </a:schemeClr>
                </a:solidFill>
                <a:latin typeface="Arial" panose="020B0604020202020204" pitchFamily="34" charset="0"/>
                <a:ea typeface="+mj-ea"/>
                <a:cs typeface="Arial" panose="020B0604020202020204" pitchFamily="34" charset="0"/>
              </a:rPr>
              <a:t>An ounce of prevention is</a:t>
            </a:r>
            <a:br>
              <a:rPr lang="en-US" sz="2200" kern="1200" dirty="0">
                <a:solidFill>
                  <a:schemeClr val="accent4">
                    <a:lumMod val="50000"/>
                  </a:schemeClr>
                </a:solidFill>
                <a:latin typeface="Arial" panose="020B0604020202020204" pitchFamily="34" charset="0"/>
                <a:ea typeface="+mj-ea"/>
                <a:cs typeface="Arial" panose="020B0604020202020204" pitchFamily="34" charset="0"/>
              </a:rPr>
            </a:br>
            <a:r>
              <a:rPr lang="en-US" sz="2200" kern="1200" dirty="0">
                <a:solidFill>
                  <a:schemeClr val="accent4">
                    <a:lumMod val="50000"/>
                  </a:schemeClr>
                </a:solidFill>
                <a:latin typeface="Arial" panose="020B0604020202020204" pitchFamily="34" charset="0"/>
                <a:ea typeface="+mj-ea"/>
                <a:cs typeface="Arial" panose="020B0604020202020204" pitchFamily="34" charset="0"/>
              </a:rPr>
              <a:t> worth a pound of cure </a:t>
            </a:r>
            <a:br>
              <a:rPr lang="en-US" sz="2200" kern="1200" dirty="0">
                <a:solidFill>
                  <a:schemeClr val="accent4">
                    <a:lumMod val="50000"/>
                  </a:schemeClr>
                </a:solidFill>
                <a:latin typeface="Arial" panose="020B0604020202020204" pitchFamily="34" charset="0"/>
                <a:ea typeface="+mj-ea"/>
                <a:cs typeface="Arial" panose="020B0604020202020204" pitchFamily="34" charset="0"/>
              </a:rPr>
            </a:br>
            <a:r>
              <a:rPr lang="en-US" sz="2200" kern="1200" dirty="0">
                <a:solidFill>
                  <a:srgbClr val="7030A0"/>
                </a:solidFill>
                <a:latin typeface="Arial" panose="020B0604020202020204" pitchFamily="34" charset="0"/>
                <a:ea typeface="+mj-ea"/>
                <a:cs typeface="Arial" panose="020B0604020202020204" pitchFamily="34" charset="0"/>
              </a:rPr>
              <a:t>                      Benjamin Franklin</a:t>
            </a:r>
            <a:br>
              <a:rPr lang="en-US" sz="2200" kern="1200" dirty="0">
                <a:solidFill>
                  <a:srgbClr val="7030A0"/>
                </a:solidFill>
                <a:latin typeface="+mj-lt"/>
                <a:ea typeface="+mj-ea"/>
                <a:cs typeface="+mj-cs"/>
              </a:rPr>
            </a:br>
            <a:endParaRPr lang="en-US" sz="2200" kern="1200" dirty="0">
              <a:solidFill>
                <a:srgbClr val="7030A0"/>
              </a:solidFill>
              <a:latin typeface="+mj-lt"/>
              <a:ea typeface="+mj-ea"/>
              <a:cs typeface="+mj-cs"/>
            </a:endParaRPr>
          </a:p>
        </p:txBody>
      </p:sp>
    </p:spTree>
    <p:extLst>
      <p:ext uri="{BB962C8B-B14F-4D97-AF65-F5344CB8AC3E}">
        <p14:creationId xmlns:p14="http://schemas.microsoft.com/office/powerpoint/2010/main" val="824070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50979" y="3941378"/>
            <a:ext cx="2795752" cy="1870842"/>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lv-LV"/>
          </a:p>
        </p:txBody>
      </p:sp>
      <p:graphicFrame>
        <p:nvGraphicFramePr>
          <p:cNvPr id="16" name="Satura vietturis 4"/>
          <p:cNvGraphicFramePr>
            <a:graphicFrameLocks noGrp="1"/>
          </p:cNvGraphicFramePr>
          <p:nvPr>
            <p:ph idx="1"/>
            <p:extLst>
              <p:ext uri="{D42A27DB-BD31-4B8C-83A1-F6EECF244321}">
                <p14:modId xmlns:p14="http://schemas.microsoft.com/office/powerpoint/2010/main" val="3210351973"/>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Virsraksts 3">
            <a:extLst>
              <a:ext uri="{FF2B5EF4-FFF2-40B4-BE49-F238E27FC236}">
                <a16:creationId xmlns:a16="http://schemas.microsoft.com/office/drawing/2014/main" id="{8562D15A-3BC3-48A3-A384-5CDA14F87512}"/>
              </a:ext>
            </a:extLst>
          </p:cNvPr>
          <p:cNvSpPr>
            <a:spLocks noGrp="1"/>
          </p:cNvSpPr>
          <p:nvPr>
            <p:ph type="title"/>
          </p:nvPr>
        </p:nvSpPr>
        <p:spPr>
          <a:xfrm>
            <a:off x="1492469" y="209713"/>
            <a:ext cx="7022881" cy="1325563"/>
          </a:xfrm>
        </p:spPr>
        <p:txBody>
          <a:bodyPr>
            <a:normAutofit/>
          </a:bodyPr>
          <a:lstStyle/>
          <a:p>
            <a:pPr algn="l"/>
            <a:r>
              <a:rPr lang="lv-LV" sz="3500" b="1" dirty="0">
                <a:solidFill>
                  <a:schemeClr val="accent4">
                    <a:lumMod val="50000"/>
                  </a:schemeClr>
                </a:solidFill>
                <a:latin typeface="Arial" panose="020B0604020202020204" pitchFamily="34" charset="0"/>
                <a:cs typeface="Arial" panose="020B0604020202020204" pitchFamily="34" charset="0"/>
              </a:rPr>
              <a:t>Izplatītākie mīti</a:t>
            </a:r>
          </a:p>
        </p:txBody>
      </p:sp>
      <p:pic>
        <p:nvPicPr>
          <p:cNvPr id="6" name="Picture 1434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9306" y="451178"/>
            <a:ext cx="11731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2114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708484" y="126833"/>
            <a:ext cx="7435516" cy="1143000"/>
          </a:xfrm>
        </p:spPr>
        <p:txBody>
          <a:bodyPr/>
          <a:lstStyle/>
          <a:p>
            <a:pPr algn="l" eaLnBrk="1" hangingPunct="1"/>
            <a:r>
              <a:rPr lang="en-US" altLang="lv-LV" sz="4000" dirty="0" err="1">
                <a:solidFill>
                  <a:schemeClr val="accent4">
                    <a:lumMod val="50000"/>
                  </a:schemeClr>
                </a:solidFill>
                <a:latin typeface="Arial" charset="0"/>
                <a:ea typeface="Arial" charset="0"/>
                <a:cs typeface="Arial" charset="0"/>
              </a:rPr>
              <a:t>Cervarix</a:t>
            </a:r>
            <a:r>
              <a:rPr lang="en-US" altLang="lv-LV" sz="4000" dirty="0">
                <a:solidFill>
                  <a:schemeClr val="accent4">
                    <a:lumMod val="50000"/>
                  </a:schemeClr>
                </a:solidFill>
                <a:latin typeface="Arial" charset="0"/>
                <a:ea typeface="Arial" charset="0"/>
                <a:cs typeface="Arial" charset="0"/>
              </a:rPr>
              <a:t> un </a:t>
            </a:r>
            <a:r>
              <a:rPr lang="en-US" altLang="lv-LV" sz="4000" dirty="0" err="1">
                <a:solidFill>
                  <a:schemeClr val="accent4">
                    <a:lumMod val="50000"/>
                  </a:schemeClr>
                </a:solidFill>
                <a:latin typeface="Arial" charset="0"/>
                <a:ea typeface="Arial" charset="0"/>
                <a:cs typeface="Arial" charset="0"/>
              </a:rPr>
              <a:t>grūtniecība</a:t>
            </a:r>
            <a:r>
              <a:rPr lang="en-US" altLang="lv-LV" sz="4000" dirty="0">
                <a:solidFill>
                  <a:schemeClr val="accent4">
                    <a:lumMod val="50000"/>
                  </a:schemeClr>
                </a:solidFill>
                <a:latin typeface="Arial" charset="0"/>
                <a:ea typeface="Arial" charset="0"/>
                <a:cs typeface="Arial" charset="0"/>
              </a:rPr>
              <a:t> </a:t>
            </a:r>
            <a:endParaRPr lang="lv-LV" altLang="lv-LV" sz="4000" dirty="0">
              <a:solidFill>
                <a:schemeClr val="accent4">
                  <a:lumMod val="50000"/>
                </a:schemeClr>
              </a:solidFill>
              <a:latin typeface="Arial" charset="0"/>
              <a:ea typeface="Arial" charset="0"/>
              <a:cs typeface="Arial" charset="0"/>
            </a:endParaRPr>
          </a:p>
        </p:txBody>
      </p:sp>
      <p:sp>
        <p:nvSpPr>
          <p:cNvPr id="18435" name="Content Placeholder 2"/>
          <p:cNvSpPr>
            <a:spLocks noGrp="1"/>
          </p:cNvSpPr>
          <p:nvPr>
            <p:ph idx="1"/>
          </p:nvPr>
        </p:nvSpPr>
        <p:spPr>
          <a:xfrm>
            <a:off x="517358" y="1937083"/>
            <a:ext cx="8229600" cy="4201779"/>
          </a:xfrm>
        </p:spPr>
        <p:txBody>
          <a:bodyPr/>
          <a:lstStyle/>
          <a:p>
            <a:pPr marL="0" indent="0">
              <a:buNone/>
            </a:pPr>
            <a:r>
              <a:rPr lang="en-US" sz="1800" b="1" dirty="0" err="1">
                <a:solidFill>
                  <a:srgbClr val="7030A0"/>
                </a:solidFill>
                <a:latin typeface="Arial" charset="0"/>
                <a:ea typeface="Arial" charset="0"/>
                <a:cs typeface="Arial" charset="0"/>
              </a:rPr>
              <a:t>Klīniskās</a:t>
            </a:r>
            <a:r>
              <a:rPr lang="en-US" sz="1800" b="1" dirty="0">
                <a:solidFill>
                  <a:srgbClr val="7030A0"/>
                </a:solidFill>
                <a:latin typeface="Arial" charset="0"/>
                <a:ea typeface="Arial" charset="0"/>
                <a:cs typeface="Arial" charset="0"/>
              </a:rPr>
              <a:t> </a:t>
            </a:r>
            <a:r>
              <a:rPr lang="en-US" sz="1800" b="1" dirty="0" err="1">
                <a:solidFill>
                  <a:srgbClr val="7030A0"/>
                </a:solidFill>
                <a:latin typeface="Arial" charset="0"/>
                <a:ea typeface="Arial" charset="0"/>
                <a:cs typeface="Arial" charset="0"/>
              </a:rPr>
              <a:t>izstrādes</a:t>
            </a:r>
            <a:r>
              <a:rPr lang="en-US" sz="1800" b="1" dirty="0">
                <a:solidFill>
                  <a:srgbClr val="7030A0"/>
                </a:solidFill>
                <a:latin typeface="Arial" charset="0"/>
                <a:ea typeface="Arial" charset="0"/>
                <a:cs typeface="Arial" charset="0"/>
              </a:rPr>
              <a:t> </a:t>
            </a:r>
            <a:r>
              <a:rPr lang="en-US" sz="1800" b="1" dirty="0" err="1">
                <a:solidFill>
                  <a:srgbClr val="7030A0"/>
                </a:solidFill>
                <a:latin typeface="Arial" charset="0"/>
                <a:ea typeface="Arial" charset="0"/>
                <a:cs typeface="Arial" charset="0"/>
              </a:rPr>
              <a:t>laikā</a:t>
            </a:r>
            <a:r>
              <a:rPr lang="en-US" sz="1800" b="1" dirty="0">
                <a:solidFill>
                  <a:srgbClr val="7030A0"/>
                </a:solidFill>
                <a:latin typeface="Arial" charset="0"/>
                <a:ea typeface="Arial" charset="0"/>
                <a:cs typeface="Arial" charset="0"/>
              </a:rPr>
              <a:t> </a:t>
            </a:r>
            <a:r>
              <a:rPr lang="en-US" sz="1800" b="1" dirty="0" err="1">
                <a:solidFill>
                  <a:srgbClr val="7030A0"/>
                </a:solidFill>
                <a:latin typeface="Arial" charset="0"/>
                <a:ea typeface="Arial" charset="0"/>
                <a:cs typeface="Arial" charset="0"/>
              </a:rPr>
              <a:t>tika</a:t>
            </a:r>
            <a:r>
              <a:rPr lang="en-US" sz="1800" b="1" dirty="0">
                <a:solidFill>
                  <a:srgbClr val="7030A0"/>
                </a:solidFill>
                <a:latin typeface="Arial" charset="0"/>
                <a:ea typeface="Arial" charset="0"/>
                <a:cs typeface="Arial" charset="0"/>
              </a:rPr>
              <a:t> </a:t>
            </a:r>
            <a:r>
              <a:rPr lang="en-US" sz="1800" b="1" dirty="0" err="1">
                <a:solidFill>
                  <a:srgbClr val="7030A0"/>
                </a:solidFill>
                <a:latin typeface="Arial" charset="0"/>
                <a:ea typeface="Arial" charset="0"/>
                <a:cs typeface="Arial" charset="0"/>
              </a:rPr>
              <a:t>ziņots</a:t>
            </a:r>
            <a:r>
              <a:rPr lang="en-US" sz="1800" b="1" dirty="0">
                <a:solidFill>
                  <a:srgbClr val="7030A0"/>
                </a:solidFill>
                <a:latin typeface="Arial" charset="0"/>
                <a:ea typeface="Arial" charset="0"/>
                <a:cs typeface="Arial" charset="0"/>
              </a:rPr>
              <a:t> par 10 476 </a:t>
            </a:r>
            <a:r>
              <a:rPr lang="en-US" sz="1800" b="1" dirty="0" err="1">
                <a:solidFill>
                  <a:srgbClr val="7030A0"/>
                </a:solidFill>
                <a:latin typeface="Arial" charset="0"/>
                <a:ea typeface="Arial" charset="0"/>
                <a:cs typeface="Arial" charset="0"/>
              </a:rPr>
              <a:t>grūtniecībām</a:t>
            </a:r>
            <a:endParaRPr lang="en-US" sz="1800" b="1" dirty="0">
              <a:solidFill>
                <a:srgbClr val="7030A0"/>
              </a:solidFill>
              <a:latin typeface="Arial" charset="0"/>
              <a:ea typeface="Arial" charset="0"/>
              <a:cs typeface="Arial" charset="0"/>
            </a:endParaRPr>
          </a:p>
          <a:p>
            <a:endParaRPr lang="en-US" sz="1800" b="1" dirty="0">
              <a:solidFill>
                <a:srgbClr val="7030A0"/>
              </a:solidFill>
              <a:latin typeface="Arial" charset="0"/>
              <a:ea typeface="Arial" charset="0"/>
              <a:cs typeface="Arial" charset="0"/>
            </a:endParaRPr>
          </a:p>
        </p:txBody>
      </p:sp>
      <p:pic>
        <p:nvPicPr>
          <p:cNvPr id="5" name="Picture 1433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7358" y="126833"/>
            <a:ext cx="833438"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p:cNvGraphicFramePr>
            <a:graphicFrameLocks noGrp="1"/>
          </p:cNvGraphicFramePr>
          <p:nvPr>
            <p:extLst/>
          </p:nvPr>
        </p:nvGraphicFramePr>
        <p:xfrm>
          <a:off x="517358" y="2628701"/>
          <a:ext cx="7560840" cy="1173728"/>
        </p:xfrm>
        <a:graphic>
          <a:graphicData uri="http://schemas.openxmlformats.org/drawingml/2006/table">
            <a:tbl>
              <a:tblPr firstRow="1" bandRow="1">
                <a:tableStyleId>{00A15C55-8517-42AA-B614-E9B94910E393}</a:tableStyleId>
              </a:tblPr>
              <a:tblGrid>
                <a:gridCol w="3780420">
                  <a:extLst>
                    <a:ext uri="{9D8B030D-6E8A-4147-A177-3AD203B41FA5}">
                      <a16:colId xmlns:a16="http://schemas.microsoft.com/office/drawing/2014/main" val="20000"/>
                    </a:ext>
                  </a:extLst>
                </a:gridCol>
                <a:gridCol w="3780420">
                  <a:extLst>
                    <a:ext uri="{9D8B030D-6E8A-4147-A177-3AD203B41FA5}">
                      <a16:colId xmlns:a16="http://schemas.microsoft.com/office/drawing/2014/main" val="20001"/>
                    </a:ext>
                  </a:extLst>
                </a:gridCol>
              </a:tblGrid>
              <a:tr h="586864">
                <a:tc>
                  <a:txBody>
                    <a:bodyPr/>
                    <a:lstStyle/>
                    <a:p>
                      <a:pPr algn="ctr"/>
                      <a:r>
                        <a:rPr lang="lv-LV" sz="2500" dirty="0">
                          <a:latin typeface="Arial" charset="0"/>
                          <a:ea typeface="Arial" charset="0"/>
                          <a:cs typeface="Arial" charset="0"/>
                        </a:rPr>
                        <a:t>Kontroles grupa </a:t>
                      </a:r>
                      <a:endParaRPr lang="lv-LV" sz="2500" b="1" dirty="0">
                        <a:latin typeface="Arial" charset="0"/>
                        <a:ea typeface="Arial" charset="0"/>
                        <a:cs typeface="Arial" charset="0"/>
                      </a:endParaRPr>
                    </a:p>
                  </a:txBody>
                  <a:tcPr/>
                </a:tc>
                <a:tc>
                  <a:txBody>
                    <a:bodyPr/>
                    <a:lstStyle/>
                    <a:p>
                      <a:pPr algn="ctr"/>
                      <a:r>
                        <a:rPr lang="lv-LV" sz="2500" dirty="0">
                          <a:latin typeface="Arial" charset="0"/>
                          <a:ea typeface="Arial" charset="0"/>
                          <a:cs typeface="Arial" charset="0"/>
                        </a:rPr>
                        <a:t> </a:t>
                      </a:r>
                      <a:r>
                        <a:rPr lang="lv-LV" sz="2500" dirty="0" err="1">
                          <a:latin typeface="Arial" charset="0"/>
                          <a:ea typeface="Arial" charset="0"/>
                          <a:cs typeface="Arial" charset="0"/>
                        </a:rPr>
                        <a:t>Cervarix</a:t>
                      </a:r>
                      <a:endParaRPr lang="lv-LV" sz="2500" b="1" i="1" dirty="0">
                        <a:latin typeface="Arial" charset="0"/>
                        <a:ea typeface="Arial" charset="0"/>
                        <a:cs typeface="Arial" charset="0"/>
                      </a:endParaRPr>
                    </a:p>
                  </a:txBody>
                  <a:tcPr/>
                </a:tc>
                <a:extLst>
                  <a:ext uri="{0D108BD9-81ED-4DB2-BD59-A6C34878D82A}">
                    <a16:rowId xmlns:a16="http://schemas.microsoft.com/office/drawing/2014/main" val="10000"/>
                  </a:ext>
                </a:extLst>
              </a:tr>
              <a:tr h="586864">
                <a:tc>
                  <a:txBody>
                    <a:bodyPr/>
                    <a:lstStyle/>
                    <a:p>
                      <a:pPr algn="ctr"/>
                      <a:r>
                        <a:rPr lang="lv-LV" sz="2500" dirty="0">
                          <a:solidFill>
                            <a:schemeClr val="accent4">
                              <a:lumMod val="50000"/>
                            </a:schemeClr>
                          </a:solidFill>
                          <a:latin typeface="Arial" charset="0"/>
                          <a:ea typeface="Arial" charset="0"/>
                          <a:cs typeface="Arial" charset="0"/>
                        </a:rPr>
                        <a:t>5089 grūtniecības</a:t>
                      </a:r>
                      <a:endParaRPr lang="lv-LV" sz="2500" b="1" dirty="0">
                        <a:solidFill>
                          <a:schemeClr val="accent4">
                            <a:lumMod val="50000"/>
                          </a:schemeClr>
                        </a:solidFill>
                        <a:latin typeface="Arial" charset="0"/>
                        <a:ea typeface="Arial" charset="0"/>
                        <a:cs typeface="Arial" charset="0"/>
                      </a:endParaRPr>
                    </a:p>
                  </a:txBody>
                  <a:tcPr/>
                </a:tc>
                <a:tc>
                  <a:txBody>
                    <a:bodyPr/>
                    <a:lstStyle/>
                    <a:p>
                      <a:pPr algn="ctr"/>
                      <a:r>
                        <a:rPr lang="lv-LV" sz="2500" kern="1200" baseline="0" dirty="0">
                          <a:solidFill>
                            <a:schemeClr val="accent4">
                              <a:lumMod val="50000"/>
                            </a:schemeClr>
                          </a:solidFill>
                          <a:latin typeface="Arial" charset="0"/>
                          <a:ea typeface="Arial" charset="0"/>
                          <a:cs typeface="Arial" charset="0"/>
                        </a:rPr>
                        <a:t>5387 </a:t>
                      </a:r>
                      <a:r>
                        <a:rPr lang="lv-LV" sz="2500" dirty="0">
                          <a:solidFill>
                            <a:schemeClr val="accent4">
                              <a:lumMod val="50000"/>
                            </a:schemeClr>
                          </a:solidFill>
                          <a:latin typeface="Arial" charset="0"/>
                          <a:ea typeface="Arial" charset="0"/>
                          <a:cs typeface="Arial" charset="0"/>
                        </a:rPr>
                        <a:t> grūtniecības</a:t>
                      </a:r>
                      <a:endParaRPr lang="lv-LV" sz="2500" b="1" dirty="0">
                        <a:solidFill>
                          <a:schemeClr val="accent4">
                            <a:lumMod val="50000"/>
                          </a:schemeClr>
                        </a:solidFill>
                        <a:latin typeface="Arial" charset="0"/>
                        <a:ea typeface="Arial" charset="0"/>
                        <a:cs typeface="Arial" charset="0"/>
                      </a:endParaRPr>
                    </a:p>
                  </a:txBody>
                  <a:tcPr/>
                </a:tc>
                <a:extLst>
                  <a:ext uri="{0D108BD9-81ED-4DB2-BD59-A6C34878D82A}">
                    <a16:rowId xmlns:a16="http://schemas.microsoft.com/office/drawing/2014/main" val="10001"/>
                  </a:ext>
                </a:extLst>
              </a:tr>
            </a:tbl>
          </a:graphicData>
        </a:graphic>
      </p:graphicFrame>
      <p:sp>
        <p:nvSpPr>
          <p:cNvPr id="2" name="Rectangle 1"/>
          <p:cNvSpPr/>
          <p:nvPr/>
        </p:nvSpPr>
        <p:spPr>
          <a:xfrm>
            <a:off x="144379" y="6426551"/>
            <a:ext cx="4572000" cy="523220"/>
          </a:xfrm>
          <a:prstGeom prst="rect">
            <a:avLst/>
          </a:prstGeom>
        </p:spPr>
        <p:txBody>
          <a:bodyPr>
            <a:spAutoFit/>
          </a:bodyPr>
          <a:lstStyle/>
          <a:p>
            <a:r>
              <a:rPr lang="lv-LV" sz="1400" dirty="0" err="1">
                <a:solidFill>
                  <a:schemeClr val="accent4">
                    <a:lumMod val="50000"/>
                  </a:schemeClr>
                </a:solidFill>
                <a:latin typeface="Arial" charset="0"/>
                <a:ea typeface="Arial" charset="0"/>
                <a:cs typeface="Arial" charset="0"/>
              </a:rPr>
              <a:t>Cervarix</a:t>
            </a:r>
            <a:r>
              <a:rPr lang="lv-LV" sz="1400" dirty="0">
                <a:solidFill>
                  <a:schemeClr val="accent4">
                    <a:lumMod val="50000"/>
                  </a:schemeClr>
                </a:solidFill>
                <a:latin typeface="Arial" charset="0"/>
                <a:ea typeface="Arial" charset="0"/>
                <a:cs typeface="Arial" charset="0"/>
              </a:rPr>
              <a:t> zāļu apraksts, GSK, 2015</a:t>
            </a:r>
            <a:endParaRPr lang="en-US" sz="1400" dirty="0">
              <a:solidFill>
                <a:schemeClr val="accent4">
                  <a:lumMod val="50000"/>
                </a:schemeClr>
              </a:solidFill>
              <a:latin typeface="Arial" charset="0"/>
              <a:ea typeface="Arial" charset="0"/>
              <a:cs typeface="Arial" charset="0"/>
            </a:endParaRPr>
          </a:p>
          <a:p>
            <a:endParaRPr lang="lv-LV" sz="1400" dirty="0">
              <a:solidFill>
                <a:schemeClr val="accent4">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20911020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708484" y="126833"/>
            <a:ext cx="7435516" cy="1143000"/>
          </a:xfrm>
        </p:spPr>
        <p:txBody>
          <a:bodyPr/>
          <a:lstStyle/>
          <a:p>
            <a:pPr algn="l" eaLnBrk="1" hangingPunct="1"/>
            <a:r>
              <a:rPr lang="en-US" altLang="lv-LV" sz="4000" dirty="0">
                <a:solidFill>
                  <a:schemeClr val="accent4">
                    <a:lumMod val="50000"/>
                  </a:schemeClr>
                </a:solidFill>
                <a:latin typeface="Arial" charset="0"/>
                <a:ea typeface="Arial" charset="0"/>
                <a:cs typeface="Arial" charset="0"/>
              </a:rPr>
              <a:t>9vHPV </a:t>
            </a:r>
            <a:r>
              <a:rPr lang="en-US" altLang="lv-LV" sz="4000" dirty="0" err="1">
                <a:solidFill>
                  <a:schemeClr val="accent4">
                    <a:lumMod val="50000"/>
                  </a:schemeClr>
                </a:solidFill>
                <a:latin typeface="Arial" charset="0"/>
                <a:ea typeface="Arial" charset="0"/>
                <a:cs typeface="Arial" charset="0"/>
              </a:rPr>
              <a:t>vakcīna</a:t>
            </a:r>
            <a:r>
              <a:rPr lang="en-US" altLang="lv-LV" sz="4000" dirty="0">
                <a:solidFill>
                  <a:schemeClr val="accent4">
                    <a:lumMod val="50000"/>
                  </a:schemeClr>
                </a:solidFill>
                <a:latin typeface="Arial" charset="0"/>
                <a:ea typeface="Arial" charset="0"/>
                <a:cs typeface="Arial" charset="0"/>
              </a:rPr>
              <a:t> un </a:t>
            </a:r>
            <a:r>
              <a:rPr lang="en-US" altLang="lv-LV" sz="4000" dirty="0" err="1">
                <a:solidFill>
                  <a:schemeClr val="accent4">
                    <a:lumMod val="50000"/>
                  </a:schemeClr>
                </a:solidFill>
                <a:latin typeface="Arial" charset="0"/>
                <a:ea typeface="Arial" charset="0"/>
                <a:cs typeface="Arial" charset="0"/>
              </a:rPr>
              <a:t>grūtniecība</a:t>
            </a:r>
            <a:endParaRPr lang="lv-LV" altLang="lv-LV" sz="4000" dirty="0">
              <a:solidFill>
                <a:schemeClr val="accent4">
                  <a:lumMod val="50000"/>
                </a:schemeClr>
              </a:solidFill>
              <a:latin typeface="Arial" charset="0"/>
              <a:ea typeface="Arial" charset="0"/>
              <a:cs typeface="Arial" charset="0"/>
            </a:endParaRPr>
          </a:p>
        </p:txBody>
      </p:sp>
      <p:sp>
        <p:nvSpPr>
          <p:cNvPr id="18435" name="Content Placeholder 2"/>
          <p:cNvSpPr>
            <a:spLocks noGrp="1"/>
          </p:cNvSpPr>
          <p:nvPr>
            <p:ph idx="1"/>
          </p:nvPr>
        </p:nvSpPr>
        <p:spPr>
          <a:xfrm>
            <a:off x="517358" y="1269833"/>
            <a:ext cx="8229600" cy="4869030"/>
          </a:xfrm>
        </p:spPr>
        <p:txBody>
          <a:bodyPr/>
          <a:lstStyle/>
          <a:p>
            <a:pPr>
              <a:buFont typeface="Wingdings" charset="2"/>
              <a:buChar char="§"/>
            </a:pPr>
            <a:r>
              <a:rPr lang="lv-LV" sz="2200" dirty="0">
                <a:solidFill>
                  <a:schemeClr val="accent4">
                    <a:lumMod val="50000"/>
                  </a:schemeClr>
                </a:solidFill>
                <a:latin typeface="Arial" charset="0"/>
                <a:ea typeface="Arial" charset="0"/>
                <a:cs typeface="Arial" charset="0"/>
              </a:rPr>
              <a:t>Specifiski pētījumi ar 9vHPV vakcīnu grūtniecēm veikti nav</a:t>
            </a:r>
          </a:p>
          <a:p>
            <a:pPr lvl="1"/>
            <a:r>
              <a:rPr lang="lv-LV" sz="1800" dirty="0">
                <a:solidFill>
                  <a:schemeClr val="accent4">
                    <a:lumMod val="50000"/>
                  </a:schemeClr>
                </a:solidFill>
                <a:latin typeface="Arial" charset="0"/>
                <a:ea typeface="Arial" charset="0"/>
                <a:cs typeface="Arial" charset="0"/>
              </a:rPr>
              <a:t>Rekomendē 9vHPV vakcīnu uzsākt/turpināt pēc grūtniecības atrisināšanās</a:t>
            </a:r>
          </a:p>
          <a:p>
            <a:pPr lvl="1"/>
            <a:endParaRPr lang="lv-LV" sz="1800" baseline="30000" dirty="0">
              <a:solidFill>
                <a:schemeClr val="accent4">
                  <a:lumMod val="50000"/>
                </a:schemeClr>
              </a:solidFill>
              <a:latin typeface="Arial" charset="0"/>
              <a:ea typeface="Arial" charset="0"/>
              <a:cs typeface="Arial" charset="0"/>
            </a:endParaRPr>
          </a:p>
          <a:p>
            <a:pPr>
              <a:buFont typeface="Wingdings" charset="2"/>
              <a:buChar char="§"/>
            </a:pPr>
            <a:r>
              <a:rPr lang="lv-LV" sz="2200" dirty="0">
                <a:solidFill>
                  <a:schemeClr val="accent4">
                    <a:lumMod val="50000"/>
                  </a:schemeClr>
                </a:solidFill>
                <a:latin typeface="Arial" charset="0"/>
                <a:ea typeface="Arial" charset="0"/>
                <a:cs typeface="Arial" charset="0"/>
              </a:rPr>
              <a:t>9vHPV vakcīnas klīniskajā veidošanas laikā kā aktīvais salīdzinošais rādītājs bija 4vHPV</a:t>
            </a:r>
          </a:p>
          <a:p>
            <a:pPr lvl="1"/>
            <a:r>
              <a:rPr lang="lv-LV" sz="1800" dirty="0">
                <a:solidFill>
                  <a:schemeClr val="accent4">
                    <a:lumMod val="50000"/>
                  </a:schemeClr>
                </a:solidFill>
                <a:latin typeface="Arial" charset="0"/>
                <a:ea typeface="Arial" charset="0"/>
                <a:cs typeface="Arial" charset="0"/>
              </a:rPr>
              <a:t>Anomāliju vai nevēlamu iznākumu daudzums iepriekš saņēmušām 9vHPV vai 4vHPV vakcīnas bija tāpat kā kopējā populācijā – tātad vakcīna nerada paaugstinātu risku</a:t>
            </a:r>
          </a:p>
          <a:p>
            <a:pPr lvl="1"/>
            <a:endParaRPr lang="lv-LV" sz="1800" dirty="0">
              <a:solidFill>
                <a:schemeClr val="accent4">
                  <a:lumMod val="50000"/>
                </a:schemeClr>
              </a:solidFill>
              <a:latin typeface="Arial" charset="0"/>
              <a:ea typeface="Arial" charset="0"/>
              <a:cs typeface="Arial" charset="0"/>
            </a:endParaRPr>
          </a:p>
          <a:p>
            <a:pPr>
              <a:buFont typeface="Wingdings" charset="2"/>
              <a:buChar char="§"/>
            </a:pPr>
            <a:r>
              <a:rPr lang="lv-LV" sz="2200" dirty="0">
                <a:solidFill>
                  <a:schemeClr val="accent4">
                    <a:lumMod val="50000"/>
                  </a:schemeClr>
                </a:solidFill>
                <a:latin typeface="Arial" charset="0"/>
                <a:ea typeface="Arial" charset="0"/>
                <a:cs typeface="Arial" charset="0"/>
              </a:rPr>
              <a:t>Tomēr liels skaits grūtniecību vakcinācijas laikā (vairāk kā 1,000 grūtniecības) norāda, NAV novērota ne </a:t>
            </a:r>
            <a:r>
              <a:rPr lang="lv-LV" sz="2200" dirty="0" err="1">
                <a:solidFill>
                  <a:schemeClr val="accent4">
                    <a:lumMod val="50000"/>
                  </a:schemeClr>
                </a:solidFill>
                <a:latin typeface="Arial" charset="0"/>
                <a:ea typeface="Arial" charset="0"/>
                <a:cs typeface="Arial" charset="0"/>
              </a:rPr>
              <a:t>malformāciju</a:t>
            </a:r>
            <a:r>
              <a:rPr lang="lv-LV" sz="2200" dirty="0">
                <a:solidFill>
                  <a:schemeClr val="accent4">
                    <a:lumMod val="50000"/>
                  </a:schemeClr>
                </a:solidFill>
                <a:latin typeface="Arial" charset="0"/>
                <a:ea typeface="Arial" charset="0"/>
                <a:cs typeface="Arial" charset="0"/>
              </a:rPr>
              <a:t>, ne </a:t>
            </a:r>
            <a:r>
              <a:rPr lang="lv-LV" sz="2200" dirty="0" err="1">
                <a:solidFill>
                  <a:schemeClr val="accent4">
                    <a:lumMod val="50000"/>
                  </a:schemeClr>
                </a:solidFill>
                <a:latin typeface="Arial" charset="0"/>
                <a:ea typeface="Arial" charset="0"/>
                <a:cs typeface="Arial" charset="0"/>
              </a:rPr>
              <a:t>feto</a:t>
            </a:r>
            <a:r>
              <a:rPr lang="lv-LV" sz="2200" dirty="0">
                <a:solidFill>
                  <a:schemeClr val="accent4">
                    <a:lumMod val="50000"/>
                  </a:schemeClr>
                </a:solidFill>
                <a:latin typeface="Arial" charset="0"/>
                <a:ea typeface="Arial" charset="0"/>
                <a:cs typeface="Arial" charset="0"/>
              </a:rPr>
              <a:t>/</a:t>
            </a:r>
            <a:r>
              <a:rPr lang="lv-LV" sz="2200" dirty="0" err="1">
                <a:solidFill>
                  <a:schemeClr val="accent4">
                    <a:lumMod val="50000"/>
                  </a:schemeClr>
                </a:solidFill>
                <a:latin typeface="Arial" charset="0"/>
                <a:ea typeface="Arial" charset="0"/>
                <a:cs typeface="Arial" charset="0"/>
              </a:rPr>
              <a:t>neonatālas</a:t>
            </a:r>
            <a:r>
              <a:rPr lang="lv-LV" sz="2200" dirty="0">
                <a:solidFill>
                  <a:schemeClr val="accent4">
                    <a:lumMod val="50000"/>
                  </a:schemeClr>
                </a:solidFill>
                <a:latin typeface="Arial" charset="0"/>
                <a:ea typeface="Arial" charset="0"/>
                <a:cs typeface="Arial" charset="0"/>
              </a:rPr>
              <a:t> </a:t>
            </a:r>
            <a:r>
              <a:rPr lang="lv-LV" sz="2200" dirty="0" err="1">
                <a:solidFill>
                  <a:schemeClr val="accent4">
                    <a:lumMod val="50000"/>
                  </a:schemeClr>
                </a:solidFill>
                <a:latin typeface="Arial" charset="0"/>
                <a:ea typeface="Arial" charset="0"/>
                <a:cs typeface="Arial" charset="0"/>
              </a:rPr>
              <a:t>toksicitāte</a:t>
            </a:r>
            <a:r>
              <a:rPr lang="lv-LV" sz="2200" dirty="0">
                <a:solidFill>
                  <a:schemeClr val="accent4">
                    <a:lumMod val="50000"/>
                  </a:schemeClr>
                </a:solidFill>
                <a:latin typeface="Arial" charset="0"/>
                <a:ea typeface="Arial" charset="0"/>
                <a:cs typeface="Arial" charset="0"/>
              </a:rPr>
              <a:t> saņemot 9vHPV vakcīnu</a:t>
            </a:r>
            <a:endParaRPr lang="lv-LV" sz="2200" baseline="30000" dirty="0">
              <a:solidFill>
                <a:schemeClr val="accent4">
                  <a:lumMod val="50000"/>
                </a:schemeClr>
              </a:solidFill>
              <a:latin typeface="Arial" charset="0"/>
              <a:ea typeface="Arial" charset="0"/>
              <a:cs typeface="Arial" charset="0"/>
            </a:endParaRPr>
          </a:p>
        </p:txBody>
      </p:sp>
      <p:pic>
        <p:nvPicPr>
          <p:cNvPr id="6" name="Picture 2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3520" y="222083"/>
            <a:ext cx="11382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Kājenes vietturis 5"/>
          <p:cNvSpPr>
            <a:spLocks noGrp="1"/>
          </p:cNvSpPr>
          <p:nvPr>
            <p:ph type="ftr" sz="quarter" idx="11"/>
          </p:nvPr>
        </p:nvSpPr>
        <p:spPr>
          <a:xfrm>
            <a:off x="88983" y="6404477"/>
            <a:ext cx="4114800" cy="365125"/>
          </a:xfrm>
        </p:spPr>
        <p:txBody>
          <a:bodyPr/>
          <a:lstStyle/>
          <a:p>
            <a:pPr algn="l"/>
            <a:r>
              <a:rPr lang="en-US" sz="1000" dirty="0">
                <a:latin typeface="Arial" charset="0"/>
                <a:ea typeface="Arial" charset="0"/>
                <a:cs typeface="Arial" charset="0"/>
              </a:rPr>
              <a:t>GARDASIL 9 [summary of product characteristics]. Lyon, France: Sanofi Pasteur MSD SNC; 2015.</a:t>
            </a:r>
            <a:endParaRPr lang="lv-LV" sz="1000" dirty="0">
              <a:latin typeface="Arial" charset="0"/>
              <a:ea typeface="Arial" charset="0"/>
              <a:cs typeface="Arial" charset="0"/>
            </a:endParaRPr>
          </a:p>
        </p:txBody>
      </p:sp>
    </p:spTree>
    <p:extLst>
      <p:ext uri="{BB962C8B-B14F-4D97-AF65-F5344CB8AC3E}">
        <p14:creationId xmlns:p14="http://schemas.microsoft.com/office/powerpoint/2010/main" val="5650174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3">
            <a:extLst>
              <a:ext uri="{FF2B5EF4-FFF2-40B4-BE49-F238E27FC236}">
                <a16:creationId xmlns:a16="http://schemas.microsoft.com/office/drawing/2014/main" id="{38201264-E651-49D5-93B2-D793A7C56CB0}"/>
              </a:ext>
            </a:extLst>
          </p:cNvPr>
          <p:cNvSpPr>
            <a:spLocks noGrp="1"/>
          </p:cNvSpPr>
          <p:nvPr>
            <p:ph type="title"/>
          </p:nvPr>
        </p:nvSpPr>
        <p:spPr>
          <a:xfrm>
            <a:off x="539433" y="2747962"/>
            <a:ext cx="7772400" cy="1362075"/>
          </a:xfrm>
        </p:spPr>
        <p:txBody>
          <a:bodyPr/>
          <a:lstStyle/>
          <a:p>
            <a:r>
              <a:rPr lang="lv-LV" sz="3500" dirty="0">
                <a:solidFill>
                  <a:srgbClr val="7030A0"/>
                </a:solidFill>
                <a:latin typeface="Arial" panose="020B0604020202020204" pitchFamily="34" charset="0"/>
                <a:cs typeface="Arial" panose="020B0604020202020204" pitchFamily="34" charset="0"/>
              </a:rPr>
              <a:t>citu valstu labā pieredze </a:t>
            </a:r>
            <a:r>
              <a:rPr lang="lv-LV" sz="3500" dirty="0">
                <a:solidFill>
                  <a:schemeClr val="accent4">
                    <a:lumMod val="50000"/>
                  </a:schemeClr>
                </a:solidFill>
                <a:latin typeface="Arial" panose="020B0604020202020204" pitchFamily="34" charset="0"/>
                <a:cs typeface="Arial" panose="020B0604020202020204" pitchFamily="34" charset="0"/>
              </a:rPr>
              <a:t>un prakse vakcinācijas pret CPV programmas īstenošanā</a:t>
            </a:r>
            <a:br>
              <a:rPr lang="lv-LV" sz="3500" dirty="0">
                <a:latin typeface="Arial" panose="020B0604020202020204" pitchFamily="34" charset="0"/>
                <a:cs typeface="Arial" panose="020B0604020202020204" pitchFamily="34" charset="0"/>
              </a:rPr>
            </a:br>
            <a:endParaRPr lang="lv-LV" sz="3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618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7D503AAF-CA9C-44B2-910B-2990ABC4189B}"/>
              </a:ext>
            </a:extLst>
          </p:cNvPr>
          <p:cNvSpPr>
            <a:spLocks noGrp="1"/>
          </p:cNvSpPr>
          <p:nvPr>
            <p:ph type="title"/>
          </p:nvPr>
        </p:nvSpPr>
        <p:spPr>
          <a:xfrm>
            <a:off x="1860550" y="381000"/>
            <a:ext cx="6826250" cy="1495425"/>
          </a:xfrm>
        </p:spPr>
        <p:txBody>
          <a:bodyPr/>
          <a:lstStyle/>
          <a:p>
            <a:pPr algn="ctr"/>
            <a:r>
              <a:rPr lang="lv-LV" altLang="lv-LV" sz="2800" dirty="0">
                <a:solidFill>
                  <a:schemeClr val="accent4">
                    <a:lumMod val="50000"/>
                  </a:schemeClr>
                </a:solidFill>
                <a:latin typeface="Arial" panose="020B0604020202020204" pitchFamily="34" charset="0"/>
                <a:cs typeface="Arial" panose="020B0604020202020204" pitchFamily="34" charset="0"/>
              </a:rPr>
              <a:t>Vakcinācija* pret cilvēka </a:t>
            </a:r>
            <a:r>
              <a:rPr lang="lv-LV" altLang="lv-LV" sz="2800" dirty="0" err="1">
                <a:solidFill>
                  <a:schemeClr val="accent4">
                    <a:lumMod val="50000"/>
                  </a:schemeClr>
                </a:solidFill>
                <a:latin typeface="Arial" panose="020B0604020202020204" pitchFamily="34" charset="0"/>
                <a:cs typeface="Arial" panose="020B0604020202020204" pitchFamily="34" charset="0"/>
              </a:rPr>
              <a:t>papilomas</a:t>
            </a:r>
            <a:r>
              <a:rPr lang="lv-LV" altLang="lv-LV" sz="2800" dirty="0">
                <a:solidFill>
                  <a:schemeClr val="accent4">
                    <a:lumMod val="50000"/>
                  </a:schemeClr>
                </a:solidFill>
                <a:latin typeface="Arial" panose="020B0604020202020204" pitchFamily="34" charset="0"/>
                <a:cs typeface="Arial" panose="020B0604020202020204" pitchFamily="34" charset="0"/>
              </a:rPr>
              <a:t> vīrusa infekciju Latvijā</a:t>
            </a:r>
          </a:p>
        </p:txBody>
      </p:sp>
      <p:graphicFrame>
        <p:nvGraphicFramePr>
          <p:cNvPr id="12291" name="Content Placeholder 5">
            <a:extLst>
              <a:ext uri="{FF2B5EF4-FFF2-40B4-BE49-F238E27FC236}">
                <a16:creationId xmlns:a16="http://schemas.microsoft.com/office/drawing/2014/main" id="{F9F9481D-92EF-49F4-B772-1424E64E3641}"/>
              </a:ext>
            </a:extLst>
          </p:cNvPr>
          <p:cNvGraphicFramePr>
            <a:graphicFrameLocks noGrp="1"/>
          </p:cNvGraphicFramePr>
          <p:nvPr>
            <p:ph idx="1"/>
            <p:extLst>
              <p:ext uri="{D42A27DB-BD31-4B8C-83A1-F6EECF244321}">
                <p14:modId xmlns:p14="http://schemas.microsoft.com/office/powerpoint/2010/main" val="1366956851"/>
              </p:ext>
            </p:extLst>
          </p:nvPr>
        </p:nvGraphicFramePr>
        <p:xfrm>
          <a:off x="425832" y="1635126"/>
          <a:ext cx="8354247" cy="4439854"/>
        </p:xfrm>
        <a:graphic>
          <a:graphicData uri="http://schemas.openxmlformats.org/presentationml/2006/ole">
            <mc:AlternateContent xmlns:mc="http://schemas.openxmlformats.org/markup-compatibility/2006">
              <mc:Choice xmlns:v="urn:schemas-microsoft-com:vml" Requires="v">
                <p:oleObj spid="_x0000_s1075" r:id="rId3" imgW="8821677" imgH="4907705" progId="Excel.Chart.8">
                  <p:embed/>
                </p:oleObj>
              </mc:Choice>
              <mc:Fallback>
                <p:oleObj r:id="rId3" imgW="8821677" imgH="4907705" progId="Excel.Chart.8">
                  <p:embed/>
                  <p:pic>
                    <p:nvPicPr>
                      <p:cNvPr id="12291" name="Content Placeholder 5">
                        <a:extLst>
                          <a:ext uri="{FF2B5EF4-FFF2-40B4-BE49-F238E27FC236}">
                            <a16:creationId xmlns:a16="http://schemas.microsoft.com/office/drawing/2014/main" id="{F9F9481D-92EF-49F4-B772-1424E64E3641}"/>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832" y="1635126"/>
                        <a:ext cx="8354247" cy="4439854"/>
                      </a:xfrm>
                      <a:prstGeom prst="rect">
                        <a:avLst/>
                      </a:prstGeom>
                      <a:noFill/>
                      <a:ln>
                        <a:noFill/>
                      </a:ln>
                      <a:extLst/>
                    </p:spPr>
                  </p:pic>
                </p:oleObj>
              </mc:Fallback>
            </mc:AlternateContent>
          </a:graphicData>
        </a:graphic>
      </p:graphicFrame>
      <p:sp>
        <p:nvSpPr>
          <p:cNvPr id="12292" name="TextBox 6">
            <a:extLst>
              <a:ext uri="{FF2B5EF4-FFF2-40B4-BE49-F238E27FC236}">
                <a16:creationId xmlns:a16="http://schemas.microsoft.com/office/drawing/2014/main" id="{902F8D30-D0CC-4BD1-9A14-78B953CAFF46}"/>
              </a:ext>
            </a:extLst>
          </p:cNvPr>
          <p:cNvSpPr txBox="1">
            <a:spLocks noChangeArrowheads="1"/>
          </p:cNvSpPr>
          <p:nvPr/>
        </p:nvSpPr>
        <p:spPr bwMode="auto">
          <a:xfrm>
            <a:off x="7105760" y="2511426"/>
            <a:ext cx="24114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lv-LV" altLang="lv-LV" sz="1600" b="1" dirty="0">
                <a:solidFill>
                  <a:schemeClr val="accent4">
                    <a:lumMod val="50000"/>
                  </a:schemeClr>
                </a:solidFill>
                <a:latin typeface="Verdana" panose="020B0604030504040204" pitchFamily="34" charset="0"/>
              </a:rPr>
              <a:t>~ 20 000 meiteņu</a:t>
            </a:r>
          </a:p>
        </p:txBody>
      </p:sp>
      <p:sp>
        <p:nvSpPr>
          <p:cNvPr id="12293" name="TextBox 4">
            <a:extLst>
              <a:ext uri="{FF2B5EF4-FFF2-40B4-BE49-F238E27FC236}">
                <a16:creationId xmlns:a16="http://schemas.microsoft.com/office/drawing/2014/main" id="{86CE8803-DD57-463F-AB3E-1F08DE695660}"/>
              </a:ext>
            </a:extLst>
          </p:cNvPr>
          <p:cNvSpPr txBox="1">
            <a:spLocks noChangeArrowheads="1"/>
          </p:cNvSpPr>
          <p:nvPr/>
        </p:nvSpPr>
        <p:spPr bwMode="auto">
          <a:xfrm>
            <a:off x="125413" y="6542088"/>
            <a:ext cx="89550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lv-LV" altLang="lv-LV" sz="1200" b="1" dirty="0">
                <a:solidFill>
                  <a:schemeClr val="bg1"/>
                </a:solidFill>
                <a:latin typeface="Arial" panose="020B0604020202020204" pitchFamily="34" charset="0"/>
                <a:cs typeface="Arial" panose="020B0604020202020204" pitchFamily="34" charset="0"/>
              </a:rPr>
              <a:t>* pēc MK 26.09.2000. noteikumu Nr.330 «Vakcinācijas noteikumi» 3.pielikuma datiem</a:t>
            </a:r>
          </a:p>
        </p:txBody>
      </p:sp>
    </p:spTree>
    <p:extLst>
      <p:ext uri="{BB962C8B-B14F-4D97-AF65-F5344CB8AC3E}">
        <p14:creationId xmlns:p14="http://schemas.microsoft.com/office/powerpoint/2010/main" val="10352427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612398" y="104775"/>
            <a:ext cx="6418764" cy="1077746"/>
          </a:xfrm>
        </p:spPr>
        <p:txBody>
          <a:bodyPr/>
          <a:lstStyle/>
          <a:p>
            <a:r>
              <a:rPr lang="lv-LV" altLang="en-US" sz="2700" b="1" dirty="0">
                <a:solidFill>
                  <a:srgbClr val="403152"/>
                </a:solidFill>
                <a:latin typeface="Arial" charset="0"/>
                <a:ea typeface="Arial" charset="0"/>
                <a:cs typeface="Arial" charset="0"/>
              </a:rPr>
              <a:t>Ko un kad gaidīt no CPV vakcīnām?</a:t>
            </a:r>
            <a:endParaRPr lang="lv-LV" altLang="lv-LV" sz="2700" b="1" dirty="0">
              <a:latin typeface="Arial" charset="0"/>
              <a:ea typeface="Arial" charset="0"/>
              <a:cs typeface="Arial" charset="0"/>
            </a:endParaRPr>
          </a:p>
        </p:txBody>
      </p:sp>
      <p:pic>
        <p:nvPicPr>
          <p:cNvPr id="7" name="Picture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6861" y="242145"/>
            <a:ext cx="112553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a:off x="790832" y="4374292"/>
            <a:ext cx="7376984" cy="0"/>
          </a:xfrm>
          <a:prstGeom prst="straightConnector1">
            <a:avLst/>
          </a:prstGeom>
          <a:ln>
            <a:solidFill>
              <a:schemeClr val="accent4">
                <a:lumMod val="5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11" name="Picture 1434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134561" y="2993743"/>
            <a:ext cx="477837"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wn Arrow Callout 5"/>
          <p:cNvSpPr/>
          <p:nvPr/>
        </p:nvSpPr>
        <p:spPr>
          <a:xfrm>
            <a:off x="619717" y="1753194"/>
            <a:ext cx="1507524" cy="1050324"/>
          </a:xfrm>
          <a:prstGeom prst="downArrowCallout">
            <a:avLst/>
          </a:prstGeom>
          <a:solidFill>
            <a:schemeClr val="accent4">
              <a:lumMod val="40000"/>
              <a:lumOff val="60000"/>
            </a:schemeClr>
          </a:soli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05274" y="1803418"/>
            <a:ext cx="1336409" cy="584775"/>
          </a:xfrm>
          <a:prstGeom prst="rect">
            <a:avLst/>
          </a:prstGeom>
          <a:noFill/>
        </p:spPr>
        <p:txBody>
          <a:bodyPr wrap="square" rtlCol="0">
            <a:spAutoFit/>
          </a:bodyPr>
          <a:lstStyle/>
          <a:p>
            <a:pPr algn="ctr"/>
            <a:r>
              <a:rPr lang="en-US" sz="1600" dirty="0">
                <a:solidFill>
                  <a:schemeClr val="accent4">
                    <a:lumMod val="50000"/>
                  </a:schemeClr>
                </a:solidFill>
                <a:latin typeface="Arial" charset="0"/>
                <a:ea typeface="Arial" charset="0"/>
                <a:cs typeface="Arial" charset="0"/>
              </a:rPr>
              <a:t>HPV </a:t>
            </a:r>
            <a:r>
              <a:rPr lang="en-US" sz="1600" dirty="0" err="1">
                <a:solidFill>
                  <a:schemeClr val="accent4">
                    <a:lumMod val="50000"/>
                  </a:schemeClr>
                </a:solidFill>
                <a:latin typeface="Arial" charset="0"/>
                <a:ea typeface="Arial" charset="0"/>
                <a:cs typeface="Arial" charset="0"/>
              </a:rPr>
              <a:t>vakcinācija</a:t>
            </a:r>
            <a:endParaRPr lang="en-US" sz="1600" dirty="0">
              <a:solidFill>
                <a:schemeClr val="accent4">
                  <a:lumMod val="50000"/>
                </a:schemeClr>
              </a:solidFill>
              <a:latin typeface="Arial" charset="0"/>
              <a:ea typeface="Arial" charset="0"/>
              <a:cs typeface="Arial" charset="0"/>
            </a:endParaRPr>
          </a:p>
        </p:txBody>
      </p:sp>
      <p:sp>
        <p:nvSpPr>
          <p:cNvPr id="9" name="Rectangle 8"/>
          <p:cNvSpPr/>
          <p:nvPr/>
        </p:nvSpPr>
        <p:spPr>
          <a:xfrm>
            <a:off x="790832" y="4732638"/>
            <a:ext cx="7376984" cy="345989"/>
          </a:xfrm>
          <a:prstGeom prst="rect">
            <a:avLst/>
          </a:prstGeom>
          <a:solidFill>
            <a:schemeClr val="accent4">
              <a:lumMod val="50000"/>
            </a:schemeClr>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557849" y="4709295"/>
            <a:ext cx="1606379" cy="323165"/>
          </a:xfrm>
          <a:prstGeom prst="rect">
            <a:avLst/>
          </a:prstGeom>
          <a:noFill/>
        </p:spPr>
        <p:txBody>
          <a:bodyPr wrap="square" rtlCol="0">
            <a:spAutoFit/>
          </a:bodyPr>
          <a:lstStyle/>
          <a:p>
            <a:r>
              <a:rPr lang="en-US" sz="1500" dirty="0" err="1">
                <a:solidFill>
                  <a:schemeClr val="bg1"/>
                </a:solidFill>
                <a:latin typeface="Arial" charset="0"/>
                <a:ea typeface="Arial" charset="0"/>
                <a:cs typeface="Arial" charset="0"/>
              </a:rPr>
              <a:t>Agr</a:t>
            </a:r>
            <a:r>
              <a:rPr lang="lv-LV" sz="1500" dirty="0" err="1">
                <a:solidFill>
                  <a:schemeClr val="bg1"/>
                </a:solidFill>
                <a:latin typeface="Arial" charset="0"/>
                <a:ea typeface="Arial" charset="0"/>
                <a:cs typeface="Arial" charset="0"/>
              </a:rPr>
              <a:t>īnie</a:t>
            </a:r>
            <a:r>
              <a:rPr lang="lv-LV" sz="1500" dirty="0">
                <a:solidFill>
                  <a:schemeClr val="bg1"/>
                </a:solidFill>
                <a:latin typeface="Arial" charset="0"/>
                <a:ea typeface="Arial" charset="0"/>
                <a:cs typeface="Arial" charset="0"/>
              </a:rPr>
              <a:t> </a:t>
            </a:r>
            <a:r>
              <a:rPr lang="en-US" sz="1500" dirty="0" err="1">
                <a:solidFill>
                  <a:schemeClr val="bg1"/>
                </a:solidFill>
                <a:latin typeface="Arial" charset="0"/>
                <a:ea typeface="Arial" charset="0"/>
                <a:cs typeface="Arial" charset="0"/>
              </a:rPr>
              <a:t>rezultāti</a:t>
            </a:r>
            <a:endParaRPr lang="en-US" sz="1500" dirty="0">
              <a:solidFill>
                <a:schemeClr val="bg1"/>
              </a:solidFill>
              <a:latin typeface="Arial" charset="0"/>
              <a:ea typeface="Arial" charset="0"/>
              <a:cs typeface="Arial" charset="0"/>
            </a:endParaRPr>
          </a:p>
        </p:txBody>
      </p:sp>
      <p:sp>
        <p:nvSpPr>
          <p:cNvPr id="17" name="TextBox 16"/>
          <p:cNvSpPr txBox="1"/>
          <p:nvPr/>
        </p:nvSpPr>
        <p:spPr>
          <a:xfrm>
            <a:off x="4862160" y="4732638"/>
            <a:ext cx="1606379" cy="323165"/>
          </a:xfrm>
          <a:prstGeom prst="rect">
            <a:avLst/>
          </a:prstGeom>
          <a:noFill/>
        </p:spPr>
        <p:txBody>
          <a:bodyPr wrap="square" rtlCol="0">
            <a:spAutoFit/>
          </a:bodyPr>
          <a:lstStyle/>
          <a:p>
            <a:r>
              <a:rPr lang="en-US" sz="1500" dirty="0" err="1">
                <a:solidFill>
                  <a:schemeClr val="bg1"/>
                </a:solidFill>
                <a:latin typeface="Arial" charset="0"/>
                <a:ea typeface="Arial" charset="0"/>
                <a:cs typeface="Arial" charset="0"/>
              </a:rPr>
              <a:t>Vidusposms</a:t>
            </a:r>
            <a:endParaRPr lang="en-US" sz="1500" dirty="0">
              <a:solidFill>
                <a:schemeClr val="bg1"/>
              </a:solidFill>
              <a:latin typeface="Arial" charset="0"/>
              <a:ea typeface="Arial" charset="0"/>
              <a:cs typeface="Arial" charset="0"/>
            </a:endParaRPr>
          </a:p>
        </p:txBody>
      </p:sp>
      <p:sp>
        <p:nvSpPr>
          <p:cNvPr id="18" name="TextBox 17"/>
          <p:cNvSpPr txBox="1"/>
          <p:nvPr/>
        </p:nvSpPr>
        <p:spPr>
          <a:xfrm>
            <a:off x="6086434" y="4732638"/>
            <a:ext cx="1766286" cy="323165"/>
          </a:xfrm>
          <a:prstGeom prst="rect">
            <a:avLst/>
          </a:prstGeom>
          <a:noFill/>
        </p:spPr>
        <p:txBody>
          <a:bodyPr wrap="square" rtlCol="0">
            <a:spAutoFit/>
          </a:bodyPr>
          <a:lstStyle/>
          <a:p>
            <a:pPr algn="r"/>
            <a:r>
              <a:rPr lang="en-US" sz="1500" dirty="0" err="1">
                <a:solidFill>
                  <a:schemeClr val="bg1"/>
                </a:solidFill>
                <a:latin typeface="Arial" charset="0"/>
                <a:ea typeface="Arial" charset="0"/>
                <a:cs typeface="Arial" charset="0"/>
              </a:rPr>
              <a:t>Vēlāk</a:t>
            </a:r>
            <a:endParaRPr lang="en-US" sz="1500" dirty="0">
              <a:solidFill>
                <a:schemeClr val="bg1"/>
              </a:solidFill>
              <a:latin typeface="Arial" charset="0"/>
              <a:ea typeface="Arial" charset="0"/>
              <a:cs typeface="Arial" charset="0"/>
            </a:endParaRPr>
          </a:p>
        </p:txBody>
      </p:sp>
      <p:sp>
        <p:nvSpPr>
          <p:cNvPr id="13" name="Down Arrow 12"/>
          <p:cNvSpPr/>
          <p:nvPr/>
        </p:nvSpPr>
        <p:spPr>
          <a:xfrm>
            <a:off x="2842054" y="2001795"/>
            <a:ext cx="518984" cy="2125362"/>
          </a:xfrm>
          <a:prstGeom prst="downArrow">
            <a:avLst/>
          </a:prstGeom>
          <a:solidFill>
            <a:schemeClr val="accent4">
              <a:lumMod val="20000"/>
              <a:lumOff val="80000"/>
            </a:schemeClr>
          </a:solidFill>
          <a:ln>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own Arrow 19"/>
          <p:cNvSpPr/>
          <p:nvPr/>
        </p:nvSpPr>
        <p:spPr>
          <a:xfrm>
            <a:off x="4123956" y="2286000"/>
            <a:ext cx="518984" cy="1841156"/>
          </a:xfrm>
          <a:prstGeom prst="downArrow">
            <a:avLst/>
          </a:prstGeom>
          <a:solidFill>
            <a:schemeClr val="accent4">
              <a:lumMod val="40000"/>
              <a:lumOff val="60000"/>
            </a:schemeClr>
          </a:soli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own Arrow 20"/>
          <p:cNvSpPr/>
          <p:nvPr/>
        </p:nvSpPr>
        <p:spPr>
          <a:xfrm>
            <a:off x="5363291" y="2753295"/>
            <a:ext cx="518984" cy="1373861"/>
          </a:xfrm>
          <a:prstGeom prst="downArrow">
            <a:avLst/>
          </a:prstGeom>
          <a:solidFill>
            <a:schemeClr val="accent4">
              <a:lumMod val="60000"/>
              <a:lumOff val="40000"/>
            </a:schemeClr>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Down Arrow 21"/>
          <p:cNvSpPr/>
          <p:nvPr/>
        </p:nvSpPr>
        <p:spPr>
          <a:xfrm>
            <a:off x="7121611" y="3150973"/>
            <a:ext cx="518984" cy="976182"/>
          </a:xfrm>
          <a:prstGeom prst="downArrow">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2433341" y="1315072"/>
            <a:ext cx="1336409" cy="492443"/>
          </a:xfrm>
          <a:prstGeom prst="rect">
            <a:avLst/>
          </a:prstGeom>
          <a:noFill/>
        </p:spPr>
        <p:txBody>
          <a:bodyPr wrap="square" rtlCol="0">
            <a:spAutoFit/>
          </a:bodyPr>
          <a:lstStyle/>
          <a:p>
            <a:pPr algn="ctr"/>
            <a:r>
              <a:rPr lang="en-US" sz="1300" dirty="0">
                <a:solidFill>
                  <a:schemeClr val="accent4">
                    <a:lumMod val="50000"/>
                  </a:schemeClr>
                </a:solidFill>
                <a:latin typeface="Arial" charset="0"/>
                <a:ea typeface="Arial" charset="0"/>
                <a:cs typeface="Arial" charset="0"/>
              </a:rPr>
              <a:t>HPV </a:t>
            </a:r>
            <a:r>
              <a:rPr lang="en-US" sz="1300" dirty="0" err="1">
                <a:solidFill>
                  <a:schemeClr val="accent4">
                    <a:lumMod val="50000"/>
                  </a:schemeClr>
                </a:solidFill>
                <a:latin typeface="Arial" charset="0"/>
                <a:ea typeface="Arial" charset="0"/>
                <a:cs typeface="Arial" charset="0"/>
              </a:rPr>
              <a:t>infekciju</a:t>
            </a:r>
            <a:r>
              <a:rPr lang="en-US" sz="1300" dirty="0">
                <a:solidFill>
                  <a:schemeClr val="accent4">
                    <a:lumMod val="50000"/>
                  </a:schemeClr>
                </a:solidFill>
                <a:latin typeface="Arial" charset="0"/>
                <a:ea typeface="Arial" charset="0"/>
                <a:cs typeface="Arial" charset="0"/>
              </a:rPr>
              <a:t> s</a:t>
            </a:r>
            <a:r>
              <a:rPr lang="lv-LV" sz="1300" dirty="0">
                <a:solidFill>
                  <a:schemeClr val="accent4">
                    <a:lumMod val="50000"/>
                  </a:schemeClr>
                </a:solidFill>
                <a:latin typeface="Arial" charset="0"/>
                <a:ea typeface="Arial" charset="0"/>
                <a:cs typeface="Arial" charset="0"/>
              </a:rPr>
              <a:t>a</a:t>
            </a:r>
            <a:r>
              <a:rPr lang="en-US" sz="1300" dirty="0" err="1">
                <a:solidFill>
                  <a:schemeClr val="accent4">
                    <a:lumMod val="50000"/>
                  </a:schemeClr>
                </a:solidFill>
                <a:latin typeface="Arial" charset="0"/>
                <a:ea typeface="Arial" charset="0"/>
                <a:cs typeface="Arial" charset="0"/>
              </a:rPr>
              <a:t>mazināšanās</a:t>
            </a:r>
            <a:endParaRPr lang="en-US" sz="1300" dirty="0">
              <a:solidFill>
                <a:schemeClr val="accent4">
                  <a:lumMod val="50000"/>
                </a:schemeClr>
              </a:solidFill>
              <a:latin typeface="Arial" charset="0"/>
              <a:ea typeface="Arial" charset="0"/>
              <a:cs typeface="Arial" charset="0"/>
            </a:endParaRPr>
          </a:p>
        </p:txBody>
      </p:sp>
      <p:sp>
        <p:nvSpPr>
          <p:cNvPr id="24" name="TextBox 23"/>
          <p:cNvSpPr txBox="1"/>
          <p:nvPr/>
        </p:nvSpPr>
        <p:spPr>
          <a:xfrm>
            <a:off x="3621437" y="1673417"/>
            <a:ext cx="1524022" cy="492443"/>
          </a:xfrm>
          <a:prstGeom prst="rect">
            <a:avLst/>
          </a:prstGeom>
          <a:noFill/>
        </p:spPr>
        <p:txBody>
          <a:bodyPr wrap="square" rtlCol="0">
            <a:spAutoFit/>
          </a:bodyPr>
          <a:lstStyle/>
          <a:p>
            <a:pPr algn="ctr"/>
            <a:r>
              <a:rPr lang="en-US" sz="1300" dirty="0" err="1">
                <a:solidFill>
                  <a:schemeClr val="accent4">
                    <a:lumMod val="50000"/>
                  </a:schemeClr>
                </a:solidFill>
                <a:latin typeface="Arial" charset="0"/>
                <a:ea typeface="Arial" charset="0"/>
                <a:cs typeface="Arial" charset="0"/>
              </a:rPr>
              <a:t>Ģen</a:t>
            </a:r>
            <a:r>
              <a:rPr lang="lv-LV" sz="1300" dirty="0">
                <a:solidFill>
                  <a:schemeClr val="accent4">
                    <a:lumMod val="50000"/>
                  </a:schemeClr>
                </a:solidFill>
                <a:latin typeface="Arial" charset="0"/>
                <a:ea typeface="Arial" charset="0"/>
                <a:cs typeface="Arial" charset="0"/>
              </a:rPr>
              <a:t>i</a:t>
            </a:r>
            <a:r>
              <a:rPr lang="en-US" sz="1300" dirty="0" err="1">
                <a:solidFill>
                  <a:schemeClr val="accent4">
                    <a:lumMod val="50000"/>
                  </a:schemeClr>
                </a:solidFill>
                <a:latin typeface="Arial" charset="0"/>
                <a:ea typeface="Arial" charset="0"/>
                <a:cs typeface="Arial" charset="0"/>
              </a:rPr>
              <a:t>tāliju</a:t>
            </a:r>
            <a:r>
              <a:rPr lang="en-US" sz="1300" dirty="0">
                <a:solidFill>
                  <a:schemeClr val="accent4">
                    <a:lumMod val="50000"/>
                  </a:schemeClr>
                </a:solidFill>
                <a:latin typeface="Arial" charset="0"/>
                <a:ea typeface="Arial" charset="0"/>
                <a:cs typeface="Arial" charset="0"/>
              </a:rPr>
              <a:t> </a:t>
            </a:r>
            <a:r>
              <a:rPr lang="en-US" sz="1300" dirty="0" err="1">
                <a:solidFill>
                  <a:schemeClr val="accent4">
                    <a:lumMod val="50000"/>
                  </a:schemeClr>
                </a:solidFill>
                <a:latin typeface="Arial" charset="0"/>
                <a:ea typeface="Arial" charset="0"/>
                <a:cs typeface="Arial" charset="0"/>
              </a:rPr>
              <a:t>kārpu</a:t>
            </a:r>
            <a:r>
              <a:rPr lang="en-US" sz="1300" dirty="0">
                <a:solidFill>
                  <a:schemeClr val="accent4">
                    <a:lumMod val="50000"/>
                  </a:schemeClr>
                </a:solidFill>
                <a:latin typeface="Arial" charset="0"/>
                <a:ea typeface="Arial" charset="0"/>
                <a:cs typeface="Arial" charset="0"/>
              </a:rPr>
              <a:t> </a:t>
            </a:r>
            <a:r>
              <a:rPr lang="en-US" sz="1300" dirty="0" err="1">
                <a:solidFill>
                  <a:schemeClr val="accent4">
                    <a:lumMod val="50000"/>
                  </a:schemeClr>
                </a:solidFill>
                <a:latin typeface="Arial" charset="0"/>
                <a:ea typeface="Arial" charset="0"/>
                <a:cs typeface="Arial" charset="0"/>
              </a:rPr>
              <a:t>samazināšanās</a:t>
            </a:r>
            <a:endParaRPr lang="en-US" sz="1300" dirty="0">
              <a:solidFill>
                <a:schemeClr val="accent4">
                  <a:lumMod val="50000"/>
                </a:schemeClr>
              </a:solidFill>
              <a:latin typeface="Arial" charset="0"/>
              <a:ea typeface="Arial" charset="0"/>
              <a:cs typeface="Arial" charset="0"/>
            </a:endParaRPr>
          </a:p>
        </p:txBody>
      </p:sp>
      <p:sp>
        <p:nvSpPr>
          <p:cNvPr id="25" name="TextBox 24"/>
          <p:cNvSpPr txBox="1"/>
          <p:nvPr/>
        </p:nvSpPr>
        <p:spPr>
          <a:xfrm>
            <a:off x="4954578" y="2165915"/>
            <a:ext cx="1336409" cy="492443"/>
          </a:xfrm>
          <a:prstGeom prst="rect">
            <a:avLst/>
          </a:prstGeom>
          <a:noFill/>
        </p:spPr>
        <p:txBody>
          <a:bodyPr wrap="square" rtlCol="0">
            <a:spAutoFit/>
          </a:bodyPr>
          <a:lstStyle/>
          <a:p>
            <a:pPr algn="ctr"/>
            <a:r>
              <a:rPr lang="en-US" sz="1300" dirty="0">
                <a:solidFill>
                  <a:schemeClr val="accent4">
                    <a:lumMod val="50000"/>
                  </a:schemeClr>
                </a:solidFill>
                <a:latin typeface="Arial" charset="0"/>
                <a:ea typeface="Arial" charset="0"/>
                <a:cs typeface="Arial" charset="0"/>
              </a:rPr>
              <a:t>CIN 2/3 </a:t>
            </a:r>
            <a:r>
              <a:rPr lang="en-US" sz="1300" dirty="0" err="1">
                <a:solidFill>
                  <a:schemeClr val="accent4">
                    <a:lumMod val="50000"/>
                  </a:schemeClr>
                </a:solidFill>
                <a:latin typeface="Arial" charset="0"/>
                <a:ea typeface="Arial" charset="0"/>
                <a:cs typeface="Arial" charset="0"/>
              </a:rPr>
              <a:t>samazināšanās</a:t>
            </a:r>
            <a:endParaRPr lang="en-US" sz="1300" dirty="0">
              <a:solidFill>
                <a:schemeClr val="accent4">
                  <a:lumMod val="50000"/>
                </a:schemeClr>
              </a:solidFill>
              <a:latin typeface="Arial" charset="0"/>
              <a:ea typeface="Arial" charset="0"/>
              <a:cs typeface="Arial" charset="0"/>
            </a:endParaRPr>
          </a:p>
        </p:txBody>
      </p:sp>
      <p:sp>
        <p:nvSpPr>
          <p:cNvPr id="26" name="TextBox 25"/>
          <p:cNvSpPr txBox="1"/>
          <p:nvPr/>
        </p:nvSpPr>
        <p:spPr>
          <a:xfrm>
            <a:off x="6602625" y="2569749"/>
            <a:ext cx="1794339" cy="492443"/>
          </a:xfrm>
          <a:prstGeom prst="rect">
            <a:avLst/>
          </a:prstGeom>
          <a:noFill/>
        </p:spPr>
        <p:txBody>
          <a:bodyPr wrap="square" rtlCol="0">
            <a:spAutoFit/>
          </a:bodyPr>
          <a:lstStyle/>
          <a:p>
            <a:pPr algn="ctr"/>
            <a:r>
              <a:rPr lang="en-US" sz="1300" dirty="0" err="1">
                <a:solidFill>
                  <a:schemeClr val="accent4">
                    <a:lumMod val="50000"/>
                  </a:schemeClr>
                </a:solidFill>
                <a:latin typeface="Arial" charset="0"/>
                <a:ea typeface="Arial" charset="0"/>
                <a:cs typeface="Arial" charset="0"/>
              </a:rPr>
              <a:t>Dzemdes</a:t>
            </a:r>
            <a:r>
              <a:rPr lang="en-US" sz="1300" dirty="0">
                <a:solidFill>
                  <a:schemeClr val="accent4">
                    <a:lumMod val="50000"/>
                  </a:schemeClr>
                </a:solidFill>
                <a:latin typeface="Arial" charset="0"/>
                <a:ea typeface="Arial" charset="0"/>
                <a:cs typeface="Arial" charset="0"/>
              </a:rPr>
              <a:t> </a:t>
            </a:r>
            <a:r>
              <a:rPr lang="en-US" sz="1300" dirty="0" err="1">
                <a:solidFill>
                  <a:schemeClr val="accent4">
                    <a:lumMod val="50000"/>
                  </a:schemeClr>
                </a:solidFill>
                <a:latin typeface="Arial" charset="0"/>
                <a:ea typeface="Arial" charset="0"/>
                <a:cs typeface="Arial" charset="0"/>
              </a:rPr>
              <a:t>kakla</a:t>
            </a:r>
            <a:r>
              <a:rPr lang="en-US" sz="1300" dirty="0">
                <a:solidFill>
                  <a:schemeClr val="accent4">
                    <a:lumMod val="50000"/>
                  </a:schemeClr>
                </a:solidFill>
                <a:latin typeface="Arial" charset="0"/>
                <a:ea typeface="Arial" charset="0"/>
                <a:cs typeface="Arial" charset="0"/>
              </a:rPr>
              <a:t> </a:t>
            </a:r>
            <a:r>
              <a:rPr lang="en-US" sz="1300" dirty="0" err="1">
                <a:solidFill>
                  <a:schemeClr val="accent4">
                    <a:lumMod val="50000"/>
                  </a:schemeClr>
                </a:solidFill>
                <a:latin typeface="Arial" charset="0"/>
                <a:ea typeface="Arial" charset="0"/>
                <a:cs typeface="Arial" charset="0"/>
              </a:rPr>
              <a:t>vēža</a:t>
            </a:r>
            <a:r>
              <a:rPr lang="en-US" sz="1300" dirty="0">
                <a:solidFill>
                  <a:schemeClr val="accent4">
                    <a:lumMod val="50000"/>
                  </a:schemeClr>
                </a:solidFill>
                <a:latin typeface="Arial" charset="0"/>
                <a:ea typeface="Arial" charset="0"/>
                <a:cs typeface="Arial" charset="0"/>
              </a:rPr>
              <a:t> </a:t>
            </a:r>
            <a:r>
              <a:rPr lang="en-US" sz="1300" dirty="0" err="1">
                <a:solidFill>
                  <a:schemeClr val="accent4">
                    <a:lumMod val="50000"/>
                  </a:schemeClr>
                </a:solidFill>
                <a:latin typeface="Arial" charset="0"/>
                <a:ea typeface="Arial" charset="0"/>
                <a:cs typeface="Arial" charset="0"/>
              </a:rPr>
              <a:t>samazināšanās</a:t>
            </a:r>
            <a:endParaRPr lang="en-US" sz="1300" dirty="0">
              <a:solidFill>
                <a:schemeClr val="accent4">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9285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1" nodeType="clickEffect">
                                  <p:stCondLst>
                                    <p:cond delay="0"/>
                                  </p:stCondLst>
                                  <p:childTnLst>
                                    <p:animEffect transition="out" filter="fade">
                                      <p:cBhvr>
                                        <p:cTn id="36" dur="500" tmFilter="0, 0; .2, .5; .8, .5; 1, 0"/>
                                        <p:tgtEl>
                                          <p:spTgt spid="26"/>
                                        </p:tgtEl>
                                      </p:cBhvr>
                                    </p:animEffect>
                                    <p:animScale>
                                      <p:cBhvr>
                                        <p:cTn id="37" dur="250" autoRev="1" fill="hold"/>
                                        <p:tgtEl>
                                          <p:spTgt spid="26"/>
                                        </p:tgtEl>
                                      </p:cBhvr>
                                      <p:by x="105000" y="105000"/>
                                    </p:animScale>
                                  </p:childTnLst>
                                </p:cTn>
                              </p:par>
                              <p:par>
                                <p:cTn id="38" presetID="26" presetClass="emph" presetSubtype="0" fill="hold" grpId="1" nodeType="withEffect">
                                  <p:stCondLst>
                                    <p:cond delay="0"/>
                                  </p:stCondLst>
                                  <p:childTnLst>
                                    <p:animEffect transition="out" filter="fade">
                                      <p:cBhvr>
                                        <p:cTn id="39" dur="500" tmFilter="0, 0; .2, .5; .8, .5; 1, 0"/>
                                        <p:tgtEl>
                                          <p:spTgt spid="22"/>
                                        </p:tgtEl>
                                      </p:cBhvr>
                                    </p:animEffect>
                                    <p:animScale>
                                      <p:cBhvr>
                                        <p:cTn id="40"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3" grpId="0" animBg="1"/>
      <p:bldP spid="20" grpId="0" animBg="1"/>
      <p:bldP spid="21" grpId="0" animBg="1"/>
      <p:bldP spid="22" grpId="0" animBg="1"/>
      <p:bldP spid="22" grpId="1" animBg="1"/>
      <p:bldP spid="23" grpId="0"/>
      <p:bldP spid="24" grpId="0"/>
      <p:bldP spid="25" grpId="0"/>
      <p:bldP spid="26" grpId="0"/>
      <p:bldP spid="26"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662238" y="2697163"/>
            <a:ext cx="57088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MS PGothic" charset="-128"/>
              </a:defRPr>
            </a:lvl1pPr>
            <a:lvl2pPr marL="742950" indent="-285750" eaLnBrk="0" hangingPunct="0">
              <a:spcBef>
                <a:spcPct val="20000"/>
              </a:spcBef>
              <a:buFont typeface="Arial" charset="0"/>
              <a:buChar char="–"/>
              <a:defRPr sz="2800">
                <a:solidFill>
                  <a:schemeClr val="tx1"/>
                </a:solidFill>
                <a:latin typeface="Calibri" charset="0"/>
                <a:ea typeface="MS PGothic" charset="-128"/>
              </a:defRPr>
            </a:lvl2pPr>
            <a:lvl3pPr marL="1143000" indent="-228600" eaLnBrk="0" hangingPunct="0">
              <a:spcBef>
                <a:spcPct val="20000"/>
              </a:spcBef>
              <a:buFont typeface="Arial" charset="0"/>
              <a:buChar char="•"/>
              <a:defRPr sz="2400">
                <a:solidFill>
                  <a:schemeClr val="tx1"/>
                </a:solidFill>
                <a:latin typeface="Calibri" charset="0"/>
                <a:ea typeface="MS PGothic" charset="-128"/>
              </a:defRPr>
            </a:lvl3pPr>
            <a:lvl4pPr marL="1600200" indent="-228600" eaLnBrk="0" hangingPunct="0">
              <a:spcBef>
                <a:spcPct val="20000"/>
              </a:spcBef>
              <a:buFont typeface="Arial" charset="0"/>
              <a:buChar char="–"/>
              <a:defRPr sz="2000">
                <a:solidFill>
                  <a:schemeClr val="tx1"/>
                </a:solidFill>
                <a:latin typeface="Calibri" charset="0"/>
                <a:ea typeface="MS PGothic" charset="-128"/>
              </a:defRPr>
            </a:lvl4pPr>
            <a:lvl5pPr marL="2057400" indent="-228600" eaLnBrk="0" hangingPunct="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eaLnBrk="1" hangingPunct="1">
              <a:spcBef>
                <a:spcPct val="0"/>
              </a:spcBef>
              <a:buFontTx/>
              <a:buNone/>
            </a:pPr>
            <a:r>
              <a:rPr lang="lv-LV" altLang="lv-LV" sz="4400" dirty="0">
                <a:solidFill>
                  <a:srgbClr val="403152"/>
                </a:solidFill>
                <a:latin typeface="Arial" charset="0"/>
                <a:ea typeface="Arial" charset="0"/>
                <a:cs typeface="Arial" charset="0"/>
              </a:rPr>
              <a:t>Rezultāti no programmām</a:t>
            </a:r>
          </a:p>
        </p:txBody>
      </p:sp>
      <p:pic>
        <p:nvPicPr>
          <p:cNvPr id="5" name="Picture 1433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5981" y="2302329"/>
            <a:ext cx="1250073" cy="1683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65"/>
          <p:cNvSpPr>
            <a:spLocks noEditPoints="1"/>
          </p:cNvSpPr>
          <p:nvPr/>
        </p:nvSpPr>
        <p:spPr bwMode="auto">
          <a:xfrm>
            <a:off x="2865489" y="4616116"/>
            <a:ext cx="935038" cy="971550"/>
          </a:xfrm>
          <a:custGeom>
            <a:avLst/>
            <a:gdLst>
              <a:gd name="T0" fmla="*/ 2147483647 w 556"/>
              <a:gd name="T1" fmla="*/ 2147483647 h 579"/>
              <a:gd name="T2" fmla="*/ 2147483647 w 556"/>
              <a:gd name="T3" fmla="*/ 2147483647 h 579"/>
              <a:gd name="T4" fmla="*/ 2147483647 w 556"/>
              <a:gd name="T5" fmla="*/ 2147483647 h 579"/>
              <a:gd name="T6" fmla="*/ 2147483647 w 556"/>
              <a:gd name="T7" fmla="*/ 2147483647 h 579"/>
              <a:gd name="T8" fmla="*/ 2147483647 w 556"/>
              <a:gd name="T9" fmla="*/ 2147483647 h 579"/>
              <a:gd name="T10" fmla="*/ 2147483647 w 556"/>
              <a:gd name="T11" fmla="*/ 2147483647 h 579"/>
              <a:gd name="T12" fmla="*/ 2147483647 w 556"/>
              <a:gd name="T13" fmla="*/ 2147483647 h 579"/>
              <a:gd name="T14" fmla="*/ 2147483647 w 556"/>
              <a:gd name="T15" fmla="*/ 2147483647 h 579"/>
              <a:gd name="T16" fmla="*/ 2147483647 w 556"/>
              <a:gd name="T17" fmla="*/ 2147483647 h 579"/>
              <a:gd name="T18" fmla="*/ 2147483647 w 556"/>
              <a:gd name="T19" fmla="*/ 2147483647 h 579"/>
              <a:gd name="T20" fmla="*/ 2147483647 w 556"/>
              <a:gd name="T21" fmla="*/ 2147483647 h 579"/>
              <a:gd name="T22" fmla="*/ 2147483647 w 556"/>
              <a:gd name="T23" fmla="*/ 2147483647 h 579"/>
              <a:gd name="T24" fmla="*/ 2147483647 w 556"/>
              <a:gd name="T25" fmla="*/ 2147483647 h 579"/>
              <a:gd name="T26" fmla="*/ 2147483647 w 556"/>
              <a:gd name="T27" fmla="*/ 2147483647 h 579"/>
              <a:gd name="T28" fmla="*/ 2147483647 w 556"/>
              <a:gd name="T29" fmla="*/ 2147483647 h 579"/>
              <a:gd name="T30" fmla="*/ 2147483647 w 556"/>
              <a:gd name="T31" fmla="*/ 2147483647 h 579"/>
              <a:gd name="T32" fmla="*/ 2147483647 w 556"/>
              <a:gd name="T33" fmla="*/ 2147483647 h 579"/>
              <a:gd name="T34" fmla="*/ 2147483647 w 556"/>
              <a:gd name="T35" fmla="*/ 2147483647 h 579"/>
              <a:gd name="T36" fmla="*/ 2147483647 w 556"/>
              <a:gd name="T37" fmla="*/ 2147483647 h 579"/>
              <a:gd name="T38" fmla="*/ 2147483647 w 556"/>
              <a:gd name="T39" fmla="*/ 2147483647 h 579"/>
              <a:gd name="T40" fmla="*/ 2147483647 w 556"/>
              <a:gd name="T41" fmla="*/ 2147483647 h 579"/>
              <a:gd name="T42" fmla="*/ 2147483647 w 556"/>
              <a:gd name="T43" fmla="*/ 2147483647 h 579"/>
              <a:gd name="T44" fmla="*/ 2147483647 w 556"/>
              <a:gd name="T45" fmla="*/ 2147483647 h 579"/>
              <a:gd name="T46" fmla="*/ 2147483647 w 556"/>
              <a:gd name="T47" fmla="*/ 2147483647 h 579"/>
              <a:gd name="T48" fmla="*/ 2147483647 w 556"/>
              <a:gd name="T49" fmla="*/ 2147483647 h 579"/>
              <a:gd name="T50" fmla="*/ 2147483647 w 556"/>
              <a:gd name="T51" fmla="*/ 2147483647 h 579"/>
              <a:gd name="T52" fmla="*/ 2147483647 w 556"/>
              <a:gd name="T53" fmla="*/ 2147483647 h 579"/>
              <a:gd name="T54" fmla="*/ 2147483647 w 556"/>
              <a:gd name="T55" fmla="*/ 2147483647 h 579"/>
              <a:gd name="T56" fmla="*/ 2147483647 w 556"/>
              <a:gd name="T57" fmla="*/ 2147483647 h 579"/>
              <a:gd name="T58" fmla="*/ 2147483647 w 556"/>
              <a:gd name="T59" fmla="*/ 2147483647 h 579"/>
              <a:gd name="T60" fmla="*/ 2147483647 w 556"/>
              <a:gd name="T61" fmla="*/ 2147483647 h 579"/>
              <a:gd name="T62" fmla="*/ 2147483647 w 556"/>
              <a:gd name="T63" fmla="*/ 2147483647 h 579"/>
              <a:gd name="T64" fmla="*/ 2147483647 w 556"/>
              <a:gd name="T65" fmla="*/ 2147483647 h 579"/>
              <a:gd name="T66" fmla="*/ 2147483647 w 556"/>
              <a:gd name="T67" fmla="*/ 2147483647 h 579"/>
              <a:gd name="T68" fmla="*/ 2147483647 w 556"/>
              <a:gd name="T69" fmla="*/ 2147483647 h 579"/>
              <a:gd name="T70" fmla="*/ 2147483647 w 556"/>
              <a:gd name="T71" fmla="*/ 2147483647 h 579"/>
              <a:gd name="T72" fmla="*/ 2147483647 w 556"/>
              <a:gd name="T73" fmla="*/ 2147483647 h 579"/>
              <a:gd name="T74" fmla="*/ 2147483647 w 556"/>
              <a:gd name="T75" fmla="*/ 2147483647 h 579"/>
              <a:gd name="T76" fmla="*/ 2147483647 w 556"/>
              <a:gd name="T77" fmla="*/ 2147483647 h 579"/>
              <a:gd name="T78" fmla="*/ 2147483647 w 556"/>
              <a:gd name="T79" fmla="*/ 2147483647 h 579"/>
              <a:gd name="T80" fmla="*/ 2147483647 w 556"/>
              <a:gd name="T81" fmla="*/ 2147483647 h 579"/>
              <a:gd name="T82" fmla="*/ 2147483647 w 556"/>
              <a:gd name="T83" fmla="*/ 2147483647 h 579"/>
              <a:gd name="T84" fmla="*/ 2147483647 w 556"/>
              <a:gd name="T85" fmla="*/ 2147483647 h 579"/>
              <a:gd name="T86" fmla="*/ 2147483647 w 556"/>
              <a:gd name="T87" fmla="*/ 2147483647 h 579"/>
              <a:gd name="T88" fmla="*/ 2147483647 w 556"/>
              <a:gd name="T89" fmla="*/ 0 h 579"/>
              <a:gd name="T90" fmla="*/ 2147483647 w 556"/>
              <a:gd name="T91" fmla="*/ 2147483647 h 579"/>
              <a:gd name="T92" fmla="*/ 2147483647 w 556"/>
              <a:gd name="T93" fmla="*/ 2147483647 h 579"/>
              <a:gd name="T94" fmla="*/ 2147483647 w 556"/>
              <a:gd name="T95" fmla="*/ 2147483647 h 579"/>
              <a:gd name="T96" fmla="*/ 2147483647 w 556"/>
              <a:gd name="T97" fmla="*/ 2147483647 h 579"/>
              <a:gd name="T98" fmla="*/ 2147483647 w 556"/>
              <a:gd name="T99" fmla="*/ 2147483647 h 579"/>
              <a:gd name="T100" fmla="*/ 2147483647 w 556"/>
              <a:gd name="T101" fmla="*/ 2147483647 h 579"/>
              <a:gd name="T102" fmla="*/ 2147483647 w 556"/>
              <a:gd name="T103" fmla="*/ 2147483647 h 579"/>
              <a:gd name="T104" fmla="*/ 2147483647 w 556"/>
              <a:gd name="T105" fmla="*/ 2147483647 h 579"/>
              <a:gd name="T106" fmla="*/ 2147483647 w 556"/>
              <a:gd name="T107" fmla="*/ 2147483647 h 579"/>
              <a:gd name="T108" fmla="*/ 2147483647 w 556"/>
              <a:gd name="T109" fmla="*/ 2147483647 h 579"/>
              <a:gd name="T110" fmla="*/ 2147483647 w 556"/>
              <a:gd name="T111" fmla="*/ 2147483647 h 579"/>
              <a:gd name="T112" fmla="*/ 2147483647 w 556"/>
              <a:gd name="T113" fmla="*/ 2147483647 h 579"/>
              <a:gd name="T114" fmla="*/ 2147483647 w 556"/>
              <a:gd name="T115" fmla="*/ 2147483647 h 57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56" h="579">
                <a:moveTo>
                  <a:pt x="408" y="422"/>
                </a:moveTo>
                <a:lnTo>
                  <a:pt x="405" y="421"/>
                </a:lnTo>
                <a:lnTo>
                  <a:pt x="406" y="418"/>
                </a:lnTo>
                <a:lnTo>
                  <a:pt x="408" y="422"/>
                </a:lnTo>
                <a:close/>
                <a:moveTo>
                  <a:pt x="334" y="47"/>
                </a:moveTo>
                <a:lnTo>
                  <a:pt x="333" y="45"/>
                </a:lnTo>
                <a:lnTo>
                  <a:pt x="335" y="44"/>
                </a:lnTo>
                <a:lnTo>
                  <a:pt x="334" y="47"/>
                </a:lnTo>
                <a:close/>
                <a:moveTo>
                  <a:pt x="337" y="69"/>
                </a:moveTo>
                <a:lnTo>
                  <a:pt x="336" y="67"/>
                </a:lnTo>
                <a:lnTo>
                  <a:pt x="340" y="65"/>
                </a:lnTo>
                <a:lnTo>
                  <a:pt x="337" y="69"/>
                </a:lnTo>
                <a:close/>
                <a:moveTo>
                  <a:pt x="334" y="71"/>
                </a:moveTo>
                <a:lnTo>
                  <a:pt x="333" y="71"/>
                </a:lnTo>
                <a:lnTo>
                  <a:pt x="335" y="65"/>
                </a:lnTo>
                <a:lnTo>
                  <a:pt x="336" y="70"/>
                </a:lnTo>
                <a:lnTo>
                  <a:pt x="334" y="71"/>
                </a:lnTo>
                <a:close/>
                <a:moveTo>
                  <a:pt x="342" y="74"/>
                </a:moveTo>
                <a:lnTo>
                  <a:pt x="336" y="74"/>
                </a:lnTo>
                <a:lnTo>
                  <a:pt x="335" y="71"/>
                </a:lnTo>
                <a:lnTo>
                  <a:pt x="345" y="69"/>
                </a:lnTo>
                <a:lnTo>
                  <a:pt x="345" y="71"/>
                </a:lnTo>
                <a:lnTo>
                  <a:pt x="342" y="74"/>
                </a:lnTo>
                <a:close/>
                <a:moveTo>
                  <a:pt x="334" y="74"/>
                </a:moveTo>
                <a:lnTo>
                  <a:pt x="331" y="72"/>
                </a:lnTo>
                <a:lnTo>
                  <a:pt x="334" y="72"/>
                </a:lnTo>
                <a:lnTo>
                  <a:pt x="334" y="74"/>
                </a:lnTo>
                <a:close/>
                <a:moveTo>
                  <a:pt x="349" y="74"/>
                </a:moveTo>
                <a:lnTo>
                  <a:pt x="347" y="76"/>
                </a:lnTo>
                <a:lnTo>
                  <a:pt x="343" y="75"/>
                </a:lnTo>
                <a:lnTo>
                  <a:pt x="345" y="73"/>
                </a:lnTo>
                <a:lnTo>
                  <a:pt x="349" y="74"/>
                </a:lnTo>
                <a:close/>
                <a:moveTo>
                  <a:pt x="328" y="78"/>
                </a:moveTo>
                <a:lnTo>
                  <a:pt x="326" y="77"/>
                </a:lnTo>
                <a:lnTo>
                  <a:pt x="326" y="75"/>
                </a:lnTo>
                <a:lnTo>
                  <a:pt x="333" y="75"/>
                </a:lnTo>
                <a:lnTo>
                  <a:pt x="328" y="78"/>
                </a:lnTo>
                <a:close/>
                <a:moveTo>
                  <a:pt x="329" y="91"/>
                </a:moveTo>
                <a:lnTo>
                  <a:pt x="329" y="90"/>
                </a:lnTo>
                <a:lnTo>
                  <a:pt x="332" y="89"/>
                </a:lnTo>
                <a:lnTo>
                  <a:pt x="329" y="88"/>
                </a:lnTo>
                <a:lnTo>
                  <a:pt x="329" y="83"/>
                </a:lnTo>
                <a:lnTo>
                  <a:pt x="333" y="84"/>
                </a:lnTo>
                <a:lnTo>
                  <a:pt x="330" y="81"/>
                </a:lnTo>
                <a:lnTo>
                  <a:pt x="331" y="78"/>
                </a:lnTo>
                <a:lnTo>
                  <a:pt x="336" y="75"/>
                </a:lnTo>
                <a:lnTo>
                  <a:pt x="363" y="78"/>
                </a:lnTo>
                <a:lnTo>
                  <a:pt x="361" y="86"/>
                </a:lnTo>
                <a:lnTo>
                  <a:pt x="356" y="95"/>
                </a:lnTo>
                <a:lnTo>
                  <a:pt x="345" y="99"/>
                </a:lnTo>
                <a:lnTo>
                  <a:pt x="344" y="97"/>
                </a:lnTo>
                <a:lnTo>
                  <a:pt x="343" y="100"/>
                </a:lnTo>
                <a:lnTo>
                  <a:pt x="340" y="98"/>
                </a:lnTo>
                <a:lnTo>
                  <a:pt x="332" y="99"/>
                </a:lnTo>
                <a:lnTo>
                  <a:pt x="330" y="95"/>
                </a:lnTo>
                <a:lnTo>
                  <a:pt x="329" y="93"/>
                </a:lnTo>
                <a:lnTo>
                  <a:pt x="329" y="91"/>
                </a:lnTo>
                <a:close/>
                <a:moveTo>
                  <a:pt x="317" y="85"/>
                </a:moveTo>
                <a:lnTo>
                  <a:pt x="318" y="84"/>
                </a:lnTo>
                <a:lnTo>
                  <a:pt x="324" y="81"/>
                </a:lnTo>
                <a:lnTo>
                  <a:pt x="322" y="88"/>
                </a:lnTo>
                <a:lnTo>
                  <a:pt x="314" y="94"/>
                </a:lnTo>
                <a:lnTo>
                  <a:pt x="317" y="85"/>
                </a:lnTo>
                <a:close/>
                <a:moveTo>
                  <a:pt x="324" y="88"/>
                </a:moveTo>
                <a:lnTo>
                  <a:pt x="325" y="84"/>
                </a:lnTo>
                <a:lnTo>
                  <a:pt x="329" y="82"/>
                </a:lnTo>
                <a:lnTo>
                  <a:pt x="324" y="88"/>
                </a:lnTo>
                <a:close/>
                <a:moveTo>
                  <a:pt x="309" y="97"/>
                </a:moveTo>
                <a:lnTo>
                  <a:pt x="310" y="95"/>
                </a:lnTo>
                <a:lnTo>
                  <a:pt x="313" y="95"/>
                </a:lnTo>
                <a:lnTo>
                  <a:pt x="309" y="97"/>
                </a:lnTo>
                <a:close/>
                <a:moveTo>
                  <a:pt x="416" y="100"/>
                </a:moveTo>
                <a:lnTo>
                  <a:pt x="419" y="102"/>
                </a:lnTo>
                <a:lnTo>
                  <a:pt x="416" y="107"/>
                </a:lnTo>
                <a:lnTo>
                  <a:pt x="419" y="104"/>
                </a:lnTo>
                <a:lnTo>
                  <a:pt x="420" y="107"/>
                </a:lnTo>
                <a:lnTo>
                  <a:pt x="417" y="110"/>
                </a:lnTo>
                <a:lnTo>
                  <a:pt x="415" y="120"/>
                </a:lnTo>
                <a:lnTo>
                  <a:pt x="420" y="115"/>
                </a:lnTo>
                <a:lnTo>
                  <a:pt x="420" y="109"/>
                </a:lnTo>
                <a:lnTo>
                  <a:pt x="425" y="108"/>
                </a:lnTo>
                <a:lnTo>
                  <a:pt x="421" y="113"/>
                </a:lnTo>
                <a:lnTo>
                  <a:pt x="423" y="114"/>
                </a:lnTo>
                <a:lnTo>
                  <a:pt x="427" y="110"/>
                </a:lnTo>
                <a:lnTo>
                  <a:pt x="433" y="109"/>
                </a:lnTo>
                <a:lnTo>
                  <a:pt x="433" y="108"/>
                </a:lnTo>
                <a:lnTo>
                  <a:pt x="435" y="107"/>
                </a:lnTo>
                <a:lnTo>
                  <a:pt x="450" y="114"/>
                </a:lnTo>
                <a:lnTo>
                  <a:pt x="455" y="112"/>
                </a:lnTo>
                <a:lnTo>
                  <a:pt x="465" y="116"/>
                </a:lnTo>
                <a:lnTo>
                  <a:pt x="465" y="115"/>
                </a:lnTo>
                <a:lnTo>
                  <a:pt x="482" y="114"/>
                </a:lnTo>
                <a:lnTo>
                  <a:pt x="503" y="126"/>
                </a:lnTo>
                <a:lnTo>
                  <a:pt x="522" y="143"/>
                </a:lnTo>
                <a:lnTo>
                  <a:pt x="547" y="147"/>
                </a:lnTo>
                <a:lnTo>
                  <a:pt x="556" y="175"/>
                </a:lnTo>
                <a:lnTo>
                  <a:pt x="555" y="187"/>
                </a:lnTo>
                <a:lnTo>
                  <a:pt x="548" y="205"/>
                </a:lnTo>
                <a:lnTo>
                  <a:pt x="533" y="222"/>
                </a:lnTo>
                <a:lnTo>
                  <a:pt x="525" y="229"/>
                </a:lnTo>
                <a:lnTo>
                  <a:pt x="524" y="228"/>
                </a:lnTo>
                <a:lnTo>
                  <a:pt x="522" y="231"/>
                </a:lnTo>
                <a:lnTo>
                  <a:pt x="520" y="230"/>
                </a:lnTo>
                <a:lnTo>
                  <a:pt x="522" y="233"/>
                </a:lnTo>
                <a:lnTo>
                  <a:pt x="519" y="236"/>
                </a:lnTo>
                <a:lnTo>
                  <a:pt x="520" y="232"/>
                </a:lnTo>
                <a:lnTo>
                  <a:pt x="515" y="245"/>
                </a:lnTo>
                <a:lnTo>
                  <a:pt x="506" y="257"/>
                </a:lnTo>
                <a:lnTo>
                  <a:pt x="503" y="259"/>
                </a:lnTo>
                <a:lnTo>
                  <a:pt x="503" y="255"/>
                </a:lnTo>
                <a:lnTo>
                  <a:pt x="500" y="252"/>
                </a:lnTo>
                <a:lnTo>
                  <a:pt x="499" y="256"/>
                </a:lnTo>
                <a:lnTo>
                  <a:pt x="500" y="256"/>
                </a:lnTo>
                <a:lnTo>
                  <a:pt x="495" y="266"/>
                </a:lnTo>
                <a:lnTo>
                  <a:pt x="497" y="268"/>
                </a:lnTo>
                <a:lnTo>
                  <a:pt x="495" y="275"/>
                </a:lnTo>
                <a:lnTo>
                  <a:pt x="497" y="272"/>
                </a:lnTo>
                <a:lnTo>
                  <a:pt x="495" y="282"/>
                </a:lnTo>
                <a:lnTo>
                  <a:pt x="498" y="300"/>
                </a:lnTo>
                <a:lnTo>
                  <a:pt x="493" y="319"/>
                </a:lnTo>
                <a:lnTo>
                  <a:pt x="495" y="327"/>
                </a:lnTo>
                <a:lnTo>
                  <a:pt x="487" y="335"/>
                </a:lnTo>
                <a:lnTo>
                  <a:pt x="485" y="355"/>
                </a:lnTo>
                <a:lnTo>
                  <a:pt x="469" y="381"/>
                </a:lnTo>
                <a:lnTo>
                  <a:pt x="468" y="391"/>
                </a:lnTo>
                <a:lnTo>
                  <a:pt x="457" y="397"/>
                </a:lnTo>
                <a:lnTo>
                  <a:pt x="454" y="400"/>
                </a:lnTo>
                <a:lnTo>
                  <a:pt x="453" y="406"/>
                </a:lnTo>
                <a:lnTo>
                  <a:pt x="438" y="406"/>
                </a:lnTo>
                <a:lnTo>
                  <a:pt x="439" y="401"/>
                </a:lnTo>
                <a:lnTo>
                  <a:pt x="436" y="403"/>
                </a:lnTo>
                <a:lnTo>
                  <a:pt x="438" y="406"/>
                </a:lnTo>
                <a:lnTo>
                  <a:pt x="435" y="407"/>
                </a:lnTo>
                <a:lnTo>
                  <a:pt x="425" y="408"/>
                </a:lnTo>
                <a:lnTo>
                  <a:pt x="431" y="407"/>
                </a:lnTo>
                <a:lnTo>
                  <a:pt x="429" y="406"/>
                </a:lnTo>
                <a:lnTo>
                  <a:pt x="423" y="407"/>
                </a:lnTo>
                <a:lnTo>
                  <a:pt x="420" y="406"/>
                </a:lnTo>
                <a:lnTo>
                  <a:pt x="416" y="408"/>
                </a:lnTo>
                <a:lnTo>
                  <a:pt x="417" y="412"/>
                </a:lnTo>
                <a:lnTo>
                  <a:pt x="412" y="412"/>
                </a:lnTo>
                <a:lnTo>
                  <a:pt x="405" y="416"/>
                </a:lnTo>
                <a:lnTo>
                  <a:pt x="405" y="419"/>
                </a:lnTo>
                <a:lnTo>
                  <a:pt x="398" y="418"/>
                </a:lnTo>
                <a:lnTo>
                  <a:pt x="393" y="422"/>
                </a:lnTo>
                <a:lnTo>
                  <a:pt x="391" y="420"/>
                </a:lnTo>
                <a:lnTo>
                  <a:pt x="368" y="438"/>
                </a:lnTo>
                <a:lnTo>
                  <a:pt x="370" y="440"/>
                </a:lnTo>
                <a:lnTo>
                  <a:pt x="366" y="445"/>
                </a:lnTo>
                <a:lnTo>
                  <a:pt x="367" y="442"/>
                </a:lnTo>
                <a:lnTo>
                  <a:pt x="363" y="442"/>
                </a:lnTo>
                <a:lnTo>
                  <a:pt x="362" y="445"/>
                </a:lnTo>
                <a:lnTo>
                  <a:pt x="359" y="444"/>
                </a:lnTo>
                <a:lnTo>
                  <a:pt x="364" y="446"/>
                </a:lnTo>
                <a:lnTo>
                  <a:pt x="358" y="452"/>
                </a:lnTo>
                <a:lnTo>
                  <a:pt x="360" y="451"/>
                </a:lnTo>
                <a:lnTo>
                  <a:pt x="360" y="456"/>
                </a:lnTo>
                <a:lnTo>
                  <a:pt x="357" y="455"/>
                </a:lnTo>
                <a:lnTo>
                  <a:pt x="362" y="472"/>
                </a:lnTo>
                <a:lnTo>
                  <a:pt x="360" y="473"/>
                </a:lnTo>
                <a:lnTo>
                  <a:pt x="361" y="483"/>
                </a:lnTo>
                <a:lnTo>
                  <a:pt x="358" y="493"/>
                </a:lnTo>
                <a:lnTo>
                  <a:pt x="357" y="490"/>
                </a:lnTo>
                <a:lnTo>
                  <a:pt x="357" y="495"/>
                </a:lnTo>
                <a:lnTo>
                  <a:pt x="344" y="507"/>
                </a:lnTo>
                <a:lnTo>
                  <a:pt x="330" y="535"/>
                </a:lnTo>
                <a:lnTo>
                  <a:pt x="311" y="553"/>
                </a:lnTo>
                <a:lnTo>
                  <a:pt x="311" y="547"/>
                </a:lnTo>
                <a:lnTo>
                  <a:pt x="314" y="548"/>
                </a:lnTo>
                <a:lnTo>
                  <a:pt x="323" y="541"/>
                </a:lnTo>
                <a:lnTo>
                  <a:pt x="324" y="535"/>
                </a:lnTo>
                <a:lnTo>
                  <a:pt x="327" y="535"/>
                </a:lnTo>
                <a:lnTo>
                  <a:pt x="332" y="524"/>
                </a:lnTo>
                <a:lnTo>
                  <a:pt x="332" y="520"/>
                </a:lnTo>
                <a:lnTo>
                  <a:pt x="327" y="524"/>
                </a:lnTo>
                <a:lnTo>
                  <a:pt x="322" y="517"/>
                </a:lnTo>
                <a:lnTo>
                  <a:pt x="322" y="530"/>
                </a:lnTo>
                <a:lnTo>
                  <a:pt x="321" y="528"/>
                </a:lnTo>
                <a:lnTo>
                  <a:pt x="319" y="535"/>
                </a:lnTo>
                <a:lnTo>
                  <a:pt x="313" y="539"/>
                </a:lnTo>
                <a:lnTo>
                  <a:pt x="309" y="546"/>
                </a:lnTo>
                <a:lnTo>
                  <a:pt x="309" y="551"/>
                </a:lnTo>
                <a:lnTo>
                  <a:pt x="311" y="552"/>
                </a:lnTo>
                <a:lnTo>
                  <a:pt x="303" y="569"/>
                </a:lnTo>
                <a:lnTo>
                  <a:pt x="292" y="579"/>
                </a:lnTo>
                <a:lnTo>
                  <a:pt x="290" y="578"/>
                </a:lnTo>
                <a:lnTo>
                  <a:pt x="291" y="569"/>
                </a:lnTo>
                <a:lnTo>
                  <a:pt x="296" y="562"/>
                </a:lnTo>
                <a:lnTo>
                  <a:pt x="290" y="558"/>
                </a:lnTo>
                <a:lnTo>
                  <a:pt x="285" y="550"/>
                </a:lnTo>
                <a:lnTo>
                  <a:pt x="280" y="547"/>
                </a:lnTo>
                <a:lnTo>
                  <a:pt x="275" y="541"/>
                </a:lnTo>
                <a:lnTo>
                  <a:pt x="266" y="537"/>
                </a:lnTo>
                <a:lnTo>
                  <a:pt x="261" y="531"/>
                </a:lnTo>
                <a:lnTo>
                  <a:pt x="256" y="535"/>
                </a:lnTo>
                <a:lnTo>
                  <a:pt x="256" y="530"/>
                </a:lnTo>
                <a:lnTo>
                  <a:pt x="244" y="518"/>
                </a:lnTo>
                <a:lnTo>
                  <a:pt x="241" y="519"/>
                </a:lnTo>
                <a:lnTo>
                  <a:pt x="238" y="522"/>
                </a:lnTo>
                <a:lnTo>
                  <a:pt x="232" y="520"/>
                </a:lnTo>
                <a:lnTo>
                  <a:pt x="257" y="491"/>
                </a:lnTo>
                <a:lnTo>
                  <a:pt x="260" y="491"/>
                </a:lnTo>
                <a:lnTo>
                  <a:pt x="259" y="488"/>
                </a:lnTo>
                <a:lnTo>
                  <a:pt x="269" y="482"/>
                </a:lnTo>
                <a:lnTo>
                  <a:pt x="272" y="478"/>
                </a:lnTo>
                <a:lnTo>
                  <a:pt x="287" y="471"/>
                </a:lnTo>
                <a:lnTo>
                  <a:pt x="289" y="457"/>
                </a:lnTo>
                <a:lnTo>
                  <a:pt x="285" y="448"/>
                </a:lnTo>
                <a:lnTo>
                  <a:pt x="282" y="445"/>
                </a:lnTo>
                <a:lnTo>
                  <a:pt x="275" y="446"/>
                </a:lnTo>
                <a:lnTo>
                  <a:pt x="280" y="423"/>
                </a:lnTo>
                <a:lnTo>
                  <a:pt x="275" y="419"/>
                </a:lnTo>
                <a:lnTo>
                  <a:pt x="269" y="422"/>
                </a:lnTo>
                <a:lnTo>
                  <a:pt x="264" y="421"/>
                </a:lnTo>
                <a:lnTo>
                  <a:pt x="261" y="401"/>
                </a:lnTo>
                <a:lnTo>
                  <a:pt x="258" y="396"/>
                </a:lnTo>
                <a:lnTo>
                  <a:pt x="253" y="396"/>
                </a:lnTo>
                <a:lnTo>
                  <a:pt x="250" y="392"/>
                </a:lnTo>
                <a:lnTo>
                  <a:pt x="243" y="396"/>
                </a:lnTo>
                <a:lnTo>
                  <a:pt x="227" y="393"/>
                </a:lnTo>
                <a:lnTo>
                  <a:pt x="230" y="376"/>
                </a:lnTo>
                <a:lnTo>
                  <a:pt x="225" y="364"/>
                </a:lnTo>
                <a:lnTo>
                  <a:pt x="229" y="361"/>
                </a:lnTo>
                <a:lnTo>
                  <a:pt x="226" y="357"/>
                </a:lnTo>
                <a:lnTo>
                  <a:pt x="231" y="347"/>
                </a:lnTo>
                <a:lnTo>
                  <a:pt x="234" y="335"/>
                </a:lnTo>
                <a:lnTo>
                  <a:pt x="231" y="325"/>
                </a:lnTo>
                <a:lnTo>
                  <a:pt x="222" y="321"/>
                </a:lnTo>
                <a:lnTo>
                  <a:pt x="220" y="312"/>
                </a:lnTo>
                <a:lnTo>
                  <a:pt x="223" y="306"/>
                </a:lnTo>
                <a:lnTo>
                  <a:pt x="197" y="306"/>
                </a:lnTo>
                <a:lnTo>
                  <a:pt x="196" y="294"/>
                </a:lnTo>
                <a:lnTo>
                  <a:pt x="190" y="289"/>
                </a:lnTo>
                <a:lnTo>
                  <a:pt x="195" y="289"/>
                </a:lnTo>
                <a:lnTo>
                  <a:pt x="192" y="270"/>
                </a:lnTo>
                <a:lnTo>
                  <a:pt x="184" y="266"/>
                </a:lnTo>
                <a:lnTo>
                  <a:pt x="173" y="266"/>
                </a:lnTo>
                <a:lnTo>
                  <a:pt x="169" y="261"/>
                </a:lnTo>
                <a:lnTo>
                  <a:pt x="159" y="259"/>
                </a:lnTo>
                <a:lnTo>
                  <a:pt x="155" y="253"/>
                </a:lnTo>
                <a:lnTo>
                  <a:pt x="137" y="251"/>
                </a:lnTo>
                <a:lnTo>
                  <a:pt x="128" y="244"/>
                </a:lnTo>
                <a:lnTo>
                  <a:pt x="122" y="234"/>
                </a:lnTo>
                <a:lnTo>
                  <a:pt x="122" y="211"/>
                </a:lnTo>
                <a:lnTo>
                  <a:pt x="105" y="214"/>
                </a:lnTo>
                <a:lnTo>
                  <a:pt x="90" y="225"/>
                </a:lnTo>
                <a:lnTo>
                  <a:pt x="84" y="225"/>
                </a:lnTo>
                <a:lnTo>
                  <a:pt x="82" y="229"/>
                </a:lnTo>
                <a:lnTo>
                  <a:pt x="77" y="232"/>
                </a:lnTo>
                <a:lnTo>
                  <a:pt x="63" y="229"/>
                </a:lnTo>
                <a:lnTo>
                  <a:pt x="48" y="230"/>
                </a:lnTo>
                <a:lnTo>
                  <a:pt x="50" y="207"/>
                </a:lnTo>
                <a:lnTo>
                  <a:pt x="39" y="215"/>
                </a:lnTo>
                <a:lnTo>
                  <a:pt x="27" y="215"/>
                </a:lnTo>
                <a:lnTo>
                  <a:pt x="23" y="208"/>
                </a:lnTo>
                <a:lnTo>
                  <a:pt x="12" y="207"/>
                </a:lnTo>
                <a:lnTo>
                  <a:pt x="15" y="201"/>
                </a:lnTo>
                <a:lnTo>
                  <a:pt x="7" y="192"/>
                </a:lnTo>
                <a:lnTo>
                  <a:pt x="4" y="186"/>
                </a:lnTo>
                <a:lnTo>
                  <a:pt x="4" y="184"/>
                </a:lnTo>
                <a:lnTo>
                  <a:pt x="0" y="180"/>
                </a:lnTo>
                <a:lnTo>
                  <a:pt x="2" y="178"/>
                </a:lnTo>
                <a:lnTo>
                  <a:pt x="4" y="177"/>
                </a:lnTo>
                <a:lnTo>
                  <a:pt x="4" y="171"/>
                </a:lnTo>
                <a:lnTo>
                  <a:pt x="13" y="165"/>
                </a:lnTo>
                <a:lnTo>
                  <a:pt x="11" y="160"/>
                </a:lnTo>
                <a:lnTo>
                  <a:pt x="16" y="146"/>
                </a:lnTo>
                <a:lnTo>
                  <a:pt x="30" y="138"/>
                </a:lnTo>
                <a:lnTo>
                  <a:pt x="44" y="135"/>
                </a:lnTo>
                <a:lnTo>
                  <a:pt x="46" y="132"/>
                </a:lnTo>
                <a:lnTo>
                  <a:pt x="53" y="132"/>
                </a:lnTo>
                <a:lnTo>
                  <a:pt x="55" y="135"/>
                </a:lnTo>
                <a:lnTo>
                  <a:pt x="58" y="134"/>
                </a:lnTo>
                <a:lnTo>
                  <a:pt x="66" y="93"/>
                </a:lnTo>
                <a:lnTo>
                  <a:pt x="63" y="81"/>
                </a:lnTo>
                <a:lnTo>
                  <a:pt x="56" y="76"/>
                </a:lnTo>
                <a:lnTo>
                  <a:pt x="57" y="66"/>
                </a:lnTo>
                <a:lnTo>
                  <a:pt x="65" y="63"/>
                </a:lnTo>
                <a:lnTo>
                  <a:pt x="69" y="65"/>
                </a:lnTo>
                <a:lnTo>
                  <a:pt x="68" y="59"/>
                </a:lnTo>
                <a:lnTo>
                  <a:pt x="59" y="59"/>
                </a:lnTo>
                <a:lnTo>
                  <a:pt x="59" y="50"/>
                </a:lnTo>
                <a:lnTo>
                  <a:pt x="83" y="50"/>
                </a:lnTo>
                <a:lnTo>
                  <a:pt x="83" y="46"/>
                </a:lnTo>
                <a:lnTo>
                  <a:pt x="87" y="50"/>
                </a:lnTo>
                <a:lnTo>
                  <a:pt x="94" y="44"/>
                </a:lnTo>
                <a:lnTo>
                  <a:pt x="99" y="51"/>
                </a:lnTo>
                <a:lnTo>
                  <a:pt x="99" y="58"/>
                </a:lnTo>
                <a:lnTo>
                  <a:pt x="102" y="57"/>
                </a:lnTo>
                <a:lnTo>
                  <a:pt x="109" y="63"/>
                </a:lnTo>
                <a:lnTo>
                  <a:pt x="120" y="60"/>
                </a:lnTo>
                <a:lnTo>
                  <a:pt x="121" y="65"/>
                </a:lnTo>
                <a:lnTo>
                  <a:pt x="127" y="58"/>
                </a:lnTo>
                <a:lnTo>
                  <a:pt x="140" y="52"/>
                </a:lnTo>
                <a:lnTo>
                  <a:pt x="142" y="47"/>
                </a:lnTo>
                <a:lnTo>
                  <a:pt x="151" y="44"/>
                </a:lnTo>
                <a:lnTo>
                  <a:pt x="151" y="40"/>
                </a:lnTo>
                <a:lnTo>
                  <a:pt x="141" y="39"/>
                </a:lnTo>
                <a:lnTo>
                  <a:pt x="139" y="24"/>
                </a:lnTo>
                <a:lnTo>
                  <a:pt x="131" y="14"/>
                </a:lnTo>
                <a:lnTo>
                  <a:pt x="134" y="16"/>
                </a:lnTo>
                <a:lnTo>
                  <a:pt x="140" y="16"/>
                </a:lnTo>
                <a:lnTo>
                  <a:pt x="142" y="19"/>
                </a:lnTo>
                <a:lnTo>
                  <a:pt x="151" y="18"/>
                </a:lnTo>
                <a:lnTo>
                  <a:pt x="158" y="24"/>
                </a:lnTo>
                <a:lnTo>
                  <a:pt x="160" y="22"/>
                </a:lnTo>
                <a:lnTo>
                  <a:pt x="160" y="17"/>
                </a:lnTo>
                <a:lnTo>
                  <a:pt x="164" y="15"/>
                </a:lnTo>
                <a:lnTo>
                  <a:pt x="173" y="16"/>
                </a:lnTo>
                <a:lnTo>
                  <a:pt x="180" y="10"/>
                </a:lnTo>
                <a:lnTo>
                  <a:pt x="185" y="10"/>
                </a:lnTo>
                <a:lnTo>
                  <a:pt x="190" y="4"/>
                </a:lnTo>
                <a:lnTo>
                  <a:pt x="189" y="1"/>
                </a:lnTo>
                <a:lnTo>
                  <a:pt x="197" y="0"/>
                </a:lnTo>
                <a:lnTo>
                  <a:pt x="199" y="3"/>
                </a:lnTo>
                <a:lnTo>
                  <a:pt x="197" y="10"/>
                </a:lnTo>
                <a:lnTo>
                  <a:pt x="203" y="12"/>
                </a:lnTo>
                <a:lnTo>
                  <a:pt x="205" y="19"/>
                </a:lnTo>
                <a:lnTo>
                  <a:pt x="201" y="24"/>
                </a:lnTo>
                <a:lnTo>
                  <a:pt x="199" y="36"/>
                </a:lnTo>
                <a:lnTo>
                  <a:pt x="203" y="42"/>
                </a:lnTo>
                <a:lnTo>
                  <a:pt x="203" y="48"/>
                </a:lnTo>
                <a:lnTo>
                  <a:pt x="209" y="54"/>
                </a:lnTo>
                <a:lnTo>
                  <a:pt x="216" y="57"/>
                </a:lnTo>
                <a:lnTo>
                  <a:pt x="220" y="56"/>
                </a:lnTo>
                <a:lnTo>
                  <a:pt x="223" y="52"/>
                </a:lnTo>
                <a:lnTo>
                  <a:pt x="227" y="52"/>
                </a:lnTo>
                <a:lnTo>
                  <a:pt x="234" y="50"/>
                </a:lnTo>
                <a:lnTo>
                  <a:pt x="237" y="46"/>
                </a:lnTo>
                <a:lnTo>
                  <a:pt x="249" y="47"/>
                </a:lnTo>
                <a:lnTo>
                  <a:pt x="257" y="47"/>
                </a:lnTo>
                <a:lnTo>
                  <a:pt x="254" y="42"/>
                </a:lnTo>
                <a:lnTo>
                  <a:pt x="256" y="38"/>
                </a:lnTo>
                <a:lnTo>
                  <a:pt x="260" y="40"/>
                </a:lnTo>
                <a:lnTo>
                  <a:pt x="270" y="38"/>
                </a:lnTo>
                <a:lnTo>
                  <a:pt x="275" y="41"/>
                </a:lnTo>
                <a:lnTo>
                  <a:pt x="282" y="44"/>
                </a:lnTo>
                <a:lnTo>
                  <a:pt x="287" y="40"/>
                </a:lnTo>
                <a:lnTo>
                  <a:pt x="299" y="43"/>
                </a:lnTo>
                <a:lnTo>
                  <a:pt x="304" y="39"/>
                </a:lnTo>
                <a:lnTo>
                  <a:pt x="307" y="29"/>
                </a:lnTo>
                <a:lnTo>
                  <a:pt x="317" y="17"/>
                </a:lnTo>
                <a:lnTo>
                  <a:pt x="319" y="16"/>
                </a:lnTo>
                <a:lnTo>
                  <a:pt x="320" y="18"/>
                </a:lnTo>
                <a:lnTo>
                  <a:pt x="318" y="12"/>
                </a:lnTo>
                <a:lnTo>
                  <a:pt x="325" y="19"/>
                </a:lnTo>
                <a:lnTo>
                  <a:pt x="326" y="30"/>
                </a:lnTo>
                <a:lnTo>
                  <a:pt x="331" y="43"/>
                </a:lnTo>
                <a:lnTo>
                  <a:pt x="334" y="48"/>
                </a:lnTo>
                <a:lnTo>
                  <a:pt x="341" y="50"/>
                </a:lnTo>
                <a:lnTo>
                  <a:pt x="342" y="55"/>
                </a:lnTo>
                <a:lnTo>
                  <a:pt x="339" y="57"/>
                </a:lnTo>
                <a:lnTo>
                  <a:pt x="342" y="58"/>
                </a:lnTo>
                <a:lnTo>
                  <a:pt x="322" y="77"/>
                </a:lnTo>
                <a:lnTo>
                  <a:pt x="317" y="85"/>
                </a:lnTo>
                <a:lnTo>
                  <a:pt x="313" y="93"/>
                </a:lnTo>
                <a:lnTo>
                  <a:pt x="302" y="96"/>
                </a:lnTo>
                <a:lnTo>
                  <a:pt x="308" y="96"/>
                </a:lnTo>
                <a:lnTo>
                  <a:pt x="309" y="98"/>
                </a:lnTo>
                <a:lnTo>
                  <a:pt x="328" y="87"/>
                </a:lnTo>
                <a:lnTo>
                  <a:pt x="329" y="93"/>
                </a:lnTo>
                <a:lnTo>
                  <a:pt x="331" y="99"/>
                </a:lnTo>
                <a:lnTo>
                  <a:pt x="329" y="101"/>
                </a:lnTo>
                <a:lnTo>
                  <a:pt x="322" y="97"/>
                </a:lnTo>
                <a:lnTo>
                  <a:pt x="319" y="103"/>
                </a:lnTo>
                <a:lnTo>
                  <a:pt x="320" y="106"/>
                </a:lnTo>
                <a:lnTo>
                  <a:pt x="322" y="99"/>
                </a:lnTo>
                <a:lnTo>
                  <a:pt x="326" y="103"/>
                </a:lnTo>
                <a:lnTo>
                  <a:pt x="326" y="107"/>
                </a:lnTo>
                <a:lnTo>
                  <a:pt x="329" y="109"/>
                </a:lnTo>
                <a:lnTo>
                  <a:pt x="326" y="107"/>
                </a:lnTo>
                <a:lnTo>
                  <a:pt x="326" y="103"/>
                </a:lnTo>
                <a:lnTo>
                  <a:pt x="330" y="105"/>
                </a:lnTo>
                <a:lnTo>
                  <a:pt x="329" y="101"/>
                </a:lnTo>
                <a:lnTo>
                  <a:pt x="331" y="100"/>
                </a:lnTo>
                <a:lnTo>
                  <a:pt x="334" y="101"/>
                </a:lnTo>
                <a:lnTo>
                  <a:pt x="351" y="98"/>
                </a:lnTo>
                <a:lnTo>
                  <a:pt x="348" y="110"/>
                </a:lnTo>
                <a:lnTo>
                  <a:pt x="352" y="101"/>
                </a:lnTo>
                <a:lnTo>
                  <a:pt x="355" y="100"/>
                </a:lnTo>
                <a:lnTo>
                  <a:pt x="359" y="94"/>
                </a:lnTo>
                <a:lnTo>
                  <a:pt x="363" y="97"/>
                </a:lnTo>
                <a:lnTo>
                  <a:pt x="363" y="95"/>
                </a:lnTo>
                <a:lnTo>
                  <a:pt x="366" y="94"/>
                </a:lnTo>
                <a:lnTo>
                  <a:pt x="362" y="94"/>
                </a:lnTo>
                <a:lnTo>
                  <a:pt x="366" y="86"/>
                </a:lnTo>
                <a:lnTo>
                  <a:pt x="372" y="83"/>
                </a:lnTo>
                <a:lnTo>
                  <a:pt x="377" y="85"/>
                </a:lnTo>
                <a:lnTo>
                  <a:pt x="377" y="82"/>
                </a:lnTo>
                <a:lnTo>
                  <a:pt x="383" y="84"/>
                </a:lnTo>
                <a:lnTo>
                  <a:pt x="383" y="86"/>
                </a:lnTo>
                <a:lnTo>
                  <a:pt x="385" y="84"/>
                </a:lnTo>
                <a:lnTo>
                  <a:pt x="389" y="86"/>
                </a:lnTo>
                <a:lnTo>
                  <a:pt x="389" y="89"/>
                </a:lnTo>
                <a:lnTo>
                  <a:pt x="394" y="88"/>
                </a:lnTo>
                <a:lnTo>
                  <a:pt x="393" y="90"/>
                </a:lnTo>
                <a:lnTo>
                  <a:pt x="397" y="91"/>
                </a:lnTo>
                <a:lnTo>
                  <a:pt x="397" y="89"/>
                </a:lnTo>
                <a:lnTo>
                  <a:pt x="399" y="92"/>
                </a:lnTo>
                <a:lnTo>
                  <a:pt x="401" y="90"/>
                </a:lnTo>
                <a:lnTo>
                  <a:pt x="401" y="93"/>
                </a:lnTo>
                <a:lnTo>
                  <a:pt x="405" y="92"/>
                </a:lnTo>
                <a:lnTo>
                  <a:pt x="405" y="96"/>
                </a:lnTo>
                <a:lnTo>
                  <a:pt x="406" y="92"/>
                </a:lnTo>
                <a:lnTo>
                  <a:pt x="406" y="99"/>
                </a:lnTo>
                <a:lnTo>
                  <a:pt x="409" y="94"/>
                </a:lnTo>
                <a:lnTo>
                  <a:pt x="413" y="94"/>
                </a:lnTo>
                <a:lnTo>
                  <a:pt x="412" y="96"/>
                </a:lnTo>
                <a:lnTo>
                  <a:pt x="416" y="100"/>
                </a:lnTo>
                <a:close/>
              </a:path>
            </a:pathLst>
          </a:custGeom>
          <a:solidFill>
            <a:schemeClr val="tx2"/>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6" name="Slide Number Placeholder 3"/>
          <p:cNvSpPr>
            <a:spLocks noGrp="1"/>
          </p:cNvSpPr>
          <p:nvPr>
            <p:ph type="sldNum" sz="quarter" idx="4294967295"/>
          </p:nvPr>
        </p:nvSpPr>
        <p:spPr>
          <a:xfrm>
            <a:off x="7046964" y="6343558"/>
            <a:ext cx="2097036" cy="365125"/>
          </a:xfrm>
          <a:prstGeom prst="rect">
            <a:avLst/>
          </a:prstGeo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rgbClr val="A2BEE4"/>
              </a:buClr>
              <a:buFont typeface="Arial" charset="0"/>
              <a:buChar char="»"/>
              <a:defRPr>
                <a:solidFill>
                  <a:schemeClr val="tx1"/>
                </a:solidFill>
                <a:latin typeface="Arial" charset="0"/>
                <a:cs typeface="Arial" charset="0"/>
              </a:defRPr>
            </a:lvl1pPr>
            <a:lvl2pPr marL="742950" indent="-285750" algn="l" eaLnBrk="0" hangingPunct="0">
              <a:spcBef>
                <a:spcPct val="20000"/>
              </a:spcBef>
              <a:buClr>
                <a:srgbClr val="B40020"/>
              </a:buClr>
              <a:buChar char="•"/>
              <a:defRPr sz="1600">
                <a:solidFill>
                  <a:schemeClr val="tx1"/>
                </a:solidFill>
                <a:latin typeface="Arial" charset="0"/>
                <a:cs typeface="Arial" charset="0"/>
              </a:defRPr>
            </a:lvl2pPr>
            <a:lvl3pPr marL="1143000" indent="-228600" algn="l" eaLnBrk="0" hangingPunct="0">
              <a:spcBef>
                <a:spcPct val="20000"/>
              </a:spcBef>
              <a:buClr>
                <a:srgbClr val="B40020"/>
              </a:buClr>
              <a:buFont typeface="Arial" charset="0"/>
              <a:buChar char="»"/>
              <a:defRPr sz="1600">
                <a:solidFill>
                  <a:schemeClr val="tx1"/>
                </a:solidFill>
                <a:latin typeface="Arial" charset="0"/>
                <a:cs typeface="Arial" charset="0"/>
              </a:defRPr>
            </a:lvl3pPr>
            <a:lvl4pPr marL="1600200" indent="-228600" algn="l" eaLnBrk="0" hangingPunct="0">
              <a:spcBef>
                <a:spcPct val="20000"/>
              </a:spcBef>
              <a:buClr>
                <a:srgbClr val="A2BEE4"/>
              </a:buClr>
              <a:buFont typeface="Arial" charset="0"/>
              <a:buChar char="»"/>
              <a:defRPr sz="1600">
                <a:solidFill>
                  <a:schemeClr val="tx1"/>
                </a:solidFill>
                <a:latin typeface="Arial" charset="0"/>
                <a:cs typeface="Arial" charset="0"/>
              </a:defRPr>
            </a:lvl4pPr>
            <a:lvl5pPr marL="2057400" indent="-228600" algn="l" eaLnBrk="0" hangingPunct="0">
              <a:spcBef>
                <a:spcPct val="20000"/>
              </a:spcBef>
              <a:buClr>
                <a:srgbClr val="A2BEE4"/>
              </a:buClr>
              <a:buFont typeface="Arial" charse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6pPr>
            <a:lvl7pPr marL="29718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7pPr>
            <a:lvl8pPr marL="34290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8pPr>
            <a:lvl9pPr marL="38862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9pPr>
          </a:lstStyle>
          <a:p>
            <a:pPr algn="r" eaLnBrk="1" hangingPunct="1">
              <a:spcBef>
                <a:spcPct val="0"/>
              </a:spcBef>
              <a:buClrTx/>
              <a:buFontTx/>
              <a:buNone/>
            </a:pPr>
            <a:r>
              <a:rPr lang="en-US" altLang="en-US" sz="1050" b="1" dirty="0">
                <a:solidFill>
                  <a:srgbClr val="000000"/>
                </a:solidFill>
              </a:rPr>
              <a:t>Last update: </a:t>
            </a:r>
            <a:r>
              <a:rPr lang="lv-LV" altLang="en-US" sz="1050" b="1" dirty="0" err="1">
                <a:solidFill>
                  <a:srgbClr val="000000"/>
                </a:solidFill>
              </a:rPr>
              <a:t>Oct</a:t>
            </a:r>
            <a:r>
              <a:rPr lang="lv-LV" altLang="en-US" sz="1050" b="1" dirty="0">
                <a:solidFill>
                  <a:srgbClr val="000000"/>
                </a:solidFill>
              </a:rPr>
              <a:t> 30</a:t>
            </a:r>
            <a:r>
              <a:rPr lang="en-US" altLang="en-US" sz="1050" b="1" dirty="0">
                <a:solidFill>
                  <a:srgbClr val="000000"/>
                </a:solidFill>
              </a:rPr>
              <a:t>, 2017</a:t>
            </a:r>
          </a:p>
        </p:txBody>
      </p:sp>
      <p:sp>
        <p:nvSpPr>
          <p:cNvPr id="7" name="Freeform 6"/>
          <p:cNvSpPr>
            <a:spLocks/>
          </p:cNvSpPr>
          <p:nvPr/>
        </p:nvSpPr>
        <p:spPr bwMode="auto">
          <a:xfrm>
            <a:off x="5099102" y="3655679"/>
            <a:ext cx="55562" cy="50800"/>
          </a:xfrm>
          <a:custGeom>
            <a:avLst/>
            <a:gdLst>
              <a:gd name="T0" fmla="*/ 0 w 30"/>
              <a:gd name="T1" fmla="*/ 2147483647 h 27"/>
              <a:gd name="T2" fmla="*/ 2147483647 w 30"/>
              <a:gd name="T3" fmla="*/ 2147483647 h 27"/>
              <a:gd name="T4" fmla="*/ 2147483647 w 30"/>
              <a:gd name="T5" fmla="*/ 2147483647 h 27"/>
              <a:gd name="T6" fmla="*/ 2147483647 w 30"/>
              <a:gd name="T7" fmla="*/ 2147483647 h 27"/>
              <a:gd name="T8" fmla="*/ 2147483647 w 30"/>
              <a:gd name="T9" fmla="*/ 0 h 27"/>
              <a:gd name="T10" fmla="*/ 2147483647 w 30"/>
              <a:gd name="T11" fmla="*/ 2147483647 h 27"/>
              <a:gd name="T12" fmla="*/ 2147483647 w 30"/>
              <a:gd name="T13" fmla="*/ 2147483647 h 27"/>
              <a:gd name="T14" fmla="*/ 2147483647 w 30"/>
              <a:gd name="T15" fmla="*/ 2147483647 h 27"/>
              <a:gd name="T16" fmla="*/ 2147483647 w 30"/>
              <a:gd name="T17" fmla="*/ 2147483647 h 27"/>
              <a:gd name="T18" fmla="*/ 2147483647 w 30"/>
              <a:gd name="T19" fmla="*/ 2147483647 h 27"/>
              <a:gd name="T20" fmla="*/ 2147483647 w 30"/>
              <a:gd name="T21" fmla="*/ 2147483647 h 27"/>
              <a:gd name="T22" fmla="*/ 2147483647 w 30"/>
              <a:gd name="T23" fmla="*/ 2147483647 h 27"/>
              <a:gd name="T24" fmla="*/ 0 w 30"/>
              <a:gd name="T25" fmla="*/ 2147483647 h 27"/>
              <a:gd name="T26" fmla="*/ 0 w 30"/>
              <a:gd name="T27" fmla="*/ 2147483647 h 27"/>
              <a:gd name="T28" fmla="*/ 0 w 30"/>
              <a:gd name="T29" fmla="*/ 2147483647 h 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0" h="27">
                <a:moveTo>
                  <a:pt x="0" y="6"/>
                </a:moveTo>
                <a:lnTo>
                  <a:pt x="3" y="3"/>
                </a:lnTo>
                <a:lnTo>
                  <a:pt x="6" y="3"/>
                </a:lnTo>
                <a:lnTo>
                  <a:pt x="9" y="3"/>
                </a:lnTo>
                <a:lnTo>
                  <a:pt x="12" y="0"/>
                </a:lnTo>
                <a:lnTo>
                  <a:pt x="24" y="3"/>
                </a:lnTo>
                <a:lnTo>
                  <a:pt x="27" y="6"/>
                </a:lnTo>
                <a:lnTo>
                  <a:pt x="30" y="18"/>
                </a:lnTo>
                <a:lnTo>
                  <a:pt x="24" y="21"/>
                </a:lnTo>
                <a:lnTo>
                  <a:pt x="21" y="21"/>
                </a:lnTo>
                <a:lnTo>
                  <a:pt x="12" y="24"/>
                </a:lnTo>
                <a:lnTo>
                  <a:pt x="6" y="27"/>
                </a:lnTo>
                <a:lnTo>
                  <a:pt x="0" y="21"/>
                </a:lnTo>
                <a:lnTo>
                  <a:pt x="0" y="18"/>
                </a:lnTo>
                <a:lnTo>
                  <a:pt x="0" y="6"/>
                </a:lnTo>
                <a:close/>
              </a:path>
            </a:pathLst>
          </a:custGeom>
          <a:solidFill>
            <a:srgbClr val="2B5885"/>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defRPr/>
            </a:pPr>
            <a:endParaRPr lang="en-US">
              <a:solidFill>
                <a:srgbClr val="000000"/>
              </a:solidFill>
            </a:endParaRPr>
          </a:p>
        </p:txBody>
      </p:sp>
      <p:sp>
        <p:nvSpPr>
          <p:cNvPr id="8" name="Freeform 7"/>
          <p:cNvSpPr>
            <a:spLocks/>
          </p:cNvSpPr>
          <p:nvPr/>
        </p:nvSpPr>
        <p:spPr bwMode="auto">
          <a:xfrm>
            <a:off x="4754615" y="3395329"/>
            <a:ext cx="15875" cy="23812"/>
          </a:xfrm>
          <a:custGeom>
            <a:avLst/>
            <a:gdLst>
              <a:gd name="T0" fmla="*/ 2147483647 w 9"/>
              <a:gd name="T1" fmla="*/ 2147483647 h 12"/>
              <a:gd name="T2" fmla="*/ 2147483647 w 9"/>
              <a:gd name="T3" fmla="*/ 2147483647 h 12"/>
              <a:gd name="T4" fmla="*/ 2147483647 w 9"/>
              <a:gd name="T5" fmla="*/ 2147483647 h 12"/>
              <a:gd name="T6" fmla="*/ 2147483647 w 9"/>
              <a:gd name="T7" fmla="*/ 0 h 12"/>
              <a:gd name="T8" fmla="*/ 2147483647 w 9"/>
              <a:gd name="T9" fmla="*/ 0 h 12"/>
              <a:gd name="T10" fmla="*/ 0 w 9"/>
              <a:gd name="T11" fmla="*/ 0 h 12"/>
              <a:gd name="T12" fmla="*/ 0 w 9"/>
              <a:gd name="T13" fmla="*/ 2147483647 h 12"/>
              <a:gd name="T14" fmla="*/ 0 w 9"/>
              <a:gd name="T15" fmla="*/ 2147483647 h 12"/>
              <a:gd name="T16" fmla="*/ 2147483647 w 9"/>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12">
                <a:moveTo>
                  <a:pt x="6" y="12"/>
                </a:moveTo>
                <a:lnTo>
                  <a:pt x="9" y="6"/>
                </a:lnTo>
                <a:lnTo>
                  <a:pt x="6" y="3"/>
                </a:lnTo>
                <a:lnTo>
                  <a:pt x="6" y="0"/>
                </a:lnTo>
                <a:lnTo>
                  <a:pt x="3" y="0"/>
                </a:lnTo>
                <a:lnTo>
                  <a:pt x="0" y="0"/>
                </a:lnTo>
                <a:lnTo>
                  <a:pt x="0" y="3"/>
                </a:lnTo>
                <a:lnTo>
                  <a:pt x="0" y="12"/>
                </a:lnTo>
                <a:lnTo>
                  <a:pt x="6" y="12"/>
                </a:lnTo>
                <a:close/>
              </a:path>
            </a:pathLst>
          </a:custGeom>
          <a:solidFill>
            <a:srgbClr val="CCECFF"/>
          </a:solidFill>
          <a:ln w="317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9" name="Freeform 8"/>
          <p:cNvSpPr>
            <a:spLocks/>
          </p:cNvSpPr>
          <p:nvPr/>
        </p:nvSpPr>
        <p:spPr bwMode="auto">
          <a:xfrm>
            <a:off x="4754615" y="3395329"/>
            <a:ext cx="15875" cy="23812"/>
          </a:xfrm>
          <a:custGeom>
            <a:avLst/>
            <a:gdLst>
              <a:gd name="T0" fmla="*/ 2147483647 w 9"/>
              <a:gd name="T1" fmla="*/ 2147483647 h 12"/>
              <a:gd name="T2" fmla="*/ 2147483647 w 9"/>
              <a:gd name="T3" fmla="*/ 2147483647 h 12"/>
              <a:gd name="T4" fmla="*/ 2147483647 w 9"/>
              <a:gd name="T5" fmla="*/ 2147483647 h 12"/>
              <a:gd name="T6" fmla="*/ 2147483647 w 9"/>
              <a:gd name="T7" fmla="*/ 0 h 12"/>
              <a:gd name="T8" fmla="*/ 2147483647 w 9"/>
              <a:gd name="T9" fmla="*/ 0 h 12"/>
              <a:gd name="T10" fmla="*/ 0 w 9"/>
              <a:gd name="T11" fmla="*/ 0 h 12"/>
              <a:gd name="T12" fmla="*/ 0 w 9"/>
              <a:gd name="T13" fmla="*/ 2147483647 h 12"/>
              <a:gd name="T14" fmla="*/ 0 w 9"/>
              <a:gd name="T15" fmla="*/ 2147483647 h 12"/>
              <a:gd name="T16" fmla="*/ 2147483647 w 9"/>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12">
                <a:moveTo>
                  <a:pt x="6" y="12"/>
                </a:moveTo>
                <a:lnTo>
                  <a:pt x="9" y="6"/>
                </a:lnTo>
                <a:lnTo>
                  <a:pt x="6" y="3"/>
                </a:lnTo>
                <a:lnTo>
                  <a:pt x="6" y="0"/>
                </a:lnTo>
                <a:lnTo>
                  <a:pt x="3" y="0"/>
                </a:lnTo>
                <a:lnTo>
                  <a:pt x="0" y="0"/>
                </a:lnTo>
                <a:lnTo>
                  <a:pt x="0" y="3"/>
                </a:lnTo>
                <a:lnTo>
                  <a:pt x="0" y="12"/>
                </a:lnTo>
                <a:lnTo>
                  <a:pt x="6" y="12"/>
                </a:lnTo>
              </a:path>
            </a:pathLst>
          </a:custGeom>
          <a:solidFill>
            <a:srgbClr val="CCECFF"/>
          </a:solidFill>
          <a:ln w="317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0" name="Freeform 9"/>
          <p:cNvSpPr>
            <a:spLocks/>
          </p:cNvSpPr>
          <p:nvPr/>
        </p:nvSpPr>
        <p:spPr bwMode="auto">
          <a:xfrm>
            <a:off x="7273978" y="4624055"/>
            <a:ext cx="34925" cy="26987"/>
          </a:xfrm>
          <a:custGeom>
            <a:avLst/>
            <a:gdLst>
              <a:gd name="T0" fmla="*/ 0 w 18"/>
              <a:gd name="T1" fmla="*/ 2147483647 h 15"/>
              <a:gd name="T2" fmla="*/ 2147483647 w 18"/>
              <a:gd name="T3" fmla="*/ 2147483647 h 15"/>
              <a:gd name="T4" fmla="*/ 2147483647 w 18"/>
              <a:gd name="T5" fmla="*/ 2147483647 h 15"/>
              <a:gd name="T6" fmla="*/ 2147483647 w 18"/>
              <a:gd name="T7" fmla="*/ 2147483647 h 15"/>
              <a:gd name="T8" fmla="*/ 2147483647 w 18"/>
              <a:gd name="T9" fmla="*/ 2147483647 h 15"/>
              <a:gd name="T10" fmla="*/ 2147483647 w 18"/>
              <a:gd name="T11" fmla="*/ 2147483647 h 15"/>
              <a:gd name="T12" fmla="*/ 2147483647 w 18"/>
              <a:gd name="T13" fmla="*/ 2147483647 h 15"/>
              <a:gd name="T14" fmla="*/ 2147483647 w 18"/>
              <a:gd name="T15" fmla="*/ 2147483647 h 15"/>
              <a:gd name="T16" fmla="*/ 2147483647 w 18"/>
              <a:gd name="T17" fmla="*/ 2147483647 h 15"/>
              <a:gd name="T18" fmla="*/ 2147483647 w 18"/>
              <a:gd name="T19" fmla="*/ 2147483647 h 15"/>
              <a:gd name="T20" fmla="*/ 2147483647 w 18"/>
              <a:gd name="T21" fmla="*/ 0 h 15"/>
              <a:gd name="T22" fmla="*/ 2147483647 w 18"/>
              <a:gd name="T23" fmla="*/ 2147483647 h 15"/>
              <a:gd name="T24" fmla="*/ 0 w 18"/>
              <a:gd name="T25" fmla="*/ 2147483647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5">
                <a:moveTo>
                  <a:pt x="0" y="6"/>
                </a:moveTo>
                <a:lnTo>
                  <a:pt x="9" y="15"/>
                </a:lnTo>
                <a:lnTo>
                  <a:pt x="9" y="12"/>
                </a:lnTo>
                <a:lnTo>
                  <a:pt x="9" y="6"/>
                </a:lnTo>
                <a:lnTo>
                  <a:pt x="12" y="3"/>
                </a:lnTo>
                <a:lnTo>
                  <a:pt x="15" y="9"/>
                </a:lnTo>
                <a:lnTo>
                  <a:pt x="18" y="9"/>
                </a:lnTo>
                <a:lnTo>
                  <a:pt x="18" y="6"/>
                </a:lnTo>
                <a:lnTo>
                  <a:pt x="15" y="3"/>
                </a:lnTo>
                <a:lnTo>
                  <a:pt x="12" y="3"/>
                </a:lnTo>
                <a:lnTo>
                  <a:pt x="12" y="0"/>
                </a:lnTo>
                <a:lnTo>
                  <a:pt x="6" y="6"/>
                </a:lnTo>
                <a:lnTo>
                  <a:pt x="0" y="6"/>
                </a:lnTo>
              </a:path>
            </a:pathLst>
          </a:custGeom>
          <a:solidFill>
            <a:srgbClr val="CCECFF"/>
          </a:solidFill>
          <a:ln w="317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1" name="Freeform 10"/>
          <p:cNvSpPr>
            <a:spLocks/>
          </p:cNvSpPr>
          <p:nvPr/>
        </p:nvSpPr>
        <p:spPr bwMode="auto">
          <a:xfrm>
            <a:off x="4208515" y="4433554"/>
            <a:ext cx="74613" cy="17462"/>
          </a:xfrm>
          <a:custGeom>
            <a:avLst/>
            <a:gdLst>
              <a:gd name="T0" fmla="*/ 2147483647 w 39"/>
              <a:gd name="T1" fmla="*/ 2147483647 h 9"/>
              <a:gd name="T2" fmla="*/ 2147483647 w 39"/>
              <a:gd name="T3" fmla="*/ 2147483647 h 9"/>
              <a:gd name="T4" fmla="*/ 2147483647 w 39"/>
              <a:gd name="T5" fmla="*/ 0 h 9"/>
              <a:gd name="T6" fmla="*/ 2147483647 w 39"/>
              <a:gd name="T7" fmla="*/ 0 h 9"/>
              <a:gd name="T8" fmla="*/ 2147483647 w 39"/>
              <a:gd name="T9" fmla="*/ 2147483647 h 9"/>
              <a:gd name="T10" fmla="*/ 2147483647 w 39"/>
              <a:gd name="T11" fmla="*/ 2147483647 h 9"/>
              <a:gd name="T12" fmla="*/ 2147483647 w 39"/>
              <a:gd name="T13" fmla="*/ 2147483647 h 9"/>
              <a:gd name="T14" fmla="*/ 2147483647 w 39"/>
              <a:gd name="T15" fmla="*/ 2147483647 h 9"/>
              <a:gd name="T16" fmla="*/ 2147483647 w 39"/>
              <a:gd name="T17" fmla="*/ 2147483647 h 9"/>
              <a:gd name="T18" fmla="*/ 2147483647 w 39"/>
              <a:gd name="T19" fmla="*/ 2147483647 h 9"/>
              <a:gd name="T20" fmla="*/ 2147483647 w 39"/>
              <a:gd name="T21" fmla="*/ 2147483647 h 9"/>
              <a:gd name="T22" fmla="*/ 2147483647 w 39"/>
              <a:gd name="T23" fmla="*/ 2147483647 h 9"/>
              <a:gd name="T24" fmla="*/ 2147483647 w 39"/>
              <a:gd name="T25" fmla="*/ 2147483647 h 9"/>
              <a:gd name="T26" fmla="*/ 0 w 39"/>
              <a:gd name="T27" fmla="*/ 2147483647 h 9"/>
              <a:gd name="T28" fmla="*/ 0 w 39"/>
              <a:gd name="T29" fmla="*/ 2147483647 h 9"/>
              <a:gd name="T30" fmla="*/ 2147483647 w 39"/>
              <a:gd name="T31" fmla="*/ 2147483647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9" h="9">
                <a:moveTo>
                  <a:pt x="3" y="3"/>
                </a:moveTo>
                <a:lnTo>
                  <a:pt x="18" y="3"/>
                </a:lnTo>
                <a:lnTo>
                  <a:pt x="18" y="0"/>
                </a:lnTo>
                <a:lnTo>
                  <a:pt x="24" y="0"/>
                </a:lnTo>
                <a:lnTo>
                  <a:pt x="33" y="3"/>
                </a:lnTo>
                <a:lnTo>
                  <a:pt x="39" y="3"/>
                </a:lnTo>
                <a:lnTo>
                  <a:pt x="39" y="6"/>
                </a:lnTo>
                <a:lnTo>
                  <a:pt x="33" y="9"/>
                </a:lnTo>
                <a:lnTo>
                  <a:pt x="21" y="3"/>
                </a:lnTo>
                <a:lnTo>
                  <a:pt x="18" y="6"/>
                </a:lnTo>
                <a:lnTo>
                  <a:pt x="15" y="6"/>
                </a:lnTo>
                <a:lnTo>
                  <a:pt x="12" y="9"/>
                </a:lnTo>
                <a:lnTo>
                  <a:pt x="3" y="9"/>
                </a:lnTo>
                <a:lnTo>
                  <a:pt x="0" y="9"/>
                </a:lnTo>
                <a:lnTo>
                  <a:pt x="0" y="6"/>
                </a:lnTo>
                <a:lnTo>
                  <a:pt x="3" y="3"/>
                </a:lnTo>
              </a:path>
            </a:pathLst>
          </a:custGeom>
          <a:solidFill>
            <a:srgbClr val="2B5885"/>
          </a:solidFill>
          <a:ln w="317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2" name="Freeform 11"/>
          <p:cNvSpPr>
            <a:spLocks noEditPoints="1"/>
          </p:cNvSpPr>
          <p:nvPr/>
        </p:nvSpPr>
        <p:spPr bwMode="auto">
          <a:xfrm>
            <a:off x="4786364" y="3809666"/>
            <a:ext cx="95250" cy="203200"/>
          </a:xfrm>
          <a:custGeom>
            <a:avLst/>
            <a:gdLst>
              <a:gd name="T0" fmla="*/ 2147483647 w 57"/>
              <a:gd name="T1" fmla="*/ 2147483647 h 121"/>
              <a:gd name="T2" fmla="*/ 2147483647 w 57"/>
              <a:gd name="T3" fmla="*/ 2147483647 h 121"/>
              <a:gd name="T4" fmla="*/ 2147483647 w 57"/>
              <a:gd name="T5" fmla="*/ 2147483647 h 121"/>
              <a:gd name="T6" fmla="*/ 2147483647 w 57"/>
              <a:gd name="T7" fmla="*/ 2147483647 h 121"/>
              <a:gd name="T8" fmla="*/ 2147483647 w 57"/>
              <a:gd name="T9" fmla="*/ 2147483647 h 121"/>
              <a:gd name="T10" fmla="*/ 2147483647 w 57"/>
              <a:gd name="T11" fmla="*/ 2147483647 h 121"/>
              <a:gd name="T12" fmla="*/ 2147483647 w 57"/>
              <a:gd name="T13" fmla="*/ 2147483647 h 121"/>
              <a:gd name="T14" fmla="*/ 2147483647 w 57"/>
              <a:gd name="T15" fmla="*/ 2147483647 h 121"/>
              <a:gd name="T16" fmla="*/ 2147483647 w 57"/>
              <a:gd name="T17" fmla="*/ 2147483647 h 121"/>
              <a:gd name="T18" fmla="*/ 2147483647 w 57"/>
              <a:gd name="T19" fmla="*/ 2147483647 h 121"/>
              <a:gd name="T20" fmla="*/ 2147483647 w 57"/>
              <a:gd name="T21" fmla="*/ 2147483647 h 121"/>
              <a:gd name="T22" fmla="*/ 2147483647 w 57"/>
              <a:gd name="T23" fmla="*/ 2147483647 h 121"/>
              <a:gd name="T24" fmla="*/ 0 w 57"/>
              <a:gd name="T25" fmla="*/ 2147483647 h 121"/>
              <a:gd name="T26" fmla="*/ 0 w 57"/>
              <a:gd name="T27" fmla="*/ 2147483647 h 121"/>
              <a:gd name="T28" fmla="*/ 2147483647 w 57"/>
              <a:gd name="T29" fmla="*/ 2147483647 h 121"/>
              <a:gd name="T30" fmla="*/ 2147483647 w 57"/>
              <a:gd name="T31" fmla="*/ 2147483647 h 121"/>
              <a:gd name="T32" fmla="*/ 2147483647 w 57"/>
              <a:gd name="T33" fmla="*/ 2147483647 h 121"/>
              <a:gd name="T34" fmla="*/ 2147483647 w 57"/>
              <a:gd name="T35" fmla="*/ 2147483647 h 121"/>
              <a:gd name="T36" fmla="*/ 2147483647 w 57"/>
              <a:gd name="T37" fmla="*/ 2147483647 h 121"/>
              <a:gd name="T38" fmla="*/ 2147483647 w 57"/>
              <a:gd name="T39" fmla="*/ 2147483647 h 121"/>
              <a:gd name="T40" fmla="*/ 2147483647 w 57"/>
              <a:gd name="T41" fmla="*/ 0 h 121"/>
              <a:gd name="T42" fmla="*/ 2147483647 w 57"/>
              <a:gd name="T43" fmla="*/ 0 h 121"/>
              <a:gd name="T44" fmla="*/ 2147483647 w 57"/>
              <a:gd name="T45" fmla="*/ 2147483647 h 121"/>
              <a:gd name="T46" fmla="*/ 2147483647 w 57"/>
              <a:gd name="T47" fmla="*/ 2147483647 h 121"/>
              <a:gd name="T48" fmla="*/ 2147483647 w 57"/>
              <a:gd name="T49" fmla="*/ 2147483647 h 121"/>
              <a:gd name="T50" fmla="*/ 2147483647 w 57"/>
              <a:gd name="T51" fmla="*/ 2147483647 h 121"/>
              <a:gd name="T52" fmla="*/ 2147483647 w 57"/>
              <a:gd name="T53" fmla="*/ 2147483647 h 121"/>
              <a:gd name="T54" fmla="*/ 2147483647 w 57"/>
              <a:gd name="T55" fmla="*/ 2147483647 h 121"/>
              <a:gd name="T56" fmla="*/ 2147483647 w 57"/>
              <a:gd name="T57" fmla="*/ 2147483647 h 121"/>
              <a:gd name="T58" fmla="*/ 2147483647 w 57"/>
              <a:gd name="T59" fmla="*/ 2147483647 h 121"/>
              <a:gd name="T60" fmla="*/ 2147483647 w 57"/>
              <a:gd name="T61" fmla="*/ 2147483647 h 121"/>
              <a:gd name="T62" fmla="*/ 2147483647 w 57"/>
              <a:gd name="T63" fmla="*/ 2147483647 h 121"/>
              <a:gd name="T64" fmla="*/ 2147483647 w 57"/>
              <a:gd name="T65" fmla="*/ 2147483647 h 121"/>
              <a:gd name="T66" fmla="*/ 2147483647 w 57"/>
              <a:gd name="T67" fmla="*/ 2147483647 h 121"/>
              <a:gd name="T68" fmla="*/ 2147483647 w 57"/>
              <a:gd name="T69" fmla="*/ 2147483647 h 121"/>
              <a:gd name="T70" fmla="*/ 2147483647 w 57"/>
              <a:gd name="T71" fmla="*/ 2147483647 h 121"/>
              <a:gd name="T72" fmla="*/ 2147483647 w 57"/>
              <a:gd name="T73" fmla="*/ 2147483647 h 121"/>
              <a:gd name="T74" fmla="*/ 2147483647 w 57"/>
              <a:gd name="T75" fmla="*/ 2147483647 h 121"/>
              <a:gd name="T76" fmla="*/ 2147483647 w 57"/>
              <a:gd name="T77" fmla="*/ 2147483647 h 121"/>
              <a:gd name="T78" fmla="*/ 2147483647 w 57"/>
              <a:gd name="T79" fmla="*/ 2147483647 h 121"/>
              <a:gd name="T80" fmla="*/ 2147483647 w 57"/>
              <a:gd name="T81" fmla="*/ 2147483647 h 121"/>
              <a:gd name="T82" fmla="*/ 2147483647 w 57"/>
              <a:gd name="T83" fmla="*/ 2147483647 h 121"/>
              <a:gd name="T84" fmla="*/ 2147483647 w 57"/>
              <a:gd name="T85" fmla="*/ 2147483647 h 121"/>
              <a:gd name="T86" fmla="*/ 2147483647 w 57"/>
              <a:gd name="T87" fmla="*/ 2147483647 h 121"/>
              <a:gd name="T88" fmla="*/ 2147483647 w 57"/>
              <a:gd name="T89" fmla="*/ 2147483647 h 121"/>
              <a:gd name="T90" fmla="*/ 2147483647 w 57"/>
              <a:gd name="T91" fmla="*/ 2147483647 h 121"/>
              <a:gd name="T92" fmla="*/ 2147483647 w 57"/>
              <a:gd name="T93" fmla="*/ 2147483647 h 121"/>
              <a:gd name="T94" fmla="*/ 2147483647 w 57"/>
              <a:gd name="T95" fmla="*/ 2147483647 h 121"/>
              <a:gd name="T96" fmla="*/ 2147483647 w 57"/>
              <a:gd name="T97" fmla="*/ 2147483647 h 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 h="121">
                <a:moveTo>
                  <a:pt x="57" y="72"/>
                </a:moveTo>
                <a:lnTo>
                  <a:pt x="57" y="84"/>
                </a:lnTo>
                <a:lnTo>
                  <a:pt x="39" y="97"/>
                </a:lnTo>
                <a:lnTo>
                  <a:pt x="37" y="102"/>
                </a:lnTo>
                <a:lnTo>
                  <a:pt x="39" y="110"/>
                </a:lnTo>
                <a:lnTo>
                  <a:pt x="38" y="113"/>
                </a:lnTo>
                <a:lnTo>
                  <a:pt x="34" y="119"/>
                </a:lnTo>
                <a:lnTo>
                  <a:pt x="28" y="121"/>
                </a:lnTo>
                <a:lnTo>
                  <a:pt x="22" y="90"/>
                </a:lnTo>
                <a:lnTo>
                  <a:pt x="12" y="83"/>
                </a:lnTo>
                <a:lnTo>
                  <a:pt x="9" y="75"/>
                </a:lnTo>
                <a:lnTo>
                  <a:pt x="3" y="71"/>
                </a:lnTo>
                <a:lnTo>
                  <a:pt x="0" y="60"/>
                </a:lnTo>
                <a:lnTo>
                  <a:pt x="0" y="57"/>
                </a:lnTo>
                <a:lnTo>
                  <a:pt x="11" y="47"/>
                </a:lnTo>
                <a:lnTo>
                  <a:pt x="12" y="38"/>
                </a:lnTo>
                <a:lnTo>
                  <a:pt x="11" y="26"/>
                </a:lnTo>
                <a:lnTo>
                  <a:pt x="12" y="16"/>
                </a:lnTo>
                <a:lnTo>
                  <a:pt x="9" y="15"/>
                </a:lnTo>
                <a:lnTo>
                  <a:pt x="16" y="7"/>
                </a:lnTo>
                <a:lnTo>
                  <a:pt x="31" y="0"/>
                </a:lnTo>
                <a:lnTo>
                  <a:pt x="33" y="0"/>
                </a:lnTo>
                <a:lnTo>
                  <a:pt x="33" y="4"/>
                </a:lnTo>
                <a:lnTo>
                  <a:pt x="36" y="2"/>
                </a:lnTo>
                <a:lnTo>
                  <a:pt x="39" y="3"/>
                </a:lnTo>
                <a:lnTo>
                  <a:pt x="37" y="4"/>
                </a:lnTo>
                <a:lnTo>
                  <a:pt x="40" y="8"/>
                </a:lnTo>
                <a:lnTo>
                  <a:pt x="38" y="10"/>
                </a:lnTo>
                <a:lnTo>
                  <a:pt x="41" y="11"/>
                </a:lnTo>
                <a:lnTo>
                  <a:pt x="50" y="6"/>
                </a:lnTo>
                <a:lnTo>
                  <a:pt x="51" y="8"/>
                </a:lnTo>
                <a:lnTo>
                  <a:pt x="46" y="16"/>
                </a:lnTo>
                <a:lnTo>
                  <a:pt x="42" y="18"/>
                </a:lnTo>
                <a:lnTo>
                  <a:pt x="42" y="22"/>
                </a:lnTo>
                <a:lnTo>
                  <a:pt x="45" y="27"/>
                </a:lnTo>
                <a:lnTo>
                  <a:pt x="50" y="30"/>
                </a:lnTo>
                <a:lnTo>
                  <a:pt x="51" y="37"/>
                </a:lnTo>
                <a:lnTo>
                  <a:pt x="46" y="47"/>
                </a:lnTo>
                <a:lnTo>
                  <a:pt x="35" y="56"/>
                </a:lnTo>
                <a:lnTo>
                  <a:pt x="40" y="64"/>
                </a:lnTo>
                <a:lnTo>
                  <a:pt x="45" y="63"/>
                </a:lnTo>
                <a:lnTo>
                  <a:pt x="46" y="67"/>
                </a:lnTo>
                <a:lnTo>
                  <a:pt x="50" y="65"/>
                </a:lnTo>
                <a:lnTo>
                  <a:pt x="52" y="72"/>
                </a:lnTo>
                <a:lnTo>
                  <a:pt x="57" y="72"/>
                </a:lnTo>
                <a:close/>
                <a:moveTo>
                  <a:pt x="47" y="64"/>
                </a:moveTo>
                <a:lnTo>
                  <a:pt x="46" y="60"/>
                </a:lnTo>
                <a:lnTo>
                  <a:pt x="50" y="61"/>
                </a:lnTo>
                <a:lnTo>
                  <a:pt x="47" y="64"/>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3" name="Freeform 12"/>
          <p:cNvSpPr>
            <a:spLocks/>
          </p:cNvSpPr>
          <p:nvPr/>
        </p:nvSpPr>
        <p:spPr bwMode="auto">
          <a:xfrm>
            <a:off x="4202164" y="4081130"/>
            <a:ext cx="198438" cy="180975"/>
          </a:xfrm>
          <a:custGeom>
            <a:avLst/>
            <a:gdLst>
              <a:gd name="T0" fmla="*/ 2147483647 w 119"/>
              <a:gd name="T1" fmla="*/ 2147483647 h 107"/>
              <a:gd name="T2" fmla="*/ 2147483647 w 119"/>
              <a:gd name="T3" fmla="*/ 2147483647 h 107"/>
              <a:gd name="T4" fmla="*/ 2147483647 w 119"/>
              <a:gd name="T5" fmla="*/ 2147483647 h 107"/>
              <a:gd name="T6" fmla="*/ 2147483647 w 119"/>
              <a:gd name="T7" fmla="*/ 2147483647 h 107"/>
              <a:gd name="T8" fmla="*/ 2147483647 w 119"/>
              <a:gd name="T9" fmla="*/ 2147483647 h 107"/>
              <a:gd name="T10" fmla="*/ 2147483647 w 119"/>
              <a:gd name="T11" fmla="*/ 2147483647 h 107"/>
              <a:gd name="T12" fmla="*/ 2147483647 w 119"/>
              <a:gd name="T13" fmla="*/ 2147483647 h 107"/>
              <a:gd name="T14" fmla="*/ 2147483647 w 119"/>
              <a:gd name="T15" fmla="*/ 2147483647 h 107"/>
              <a:gd name="T16" fmla="*/ 0 w 119"/>
              <a:gd name="T17" fmla="*/ 2147483647 h 107"/>
              <a:gd name="T18" fmla="*/ 2147483647 w 119"/>
              <a:gd name="T19" fmla="*/ 2147483647 h 107"/>
              <a:gd name="T20" fmla="*/ 2147483647 w 119"/>
              <a:gd name="T21" fmla="*/ 2147483647 h 107"/>
              <a:gd name="T22" fmla="*/ 2147483647 w 119"/>
              <a:gd name="T23" fmla="*/ 2147483647 h 107"/>
              <a:gd name="T24" fmla="*/ 2147483647 w 119"/>
              <a:gd name="T25" fmla="*/ 2147483647 h 107"/>
              <a:gd name="T26" fmla="*/ 2147483647 w 119"/>
              <a:gd name="T27" fmla="*/ 2147483647 h 107"/>
              <a:gd name="T28" fmla="*/ 2147483647 w 119"/>
              <a:gd name="T29" fmla="*/ 2147483647 h 107"/>
              <a:gd name="T30" fmla="*/ 2147483647 w 119"/>
              <a:gd name="T31" fmla="*/ 2147483647 h 107"/>
              <a:gd name="T32" fmla="*/ 2147483647 w 119"/>
              <a:gd name="T33" fmla="*/ 2147483647 h 107"/>
              <a:gd name="T34" fmla="*/ 2147483647 w 119"/>
              <a:gd name="T35" fmla="*/ 2147483647 h 107"/>
              <a:gd name="T36" fmla="*/ 2147483647 w 119"/>
              <a:gd name="T37" fmla="*/ 0 h 107"/>
              <a:gd name="T38" fmla="*/ 2147483647 w 119"/>
              <a:gd name="T39" fmla="*/ 0 h 107"/>
              <a:gd name="T40" fmla="*/ 2147483647 w 119"/>
              <a:gd name="T41" fmla="*/ 2147483647 h 1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9" h="107">
                <a:moveTo>
                  <a:pt x="119" y="7"/>
                </a:moveTo>
                <a:lnTo>
                  <a:pt x="119" y="27"/>
                </a:lnTo>
                <a:lnTo>
                  <a:pt x="72" y="27"/>
                </a:lnTo>
                <a:lnTo>
                  <a:pt x="72" y="66"/>
                </a:lnTo>
                <a:lnTo>
                  <a:pt x="64" y="69"/>
                </a:lnTo>
                <a:lnTo>
                  <a:pt x="56" y="75"/>
                </a:lnTo>
                <a:lnTo>
                  <a:pt x="57" y="99"/>
                </a:lnTo>
                <a:lnTo>
                  <a:pt x="2" y="99"/>
                </a:lnTo>
                <a:lnTo>
                  <a:pt x="0" y="107"/>
                </a:lnTo>
                <a:lnTo>
                  <a:pt x="2" y="90"/>
                </a:lnTo>
                <a:lnTo>
                  <a:pt x="10" y="80"/>
                </a:lnTo>
                <a:lnTo>
                  <a:pt x="18" y="61"/>
                </a:lnTo>
                <a:lnTo>
                  <a:pt x="18" y="59"/>
                </a:lnTo>
                <a:lnTo>
                  <a:pt x="15" y="63"/>
                </a:lnTo>
                <a:lnTo>
                  <a:pt x="16" y="61"/>
                </a:lnTo>
                <a:lnTo>
                  <a:pt x="30" y="47"/>
                </a:lnTo>
                <a:lnTo>
                  <a:pt x="37" y="24"/>
                </a:lnTo>
                <a:lnTo>
                  <a:pt x="49" y="15"/>
                </a:lnTo>
                <a:lnTo>
                  <a:pt x="55" y="0"/>
                </a:lnTo>
                <a:lnTo>
                  <a:pt x="119" y="0"/>
                </a:lnTo>
                <a:lnTo>
                  <a:pt x="119" y="7"/>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4" name="Freeform 13"/>
          <p:cNvSpPr>
            <a:spLocks/>
          </p:cNvSpPr>
          <p:nvPr/>
        </p:nvSpPr>
        <p:spPr bwMode="auto">
          <a:xfrm>
            <a:off x="4202164" y="4093829"/>
            <a:ext cx="292100" cy="317500"/>
          </a:xfrm>
          <a:custGeom>
            <a:avLst/>
            <a:gdLst>
              <a:gd name="T0" fmla="*/ 2147483647 w 174"/>
              <a:gd name="T1" fmla="*/ 0 h 189"/>
              <a:gd name="T2" fmla="*/ 2147483647 w 174"/>
              <a:gd name="T3" fmla="*/ 2147483647 h 189"/>
              <a:gd name="T4" fmla="*/ 2147483647 w 174"/>
              <a:gd name="T5" fmla="*/ 2147483647 h 189"/>
              <a:gd name="T6" fmla="*/ 2147483647 w 174"/>
              <a:gd name="T7" fmla="*/ 2147483647 h 189"/>
              <a:gd name="T8" fmla="*/ 2147483647 w 174"/>
              <a:gd name="T9" fmla="*/ 2147483647 h 189"/>
              <a:gd name="T10" fmla="*/ 2147483647 w 174"/>
              <a:gd name="T11" fmla="*/ 2147483647 h 189"/>
              <a:gd name="T12" fmla="*/ 2147483647 w 174"/>
              <a:gd name="T13" fmla="*/ 2147483647 h 189"/>
              <a:gd name="T14" fmla="*/ 2147483647 w 174"/>
              <a:gd name="T15" fmla="*/ 2147483647 h 189"/>
              <a:gd name="T16" fmla="*/ 2147483647 w 174"/>
              <a:gd name="T17" fmla="*/ 2147483647 h 189"/>
              <a:gd name="T18" fmla="*/ 2147483647 w 174"/>
              <a:gd name="T19" fmla="*/ 2147483647 h 189"/>
              <a:gd name="T20" fmla="*/ 2147483647 w 174"/>
              <a:gd name="T21" fmla="*/ 2147483647 h 189"/>
              <a:gd name="T22" fmla="*/ 2147483647 w 174"/>
              <a:gd name="T23" fmla="*/ 2147483647 h 189"/>
              <a:gd name="T24" fmla="*/ 2147483647 w 174"/>
              <a:gd name="T25" fmla="*/ 2147483647 h 189"/>
              <a:gd name="T26" fmla="*/ 2147483647 w 174"/>
              <a:gd name="T27" fmla="*/ 2147483647 h 189"/>
              <a:gd name="T28" fmla="*/ 2147483647 w 174"/>
              <a:gd name="T29" fmla="*/ 2147483647 h 189"/>
              <a:gd name="T30" fmla="*/ 2147483647 w 174"/>
              <a:gd name="T31" fmla="*/ 2147483647 h 189"/>
              <a:gd name="T32" fmla="*/ 2147483647 w 174"/>
              <a:gd name="T33" fmla="*/ 2147483647 h 189"/>
              <a:gd name="T34" fmla="*/ 2147483647 w 174"/>
              <a:gd name="T35" fmla="*/ 2147483647 h 189"/>
              <a:gd name="T36" fmla="*/ 2147483647 w 174"/>
              <a:gd name="T37" fmla="*/ 2147483647 h 189"/>
              <a:gd name="T38" fmla="*/ 2147483647 w 174"/>
              <a:gd name="T39" fmla="*/ 2147483647 h 189"/>
              <a:gd name="T40" fmla="*/ 2147483647 w 174"/>
              <a:gd name="T41" fmla="*/ 2147483647 h 189"/>
              <a:gd name="T42" fmla="*/ 2147483647 w 174"/>
              <a:gd name="T43" fmla="*/ 2147483647 h 189"/>
              <a:gd name="T44" fmla="*/ 2147483647 w 174"/>
              <a:gd name="T45" fmla="*/ 2147483647 h 189"/>
              <a:gd name="T46" fmla="*/ 2147483647 w 174"/>
              <a:gd name="T47" fmla="*/ 2147483647 h 189"/>
              <a:gd name="T48" fmla="*/ 2147483647 w 174"/>
              <a:gd name="T49" fmla="*/ 2147483647 h 189"/>
              <a:gd name="T50" fmla="*/ 2147483647 w 174"/>
              <a:gd name="T51" fmla="*/ 2147483647 h 189"/>
              <a:gd name="T52" fmla="*/ 2147483647 w 174"/>
              <a:gd name="T53" fmla="*/ 2147483647 h 189"/>
              <a:gd name="T54" fmla="*/ 2147483647 w 174"/>
              <a:gd name="T55" fmla="*/ 2147483647 h 189"/>
              <a:gd name="T56" fmla="*/ 2147483647 w 174"/>
              <a:gd name="T57" fmla="*/ 2147483647 h 189"/>
              <a:gd name="T58" fmla="*/ 0 w 174"/>
              <a:gd name="T59" fmla="*/ 2147483647 h 189"/>
              <a:gd name="T60" fmla="*/ 2147483647 w 174"/>
              <a:gd name="T61" fmla="*/ 2147483647 h 189"/>
              <a:gd name="T62" fmla="*/ 2147483647 w 174"/>
              <a:gd name="T63" fmla="*/ 2147483647 h 189"/>
              <a:gd name="T64" fmla="*/ 2147483647 w 174"/>
              <a:gd name="T65" fmla="*/ 2147483647 h 189"/>
              <a:gd name="T66" fmla="*/ 2147483647 w 174"/>
              <a:gd name="T67" fmla="*/ 2147483647 h 189"/>
              <a:gd name="T68" fmla="*/ 2147483647 w 174"/>
              <a:gd name="T69" fmla="*/ 2147483647 h 189"/>
              <a:gd name="T70" fmla="*/ 2147483647 w 174"/>
              <a:gd name="T71" fmla="*/ 2147483647 h 189"/>
              <a:gd name="T72" fmla="*/ 2147483647 w 174"/>
              <a:gd name="T73" fmla="*/ 2147483647 h 189"/>
              <a:gd name="T74" fmla="*/ 2147483647 w 174"/>
              <a:gd name="T75" fmla="*/ 0 h 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4" h="189">
                <a:moveTo>
                  <a:pt x="119" y="0"/>
                </a:moveTo>
                <a:lnTo>
                  <a:pt x="174" y="35"/>
                </a:lnTo>
                <a:lnTo>
                  <a:pt x="148" y="35"/>
                </a:lnTo>
                <a:lnTo>
                  <a:pt x="162" y="163"/>
                </a:lnTo>
                <a:lnTo>
                  <a:pt x="166" y="166"/>
                </a:lnTo>
                <a:lnTo>
                  <a:pt x="164" y="178"/>
                </a:lnTo>
                <a:lnTo>
                  <a:pt x="109" y="178"/>
                </a:lnTo>
                <a:lnTo>
                  <a:pt x="109" y="175"/>
                </a:lnTo>
                <a:lnTo>
                  <a:pt x="108" y="179"/>
                </a:lnTo>
                <a:lnTo>
                  <a:pt x="90" y="179"/>
                </a:lnTo>
                <a:lnTo>
                  <a:pt x="87" y="184"/>
                </a:lnTo>
                <a:lnTo>
                  <a:pt x="79" y="176"/>
                </a:lnTo>
                <a:lnTo>
                  <a:pt x="76" y="178"/>
                </a:lnTo>
                <a:lnTo>
                  <a:pt x="74" y="187"/>
                </a:lnTo>
                <a:lnTo>
                  <a:pt x="68" y="189"/>
                </a:lnTo>
                <a:lnTo>
                  <a:pt x="60" y="182"/>
                </a:lnTo>
                <a:lnTo>
                  <a:pt x="52" y="170"/>
                </a:lnTo>
                <a:lnTo>
                  <a:pt x="46" y="169"/>
                </a:lnTo>
                <a:lnTo>
                  <a:pt x="38" y="161"/>
                </a:lnTo>
                <a:lnTo>
                  <a:pt x="11" y="163"/>
                </a:lnTo>
                <a:lnTo>
                  <a:pt x="7" y="170"/>
                </a:lnTo>
                <a:lnTo>
                  <a:pt x="14" y="145"/>
                </a:lnTo>
                <a:lnTo>
                  <a:pt x="12" y="128"/>
                </a:lnTo>
                <a:lnTo>
                  <a:pt x="8" y="121"/>
                </a:lnTo>
                <a:lnTo>
                  <a:pt x="11" y="119"/>
                </a:lnTo>
                <a:lnTo>
                  <a:pt x="8" y="120"/>
                </a:lnTo>
                <a:lnTo>
                  <a:pt x="12" y="115"/>
                </a:lnTo>
                <a:lnTo>
                  <a:pt x="12" y="108"/>
                </a:lnTo>
                <a:lnTo>
                  <a:pt x="2" y="94"/>
                </a:lnTo>
                <a:lnTo>
                  <a:pt x="0" y="100"/>
                </a:lnTo>
                <a:lnTo>
                  <a:pt x="2" y="92"/>
                </a:lnTo>
                <a:lnTo>
                  <a:pt x="57" y="92"/>
                </a:lnTo>
                <a:lnTo>
                  <a:pt x="56" y="68"/>
                </a:lnTo>
                <a:lnTo>
                  <a:pt x="64" y="62"/>
                </a:lnTo>
                <a:lnTo>
                  <a:pt x="72" y="59"/>
                </a:lnTo>
                <a:lnTo>
                  <a:pt x="72" y="20"/>
                </a:lnTo>
                <a:lnTo>
                  <a:pt x="119" y="20"/>
                </a:lnTo>
                <a:lnTo>
                  <a:pt x="119" y="0"/>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5" name="Freeform 14"/>
          <p:cNvSpPr>
            <a:spLocks/>
          </p:cNvSpPr>
          <p:nvPr/>
        </p:nvSpPr>
        <p:spPr bwMode="auto">
          <a:xfrm>
            <a:off x="4314877" y="4150980"/>
            <a:ext cx="393700" cy="369887"/>
          </a:xfrm>
          <a:custGeom>
            <a:avLst/>
            <a:gdLst>
              <a:gd name="T0" fmla="*/ 2147483647 w 234"/>
              <a:gd name="T1" fmla="*/ 2147483647 h 220"/>
              <a:gd name="T2" fmla="*/ 2147483647 w 234"/>
              <a:gd name="T3" fmla="*/ 2147483647 h 220"/>
              <a:gd name="T4" fmla="*/ 2147483647 w 234"/>
              <a:gd name="T5" fmla="*/ 2147483647 h 220"/>
              <a:gd name="T6" fmla="*/ 0 w 234"/>
              <a:gd name="T7" fmla="*/ 2147483647 h 220"/>
              <a:gd name="T8" fmla="*/ 2147483647 w 234"/>
              <a:gd name="T9" fmla="*/ 2147483647 h 220"/>
              <a:gd name="T10" fmla="*/ 2147483647 w 234"/>
              <a:gd name="T11" fmla="*/ 2147483647 h 220"/>
              <a:gd name="T12" fmla="*/ 2147483647 w 234"/>
              <a:gd name="T13" fmla="*/ 2147483647 h 220"/>
              <a:gd name="T14" fmla="*/ 2147483647 w 234"/>
              <a:gd name="T15" fmla="*/ 2147483647 h 220"/>
              <a:gd name="T16" fmla="*/ 2147483647 w 234"/>
              <a:gd name="T17" fmla="*/ 2147483647 h 220"/>
              <a:gd name="T18" fmla="*/ 2147483647 w 234"/>
              <a:gd name="T19" fmla="*/ 0 h 220"/>
              <a:gd name="T20" fmla="*/ 2147483647 w 234"/>
              <a:gd name="T21" fmla="*/ 2147483647 h 220"/>
              <a:gd name="T22" fmla="*/ 2147483647 w 234"/>
              <a:gd name="T23" fmla="*/ 2147483647 h 220"/>
              <a:gd name="T24" fmla="*/ 2147483647 w 234"/>
              <a:gd name="T25" fmla="*/ 2147483647 h 220"/>
              <a:gd name="T26" fmla="*/ 2147483647 w 234"/>
              <a:gd name="T27" fmla="*/ 2147483647 h 220"/>
              <a:gd name="T28" fmla="*/ 2147483647 w 234"/>
              <a:gd name="T29" fmla="*/ 2147483647 h 220"/>
              <a:gd name="T30" fmla="*/ 2147483647 w 234"/>
              <a:gd name="T31" fmla="*/ 2147483647 h 220"/>
              <a:gd name="T32" fmla="*/ 2147483647 w 234"/>
              <a:gd name="T33" fmla="*/ 2147483647 h 220"/>
              <a:gd name="T34" fmla="*/ 2147483647 w 234"/>
              <a:gd name="T35" fmla="*/ 2147483647 h 220"/>
              <a:gd name="T36" fmla="*/ 2147483647 w 234"/>
              <a:gd name="T37" fmla="*/ 2147483647 h 220"/>
              <a:gd name="T38" fmla="*/ 2147483647 w 234"/>
              <a:gd name="T39" fmla="*/ 2147483647 h 220"/>
              <a:gd name="T40" fmla="*/ 2147483647 w 234"/>
              <a:gd name="T41" fmla="*/ 2147483647 h 220"/>
              <a:gd name="T42" fmla="*/ 2147483647 w 234"/>
              <a:gd name="T43" fmla="*/ 2147483647 h 220"/>
              <a:gd name="T44" fmla="*/ 2147483647 w 234"/>
              <a:gd name="T45" fmla="*/ 2147483647 h 220"/>
              <a:gd name="T46" fmla="*/ 2147483647 w 234"/>
              <a:gd name="T47" fmla="*/ 2147483647 h 220"/>
              <a:gd name="T48" fmla="*/ 2147483647 w 234"/>
              <a:gd name="T49" fmla="*/ 2147483647 h 220"/>
              <a:gd name="T50" fmla="*/ 2147483647 w 234"/>
              <a:gd name="T51" fmla="*/ 2147483647 h 220"/>
              <a:gd name="T52" fmla="*/ 2147483647 w 234"/>
              <a:gd name="T53" fmla="*/ 2147483647 h 220"/>
              <a:gd name="T54" fmla="*/ 2147483647 w 234"/>
              <a:gd name="T55" fmla="*/ 2147483647 h 220"/>
              <a:gd name="T56" fmla="*/ 2147483647 w 234"/>
              <a:gd name="T57" fmla="*/ 2147483647 h 220"/>
              <a:gd name="T58" fmla="*/ 2147483647 w 234"/>
              <a:gd name="T59" fmla="*/ 2147483647 h 220"/>
              <a:gd name="T60" fmla="*/ 2147483647 w 234"/>
              <a:gd name="T61" fmla="*/ 2147483647 h 220"/>
              <a:gd name="T62" fmla="*/ 2147483647 w 234"/>
              <a:gd name="T63" fmla="*/ 2147483647 h 220"/>
              <a:gd name="T64" fmla="*/ 2147483647 w 234"/>
              <a:gd name="T65" fmla="*/ 2147483647 h 220"/>
              <a:gd name="T66" fmla="*/ 2147483647 w 234"/>
              <a:gd name="T67" fmla="*/ 2147483647 h 220"/>
              <a:gd name="T68" fmla="*/ 2147483647 w 234"/>
              <a:gd name="T69" fmla="*/ 2147483647 h 220"/>
              <a:gd name="T70" fmla="*/ 2147483647 w 234"/>
              <a:gd name="T71" fmla="*/ 2147483647 h 220"/>
              <a:gd name="T72" fmla="*/ 2147483647 w 234"/>
              <a:gd name="T73" fmla="*/ 2147483647 h 220"/>
              <a:gd name="T74" fmla="*/ 2147483647 w 234"/>
              <a:gd name="T75" fmla="*/ 2147483647 h 220"/>
              <a:gd name="T76" fmla="*/ 2147483647 w 234"/>
              <a:gd name="T77" fmla="*/ 2147483647 h 220"/>
              <a:gd name="T78" fmla="*/ 2147483647 w 234"/>
              <a:gd name="T79" fmla="*/ 2147483647 h 220"/>
              <a:gd name="T80" fmla="*/ 2147483647 w 234"/>
              <a:gd name="T81" fmla="*/ 2147483647 h 220"/>
              <a:gd name="T82" fmla="*/ 2147483647 w 234"/>
              <a:gd name="T83" fmla="*/ 2147483647 h 2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34" h="220">
                <a:moveTo>
                  <a:pt x="12" y="188"/>
                </a:moveTo>
                <a:lnTo>
                  <a:pt x="12" y="179"/>
                </a:lnTo>
                <a:lnTo>
                  <a:pt x="9" y="174"/>
                </a:lnTo>
                <a:lnTo>
                  <a:pt x="6" y="175"/>
                </a:lnTo>
                <a:lnTo>
                  <a:pt x="3" y="170"/>
                </a:lnTo>
                <a:lnTo>
                  <a:pt x="4" y="163"/>
                </a:lnTo>
                <a:lnTo>
                  <a:pt x="1" y="159"/>
                </a:lnTo>
                <a:lnTo>
                  <a:pt x="0" y="154"/>
                </a:lnTo>
                <a:lnTo>
                  <a:pt x="6" y="152"/>
                </a:lnTo>
                <a:lnTo>
                  <a:pt x="8" y="143"/>
                </a:lnTo>
                <a:lnTo>
                  <a:pt x="11" y="141"/>
                </a:lnTo>
                <a:lnTo>
                  <a:pt x="19" y="149"/>
                </a:lnTo>
                <a:lnTo>
                  <a:pt x="22" y="144"/>
                </a:lnTo>
                <a:lnTo>
                  <a:pt x="40" y="144"/>
                </a:lnTo>
                <a:lnTo>
                  <a:pt x="41" y="140"/>
                </a:lnTo>
                <a:lnTo>
                  <a:pt x="41" y="143"/>
                </a:lnTo>
                <a:lnTo>
                  <a:pt x="96" y="143"/>
                </a:lnTo>
                <a:lnTo>
                  <a:pt x="98" y="131"/>
                </a:lnTo>
                <a:lnTo>
                  <a:pt x="94" y="128"/>
                </a:lnTo>
                <a:lnTo>
                  <a:pt x="80" y="0"/>
                </a:lnTo>
                <a:lnTo>
                  <a:pt x="106" y="0"/>
                </a:lnTo>
                <a:lnTo>
                  <a:pt x="190" y="60"/>
                </a:lnTo>
                <a:lnTo>
                  <a:pt x="190" y="65"/>
                </a:lnTo>
                <a:lnTo>
                  <a:pt x="197" y="68"/>
                </a:lnTo>
                <a:lnTo>
                  <a:pt x="199" y="72"/>
                </a:lnTo>
                <a:lnTo>
                  <a:pt x="205" y="72"/>
                </a:lnTo>
                <a:lnTo>
                  <a:pt x="208" y="76"/>
                </a:lnTo>
                <a:lnTo>
                  <a:pt x="219" y="79"/>
                </a:lnTo>
                <a:lnTo>
                  <a:pt x="220" y="86"/>
                </a:lnTo>
                <a:lnTo>
                  <a:pt x="217" y="90"/>
                </a:lnTo>
                <a:lnTo>
                  <a:pt x="221" y="92"/>
                </a:lnTo>
                <a:lnTo>
                  <a:pt x="234" y="90"/>
                </a:lnTo>
                <a:lnTo>
                  <a:pt x="233" y="130"/>
                </a:lnTo>
                <a:lnTo>
                  <a:pt x="228" y="140"/>
                </a:lnTo>
                <a:lnTo>
                  <a:pt x="223" y="145"/>
                </a:lnTo>
                <a:lnTo>
                  <a:pt x="192" y="146"/>
                </a:lnTo>
                <a:lnTo>
                  <a:pt x="188" y="151"/>
                </a:lnTo>
                <a:lnTo>
                  <a:pt x="177" y="152"/>
                </a:lnTo>
                <a:lnTo>
                  <a:pt x="163" y="149"/>
                </a:lnTo>
                <a:lnTo>
                  <a:pt x="158" y="153"/>
                </a:lnTo>
                <a:lnTo>
                  <a:pt x="145" y="158"/>
                </a:lnTo>
                <a:lnTo>
                  <a:pt x="145" y="162"/>
                </a:lnTo>
                <a:lnTo>
                  <a:pt x="139" y="161"/>
                </a:lnTo>
                <a:lnTo>
                  <a:pt x="134" y="164"/>
                </a:lnTo>
                <a:lnTo>
                  <a:pt x="133" y="170"/>
                </a:lnTo>
                <a:lnTo>
                  <a:pt x="128" y="170"/>
                </a:lnTo>
                <a:lnTo>
                  <a:pt x="128" y="175"/>
                </a:lnTo>
                <a:lnTo>
                  <a:pt x="125" y="177"/>
                </a:lnTo>
                <a:lnTo>
                  <a:pt x="117" y="172"/>
                </a:lnTo>
                <a:lnTo>
                  <a:pt x="112" y="178"/>
                </a:lnTo>
                <a:lnTo>
                  <a:pt x="114" y="182"/>
                </a:lnTo>
                <a:lnTo>
                  <a:pt x="110" y="183"/>
                </a:lnTo>
                <a:lnTo>
                  <a:pt x="111" y="190"/>
                </a:lnTo>
                <a:lnTo>
                  <a:pt x="108" y="193"/>
                </a:lnTo>
                <a:lnTo>
                  <a:pt x="99" y="196"/>
                </a:lnTo>
                <a:lnTo>
                  <a:pt x="100" y="201"/>
                </a:lnTo>
                <a:lnTo>
                  <a:pt x="99" y="206"/>
                </a:lnTo>
                <a:lnTo>
                  <a:pt x="96" y="207"/>
                </a:lnTo>
                <a:lnTo>
                  <a:pt x="95" y="216"/>
                </a:lnTo>
                <a:lnTo>
                  <a:pt x="87" y="220"/>
                </a:lnTo>
                <a:lnTo>
                  <a:pt x="85" y="212"/>
                </a:lnTo>
                <a:lnTo>
                  <a:pt x="83" y="215"/>
                </a:lnTo>
                <a:lnTo>
                  <a:pt x="79" y="213"/>
                </a:lnTo>
                <a:lnTo>
                  <a:pt x="79" y="217"/>
                </a:lnTo>
                <a:lnTo>
                  <a:pt x="75" y="217"/>
                </a:lnTo>
                <a:lnTo>
                  <a:pt x="75" y="220"/>
                </a:lnTo>
                <a:lnTo>
                  <a:pt x="65" y="216"/>
                </a:lnTo>
                <a:lnTo>
                  <a:pt x="61" y="220"/>
                </a:lnTo>
                <a:lnTo>
                  <a:pt x="61" y="218"/>
                </a:lnTo>
                <a:lnTo>
                  <a:pt x="56" y="215"/>
                </a:lnTo>
                <a:lnTo>
                  <a:pt x="56" y="208"/>
                </a:lnTo>
                <a:lnTo>
                  <a:pt x="51" y="209"/>
                </a:lnTo>
                <a:lnTo>
                  <a:pt x="55" y="203"/>
                </a:lnTo>
                <a:lnTo>
                  <a:pt x="49" y="198"/>
                </a:lnTo>
                <a:lnTo>
                  <a:pt x="49" y="195"/>
                </a:lnTo>
                <a:lnTo>
                  <a:pt x="46" y="188"/>
                </a:lnTo>
                <a:lnTo>
                  <a:pt x="41" y="187"/>
                </a:lnTo>
                <a:lnTo>
                  <a:pt x="42" y="190"/>
                </a:lnTo>
                <a:lnTo>
                  <a:pt x="36" y="193"/>
                </a:lnTo>
                <a:lnTo>
                  <a:pt x="27" y="190"/>
                </a:lnTo>
                <a:lnTo>
                  <a:pt x="23" y="196"/>
                </a:lnTo>
                <a:lnTo>
                  <a:pt x="19" y="190"/>
                </a:lnTo>
                <a:lnTo>
                  <a:pt x="14" y="193"/>
                </a:lnTo>
                <a:lnTo>
                  <a:pt x="11" y="192"/>
                </a:lnTo>
                <a:lnTo>
                  <a:pt x="12" y="188"/>
                </a:lnTo>
                <a:close/>
              </a:path>
            </a:pathLst>
          </a:custGeom>
          <a:solidFill>
            <a:srgbClr val="3399FF"/>
          </a:solidFill>
          <a:ln w="4763"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16" name="Freeform 15"/>
          <p:cNvSpPr>
            <a:spLocks/>
          </p:cNvSpPr>
          <p:nvPr/>
        </p:nvSpPr>
        <p:spPr bwMode="auto">
          <a:xfrm>
            <a:off x="4611739" y="4190667"/>
            <a:ext cx="374650" cy="295275"/>
          </a:xfrm>
          <a:custGeom>
            <a:avLst/>
            <a:gdLst>
              <a:gd name="T0" fmla="*/ 2147483647 w 224"/>
              <a:gd name="T1" fmla="*/ 2147483647 h 175"/>
              <a:gd name="T2" fmla="*/ 2147483647 w 224"/>
              <a:gd name="T3" fmla="*/ 2147483647 h 175"/>
              <a:gd name="T4" fmla="*/ 2147483647 w 224"/>
              <a:gd name="T5" fmla="*/ 2147483647 h 175"/>
              <a:gd name="T6" fmla="*/ 2147483647 w 224"/>
              <a:gd name="T7" fmla="*/ 2147483647 h 175"/>
              <a:gd name="T8" fmla="*/ 2147483647 w 224"/>
              <a:gd name="T9" fmla="*/ 2147483647 h 175"/>
              <a:gd name="T10" fmla="*/ 2147483647 w 224"/>
              <a:gd name="T11" fmla="*/ 2147483647 h 175"/>
              <a:gd name="T12" fmla="*/ 2147483647 w 224"/>
              <a:gd name="T13" fmla="*/ 2147483647 h 175"/>
              <a:gd name="T14" fmla="*/ 2147483647 w 224"/>
              <a:gd name="T15" fmla="*/ 2147483647 h 175"/>
              <a:gd name="T16" fmla="*/ 2147483647 w 224"/>
              <a:gd name="T17" fmla="*/ 2147483647 h 175"/>
              <a:gd name="T18" fmla="*/ 0 w 224"/>
              <a:gd name="T19" fmla="*/ 2147483647 h 175"/>
              <a:gd name="T20" fmla="*/ 2147483647 w 224"/>
              <a:gd name="T21" fmla="*/ 2147483647 h 175"/>
              <a:gd name="T22" fmla="*/ 2147483647 w 224"/>
              <a:gd name="T23" fmla="*/ 2147483647 h 175"/>
              <a:gd name="T24" fmla="*/ 2147483647 w 224"/>
              <a:gd name="T25" fmla="*/ 2147483647 h 175"/>
              <a:gd name="T26" fmla="*/ 2147483647 w 224"/>
              <a:gd name="T27" fmla="*/ 2147483647 h 175"/>
              <a:gd name="T28" fmla="*/ 2147483647 w 224"/>
              <a:gd name="T29" fmla="*/ 2147483647 h 175"/>
              <a:gd name="T30" fmla="*/ 2147483647 w 224"/>
              <a:gd name="T31" fmla="*/ 2147483647 h 175"/>
              <a:gd name="T32" fmla="*/ 2147483647 w 224"/>
              <a:gd name="T33" fmla="*/ 2147483647 h 175"/>
              <a:gd name="T34" fmla="*/ 2147483647 w 224"/>
              <a:gd name="T35" fmla="*/ 2147483647 h 175"/>
              <a:gd name="T36" fmla="*/ 2147483647 w 224"/>
              <a:gd name="T37" fmla="*/ 2147483647 h 175"/>
              <a:gd name="T38" fmla="*/ 2147483647 w 224"/>
              <a:gd name="T39" fmla="*/ 0 h 175"/>
              <a:gd name="T40" fmla="*/ 2147483647 w 224"/>
              <a:gd name="T41" fmla="*/ 2147483647 h 175"/>
              <a:gd name="T42" fmla="*/ 2147483647 w 224"/>
              <a:gd name="T43" fmla="*/ 2147483647 h 175"/>
              <a:gd name="T44" fmla="*/ 2147483647 w 224"/>
              <a:gd name="T45" fmla="*/ 2147483647 h 175"/>
              <a:gd name="T46" fmla="*/ 2147483647 w 224"/>
              <a:gd name="T47" fmla="*/ 2147483647 h 175"/>
              <a:gd name="T48" fmla="*/ 2147483647 w 224"/>
              <a:gd name="T49" fmla="*/ 2147483647 h 175"/>
              <a:gd name="T50" fmla="*/ 2147483647 w 224"/>
              <a:gd name="T51" fmla="*/ 2147483647 h 175"/>
              <a:gd name="T52" fmla="*/ 2147483647 w 224"/>
              <a:gd name="T53" fmla="*/ 2147483647 h 175"/>
              <a:gd name="T54" fmla="*/ 2147483647 w 224"/>
              <a:gd name="T55" fmla="*/ 2147483647 h 175"/>
              <a:gd name="T56" fmla="*/ 2147483647 w 224"/>
              <a:gd name="T57" fmla="*/ 2147483647 h 175"/>
              <a:gd name="T58" fmla="*/ 2147483647 w 224"/>
              <a:gd name="T59" fmla="*/ 2147483647 h 175"/>
              <a:gd name="T60" fmla="*/ 2147483647 w 224"/>
              <a:gd name="T61" fmla="*/ 2147483647 h 175"/>
              <a:gd name="T62" fmla="*/ 2147483647 w 224"/>
              <a:gd name="T63" fmla="*/ 2147483647 h 175"/>
              <a:gd name="T64" fmla="*/ 2147483647 w 224"/>
              <a:gd name="T65" fmla="*/ 2147483647 h 175"/>
              <a:gd name="T66" fmla="*/ 2147483647 w 224"/>
              <a:gd name="T67" fmla="*/ 2147483647 h 175"/>
              <a:gd name="T68" fmla="*/ 2147483647 w 224"/>
              <a:gd name="T69" fmla="*/ 2147483647 h 175"/>
              <a:gd name="T70" fmla="*/ 2147483647 w 224"/>
              <a:gd name="T71" fmla="*/ 2147483647 h 175"/>
              <a:gd name="T72" fmla="*/ 2147483647 w 224"/>
              <a:gd name="T73" fmla="*/ 2147483647 h 175"/>
              <a:gd name="T74" fmla="*/ 2147483647 w 224"/>
              <a:gd name="T75" fmla="*/ 2147483647 h 175"/>
              <a:gd name="T76" fmla="*/ 2147483647 w 224"/>
              <a:gd name="T77" fmla="*/ 2147483647 h 175"/>
              <a:gd name="T78" fmla="*/ 2147483647 w 224"/>
              <a:gd name="T79" fmla="*/ 2147483647 h 175"/>
              <a:gd name="T80" fmla="*/ 2147483647 w 224"/>
              <a:gd name="T81" fmla="*/ 2147483647 h 175"/>
              <a:gd name="T82" fmla="*/ 2147483647 w 224"/>
              <a:gd name="T83" fmla="*/ 2147483647 h 175"/>
              <a:gd name="T84" fmla="*/ 2147483647 w 224"/>
              <a:gd name="T85" fmla="*/ 2147483647 h 175"/>
              <a:gd name="T86" fmla="*/ 2147483647 w 224"/>
              <a:gd name="T87" fmla="*/ 2147483647 h 175"/>
              <a:gd name="T88" fmla="*/ 2147483647 w 224"/>
              <a:gd name="T89" fmla="*/ 2147483647 h 175"/>
              <a:gd name="T90" fmla="*/ 2147483647 w 224"/>
              <a:gd name="T91" fmla="*/ 2147483647 h 175"/>
              <a:gd name="T92" fmla="*/ 2147483647 w 224"/>
              <a:gd name="T93" fmla="*/ 2147483647 h 175"/>
              <a:gd name="T94" fmla="*/ 2147483647 w 224"/>
              <a:gd name="T95" fmla="*/ 2147483647 h 175"/>
              <a:gd name="T96" fmla="*/ 2147483647 w 224"/>
              <a:gd name="T97" fmla="*/ 2147483647 h 175"/>
              <a:gd name="T98" fmla="*/ 2147483647 w 224"/>
              <a:gd name="T99" fmla="*/ 2147483647 h 175"/>
              <a:gd name="T100" fmla="*/ 2147483647 w 224"/>
              <a:gd name="T101" fmla="*/ 2147483647 h 175"/>
              <a:gd name="T102" fmla="*/ 2147483647 w 224"/>
              <a:gd name="T103" fmla="*/ 2147483647 h 1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24" h="175">
                <a:moveTo>
                  <a:pt x="32" y="173"/>
                </a:moveTo>
                <a:lnTo>
                  <a:pt x="26" y="166"/>
                </a:lnTo>
                <a:lnTo>
                  <a:pt x="29" y="164"/>
                </a:lnTo>
                <a:lnTo>
                  <a:pt x="28" y="161"/>
                </a:lnTo>
                <a:lnTo>
                  <a:pt x="20" y="162"/>
                </a:lnTo>
                <a:lnTo>
                  <a:pt x="12" y="156"/>
                </a:lnTo>
                <a:lnTo>
                  <a:pt x="12" y="151"/>
                </a:lnTo>
                <a:lnTo>
                  <a:pt x="16" y="151"/>
                </a:lnTo>
                <a:lnTo>
                  <a:pt x="6" y="146"/>
                </a:lnTo>
                <a:lnTo>
                  <a:pt x="0" y="135"/>
                </a:lnTo>
                <a:lnTo>
                  <a:pt x="1" y="129"/>
                </a:lnTo>
                <a:lnTo>
                  <a:pt x="12" y="128"/>
                </a:lnTo>
                <a:lnTo>
                  <a:pt x="16" y="123"/>
                </a:lnTo>
                <a:lnTo>
                  <a:pt x="47" y="122"/>
                </a:lnTo>
                <a:lnTo>
                  <a:pt x="52" y="117"/>
                </a:lnTo>
                <a:lnTo>
                  <a:pt x="57" y="107"/>
                </a:lnTo>
                <a:lnTo>
                  <a:pt x="58" y="67"/>
                </a:lnTo>
                <a:lnTo>
                  <a:pt x="80" y="62"/>
                </a:lnTo>
                <a:lnTo>
                  <a:pt x="103" y="41"/>
                </a:lnTo>
                <a:lnTo>
                  <a:pt x="168" y="0"/>
                </a:lnTo>
                <a:lnTo>
                  <a:pt x="190" y="6"/>
                </a:lnTo>
                <a:lnTo>
                  <a:pt x="199" y="14"/>
                </a:lnTo>
                <a:lnTo>
                  <a:pt x="210" y="8"/>
                </a:lnTo>
                <a:lnTo>
                  <a:pt x="213" y="31"/>
                </a:lnTo>
                <a:lnTo>
                  <a:pt x="218" y="38"/>
                </a:lnTo>
                <a:lnTo>
                  <a:pt x="218" y="42"/>
                </a:lnTo>
                <a:lnTo>
                  <a:pt x="224" y="48"/>
                </a:lnTo>
                <a:lnTo>
                  <a:pt x="221" y="54"/>
                </a:lnTo>
                <a:lnTo>
                  <a:pt x="217" y="99"/>
                </a:lnTo>
                <a:lnTo>
                  <a:pt x="201" y="117"/>
                </a:lnTo>
                <a:lnTo>
                  <a:pt x="191" y="134"/>
                </a:lnTo>
                <a:lnTo>
                  <a:pt x="188" y="136"/>
                </a:lnTo>
                <a:lnTo>
                  <a:pt x="191" y="146"/>
                </a:lnTo>
                <a:lnTo>
                  <a:pt x="180" y="150"/>
                </a:lnTo>
                <a:lnTo>
                  <a:pt x="174" y="155"/>
                </a:lnTo>
                <a:lnTo>
                  <a:pt x="160" y="151"/>
                </a:lnTo>
                <a:lnTo>
                  <a:pt x="149" y="151"/>
                </a:lnTo>
                <a:lnTo>
                  <a:pt x="141" y="153"/>
                </a:lnTo>
                <a:lnTo>
                  <a:pt x="134" y="159"/>
                </a:lnTo>
                <a:lnTo>
                  <a:pt x="123" y="158"/>
                </a:lnTo>
                <a:lnTo>
                  <a:pt x="108" y="151"/>
                </a:lnTo>
                <a:lnTo>
                  <a:pt x="96" y="156"/>
                </a:lnTo>
                <a:lnTo>
                  <a:pt x="86" y="147"/>
                </a:lnTo>
                <a:lnTo>
                  <a:pt x="76" y="144"/>
                </a:lnTo>
                <a:lnTo>
                  <a:pt x="67" y="145"/>
                </a:lnTo>
                <a:lnTo>
                  <a:pt x="56" y="150"/>
                </a:lnTo>
                <a:lnTo>
                  <a:pt x="56" y="156"/>
                </a:lnTo>
                <a:lnTo>
                  <a:pt x="50" y="163"/>
                </a:lnTo>
                <a:lnTo>
                  <a:pt x="48" y="175"/>
                </a:lnTo>
                <a:lnTo>
                  <a:pt x="38" y="165"/>
                </a:lnTo>
                <a:lnTo>
                  <a:pt x="32" y="167"/>
                </a:lnTo>
                <a:lnTo>
                  <a:pt x="32" y="173"/>
                </a:lnTo>
                <a:close/>
              </a:path>
            </a:pathLst>
          </a:custGeom>
          <a:solidFill>
            <a:srgbClr val="3399FF"/>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17" name="Freeform 16"/>
          <p:cNvSpPr>
            <a:spLocks/>
          </p:cNvSpPr>
          <p:nvPr/>
        </p:nvSpPr>
        <p:spPr bwMode="auto">
          <a:xfrm>
            <a:off x="4927653" y="4192254"/>
            <a:ext cx="249237" cy="393700"/>
          </a:xfrm>
          <a:custGeom>
            <a:avLst/>
            <a:gdLst>
              <a:gd name="T0" fmla="*/ 2147483647 w 150"/>
              <a:gd name="T1" fmla="*/ 2147483647 h 234"/>
              <a:gd name="T2" fmla="*/ 2147483647 w 150"/>
              <a:gd name="T3" fmla="*/ 2147483647 h 234"/>
              <a:gd name="T4" fmla="*/ 2147483647 w 150"/>
              <a:gd name="T5" fmla="*/ 2147483647 h 234"/>
              <a:gd name="T6" fmla="*/ 2147483647 w 150"/>
              <a:gd name="T7" fmla="*/ 2147483647 h 234"/>
              <a:gd name="T8" fmla="*/ 2147483647 w 150"/>
              <a:gd name="T9" fmla="*/ 2147483647 h 234"/>
              <a:gd name="T10" fmla="*/ 2147483647 w 150"/>
              <a:gd name="T11" fmla="*/ 2147483647 h 234"/>
              <a:gd name="T12" fmla="*/ 2147483647 w 150"/>
              <a:gd name="T13" fmla="*/ 2147483647 h 234"/>
              <a:gd name="T14" fmla="*/ 2147483647 w 150"/>
              <a:gd name="T15" fmla="*/ 2147483647 h 234"/>
              <a:gd name="T16" fmla="*/ 2147483647 w 150"/>
              <a:gd name="T17" fmla="*/ 2147483647 h 234"/>
              <a:gd name="T18" fmla="*/ 2147483647 w 150"/>
              <a:gd name="T19" fmla="*/ 2147483647 h 234"/>
              <a:gd name="T20" fmla="*/ 2147483647 w 150"/>
              <a:gd name="T21" fmla="*/ 2147483647 h 234"/>
              <a:gd name="T22" fmla="*/ 2147483647 w 150"/>
              <a:gd name="T23" fmla="*/ 2147483647 h 234"/>
              <a:gd name="T24" fmla="*/ 2147483647 w 150"/>
              <a:gd name="T25" fmla="*/ 2147483647 h 234"/>
              <a:gd name="T26" fmla="*/ 2147483647 w 150"/>
              <a:gd name="T27" fmla="*/ 2147483647 h 234"/>
              <a:gd name="T28" fmla="*/ 0 w 150"/>
              <a:gd name="T29" fmla="*/ 2147483647 h 234"/>
              <a:gd name="T30" fmla="*/ 2147483647 w 150"/>
              <a:gd name="T31" fmla="*/ 2147483647 h 234"/>
              <a:gd name="T32" fmla="*/ 2147483647 w 150"/>
              <a:gd name="T33" fmla="*/ 2147483647 h 234"/>
              <a:gd name="T34" fmla="*/ 2147483647 w 150"/>
              <a:gd name="T35" fmla="*/ 2147483647 h 234"/>
              <a:gd name="T36" fmla="*/ 2147483647 w 150"/>
              <a:gd name="T37" fmla="*/ 2147483647 h 234"/>
              <a:gd name="T38" fmla="*/ 2147483647 w 150"/>
              <a:gd name="T39" fmla="*/ 2147483647 h 234"/>
              <a:gd name="T40" fmla="*/ 2147483647 w 150"/>
              <a:gd name="T41" fmla="*/ 2147483647 h 234"/>
              <a:gd name="T42" fmla="*/ 2147483647 w 150"/>
              <a:gd name="T43" fmla="*/ 2147483647 h 234"/>
              <a:gd name="T44" fmla="*/ 2147483647 w 150"/>
              <a:gd name="T45" fmla="*/ 2147483647 h 234"/>
              <a:gd name="T46" fmla="*/ 2147483647 w 150"/>
              <a:gd name="T47" fmla="*/ 2147483647 h 234"/>
              <a:gd name="T48" fmla="*/ 2147483647 w 150"/>
              <a:gd name="T49" fmla="*/ 0 h 234"/>
              <a:gd name="T50" fmla="*/ 2147483647 w 150"/>
              <a:gd name="T51" fmla="*/ 2147483647 h 234"/>
              <a:gd name="T52" fmla="*/ 2147483647 w 150"/>
              <a:gd name="T53" fmla="*/ 2147483647 h 234"/>
              <a:gd name="T54" fmla="*/ 2147483647 w 150"/>
              <a:gd name="T55" fmla="*/ 2147483647 h 234"/>
              <a:gd name="T56" fmla="*/ 2147483647 w 150"/>
              <a:gd name="T57" fmla="*/ 2147483647 h 234"/>
              <a:gd name="T58" fmla="*/ 2147483647 w 150"/>
              <a:gd name="T59" fmla="*/ 2147483647 h 234"/>
              <a:gd name="T60" fmla="*/ 2147483647 w 150"/>
              <a:gd name="T61" fmla="*/ 2147483647 h 234"/>
              <a:gd name="T62" fmla="*/ 2147483647 w 150"/>
              <a:gd name="T63" fmla="*/ 2147483647 h 234"/>
              <a:gd name="T64" fmla="*/ 2147483647 w 150"/>
              <a:gd name="T65" fmla="*/ 2147483647 h 234"/>
              <a:gd name="T66" fmla="*/ 2147483647 w 150"/>
              <a:gd name="T67" fmla="*/ 2147483647 h 234"/>
              <a:gd name="T68" fmla="*/ 2147483647 w 150"/>
              <a:gd name="T69" fmla="*/ 2147483647 h 234"/>
              <a:gd name="T70" fmla="*/ 2147483647 w 150"/>
              <a:gd name="T71" fmla="*/ 2147483647 h 234"/>
              <a:gd name="T72" fmla="*/ 2147483647 w 150"/>
              <a:gd name="T73" fmla="*/ 2147483647 h 234"/>
              <a:gd name="T74" fmla="*/ 2147483647 w 150"/>
              <a:gd name="T75" fmla="*/ 2147483647 h 234"/>
              <a:gd name="T76" fmla="*/ 2147483647 w 150"/>
              <a:gd name="T77" fmla="*/ 2147483647 h 234"/>
              <a:gd name="T78" fmla="*/ 2147483647 w 150"/>
              <a:gd name="T79" fmla="*/ 2147483647 h 234"/>
              <a:gd name="T80" fmla="*/ 2147483647 w 150"/>
              <a:gd name="T81" fmla="*/ 2147483647 h 234"/>
              <a:gd name="T82" fmla="*/ 2147483647 w 150"/>
              <a:gd name="T83" fmla="*/ 2147483647 h 234"/>
              <a:gd name="T84" fmla="*/ 2147483647 w 150"/>
              <a:gd name="T85" fmla="*/ 2147483647 h 234"/>
              <a:gd name="T86" fmla="*/ 2147483647 w 150"/>
              <a:gd name="T87" fmla="*/ 2147483647 h 234"/>
              <a:gd name="T88" fmla="*/ 2147483647 w 150"/>
              <a:gd name="T89" fmla="*/ 2147483647 h 234"/>
              <a:gd name="T90" fmla="*/ 2147483647 w 150"/>
              <a:gd name="T91" fmla="*/ 2147483647 h 234"/>
              <a:gd name="T92" fmla="*/ 2147483647 w 150"/>
              <a:gd name="T93" fmla="*/ 2147483647 h 234"/>
              <a:gd name="T94" fmla="*/ 2147483647 w 150"/>
              <a:gd name="T95" fmla="*/ 2147483647 h 234"/>
              <a:gd name="T96" fmla="*/ 2147483647 w 150"/>
              <a:gd name="T97" fmla="*/ 2147483647 h 234"/>
              <a:gd name="T98" fmla="*/ 2147483647 w 150"/>
              <a:gd name="T99" fmla="*/ 2147483647 h 234"/>
              <a:gd name="T100" fmla="*/ 2147483647 w 150"/>
              <a:gd name="T101" fmla="*/ 2147483647 h 234"/>
              <a:gd name="T102" fmla="*/ 2147483647 w 150"/>
              <a:gd name="T103" fmla="*/ 2147483647 h 234"/>
              <a:gd name="T104" fmla="*/ 2147483647 w 150"/>
              <a:gd name="T105" fmla="*/ 2147483647 h 234"/>
              <a:gd name="T106" fmla="*/ 2147483647 w 150"/>
              <a:gd name="T107" fmla="*/ 2147483647 h 234"/>
              <a:gd name="T108" fmla="*/ 2147483647 w 150"/>
              <a:gd name="T109" fmla="*/ 2147483647 h 2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50" h="234">
                <a:moveTo>
                  <a:pt x="29" y="234"/>
                </a:moveTo>
                <a:lnTo>
                  <a:pt x="30" y="230"/>
                </a:lnTo>
                <a:lnTo>
                  <a:pt x="25" y="221"/>
                </a:lnTo>
                <a:lnTo>
                  <a:pt x="7" y="204"/>
                </a:lnTo>
                <a:lnTo>
                  <a:pt x="11" y="199"/>
                </a:lnTo>
                <a:lnTo>
                  <a:pt x="31" y="199"/>
                </a:lnTo>
                <a:lnTo>
                  <a:pt x="23" y="187"/>
                </a:lnTo>
                <a:lnTo>
                  <a:pt x="23" y="169"/>
                </a:lnTo>
                <a:lnTo>
                  <a:pt x="21" y="168"/>
                </a:lnTo>
                <a:lnTo>
                  <a:pt x="19" y="161"/>
                </a:lnTo>
                <a:lnTo>
                  <a:pt x="16" y="159"/>
                </a:lnTo>
                <a:lnTo>
                  <a:pt x="14" y="154"/>
                </a:lnTo>
                <a:lnTo>
                  <a:pt x="9" y="154"/>
                </a:lnTo>
                <a:lnTo>
                  <a:pt x="3" y="145"/>
                </a:lnTo>
                <a:lnTo>
                  <a:pt x="0" y="135"/>
                </a:lnTo>
                <a:lnTo>
                  <a:pt x="3" y="133"/>
                </a:lnTo>
                <a:lnTo>
                  <a:pt x="13" y="116"/>
                </a:lnTo>
                <a:lnTo>
                  <a:pt x="29" y="98"/>
                </a:lnTo>
                <a:lnTo>
                  <a:pt x="33" y="53"/>
                </a:lnTo>
                <a:lnTo>
                  <a:pt x="36" y="47"/>
                </a:lnTo>
                <a:lnTo>
                  <a:pt x="30" y="41"/>
                </a:lnTo>
                <a:lnTo>
                  <a:pt x="30" y="37"/>
                </a:lnTo>
                <a:lnTo>
                  <a:pt x="25" y="30"/>
                </a:lnTo>
                <a:lnTo>
                  <a:pt x="22" y="7"/>
                </a:lnTo>
                <a:lnTo>
                  <a:pt x="36" y="0"/>
                </a:lnTo>
                <a:lnTo>
                  <a:pt x="150" y="60"/>
                </a:lnTo>
                <a:lnTo>
                  <a:pt x="150" y="116"/>
                </a:lnTo>
                <a:lnTo>
                  <a:pt x="137" y="116"/>
                </a:lnTo>
                <a:lnTo>
                  <a:pt x="135" y="118"/>
                </a:lnTo>
                <a:lnTo>
                  <a:pt x="135" y="125"/>
                </a:lnTo>
                <a:lnTo>
                  <a:pt x="131" y="131"/>
                </a:lnTo>
                <a:lnTo>
                  <a:pt x="126" y="133"/>
                </a:lnTo>
                <a:lnTo>
                  <a:pt x="129" y="139"/>
                </a:lnTo>
                <a:lnTo>
                  <a:pt x="122" y="144"/>
                </a:lnTo>
                <a:lnTo>
                  <a:pt x="125" y="150"/>
                </a:lnTo>
                <a:lnTo>
                  <a:pt x="119" y="158"/>
                </a:lnTo>
                <a:lnTo>
                  <a:pt x="121" y="161"/>
                </a:lnTo>
                <a:lnTo>
                  <a:pt x="124" y="159"/>
                </a:lnTo>
                <a:lnTo>
                  <a:pt x="128" y="161"/>
                </a:lnTo>
                <a:lnTo>
                  <a:pt x="129" y="175"/>
                </a:lnTo>
                <a:lnTo>
                  <a:pt x="135" y="180"/>
                </a:lnTo>
                <a:lnTo>
                  <a:pt x="133" y="185"/>
                </a:lnTo>
                <a:lnTo>
                  <a:pt x="128" y="184"/>
                </a:lnTo>
                <a:lnTo>
                  <a:pt x="117" y="189"/>
                </a:lnTo>
                <a:lnTo>
                  <a:pt x="117" y="195"/>
                </a:lnTo>
                <a:lnTo>
                  <a:pt x="98" y="211"/>
                </a:lnTo>
                <a:lnTo>
                  <a:pt x="79" y="213"/>
                </a:lnTo>
                <a:lnTo>
                  <a:pt x="77" y="215"/>
                </a:lnTo>
                <a:lnTo>
                  <a:pt x="80" y="218"/>
                </a:lnTo>
                <a:lnTo>
                  <a:pt x="73" y="226"/>
                </a:lnTo>
                <a:lnTo>
                  <a:pt x="60" y="227"/>
                </a:lnTo>
                <a:lnTo>
                  <a:pt x="48" y="233"/>
                </a:lnTo>
                <a:lnTo>
                  <a:pt x="44" y="229"/>
                </a:lnTo>
                <a:lnTo>
                  <a:pt x="36" y="234"/>
                </a:lnTo>
                <a:lnTo>
                  <a:pt x="29" y="234"/>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8" name="Freeform 17"/>
          <p:cNvSpPr>
            <a:spLocks/>
          </p:cNvSpPr>
          <p:nvPr/>
        </p:nvSpPr>
        <p:spPr bwMode="auto">
          <a:xfrm>
            <a:off x="5126090" y="4224004"/>
            <a:ext cx="396875" cy="457200"/>
          </a:xfrm>
          <a:custGeom>
            <a:avLst/>
            <a:gdLst>
              <a:gd name="T0" fmla="*/ 2147483647 w 237"/>
              <a:gd name="T1" fmla="*/ 2147483647 h 272"/>
              <a:gd name="T2" fmla="*/ 2147483647 w 237"/>
              <a:gd name="T3" fmla="*/ 2147483647 h 272"/>
              <a:gd name="T4" fmla="*/ 2147483647 w 237"/>
              <a:gd name="T5" fmla="*/ 2147483647 h 272"/>
              <a:gd name="T6" fmla="*/ 2147483647 w 237"/>
              <a:gd name="T7" fmla="*/ 2147483647 h 272"/>
              <a:gd name="T8" fmla="*/ 2147483647 w 237"/>
              <a:gd name="T9" fmla="*/ 2147483647 h 272"/>
              <a:gd name="T10" fmla="*/ 2147483647 w 237"/>
              <a:gd name="T11" fmla="*/ 2147483647 h 272"/>
              <a:gd name="T12" fmla="*/ 2147483647 w 237"/>
              <a:gd name="T13" fmla="*/ 2147483647 h 272"/>
              <a:gd name="T14" fmla="*/ 2147483647 w 237"/>
              <a:gd name="T15" fmla="*/ 2147483647 h 272"/>
              <a:gd name="T16" fmla="*/ 2147483647 w 237"/>
              <a:gd name="T17" fmla="*/ 2147483647 h 272"/>
              <a:gd name="T18" fmla="*/ 2147483647 w 237"/>
              <a:gd name="T19" fmla="*/ 2147483647 h 272"/>
              <a:gd name="T20" fmla="*/ 2147483647 w 237"/>
              <a:gd name="T21" fmla="*/ 2147483647 h 272"/>
              <a:gd name="T22" fmla="*/ 2147483647 w 237"/>
              <a:gd name="T23" fmla="*/ 2147483647 h 272"/>
              <a:gd name="T24" fmla="*/ 2147483647 w 237"/>
              <a:gd name="T25" fmla="*/ 2147483647 h 272"/>
              <a:gd name="T26" fmla="*/ 2147483647 w 237"/>
              <a:gd name="T27" fmla="*/ 2147483647 h 272"/>
              <a:gd name="T28" fmla="*/ 2147483647 w 237"/>
              <a:gd name="T29" fmla="*/ 2147483647 h 272"/>
              <a:gd name="T30" fmla="*/ 2147483647 w 237"/>
              <a:gd name="T31" fmla="*/ 2147483647 h 272"/>
              <a:gd name="T32" fmla="*/ 2147483647 w 237"/>
              <a:gd name="T33" fmla="*/ 2147483647 h 272"/>
              <a:gd name="T34" fmla="*/ 2147483647 w 237"/>
              <a:gd name="T35" fmla="*/ 2147483647 h 272"/>
              <a:gd name="T36" fmla="*/ 2147483647 w 237"/>
              <a:gd name="T37" fmla="*/ 2147483647 h 272"/>
              <a:gd name="T38" fmla="*/ 2147483647 w 237"/>
              <a:gd name="T39" fmla="*/ 2147483647 h 272"/>
              <a:gd name="T40" fmla="*/ 2147483647 w 237"/>
              <a:gd name="T41" fmla="*/ 2147483647 h 272"/>
              <a:gd name="T42" fmla="*/ 2147483647 w 237"/>
              <a:gd name="T43" fmla="*/ 2147483647 h 272"/>
              <a:gd name="T44" fmla="*/ 2147483647 w 237"/>
              <a:gd name="T45" fmla="*/ 2147483647 h 272"/>
              <a:gd name="T46" fmla="*/ 2147483647 w 237"/>
              <a:gd name="T47" fmla="*/ 2147483647 h 272"/>
              <a:gd name="T48" fmla="*/ 2147483647 w 237"/>
              <a:gd name="T49" fmla="*/ 2147483647 h 272"/>
              <a:gd name="T50" fmla="*/ 2147483647 w 237"/>
              <a:gd name="T51" fmla="*/ 2147483647 h 272"/>
              <a:gd name="T52" fmla="*/ 2147483647 w 237"/>
              <a:gd name="T53" fmla="*/ 2147483647 h 272"/>
              <a:gd name="T54" fmla="*/ 2147483647 w 237"/>
              <a:gd name="T55" fmla="*/ 2147483647 h 272"/>
              <a:gd name="T56" fmla="*/ 2147483647 w 237"/>
              <a:gd name="T57" fmla="*/ 2147483647 h 272"/>
              <a:gd name="T58" fmla="*/ 2147483647 w 237"/>
              <a:gd name="T59" fmla="*/ 2147483647 h 272"/>
              <a:gd name="T60" fmla="*/ 2147483647 w 237"/>
              <a:gd name="T61" fmla="*/ 2147483647 h 272"/>
              <a:gd name="T62" fmla="*/ 2147483647 w 237"/>
              <a:gd name="T63" fmla="*/ 2147483647 h 272"/>
              <a:gd name="T64" fmla="*/ 2147483647 w 237"/>
              <a:gd name="T65" fmla="*/ 2147483647 h 272"/>
              <a:gd name="T66" fmla="*/ 2147483647 w 237"/>
              <a:gd name="T67" fmla="*/ 2147483647 h 272"/>
              <a:gd name="T68" fmla="*/ 2147483647 w 237"/>
              <a:gd name="T69" fmla="*/ 2147483647 h 272"/>
              <a:gd name="T70" fmla="*/ 2147483647 w 237"/>
              <a:gd name="T71" fmla="*/ 2147483647 h 272"/>
              <a:gd name="T72" fmla="*/ 2147483647 w 237"/>
              <a:gd name="T73" fmla="*/ 2147483647 h 272"/>
              <a:gd name="T74" fmla="*/ 2147483647 w 237"/>
              <a:gd name="T75" fmla="*/ 2147483647 h 272"/>
              <a:gd name="T76" fmla="*/ 2147483647 w 237"/>
              <a:gd name="T77" fmla="*/ 2147483647 h 272"/>
              <a:gd name="T78" fmla="*/ 2147483647 w 237"/>
              <a:gd name="T79" fmla="*/ 0 h 272"/>
              <a:gd name="T80" fmla="*/ 2147483647 w 237"/>
              <a:gd name="T81" fmla="*/ 2147483647 h 272"/>
              <a:gd name="T82" fmla="*/ 2147483647 w 237"/>
              <a:gd name="T83" fmla="*/ 2147483647 h 272"/>
              <a:gd name="T84" fmla="*/ 2147483647 w 237"/>
              <a:gd name="T85" fmla="*/ 2147483647 h 272"/>
              <a:gd name="T86" fmla="*/ 2147483647 w 237"/>
              <a:gd name="T87" fmla="*/ 2147483647 h 272"/>
              <a:gd name="T88" fmla="*/ 2147483647 w 237"/>
              <a:gd name="T89" fmla="*/ 2147483647 h 272"/>
              <a:gd name="T90" fmla="*/ 2147483647 w 237"/>
              <a:gd name="T91" fmla="*/ 2147483647 h 272"/>
              <a:gd name="T92" fmla="*/ 2147483647 w 237"/>
              <a:gd name="T93" fmla="*/ 2147483647 h 27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7" h="272">
                <a:moveTo>
                  <a:pt x="208" y="118"/>
                </a:moveTo>
                <a:lnTo>
                  <a:pt x="203" y="140"/>
                </a:lnTo>
                <a:lnTo>
                  <a:pt x="196" y="141"/>
                </a:lnTo>
                <a:lnTo>
                  <a:pt x="188" y="154"/>
                </a:lnTo>
                <a:lnTo>
                  <a:pt x="186" y="167"/>
                </a:lnTo>
                <a:lnTo>
                  <a:pt x="184" y="169"/>
                </a:lnTo>
                <a:lnTo>
                  <a:pt x="180" y="167"/>
                </a:lnTo>
                <a:lnTo>
                  <a:pt x="176" y="172"/>
                </a:lnTo>
                <a:lnTo>
                  <a:pt x="177" y="176"/>
                </a:lnTo>
                <a:lnTo>
                  <a:pt x="173" y="186"/>
                </a:lnTo>
                <a:lnTo>
                  <a:pt x="174" y="200"/>
                </a:lnTo>
                <a:lnTo>
                  <a:pt x="169" y="203"/>
                </a:lnTo>
                <a:lnTo>
                  <a:pt x="162" y="202"/>
                </a:lnTo>
                <a:lnTo>
                  <a:pt x="158" y="209"/>
                </a:lnTo>
                <a:lnTo>
                  <a:pt x="159" y="211"/>
                </a:lnTo>
                <a:lnTo>
                  <a:pt x="168" y="213"/>
                </a:lnTo>
                <a:lnTo>
                  <a:pt x="182" y="227"/>
                </a:lnTo>
                <a:lnTo>
                  <a:pt x="191" y="245"/>
                </a:lnTo>
                <a:lnTo>
                  <a:pt x="198" y="246"/>
                </a:lnTo>
                <a:lnTo>
                  <a:pt x="198" y="253"/>
                </a:lnTo>
                <a:lnTo>
                  <a:pt x="200" y="256"/>
                </a:lnTo>
                <a:lnTo>
                  <a:pt x="177" y="256"/>
                </a:lnTo>
                <a:lnTo>
                  <a:pt x="172" y="261"/>
                </a:lnTo>
                <a:lnTo>
                  <a:pt x="165" y="268"/>
                </a:lnTo>
                <a:lnTo>
                  <a:pt x="158" y="266"/>
                </a:lnTo>
                <a:lnTo>
                  <a:pt x="150" y="268"/>
                </a:lnTo>
                <a:lnTo>
                  <a:pt x="146" y="271"/>
                </a:lnTo>
                <a:lnTo>
                  <a:pt x="141" y="267"/>
                </a:lnTo>
                <a:lnTo>
                  <a:pt x="137" y="269"/>
                </a:lnTo>
                <a:lnTo>
                  <a:pt x="132" y="268"/>
                </a:lnTo>
                <a:lnTo>
                  <a:pt x="128" y="272"/>
                </a:lnTo>
                <a:lnTo>
                  <a:pt x="127" y="269"/>
                </a:lnTo>
                <a:lnTo>
                  <a:pt x="123" y="270"/>
                </a:lnTo>
                <a:lnTo>
                  <a:pt x="123" y="267"/>
                </a:lnTo>
                <a:lnTo>
                  <a:pt x="119" y="265"/>
                </a:lnTo>
                <a:lnTo>
                  <a:pt x="111" y="256"/>
                </a:lnTo>
                <a:lnTo>
                  <a:pt x="108" y="255"/>
                </a:lnTo>
                <a:lnTo>
                  <a:pt x="105" y="260"/>
                </a:lnTo>
                <a:lnTo>
                  <a:pt x="99" y="257"/>
                </a:lnTo>
                <a:lnTo>
                  <a:pt x="92" y="260"/>
                </a:lnTo>
                <a:lnTo>
                  <a:pt x="84" y="256"/>
                </a:lnTo>
                <a:lnTo>
                  <a:pt x="84" y="253"/>
                </a:lnTo>
                <a:lnTo>
                  <a:pt x="79" y="250"/>
                </a:lnTo>
                <a:lnTo>
                  <a:pt x="75" y="240"/>
                </a:lnTo>
                <a:lnTo>
                  <a:pt x="65" y="235"/>
                </a:lnTo>
                <a:lnTo>
                  <a:pt x="66" y="233"/>
                </a:lnTo>
                <a:lnTo>
                  <a:pt x="63" y="230"/>
                </a:lnTo>
                <a:lnTo>
                  <a:pt x="65" y="227"/>
                </a:lnTo>
                <a:lnTo>
                  <a:pt x="47" y="215"/>
                </a:lnTo>
                <a:lnTo>
                  <a:pt x="48" y="210"/>
                </a:lnTo>
                <a:lnTo>
                  <a:pt x="42" y="206"/>
                </a:lnTo>
                <a:lnTo>
                  <a:pt x="33" y="204"/>
                </a:lnTo>
                <a:lnTo>
                  <a:pt x="33" y="198"/>
                </a:lnTo>
                <a:lnTo>
                  <a:pt x="24" y="198"/>
                </a:lnTo>
                <a:lnTo>
                  <a:pt x="25" y="194"/>
                </a:lnTo>
                <a:lnTo>
                  <a:pt x="22" y="193"/>
                </a:lnTo>
                <a:lnTo>
                  <a:pt x="25" y="190"/>
                </a:lnTo>
                <a:lnTo>
                  <a:pt x="26" y="181"/>
                </a:lnTo>
                <a:lnTo>
                  <a:pt x="14" y="166"/>
                </a:lnTo>
                <a:lnTo>
                  <a:pt x="16" y="161"/>
                </a:lnTo>
                <a:lnTo>
                  <a:pt x="10" y="156"/>
                </a:lnTo>
                <a:lnTo>
                  <a:pt x="9" y="142"/>
                </a:lnTo>
                <a:lnTo>
                  <a:pt x="5" y="140"/>
                </a:lnTo>
                <a:lnTo>
                  <a:pt x="2" y="142"/>
                </a:lnTo>
                <a:lnTo>
                  <a:pt x="0" y="139"/>
                </a:lnTo>
                <a:lnTo>
                  <a:pt x="6" y="131"/>
                </a:lnTo>
                <a:lnTo>
                  <a:pt x="3" y="125"/>
                </a:lnTo>
                <a:lnTo>
                  <a:pt x="10" y="120"/>
                </a:lnTo>
                <a:lnTo>
                  <a:pt x="7" y="114"/>
                </a:lnTo>
                <a:lnTo>
                  <a:pt x="12" y="112"/>
                </a:lnTo>
                <a:lnTo>
                  <a:pt x="16" y="106"/>
                </a:lnTo>
                <a:lnTo>
                  <a:pt x="16" y="99"/>
                </a:lnTo>
                <a:lnTo>
                  <a:pt x="18" y="97"/>
                </a:lnTo>
                <a:lnTo>
                  <a:pt x="31" y="97"/>
                </a:lnTo>
                <a:lnTo>
                  <a:pt x="31" y="41"/>
                </a:lnTo>
                <a:lnTo>
                  <a:pt x="31" y="34"/>
                </a:lnTo>
                <a:lnTo>
                  <a:pt x="45" y="34"/>
                </a:lnTo>
                <a:lnTo>
                  <a:pt x="45" y="3"/>
                </a:lnTo>
                <a:lnTo>
                  <a:pt x="134" y="3"/>
                </a:lnTo>
                <a:lnTo>
                  <a:pt x="136" y="0"/>
                </a:lnTo>
                <a:lnTo>
                  <a:pt x="136" y="3"/>
                </a:lnTo>
                <a:lnTo>
                  <a:pt x="213" y="3"/>
                </a:lnTo>
                <a:lnTo>
                  <a:pt x="213" y="9"/>
                </a:lnTo>
                <a:lnTo>
                  <a:pt x="219" y="18"/>
                </a:lnTo>
                <a:lnTo>
                  <a:pt x="216" y="16"/>
                </a:lnTo>
                <a:lnTo>
                  <a:pt x="221" y="51"/>
                </a:lnTo>
                <a:lnTo>
                  <a:pt x="237" y="63"/>
                </a:lnTo>
                <a:lnTo>
                  <a:pt x="233" y="70"/>
                </a:lnTo>
                <a:lnTo>
                  <a:pt x="222" y="74"/>
                </a:lnTo>
                <a:lnTo>
                  <a:pt x="221" y="78"/>
                </a:lnTo>
                <a:lnTo>
                  <a:pt x="214" y="77"/>
                </a:lnTo>
                <a:lnTo>
                  <a:pt x="214" y="89"/>
                </a:lnTo>
                <a:lnTo>
                  <a:pt x="207" y="105"/>
                </a:lnTo>
                <a:lnTo>
                  <a:pt x="208" y="118"/>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9" name="Freeform 18"/>
          <p:cNvSpPr>
            <a:spLocks/>
          </p:cNvSpPr>
          <p:nvPr/>
        </p:nvSpPr>
        <p:spPr bwMode="auto">
          <a:xfrm>
            <a:off x="4475214" y="4401804"/>
            <a:ext cx="190500" cy="138112"/>
          </a:xfrm>
          <a:custGeom>
            <a:avLst/>
            <a:gdLst>
              <a:gd name="T0" fmla="*/ 2147483647 w 113"/>
              <a:gd name="T1" fmla="*/ 2147483647 h 82"/>
              <a:gd name="T2" fmla="*/ 2147483647 w 113"/>
              <a:gd name="T3" fmla="*/ 2147483647 h 82"/>
              <a:gd name="T4" fmla="*/ 2147483647 w 113"/>
              <a:gd name="T5" fmla="*/ 2147483647 h 82"/>
              <a:gd name="T6" fmla="*/ 2147483647 w 113"/>
              <a:gd name="T7" fmla="*/ 2147483647 h 82"/>
              <a:gd name="T8" fmla="*/ 2147483647 w 113"/>
              <a:gd name="T9" fmla="*/ 2147483647 h 82"/>
              <a:gd name="T10" fmla="*/ 2147483647 w 113"/>
              <a:gd name="T11" fmla="*/ 2147483647 h 82"/>
              <a:gd name="T12" fmla="*/ 2147483647 w 113"/>
              <a:gd name="T13" fmla="*/ 2147483647 h 82"/>
              <a:gd name="T14" fmla="*/ 2147483647 w 113"/>
              <a:gd name="T15" fmla="*/ 2147483647 h 82"/>
              <a:gd name="T16" fmla="*/ 2147483647 w 113"/>
              <a:gd name="T17" fmla="*/ 2147483647 h 82"/>
              <a:gd name="T18" fmla="*/ 2147483647 w 113"/>
              <a:gd name="T19" fmla="*/ 2147483647 h 82"/>
              <a:gd name="T20" fmla="*/ 2147483647 w 113"/>
              <a:gd name="T21" fmla="*/ 2147483647 h 82"/>
              <a:gd name="T22" fmla="*/ 2147483647 w 113"/>
              <a:gd name="T23" fmla="*/ 2147483647 h 82"/>
              <a:gd name="T24" fmla="*/ 2147483647 w 113"/>
              <a:gd name="T25" fmla="*/ 2147483647 h 82"/>
              <a:gd name="T26" fmla="*/ 2147483647 w 113"/>
              <a:gd name="T27" fmla="*/ 2147483647 h 82"/>
              <a:gd name="T28" fmla="*/ 0 w 113"/>
              <a:gd name="T29" fmla="*/ 2147483647 h 82"/>
              <a:gd name="T30" fmla="*/ 2147483647 w 113"/>
              <a:gd name="T31" fmla="*/ 2147483647 h 82"/>
              <a:gd name="T32" fmla="*/ 2147483647 w 113"/>
              <a:gd name="T33" fmla="*/ 2147483647 h 82"/>
              <a:gd name="T34" fmla="*/ 2147483647 w 113"/>
              <a:gd name="T35" fmla="*/ 2147483647 h 82"/>
              <a:gd name="T36" fmla="*/ 2147483647 w 113"/>
              <a:gd name="T37" fmla="*/ 2147483647 h 82"/>
              <a:gd name="T38" fmla="*/ 2147483647 w 113"/>
              <a:gd name="T39" fmla="*/ 2147483647 h 82"/>
              <a:gd name="T40" fmla="*/ 2147483647 w 113"/>
              <a:gd name="T41" fmla="*/ 2147483647 h 82"/>
              <a:gd name="T42" fmla="*/ 2147483647 w 113"/>
              <a:gd name="T43" fmla="*/ 2147483647 h 82"/>
              <a:gd name="T44" fmla="*/ 2147483647 w 113"/>
              <a:gd name="T45" fmla="*/ 2147483647 h 82"/>
              <a:gd name="T46" fmla="*/ 2147483647 w 113"/>
              <a:gd name="T47" fmla="*/ 2147483647 h 82"/>
              <a:gd name="T48" fmla="*/ 2147483647 w 113"/>
              <a:gd name="T49" fmla="*/ 2147483647 h 82"/>
              <a:gd name="T50" fmla="*/ 2147483647 w 113"/>
              <a:gd name="T51" fmla="*/ 2147483647 h 82"/>
              <a:gd name="T52" fmla="*/ 2147483647 w 113"/>
              <a:gd name="T53" fmla="*/ 2147483647 h 82"/>
              <a:gd name="T54" fmla="*/ 2147483647 w 113"/>
              <a:gd name="T55" fmla="*/ 2147483647 h 82"/>
              <a:gd name="T56" fmla="*/ 2147483647 w 113"/>
              <a:gd name="T57" fmla="*/ 2147483647 h 82"/>
              <a:gd name="T58" fmla="*/ 2147483647 w 113"/>
              <a:gd name="T59" fmla="*/ 2147483647 h 82"/>
              <a:gd name="T60" fmla="*/ 2147483647 w 113"/>
              <a:gd name="T61" fmla="*/ 2147483647 h 82"/>
              <a:gd name="T62" fmla="*/ 2147483647 w 113"/>
              <a:gd name="T63" fmla="*/ 2147483647 h 82"/>
              <a:gd name="T64" fmla="*/ 2147483647 w 113"/>
              <a:gd name="T65" fmla="*/ 2147483647 h 82"/>
              <a:gd name="T66" fmla="*/ 2147483647 w 113"/>
              <a:gd name="T67" fmla="*/ 2147483647 h 82"/>
              <a:gd name="T68" fmla="*/ 2147483647 w 113"/>
              <a:gd name="T69" fmla="*/ 0 h 82"/>
              <a:gd name="T70" fmla="*/ 2147483647 w 113"/>
              <a:gd name="T71" fmla="*/ 2147483647 h 82"/>
              <a:gd name="T72" fmla="*/ 2147483647 w 113"/>
              <a:gd name="T73" fmla="*/ 2147483647 h 82"/>
              <a:gd name="T74" fmla="*/ 2147483647 w 113"/>
              <a:gd name="T75" fmla="*/ 2147483647 h 82"/>
              <a:gd name="T76" fmla="*/ 2147483647 w 113"/>
              <a:gd name="T77" fmla="*/ 2147483647 h 82"/>
              <a:gd name="T78" fmla="*/ 2147483647 w 113"/>
              <a:gd name="T79" fmla="*/ 2147483647 h 82"/>
              <a:gd name="T80" fmla="*/ 2147483647 w 113"/>
              <a:gd name="T81" fmla="*/ 2147483647 h 82"/>
              <a:gd name="T82" fmla="*/ 2147483647 w 113"/>
              <a:gd name="T83" fmla="*/ 2147483647 h 82"/>
              <a:gd name="T84" fmla="*/ 2147483647 w 113"/>
              <a:gd name="T85" fmla="*/ 2147483647 h 82"/>
              <a:gd name="T86" fmla="*/ 2147483647 w 113"/>
              <a:gd name="T87" fmla="*/ 2147483647 h 82"/>
              <a:gd name="T88" fmla="*/ 2147483647 w 113"/>
              <a:gd name="T89" fmla="*/ 2147483647 h 82"/>
              <a:gd name="T90" fmla="*/ 2147483647 w 113"/>
              <a:gd name="T91" fmla="*/ 2147483647 h 82"/>
              <a:gd name="T92" fmla="*/ 2147483647 w 113"/>
              <a:gd name="T93" fmla="*/ 2147483647 h 82"/>
              <a:gd name="T94" fmla="*/ 2147483647 w 113"/>
              <a:gd name="T95" fmla="*/ 2147483647 h 82"/>
              <a:gd name="T96" fmla="*/ 2147483647 w 113"/>
              <a:gd name="T97" fmla="*/ 2147483647 h 8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3" h="82">
                <a:moveTo>
                  <a:pt x="91" y="59"/>
                </a:moveTo>
                <a:lnTo>
                  <a:pt x="86" y="60"/>
                </a:lnTo>
                <a:lnTo>
                  <a:pt x="76" y="57"/>
                </a:lnTo>
                <a:lnTo>
                  <a:pt x="70" y="60"/>
                </a:lnTo>
                <a:lnTo>
                  <a:pt x="38" y="59"/>
                </a:lnTo>
                <a:lnTo>
                  <a:pt x="37" y="63"/>
                </a:lnTo>
                <a:lnTo>
                  <a:pt x="41" y="81"/>
                </a:lnTo>
                <a:lnTo>
                  <a:pt x="39" y="82"/>
                </a:lnTo>
                <a:lnTo>
                  <a:pt x="33" y="75"/>
                </a:lnTo>
                <a:lnTo>
                  <a:pt x="27" y="74"/>
                </a:lnTo>
                <a:lnTo>
                  <a:pt x="20" y="76"/>
                </a:lnTo>
                <a:lnTo>
                  <a:pt x="18" y="79"/>
                </a:lnTo>
                <a:lnTo>
                  <a:pt x="12" y="78"/>
                </a:lnTo>
                <a:lnTo>
                  <a:pt x="6" y="69"/>
                </a:lnTo>
                <a:lnTo>
                  <a:pt x="0" y="67"/>
                </a:lnTo>
                <a:lnTo>
                  <a:pt x="1" y="58"/>
                </a:lnTo>
                <a:lnTo>
                  <a:pt x="4" y="57"/>
                </a:lnTo>
                <a:lnTo>
                  <a:pt x="5" y="52"/>
                </a:lnTo>
                <a:lnTo>
                  <a:pt x="4" y="47"/>
                </a:lnTo>
                <a:lnTo>
                  <a:pt x="13" y="44"/>
                </a:lnTo>
                <a:lnTo>
                  <a:pt x="16" y="41"/>
                </a:lnTo>
                <a:lnTo>
                  <a:pt x="15" y="34"/>
                </a:lnTo>
                <a:lnTo>
                  <a:pt x="19" y="33"/>
                </a:lnTo>
                <a:lnTo>
                  <a:pt x="17" y="29"/>
                </a:lnTo>
                <a:lnTo>
                  <a:pt x="22" y="23"/>
                </a:lnTo>
                <a:lnTo>
                  <a:pt x="30" y="28"/>
                </a:lnTo>
                <a:lnTo>
                  <a:pt x="33" y="26"/>
                </a:lnTo>
                <a:lnTo>
                  <a:pt x="33" y="21"/>
                </a:lnTo>
                <a:lnTo>
                  <a:pt x="38" y="21"/>
                </a:lnTo>
                <a:lnTo>
                  <a:pt x="39" y="15"/>
                </a:lnTo>
                <a:lnTo>
                  <a:pt x="44" y="12"/>
                </a:lnTo>
                <a:lnTo>
                  <a:pt x="50" y="13"/>
                </a:lnTo>
                <a:lnTo>
                  <a:pt x="50" y="9"/>
                </a:lnTo>
                <a:lnTo>
                  <a:pt x="63" y="4"/>
                </a:lnTo>
                <a:lnTo>
                  <a:pt x="68" y="0"/>
                </a:lnTo>
                <a:lnTo>
                  <a:pt x="82" y="3"/>
                </a:lnTo>
                <a:lnTo>
                  <a:pt x="81" y="9"/>
                </a:lnTo>
                <a:lnTo>
                  <a:pt x="87" y="20"/>
                </a:lnTo>
                <a:lnTo>
                  <a:pt x="97" y="25"/>
                </a:lnTo>
                <a:lnTo>
                  <a:pt x="93" y="25"/>
                </a:lnTo>
                <a:lnTo>
                  <a:pt x="93" y="30"/>
                </a:lnTo>
                <a:lnTo>
                  <a:pt x="101" y="36"/>
                </a:lnTo>
                <a:lnTo>
                  <a:pt x="109" y="35"/>
                </a:lnTo>
                <a:lnTo>
                  <a:pt x="110" y="38"/>
                </a:lnTo>
                <a:lnTo>
                  <a:pt x="107" y="40"/>
                </a:lnTo>
                <a:lnTo>
                  <a:pt x="113" y="47"/>
                </a:lnTo>
                <a:lnTo>
                  <a:pt x="107" y="53"/>
                </a:lnTo>
                <a:lnTo>
                  <a:pt x="99" y="53"/>
                </a:lnTo>
                <a:lnTo>
                  <a:pt x="91" y="59"/>
                </a:lnTo>
                <a:close/>
              </a:path>
            </a:pathLst>
          </a:custGeom>
          <a:solidFill>
            <a:srgbClr val="DDDDDD"/>
          </a:solidFill>
          <a:ln w="4763"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20" name="Freeform 19"/>
          <p:cNvSpPr>
            <a:spLocks/>
          </p:cNvSpPr>
          <p:nvPr/>
        </p:nvSpPr>
        <p:spPr bwMode="auto">
          <a:xfrm>
            <a:off x="5391202" y="4408155"/>
            <a:ext cx="355600" cy="274637"/>
          </a:xfrm>
          <a:custGeom>
            <a:avLst/>
            <a:gdLst>
              <a:gd name="T0" fmla="*/ 2147483647 w 212"/>
              <a:gd name="T1" fmla="*/ 2147483647 h 164"/>
              <a:gd name="T2" fmla="*/ 2147483647 w 212"/>
              <a:gd name="T3" fmla="*/ 2147483647 h 164"/>
              <a:gd name="T4" fmla="*/ 2147483647 w 212"/>
              <a:gd name="T5" fmla="*/ 2147483647 h 164"/>
              <a:gd name="T6" fmla="*/ 2147483647 w 212"/>
              <a:gd name="T7" fmla="*/ 2147483647 h 164"/>
              <a:gd name="T8" fmla="*/ 2147483647 w 212"/>
              <a:gd name="T9" fmla="*/ 2147483647 h 164"/>
              <a:gd name="T10" fmla="*/ 2147483647 w 212"/>
              <a:gd name="T11" fmla="*/ 2147483647 h 164"/>
              <a:gd name="T12" fmla="*/ 2147483647 w 212"/>
              <a:gd name="T13" fmla="*/ 2147483647 h 164"/>
              <a:gd name="T14" fmla="*/ 2147483647 w 212"/>
              <a:gd name="T15" fmla="*/ 2147483647 h 164"/>
              <a:gd name="T16" fmla="*/ 2147483647 w 212"/>
              <a:gd name="T17" fmla="*/ 2147483647 h 164"/>
              <a:gd name="T18" fmla="*/ 2147483647 w 212"/>
              <a:gd name="T19" fmla="*/ 2147483647 h 164"/>
              <a:gd name="T20" fmla="*/ 2147483647 w 212"/>
              <a:gd name="T21" fmla="*/ 2147483647 h 164"/>
              <a:gd name="T22" fmla="*/ 2147483647 w 212"/>
              <a:gd name="T23" fmla="*/ 2147483647 h 164"/>
              <a:gd name="T24" fmla="*/ 2147483647 w 212"/>
              <a:gd name="T25" fmla="*/ 2147483647 h 164"/>
              <a:gd name="T26" fmla="*/ 2147483647 w 212"/>
              <a:gd name="T27" fmla="*/ 2147483647 h 164"/>
              <a:gd name="T28" fmla="*/ 2147483647 w 212"/>
              <a:gd name="T29" fmla="*/ 2147483647 h 164"/>
              <a:gd name="T30" fmla="*/ 0 w 212"/>
              <a:gd name="T31" fmla="*/ 2147483647 h 164"/>
              <a:gd name="T32" fmla="*/ 2147483647 w 212"/>
              <a:gd name="T33" fmla="*/ 2147483647 h 164"/>
              <a:gd name="T34" fmla="*/ 2147483647 w 212"/>
              <a:gd name="T35" fmla="*/ 2147483647 h 164"/>
              <a:gd name="T36" fmla="*/ 2147483647 w 212"/>
              <a:gd name="T37" fmla="*/ 2147483647 h 164"/>
              <a:gd name="T38" fmla="*/ 2147483647 w 212"/>
              <a:gd name="T39" fmla="*/ 2147483647 h 164"/>
              <a:gd name="T40" fmla="*/ 2147483647 w 212"/>
              <a:gd name="T41" fmla="*/ 2147483647 h 164"/>
              <a:gd name="T42" fmla="*/ 2147483647 w 212"/>
              <a:gd name="T43" fmla="*/ 2147483647 h 164"/>
              <a:gd name="T44" fmla="*/ 2147483647 w 212"/>
              <a:gd name="T45" fmla="*/ 2147483647 h 164"/>
              <a:gd name="T46" fmla="*/ 2147483647 w 212"/>
              <a:gd name="T47" fmla="*/ 2147483647 h 164"/>
              <a:gd name="T48" fmla="*/ 2147483647 w 212"/>
              <a:gd name="T49" fmla="*/ 2147483647 h 164"/>
              <a:gd name="T50" fmla="*/ 2147483647 w 212"/>
              <a:gd name="T51" fmla="*/ 2147483647 h 164"/>
              <a:gd name="T52" fmla="*/ 2147483647 w 212"/>
              <a:gd name="T53" fmla="*/ 2147483647 h 164"/>
              <a:gd name="T54" fmla="*/ 2147483647 w 212"/>
              <a:gd name="T55" fmla="*/ 2147483647 h 164"/>
              <a:gd name="T56" fmla="*/ 2147483647 w 212"/>
              <a:gd name="T57" fmla="*/ 2147483647 h 164"/>
              <a:gd name="T58" fmla="*/ 2147483647 w 212"/>
              <a:gd name="T59" fmla="*/ 2147483647 h 164"/>
              <a:gd name="T60" fmla="*/ 2147483647 w 212"/>
              <a:gd name="T61" fmla="*/ 2147483647 h 164"/>
              <a:gd name="T62" fmla="*/ 2147483647 w 212"/>
              <a:gd name="T63" fmla="*/ 2147483647 h 164"/>
              <a:gd name="T64" fmla="*/ 2147483647 w 212"/>
              <a:gd name="T65" fmla="*/ 0 h 164"/>
              <a:gd name="T66" fmla="*/ 2147483647 w 212"/>
              <a:gd name="T67" fmla="*/ 2147483647 h 164"/>
              <a:gd name="T68" fmla="*/ 2147483647 w 212"/>
              <a:gd name="T69" fmla="*/ 2147483647 h 164"/>
              <a:gd name="T70" fmla="*/ 2147483647 w 212"/>
              <a:gd name="T71" fmla="*/ 2147483647 h 164"/>
              <a:gd name="T72" fmla="*/ 2147483647 w 212"/>
              <a:gd name="T73" fmla="*/ 2147483647 h 164"/>
              <a:gd name="T74" fmla="*/ 2147483647 w 212"/>
              <a:gd name="T75" fmla="*/ 2147483647 h 164"/>
              <a:gd name="T76" fmla="*/ 2147483647 w 212"/>
              <a:gd name="T77" fmla="*/ 2147483647 h 164"/>
              <a:gd name="T78" fmla="*/ 2147483647 w 212"/>
              <a:gd name="T79" fmla="*/ 2147483647 h 164"/>
              <a:gd name="T80" fmla="*/ 2147483647 w 212"/>
              <a:gd name="T81" fmla="*/ 2147483647 h 164"/>
              <a:gd name="T82" fmla="*/ 2147483647 w 212"/>
              <a:gd name="T83" fmla="*/ 2147483647 h 164"/>
              <a:gd name="T84" fmla="*/ 2147483647 w 212"/>
              <a:gd name="T85" fmla="*/ 2147483647 h 164"/>
              <a:gd name="T86" fmla="*/ 2147483647 w 212"/>
              <a:gd name="T87" fmla="*/ 2147483647 h 164"/>
              <a:gd name="T88" fmla="*/ 2147483647 w 212"/>
              <a:gd name="T89" fmla="*/ 2147483647 h 164"/>
              <a:gd name="T90" fmla="*/ 2147483647 w 212"/>
              <a:gd name="T91" fmla="*/ 2147483647 h 164"/>
              <a:gd name="T92" fmla="*/ 2147483647 w 212"/>
              <a:gd name="T93" fmla="*/ 2147483647 h 164"/>
              <a:gd name="T94" fmla="*/ 2147483647 w 212"/>
              <a:gd name="T95" fmla="*/ 2147483647 h 164"/>
              <a:gd name="T96" fmla="*/ 2147483647 w 212"/>
              <a:gd name="T97" fmla="*/ 2147483647 h 164"/>
              <a:gd name="T98" fmla="*/ 2147483647 w 212"/>
              <a:gd name="T99" fmla="*/ 2147483647 h 164"/>
              <a:gd name="T100" fmla="*/ 2147483647 w 212"/>
              <a:gd name="T101" fmla="*/ 2147483647 h 164"/>
              <a:gd name="T102" fmla="*/ 2147483647 w 212"/>
              <a:gd name="T103" fmla="*/ 2147483647 h 164"/>
              <a:gd name="T104" fmla="*/ 2147483647 w 212"/>
              <a:gd name="T105" fmla="*/ 2147483647 h 164"/>
              <a:gd name="T106" fmla="*/ 2147483647 w 212"/>
              <a:gd name="T107" fmla="*/ 2147483647 h 164"/>
              <a:gd name="T108" fmla="*/ 2147483647 w 212"/>
              <a:gd name="T109" fmla="*/ 2147483647 h 1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2" h="164">
                <a:moveTo>
                  <a:pt x="126" y="156"/>
                </a:moveTo>
                <a:lnTo>
                  <a:pt x="116" y="156"/>
                </a:lnTo>
                <a:lnTo>
                  <a:pt x="110" y="152"/>
                </a:lnTo>
                <a:lnTo>
                  <a:pt x="97" y="158"/>
                </a:lnTo>
                <a:lnTo>
                  <a:pt x="93" y="164"/>
                </a:lnTo>
                <a:lnTo>
                  <a:pt x="72" y="161"/>
                </a:lnTo>
                <a:lnTo>
                  <a:pt x="57" y="150"/>
                </a:lnTo>
                <a:lnTo>
                  <a:pt x="43" y="150"/>
                </a:lnTo>
                <a:lnTo>
                  <a:pt x="42" y="147"/>
                </a:lnTo>
                <a:lnTo>
                  <a:pt x="40" y="144"/>
                </a:lnTo>
                <a:lnTo>
                  <a:pt x="40" y="137"/>
                </a:lnTo>
                <a:lnTo>
                  <a:pt x="33" y="136"/>
                </a:lnTo>
                <a:lnTo>
                  <a:pt x="24" y="118"/>
                </a:lnTo>
                <a:lnTo>
                  <a:pt x="10" y="104"/>
                </a:lnTo>
                <a:lnTo>
                  <a:pt x="1" y="102"/>
                </a:lnTo>
                <a:lnTo>
                  <a:pt x="0" y="100"/>
                </a:lnTo>
                <a:lnTo>
                  <a:pt x="4" y="93"/>
                </a:lnTo>
                <a:lnTo>
                  <a:pt x="11" y="94"/>
                </a:lnTo>
                <a:lnTo>
                  <a:pt x="16" y="91"/>
                </a:lnTo>
                <a:lnTo>
                  <a:pt x="15" y="77"/>
                </a:lnTo>
                <a:lnTo>
                  <a:pt x="19" y="67"/>
                </a:lnTo>
                <a:lnTo>
                  <a:pt x="18" y="63"/>
                </a:lnTo>
                <a:lnTo>
                  <a:pt x="22" y="58"/>
                </a:lnTo>
                <a:lnTo>
                  <a:pt x="26" y="60"/>
                </a:lnTo>
                <a:lnTo>
                  <a:pt x="28" y="58"/>
                </a:lnTo>
                <a:lnTo>
                  <a:pt x="30" y="45"/>
                </a:lnTo>
                <a:lnTo>
                  <a:pt x="38" y="32"/>
                </a:lnTo>
                <a:lnTo>
                  <a:pt x="45" y="31"/>
                </a:lnTo>
                <a:lnTo>
                  <a:pt x="50" y="9"/>
                </a:lnTo>
                <a:lnTo>
                  <a:pt x="57" y="9"/>
                </a:lnTo>
                <a:lnTo>
                  <a:pt x="61" y="7"/>
                </a:lnTo>
                <a:lnTo>
                  <a:pt x="65" y="11"/>
                </a:lnTo>
                <a:lnTo>
                  <a:pt x="70" y="0"/>
                </a:lnTo>
                <a:lnTo>
                  <a:pt x="77" y="7"/>
                </a:lnTo>
                <a:lnTo>
                  <a:pt x="85" y="3"/>
                </a:lnTo>
                <a:lnTo>
                  <a:pt x="89" y="6"/>
                </a:lnTo>
                <a:lnTo>
                  <a:pt x="93" y="5"/>
                </a:lnTo>
                <a:lnTo>
                  <a:pt x="102" y="7"/>
                </a:lnTo>
                <a:lnTo>
                  <a:pt x="110" y="11"/>
                </a:lnTo>
                <a:lnTo>
                  <a:pt x="133" y="35"/>
                </a:lnTo>
                <a:lnTo>
                  <a:pt x="125" y="46"/>
                </a:lnTo>
                <a:lnTo>
                  <a:pt x="124" y="56"/>
                </a:lnTo>
                <a:lnTo>
                  <a:pt x="141" y="56"/>
                </a:lnTo>
                <a:lnTo>
                  <a:pt x="137" y="61"/>
                </a:lnTo>
                <a:lnTo>
                  <a:pt x="140" y="67"/>
                </a:lnTo>
                <a:lnTo>
                  <a:pt x="148" y="79"/>
                </a:lnTo>
                <a:lnTo>
                  <a:pt x="156" y="84"/>
                </a:lnTo>
                <a:lnTo>
                  <a:pt x="199" y="99"/>
                </a:lnTo>
                <a:lnTo>
                  <a:pt x="212" y="99"/>
                </a:lnTo>
                <a:lnTo>
                  <a:pt x="169" y="143"/>
                </a:lnTo>
                <a:lnTo>
                  <a:pt x="151" y="143"/>
                </a:lnTo>
                <a:lnTo>
                  <a:pt x="144" y="146"/>
                </a:lnTo>
                <a:lnTo>
                  <a:pt x="140" y="151"/>
                </a:lnTo>
                <a:lnTo>
                  <a:pt x="129" y="153"/>
                </a:lnTo>
                <a:lnTo>
                  <a:pt x="126" y="156"/>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21" name="Freeform 20"/>
          <p:cNvSpPr>
            <a:spLocks/>
          </p:cNvSpPr>
          <p:nvPr/>
        </p:nvSpPr>
        <p:spPr bwMode="auto">
          <a:xfrm>
            <a:off x="4672065" y="4431967"/>
            <a:ext cx="282575" cy="231775"/>
          </a:xfrm>
          <a:custGeom>
            <a:avLst/>
            <a:gdLst>
              <a:gd name="T0" fmla="*/ 2147483647 w 169"/>
              <a:gd name="T1" fmla="*/ 2147483647 h 137"/>
              <a:gd name="T2" fmla="*/ 2147483647 w 169"/>
              <a:gd name="T3" fmla="*/ 2147483647 h 137"/>
              <a:gd name="T4" fmla="*/ 2147483647 w 169"/>
              <a:gd name="T5" fmla="*/ 2147483647 h 137"/>
              <a:gd name="T6" fmla="*/ 2147483647 w 169"/>
              <a:gd name="T7" fmla="*/ 2147483647 h 137"/>
              <a:gd name="T8" fmla="*/ 2147483647 w 169"/>
              <a:gd name="T9" fmla="*/ 2147483647 h 137"/>
              <a:gd name="T10" fmla="*/ 2147483647 w 169"/>
              <a:gd name="T11" fmla="*/ 2147483647 h 137"/>
              <a:gd name="T12" fmla="*/ 2147483647 w 169"/>
              <a:gd name="T13" fmla="*/ 2147483647 h 137"/>
              <a:gd name="T14" fmla="*/ 2147483647 w 169"/>
              <a:gd name="T15" fmla="*/ 2147483647 h 137"/>
              <a:gd name="T16" fmla="*/ 2147483647 w 169"/>
              <a:gd name="T17" fmla="*/ 2147483647 h 137"/>
              <a:gd name="T18" fmla="*/ 2147483647 w 169"/>
              <a:gd name="T19" fmla="*/ 2147483647 h 137"/>
              <a:gd name="T20" fmla="*/ 2147483647 w 169"/>
              <a:gd name="T21" fmla="*/ 2147483647 h 137"/>
              <a:gd name="T22" fmla="*/ 2147483647 w 169"/>
              <a:gd name="T23" fmla="*/ 2147483647 h 137"/>
              <a:gd name="T24" fmla="*/ 2147483647 w 169"/>
              <a:gd name="T25" fmla="*/ 2147483647 h 137"/>
              <a:gd name="T26" fmla="*/ 2147483647 w 169"/>
              <a:gd name="T27" fmla="*/ 2147483647 h 137"/>
              <a:gd name="T28" fmla="*/ 2147483647 w 169"/>
              <a:gd name="T29" fmla="*/ 2147483647 h 137"/>
              <a:gd name="T30" fmla="*/ 2147483647 w 169"/>
              <a:gd name="T31" fmla="*/ 2147483647 h 137"/>
              <a:gd name="T32" fmla="*/ 2147483647 w 169"/>
              <a:gd name="T33" fmla="*/ 2147483647 h 137"/>
              <a:gd name="T34" fmla="*/ 2147483647 w 169"/>
              <a:gd name="T35" fmla="*/ 2147483647 h 137"/>
              <a:gd name="T36" fmla="*/ 2147483647 w 169"/>
              <a:gd name="T37" fmla="*/ 2147483647 h 137"/>
              <a:gd name="T38" fmla="*/ 2147483647 w 169"/>
              <a:gd name="T39" fmla="*/ 2147483647 h 137"/>
              <a:gd name="T40" fmla="*/ 2147483647 w 169"/>
              <a:gd name="T41" fmla="*/ 2147483647 h 137"/>
              <a:gd name="T42" fmla="*/ 2147483647 w 169"/>
              <a:gd name="T43" fmla="*/ 2147483647 h 137"/>
              <a:gd name="T44" fmla="*/ 2147483647 w 169"/>
              <a:gd name="T45" fmla="*/ 2147483647 h 137"/>
              <a:gd name="T46" fmla="*/ 2147483647 w 169"/>
              <a:gd name="T47" fmla="*/ 2147483647 h 137"/>
              <a:gd name="T48" fmla="*/ 2147483647 w 169"/>
              <a:gd name="T49" fmla="*/ 2147483647 h 137"/>
              <a:gd name="T50" fmla="*/ 2147483647 w 169"/>
              <a:gd name="T51" fmla="*/ 2147483647 h 137"/>
              <a:gd name="T52" fmla="*/ 2147483647 w 169"/>
              <a:gd name="T53" fmla="*/ 2147483647 h 137"/>
              <a:gd name="T54" fmla="*/ 2147483647 w 169"/>
              <a:gd name="T55" fmla="*/ 2147483647 h 137"/>
              <a:gd name="T56" fmla="*/ 2147483647 w 169"/>
              <a:gd name="T57" fmla="*/ 2147483647 h 137"/>
              <a:gd name="T58" fmla="*/ 2147483647 w 169"/>
              <a:gd name="T59" fmla="*/ 2147483647 h 137"/>
              <a:gd name="T60" fmla="*/ 2147483647 w 169"/>
              <a:gd name="T61" fmla="*/ 2147483647 h 137"/>
              <a:gd name="T62" fmla="*/ 2147483647 w 169"/>
              <a:gd name="T63" fmla="*/ 2147483647 h 137"/>
              <a:gd name="T64" fmla="*/ 2147483647 w 169"/>
              <a:gd name="T65" fmla="*/ 2147483647 h 137"/>
              <a:gd name="T66" fmla="*/ 2147483647 w 169"/>
              <a:gd name="T67" fmla="*/ 2147483647 h 137"/>
              <a:gd name="T68" fmla="*/ 2147483647 w 169"/>
              <a:gd name="T69" fmla="*/ 2147483647 h 137"/>
              <a:gd name="T70" fmla="*/ 2147483647 w 169"/>
              <a:gd name="T71" fmla="*/ 2147483647 h 137"/>
              <a:gd name="T72" fmla="*/ 2147483647 w 169"/>
              <a:gd name="T73" fmla="*/ 2147483647 h 137"/>
              <a:gd name="T74" fmla="*/ 2147483647 w 169"/>
              <a:gd name="T75" fmla="*/ 2147483647 h 137"/>
              <a:gd name="T76" fmla="*/ 2147483647 w 169"/>
              <a:gd name="T77" fmla="*/ 2147483647 h 137"/>
              <a:gd name="T78" fmla="*/ 2147483647 w 169"/>
              <a:gd name="T79" fmla="*/ 2147483647 h 137"/>
              <a:gd name="T80" fmla="*/ 2147483647 w 169"/>
              <a:gd name="T81" fmla="*/ 2147483647 h 137"/>
              <a:gd name="T82" fmla="*/ 2147483647 w 169"/>
              <a:gd name="T83" fmla="*/ 2147483647 h 137"/>
              <a:gd name="T84" fmla="*/ 2147483647 w 169"/>
              <a:gd name="T85" fmla="*/ 2147483647 h 13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9" h="137">
                <a:moveTo>
                  <a:pt x="0" y="107"/>
                </a:moveTo>
                <a:lnTo>
                  <a:pt x="1" y="69"/>
                </a:lnTo>
                <a:lnTo>
                  <a:pt x="5" y="68"/>
                </a:lnTo>
                <a:lnTo>
                  <a:pt x="7" y="63"/>
                </a:lnTo>
                <a:lnTo>
                  <a:pt x="13" y="56"/>
                </a:lnTo>
                <a:lnTo>
                  <a:pt x="12" y="52"/>
                </a:lnTo>
                <a:lnTo>
                  <a:pt x="16" y="47"/>
                </a:lnTo>
                <a:lnTo>
                  <a:pt x="15" y="39"/>
                </a:lnTo>
                <a:lnTo>
                  <a:pt x="11" y="35"/>
                </a:lnTo>
                <a:lnTo>
                  <a:pt x="12" y="31"/>
                </a:lnTo>
                <a:lnTo>
                  <a:pt x="14" y="19"/>
                </a:lnTo>
                <a:lnTo>
                  <a:pt x="20" y="12"/>
                </a:lnTo>
                <a:lnTo>
                  <a:pt x="20" y="6"/>
                </a:lnTo>
                <a:lnTo>
                  <a:pt x="31" y="1"/>
                </a:lnTo>
                <a:lnTo>
                  <a:pt x="40" y="0"/>
                </a:lnTo>
                <a:lnTo>
                  <a:pt x="50" y="3"/>
                </a:lnTo>
                <a:lnTo>
                  <a:pt x="60" y="12"/>
                </a:lnTo>
                <a:lnTo>
                  <a:pt x="72" y="7"/>
                </a:lnTo>
                <a:lnTo>
                  <a:pt x="87" y="14"/>
                </a:lnTo>
                <a:lnTo>
                  <a:pt x="98" y="15"/>
                </a:lnTo>
                <a:lnTo>
                  <a:pt x="105" y="9"/>
                </a:lnTo>
                <a:lnTo>
                  <a:pt x="113" y="7"/>
                </a:lnTo>
                <a:lnTo>
                  <a:pt x="124" y="7"/>
                </a:lnTo>
                <a:lnTo>
                  <a:pt x="138" y="11"/>
                </a:lnTo>
                <a:lnTo>
                  <a:pt x="144" y="6"/>
                </a:lnTo>
                <a:lnTo>
                  <a:pt x="155" y="2"/>
                </a:lnTo>
                <a:lnTo>
                  <a:pt x="161" y="11"/>
                </a:lnTo>
                <a:lnTo>
                  <a:pt x="162" y="21"/>
                </a:lnTo>
                <a:lnTo>
                  <a:pt x="169" y="24"/>
                </a:lnTo>
                <a:lnTo>
                  <a:pt x="169" y="33"/>
                </a:lnTo>
                <a:lnTo>
                  <a:pt x="157" y="41"/>
                </a:lnTo>
                <a:lnTo>
                  <a:pt x="152" y="53"/>
                </a:lnTo>
                <a:lnTo>
                  <a:pt x="149" y="54"/>
                </a:lnTo>
                <a:lnTo>
                  <a:pt x="149" y="61"/>
                </a:lnTo>
                <a:lnTo>
                  <a:pt x="144" y="65"/>
                </a:lnTo>
                <a:lnTo>
                  <a:pt x="143" y="73"/>
                </a:lnTo>
                <a:lnTo>
                  <a:pt x="135" y="78"/>
                </a:lnTo>
                <a:lnTo>
                  <a:pt x="132" y="90"/>
                </a:lnTo>
                <a:lnTo>
                  <a:pt x="128" y="94"/>
                </a:lnTo>
                <a:lnTo>
                  <a:pt x="130" y="97"/>
                </a:lnTo>
                <a:lnTo>
                  <a:pt x="122" y="106"/>
                </a:lnTo>
                <a:lnTo>
                  <a:pt x="119" y="106"/>
                </a:lnTo>
                <a:lnTo>
                  <a:pt x="118" y="102"/>
                </a:lnTo>
                <a:lnTo>
                  <a:pt x="112" y="98"/>
                </a:lnTo>
                <a:lnTo>
                  <a:pt x="110" y="100"/>
                </a:lnTo>
                <a:lnTo>
                  <a:pt x="106" y="100"/>
                </a:lnTo>
                <a:lnTo>
                  <a:pt x="106" y="98"/>
                </a:lnTo>
                <a:lnTo>
                  <a:pt x="101" y="101"/>
                </a:lnTo>
                <a:lnTo>
                  <a:pt x="99" y="105"/>
                </a:lnTo>
                <a:lnTo>
                  <a:pt x="87" y="115"/>
                </a:lnTo>
                <a:lnTo>
                  <a:pt x="87" y="124"/>
                </a:lnTo>
                <a:lnTo>
                  <a:pt x="83" y="129"/>
                </a:lnTo>
                <a:lnTo>
                  <a:pt x="82" y="131"/>
                </a:lnTo>
                <a:lnTo>
                  <a:pt x="79" y="129"/>
                </a:lnTo>
                <a:lnTo>
                  <a:pt x="79" y="133"/>
                </a:lnTo>
                <a:lnTo>
                  <a:pt x="71" y="133"/>
                </a:lnTo>
                <a:lnTo>
                  <a:pt x="68" y="133"/>
                </a:lnTo>
                <a:lnTo>
                  <a:pt x="69" y="131"/>
                </a:lnTo>
                <a:lnTo>
                  <a:pt x="65" y="133"/>
                </a:lnTo>
                <a:lnTo>
                  <a:pt x="62" y="130"/>
                </a:lnTo>
                <a:lnTo>
                  <a:pt x="63" y="133"/>
                </a:lnTo>
                <a:lnTo>
                  <a:pt x="62" y="135"/>
                </a:lnTo>
                <a:lnTo>
                  <a:pt x="60" y="131"/>
                </a:lnTo>
                <a:lnTo>
                  <a:pt x="61" y="135"/>
                </a:lnTo>
                <a:lnTo>
                  <a:pt x="59" y="135"/>
                </a:lnTo>
                <a:lnTo>
                  <a:pt x="57" y="130"/>
                </a:lnTo>
                <a:lnTo>
                  <a:pt x="58" y="136"/>
                </a:lnTo>
                <a:lnTo>
                  <a:pt x="57" y="136"/>
                </a:lnTo>
                <a:lnTo>
                  <a:pt x="57" y="132"/>
                </a:lnTo>
                <a:lnTo>
                  <a:pt x="56" y="136"/>
                </a:lnTo>
                <a:lnTo>
                  <a:pt x="50" y="136"/>
                </a:lnTo>
                <a:lnTo>
                  <a:pt x="50" y="135"/>
                </a:lnTo>
                <a:lnTo>
                  <a:pt x="48" y="137"/>
                </a:lnTo>
                <a:lnTo>
                  <a:pt x="43" y="134"/>
                </a:lnTo>
                <a:lnTo>
                  <a:pt x="39" y="128"/>
                </a:lnTo>
                <a:lnTo>
                  <a:pt x="37" y="122"/>
                </a:lnTo>
                <a:lnTo>
                  <a:pt x="41" y="119"/>
                </a:lnTo>
                <a:lnTo>
                  <a:pt x="36" y="120"/>
                </a:lnTo>
                <a:lnTo>
                  <a:pt x="35" y="118"/>
                </a:lnTo>
                <a:lnTo>
                  <a:pt x="39" y="118"/>
                </a:lnTo>
                <a:lnTo>
                  <a:pt x="35" y="118"/>
                </a:lnTo>
                <a:lnTo>
                  <a:pt x="26" y="108"/>
                </a:lnTo>
                <a:lnTo>
                  <a:pt x="10" y="106"/>
                </a:lnTo>
                <a:lnTo>
                  <a:pt x="15" y="103"/>
                </a:lnTo>
                <a:lnTo>
                  <a:pt x="11" y="104"/>
                </a:lnTo>
                <a:lnTo>
                  <a:pt x="8" y="107"/>
                </a:lnTo>
                <a:lnTo>
                  <a:pt x="0" y="107"/>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22" name="Freeform 21"/>
          <p:cNvSpPr>
            <a:spLocks/>
          </p:cNvSpPr>
          <p:nvPr/>
        </p:nvSpPr>
        <p:spPr bwMode="auto">
          <a:xfrm>
            <a:off x="5580114" y="4476417"/>
            <a:ext cx="249238" cy="327025"/>
          </a:xfrm>
          <a:custGeom>
            <a:avLst/>
            <a:gdLst>
              <a:gd name="T0" fmla="*/ 2147483647 w 148"/>
              <a:gd name="T1" fmla="*/ 2147483647 h 193"/>
              <a:gd name="T2" fmla="*/ 2147483647 w 148"/>
              <a:gd name="T3" fmla="*/ 2147483647 h 193"/>
              <a:gd name="T4" fmla="*/ 2147483647 w 148"/>
              <a:gd name="T5" fmla="*/ 2147483647 h 193"/>
              <a:gd name="T6" fmla="*/ 2147483647 w 148"/>
              <a:gd name="T7" fmla="*/ 2147483647 h 193"/>
              <a:gd name="T8" fmla="*/ 2147483647 w 148"/>
              <a:gd name="T9" fmla="*/ 2147483647 h 193"/>
              <a:gd name="T10" fmla="*/ 2147483647 w 148"/>
              <a:gd name="T11" fmla="*/ 2147483647 h 193"/>
              <a:gd name="T12" fmla="*/ 2147483647 w 148"/>
              <a:gd name="T13" fmla="*/ 2147483647 h 193"/>
              <a:gd name="T14" fmla="*/ 2147483647 w 148"/>
              <a:gd name="T15" fmla="*/ 2147483647 h 193"/>
              <a:gd name="T16" fmla="*/ 2147483647 w 148"/>
              <a:gd name="T17" fmla="*/ 2147483647 h 193"/>
              <a:gd name="T18" fmla="*/ 2147483647 w 148"/>
              <a:gd name="T19" fmla="*/ 2147483647 h 193"/>
              <a:gd name="T20" fmla="*/ 2147483647 w 148"/>
              <a:gd name="T21" fmla="*/ 2147483647 h 193"/>
              <a:gd name="T22" fmla="*/ 2147483647 w 148"/>
              <a:gd name="T23" fmla="*/ 2147483647 h 193"/>
              <a:gd name="T24" fmla="*/ 2147483647 w 148"/>
              <a:gd name="T25" fmla="*/ 2147483647 h 193"/>
              <a:gd name="T26" fmla="*/ 2147483647 w 148"/>
              <a:gd name="T27" fmla="*/ 2147483647 h 193"/>
              <a:gd name="T28" fmla="*/ 2147483647 w 148"/>
              <a:gd name="T29" fmla="*/ 2147483647 h 193"/>
              <a:gd name="T30" fmla="*/ 2147483647 w 148"/>
              <a:gd name="T31" fmla="*/ 2147483647 h 193"/>
              <a:gd name="T32" fmla="*/ 2147483647 w 148"/>
              <a:gd name="T33" fmla="*/ 2147483647 h 193"/>
              <a:gd name="T34" fmla="*/ 2147483647 w 148"/>
              <a:gd name="T35" fmla="*/ 2147483647 h 193"/>
              <a:gd name="T36" fmla="*/ 2147483647 w 148"/>
              <a:gd name="T37" fmla="*/ 2147483647 h 193"/>
              <a:gd name="T38" fmla="*/ 2147483647 w 148"/>
              <a:gd name="T39" fmla="*/ 2147483647 h 193"/>
              <a:gd name="T40" fmla="*/ 2147483647 w 148"/>
              <a:gd name="T41" fmla="*/ 2147483647 h 193"/>
              <a:gd name="T42" fmla="*/ 2147483647 w 148"/>
              <a:gd name="T43" fmla="*/ 2147483647 h 193"/>
              <a:gd name="T44" fmla="*/ 2147483647 w 148"/>
              <a:gd name="T45" fmla="*/ 2147483647 h 193"/>
              <a:gd name="T46" fmla="*/ 2147483647 w 148"/>
              <a:gd name="T47" fmla="*/ 0 h 193"/>
              <a:gd name="T48" fmla="*/ 2147483647 w 148"/>
              <a:gd name="T49" fmla="*/ 2147483647 h 193"/>
              <a:gd name="T50" fmla="*/ 2147483647 w 148"/>
              <a:gd name="T51" fmla="*/ 2147483647 h 193"/>
              <a:gd name="T52" fmla="*/ 2147483647 w 148"/>
              <a:gd name="T53" fmla="*/ 2147483647 h 193"/>
              <a:gd name="T54" fmla="*/ 2147483647 w 148"/>
              <a:gd name="T55" fmla="*/ 2147483647 h 193"/>
              <a:gd name="T56" fmla="*/ 2147483647 w 148"/>
              <a:gd name="T57" fmla="*/ 2147483647 h 193"/>
              <a:gd name="T58" fmla="*/ 2147483647 w 148"/>
              <a:gd name="T59" fmla="*/ 2147483647 h 193"/>
              <a:gd name="T60" fmla="*/ 2147483647 w 148"/>
              <a:gd name="T61" fmla="*/ 2147483647 h 193"/>
              <a:gd name="T62" fmla="*/ 2147483647 w 148"/>
              <a:gd name="T63" fmla="*/ 2147483647 h 193"/>
              <a:gd name="T64" fmla="*/ 2147483647 w 148"/>
              <a:gd name="T65" fmla="*/ 2147483647 h 193"/>
              <a:gd name="T66" fmla="*/ 2147483647 w 148"/>
              <a:gd name="T67" fmla="*/ 2147483647 h 193"/>
              <a:gd name="T68" fmla="*/ 2147483647 w 148"/>
              <a:gd name="T69" fmla="*/ 2147483647 h 193"/>
              <a:gd name="T70" fmla="*/ 2147483647 w 148"/>
              <a:gd name="T71" fmla="*/ 2147483647 h 193"/>
              <a:gd name="T72" fmla="*/ 2147483647 w 148"/>
              <a:gd name="T73" fmla="*/ 2147483647 h 193"/>
              <a:gd name="T74" fmla="*/ 2147483647 w 148"/>
              <a:gd name="T75" fmla="*/ 2147483647 h 193"/>
              <a:gd name="T76" fmla="*/ 2147483647 w 148"/>
              <a:gd name="T77" fmla="*/ 2147483647 h 193"/>
              <a:gd name="T78" fmla="*/ 0 w 148"/>
              <a:gd name="T79" fmla="*/ 2147483647 h 193"/>
              <a:gd name="T80" fmla="*/ 0 w 148"/>
              <a:gd name="T81" fmla="*/ 2147483647 h 193"/>
              <a:gd name="T82" fmla="*/ 2147483647 w 148"/>
              <a:gd name="T83" fmla="*/ 2147483647 h 1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8" h="193">
                <a:moveTo>
                  <a:pt x="13" y="114"/>
                </a:moveTo>
                <a:lnTo>
                  <a:pt x="16" y="111"/>
                </a:lnTo>
                <a:lnTo>
                  <a:pt x="27" y="109"/>
                </a:lnTo>
                <a:lnTo>
                  <a:pt x="31" y="104"/>
                </a:lnTo>
                <a:lnTo>
                  <a:pt x="38" y="101"/>
                </a:lnTo>
                <a:lnTo>
                  <a:pt x="56" y="101"/>
                </a:lnTo>
                <a:lnTo>
                  <a:pt x="99" y="57"/>
                </a:lnTo>
                <a:lnTo>
                  <a:pt x="86" y="57"/>
                </a:lnTo>
                <a:lnTo>
                  <a:pt x="43" y="42"/>
                </a:lnTo>
                <a:lnTo>
                  <a:pt x="35" y="37"/>
                </a:lnTo>
                <a:lnTo>
                  <a:pt x="27" y="25"/>
                </a:lnTo>
                <a:lnTo>
                  <a:pt x="24" y="19"/>
                </a:lnTo>
                <a:lnTo>
                  <a:pt x="28" y="14"/>
                </a:lnTo>
                <a:lnTo>
                  <a:pt x="32" y="7"/>
                </a:lnTo>
                <a:lnTo>
                  <a:pt x="47" y="22"/>
                </a:lnTo>
                <a:lnTo>
                  <a:pt x="56" y="22"/>
                </a:lnTo>
                <a:lnTo>
                  <a:pt x="68" y="16"/>
                </a:lnTo>
                <a:lnTo>
                  <a:pt x="77" y="19"/>
                </a:lnTo>
                <a:lnTo>
                  <a:pt x="91" y="12"/>
                </a:lnTo>
                <a:lnTo>
                  <a:pt x="101" y="12"/>
                </a:lnTo>
                <a:lnTo>
                  <a:pt x="107" y="10"/>
                </a:lnTo>
                <a:lnTo>
                  <a:pt x="113" y="11"/>
                </a:lnTo>
                <a:lnTo>
                  <a:pt x="129" y="7"/>
                </a:lnTo>
                <a:lnTo>
                  <a:pt x="139" y="0"/>
                </a:lnTo>
                <a:lnTo>
                  <a:pt x="146" y="2"/>
                </a:lnTo>
                <a:lnTo>
                  <a:pt x="143" y="10"/>
                </a:lnTo>
                <a:lnTo>
                  <a:pt x="144" y="19"/>
                </a:lnTo>
                <a:lnTo>
                  <a:pt x="142" y="22"/>
                </a:lnTo>
                <a:lnTo>
                  <a:pt x="148" y="22"/>
                </a:lnTo>
                <a:lnTo>
                  <a:pt x="140" y="24"/>
                </a:lnTo>
                <a:lnTo>
                  <a:pt x="140" y="37"/>
                </a:lnTo>
                <a:lnTo>
                  <a:pt x="125" y="58"/>
                </a:lnTo>
                <a:lnTo>
                  <a:pt x="114" y="83"/>
                </a:lnTo>
                <a:lnTo>
                  <a:pt x="99" y="107"/>
                </a:lnTo>
                <a:lnTo>
                  <a:pt x="72" y="136"/>
                </a:lnTo>
                <a:lnTo>
                  <a:pt x="50" y="148"/>
                </a:lnTo>
                <a:lnTo>
                  <a:pt x="35" y="161"/>
                </a:lnTo>
                <a:lnTo>
                  <a:pt x="15" y="182"/>
                </a:lnTo>
                <a:lnTo>
                  <a:pt x="8" y="193"/>
                </a:lnTo>
                <a:lnTo>
                  <a:pt x="0" y="182"/>
                </a:lnTo>
                <a:lnTo>
                  <a:pt x="0" y="130"/>
                </a:lnTo>
                <a:lnTo>
                  <a:pt x="13" y="114"/>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23" name="Freeform 22"/>
          <p:cNvSpPr>
            <a:spLocks/>
          </p:cNvSpPr>
          <p:nvPr/>
        </p:nvSpPr>
        <p:spPr bwMode="auto">
          <a:xfrm>
            <a:off x="4895903" y="4635167"/>
            <a:ext cx="454025" cy="449263"/>
          </a:xfrm>
          <a:custGeom>
            <a:avLst/>
            <a:gdLst>
              <a:gd name="T0" fmla="*/ 2147483647 w 271"/>
              <a:gd name="T1" fmla="*/ 2147483647 h 267"/>
              <a:gd name="T2" fmla="*/ 2147483647 w 271"/>
              <a:gd name="T3" fmla="*/ 2147483647 h 267"/>
              <a:gd name="T4" fmla="*/ 2147483647 w 271"/>
              <a:gd name="T5" fmla="*/ 2147483647 h 267"/>
              <a:gd name="T6" fmla="*/ 2147483647 w 271"/>
              <a:gd name="T7" fmla="*/ 2147483647 h 267"/>
              <a:gd name="T8" fmla="*/ 2147483647 w 271"/>
              <a:gd name="T9" fmla="*/ 2147483647 h 267"/>
              <a:gd name="T10" fmla="*/ 2147483647 w 271"/>
              <a:gd name="T11" fmla="*/ 2147483647 h 267"/>
              <a:gd name="T12" fmla="*/ 2147483647 w 271"/>
              <a:gd name="T13" fmla="*/ 2147483647 h 267"/>
              <a:gd name="T14" fmla="*/ 2147483647 w 271"/>
              <a:gd name="T15" fmla="*/ 0 h 267"/>
              <a:gd name="T16" fmla="*/ 2147483647 w 271"/>
              <a:gd name="T17" fmla="*/ 2147483647 h 267"/>
              <a:gd name="T18" fmla="*/ 2147483647 w 271"/>
              <a:gd name="T19" fmla="*/ 2147483647 h 267"/>
              <a:gd name="T20" fmla="*/ 2147483647 w 271"/>
              <a:gd name="T21" fmla="*/ 2147483647 h 267"/>
              <a:gd name="T22" fmla="*/ 2147483647 w 271"/>
              <a:gd name="T23" fmla="*/ 2147483647 h 267"/>
              <a:gd name="T24" fmla="*/ 2147483647 w 271"/>
              <a:gd name="T25" fmla="*/ 2147483647 h 267"/>
              <a:gd name="T26" fmla="*/ 2147483647 w 271"/>
              <a:gd name="T27" fmla="*/ 2147483647 h 267"/>
              <a:gd name="T28" fmla="*/ 2147483647 w 271"/>
              <a:gd name="T29" fmla="*/ 2147483647 h 267"/>
              <a:gd name="T30" fmla="*/ 2147483647 w 271"/>
              <a:gd name="T31" fmla="*/ 2147483647 h 267"/>
              <a:gd name="T32" fmla="*/ 2147483647 w 271"/>
              <a:gd name="T33" fmla="*/ 2147483647 h 267"/>
              <a:gd name="T34" fmla="*/ 2147483647 w 271"/>
              <a:gd name="T35" fmla="*/ 2147483647 h 267"/>
              <a:gd name="T36" fmla="*/ 2147483647 w 271"/>
              <a:gd name="T37" fmla="*/ 2147483647 h 267"/>
              <a:gd name="T38" fmla="*/ 2147483647 w 271"/>
              <a:gd name="T39" fmla="*/ 2147483647 h 267"/>
              <a:gd name="T40" fmla="*/ 2147483647 w 271"/>
              <a:gd name="T41" fmla="*/ 2147483647 h 267"/>
              <a:gd name="T42" fmla="*/ 2147483647 w 271"/>
              <a:gd name="T43" fmla="*/ 2147483647 h 267"/>
              <a:gd name="T44" fmla="*/ 2147483647 w 271"/>
              <a:gd name="T45" fmla="*/ 2147483647 h 267"/>
              <a:gd name="T46" fmla="*/ 2147483647 w 271"/>
              <a:gd name="T47" fmla="*/ 2147483647 h 267"/>
              <a:gd name="T48" fmla="*/ 2147483647 w 271"/>
              <a:gd name="T49" fmla="*/ 2147483647 h 267"/>
              <a:gd name="T50" fmla="*/ 2147483647 w 271"/>
              <a:gd name="T51" fmla="*/ 2147483647 h 267"/>
              <a:gd name="T52" fmla="*/ 2147483647 w 271"/>
              <a:gd name="T53" fmla="*/ 2147483647 h 267"/>
              <a:gd name="T54" fmla="*/ 2147483647 w 271"/>
              <a:gd name="T55" fmla="*/ 2147483647 h 267"/>
              <a:gd name="T56" fmla="*/ 2147483647 w 271"/>
              <a:gd name="T57" fmla="*/ 2147483647 h 267"/>
              <a:gd name="T58" fmla="*/ 2147483647 w 271"/>
              <a:gd name="T59" fmla="*/ 2147483647 h 267"/>
              <a:gd name="T60" fmla="*/ 2147483647 w 271"/>
              <a:gd name="T61" fmla="*/ 2147483647 h 267"/>
              <a:gd name="T62" fmla="*/ 2147483647 w 271"/>
              <a:gd name="T63" fmla="*/ 2147483647 h 267"/>
              <a:gd name="T64" fmla="*/ 2147483647 w 271"/>
              <a:gd name="T65" fmla="*/ 2147483647 h 267"/>
              <a:gd name="T66" fmla="*/ 2147483647 w 271"/>
              <a:gd name="T67" fmla="*/ 2147483647 h 267"/>
              <a:gd name="T68" fmla="*/ 2147483647 w 271"/>
              <a:gd name="T69" fmla="*/ 2147483647 h 267"/>
              <a:gd name="T70" fmla="*/ 2147483647 w 271"/>
              <a:gd name="T71" fmla="*/ 2147483647 h 267"/>
              <a:gd name="T72" fmla="*/ 2147483647 w 271"/>
              <a:gd name="T73" fmla="*/ 2147483647 h 267"/>
              <a:gd name="T74" fmla="*/ 2147483647 w 271"/>
              <a:gd name="T75" fmla="*/ 2147483647 h 267"/>
              <a:gd name="T76" fmla="*/ 2147483647 w 271"/>
              <a:gd name="T77" fmla="*/ 2147483647 h 267"/>
              <a:gd name="T78" fmla="*/ 2147483647 w 271"/>
              <a:gd name="T79" fmla="*/ 2147483647 h 267"/>
              <a:gd name="T80" fmla="*/ 2147483647 w 271"/>
              <a:gd name="T81" fmla="*/ 2147483647 h 267"/>
              <a:gd name="T82" fmla="*/ 2147483647 w 271"/>
              <a:gd name="T83" fmla="*/ 2147483647 h 267"/>
              <a:gd name="T84" fmla="*/ 2147483647 w 271"/>
              <a:gd name="T85" fmla="*/ 2147483647 h 267"/>
              <a:gd name="T86" fmla="*/ 2147483647 w 271"/>
              <a:gd name="T87" fmla="*/ 2147483647 h 267"/>
              <a:gd name="T88" fmla="*/ 2147483647 w 271"/>
              <a:gd name="T89" fmla="*/ 2147483647 h 267"/>
              <a:gd name="T90" fmla="*/ 2147483647 w 271"/>
              <a:gd name="T91" fmla="*/ 2147483647 h 267"/>
              <a:gd name="T92" fmla="*/ 2147483647 w 271"/>
              <a:gd name="T93" fmla="*/ 2147483647 h 267"/>
              <a:gd name="T94" fmla="*/ 2147483647 w 271"/>
              <a:gd name="T95" fmla="*/ 2147483647 h 267"/>
              <a:gd name="T96" fmla="*/ 0 w 271"/>
              <a:gd name="T97" fmla="*/ 2147483647 h 267"/>
              <a:gd name="T98" fmla="*/ 2147483647 w 271"/>
              <a:gd name="T99" fmla="*/ 2147483647 h 267"/>
              <a:gd name="T100" fmla="*/ 2147483647 w 271"/>
              <a:gd name="T101" fmla="*/ 2147483647 h 267"/>
              <a:gd name="T102" fmla="*/ 2147483647 w 271"/>
              <a:gd name="T103" fmla="*/ 2147483647 h 267"/>
              <a:gd name="T104" fmla="*/ 2147483647 w 271"/>
              <a:gd name="T105" fmla="*/ 2147483647 h 267"/>
              <a:gd name="T106" fmla="*/ 2147483647 w 271"/>
              <a:gd name="T107" fmla="*/ 2147483647 h 267"/>
              <a:gd name="T108" fmla="*/ 2147483647 w 271"/>
              <a:gd name="T109" fmla="*/ 2147483647 h 267"/>
              <a:gd name="T110" fmla="*/ 2147483647 w 271"/>
              <a:gd name="T111" fmla="*/ 2147483647 h 267"/>
              <a:gd name="T112" fmla="*/ 2147483647 w 271"/>
              <a:gd name="T113" fmla="*/ 2147483647 h 267"/>
              <a:gd name="T114" fmla="*/ 2147483647 w 271"/>
              <a:gd name="T115" fmla="*/ 2147483647 h 267"/>
              <a:gd name="T116" fmla="*/ 2147483647 w 271"/>
              <a:gd name="T117" fmla="*/ 2147483647 h 26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71" h="267">
                <a:moveTo>
                  <a:pt x="92" y="27"/>
                </a:moveTo>
                <a:lnTo>
                  <a:pt x="90" y="15"/>
                </a:lnTo>
                <a:lnTo>
                  <a:pt x="93" y="14"/>
                </a:lnTo>
                <a:lnTo>
                  <a:pt x="98" y="7"/>
                </a:lnTo>
                <a:lnTo>
                  <a:pt x="102" y="4"/>
                </a:lnTo>
                <a:lnTo>
                  <a:pt x="109" y="4"/>
                </a:lnTo>
                <a:lnTo>
                  <a:pt x="116" y="9"/>
                </a:lnTo>
                <a:lnTo>
                  <a:pt x="119" y="14"/>
                </a:lnTo>
                <a:lnTo>
                  <a:pt x="144" y="18"/>
                </a:lnTo>
                <a:lnTo>
                  <a:pt x="152" y="8"/>
                </a:lnTo>
                <a:lnTo>
                  <a:pt x="159" y="11"/>
                </a:lnTo>
                <a:lnTo>
                  <a:pt x="173" y="4"/>
                </a:lnTo>
                <a:lnTo>
                  <a:pt x="178" y="7"/>
                </a:lnTo>
                <a:lnTo>
                  <a:pt x="186" y="5"/>
                </a:lnTo>
                <a:lnTo>
                  <a:pt x="187" y="1"/>
                </a:lnTo>
                <a:lnTo>
                  <a:pt x="189" y="0"/>
                </a:lnTo>
                <a:lnTo>
                  <a:pt x="203" y="5"/>
                </a:lnTo>
                <a:lnTo>
                  <a:pt x="208" y="5"/>
                </a:lnTo>
                <a:lnTo>
                  <a:pt x="211" y="3"/>
                </a:lnTo>
                <a:lnTo>
                  <a:pt x="216" y="5"/>
                </a:lnTo>
                <a:lnTo>
                  <a:pt x="221" y="8"/>
                </a:lnTo>
                <a:lnTo>
                  <a:pt x="221" y="11"/>
                </a:lnTo>
                <a:lnTo>
                  <a:pt x="229" y="15"/>
                </a:lnTo>
                <a:lnTo>
                  <a:pt x="236" y="12"/>
                </a:lnTo>
                <a:lnTo>
                  <a:pt x="242" y="15"/>
                </a:lnTo>
                <a:lnTo>
                  <a:pt x="245" y="10"/>
                </a:lnTo>
                <a:lnTo>
                  <a:pt x="248" y="11"/>
                </a:lnTo>
                <a:lnTo>
                  <a:pt x="256" y="20"/>
                </a:lnTo>
                <a:lnTo>
                  <a:pt x="260" y="22"/>
                </a:lnTo>
                <a:lnTo>
                  <a:pt x="260" y="25"/>
                </a:lnTo>
                <a:lnTo>
                  <a:pt x="264" y="24"/>
                </a:lnTo>
                <a:lnTo>
                  <a:pt x="265" y="27"/>
                </a:lnTo>
                <a:lnTo>
                  <a:pt x="263" y="42"/>
                </a:lnTo>
                <a:lnTo>
                  <a:pt x="271" y="46"/>
                </a:lnTo>
                <a:lnTo>
                  <a:pt x="252" y="64"/>
                </a:lnTo>
                <a:lnTo>
                  <a:pt x="252" y="69"/>
                </a:lnTo>
                <a:lnTo>
                  <a:pt x="249" y="75"/>
                </a:lnTo>
                <a:lnTo>
                  <a:pt x="247" y="95"/>
                </a:lnTo>
                <a:lnTo>
                  <a:pt x="242" y="99"/>
                </a:lnTo>
                <a:lnTo>
                  <a:pt x="240" y="107"/>
                </a:lnTo>
                <a:lnTo>
                  <a:pt x="237" y="110"/>
                </a:lnTo>
                <a:lnTo>
                  <a:pt x="239" y="114"/>
                </a:lnTo>
                <a:lnTo>
                  <a:pt x="242" y="119"/>
                </a:lnTo>
                <a:lnTo>
                  <a:pt x="242" y="130"/>
                </a:lnTo>
                <a:lnTo>
                  <a:pt x="244" y="139"/>
                </a:lnTo>
                <a:lnTo>
                  <a:pt x="243" y="145"/>
                </a:lnTo>
                <a:lnTo>
                  <a:pt x="247" y="156"/>
                </a:lnTo>
                <a:lnTo>
                  <a:pt x="246" y="164"/>
                </a:lnTo>
                <a:lnTo>
                  <a:pt x="257" y="177"/>
                </a:lnTo>
                <a:lnTo>
                  <a:pt x="263" y="192"/>
                </a:lnTo>
                <a:lnTo>
                  <a:pt x="237" y="196"/>
                </a:lnTo>
                <a:lnTo>
                  <a:pt x="237" y="201"/>
                </a:lnTo>
                <a:lnTo>
                  <a:pt x="230" y="207"/>
                </a:lnTo>
                <a:lnTo>
                  <a:pt x="234" y="215"/>
                </a:lnTo>
                <a:lnTo>
                  <a:pt x="233" y="221"/>
                </a:lnTo>
                <a:lnTo>
                  <a:pt x="234" y="227"/>
                </a:lnTo>
                <a:lnTo>
                  <a:pt x="229" y="240"/>
                </a:lnTo>
                <a:lnTo>
                  <a:pt x="239" y="251"/>
                </a:lnTo>
                <a:lnTo>
                  <a:pt x="245" y="253"/>
                </a:lnTo>
                <a:lnTo>
                  <a:pt x="245" y="250"/>
                </a:lnTo>
                <a:lnTo>
                  <a:pt x="250" y="249"/>
                </a:lnTo>
                <a:lnTo>
                  <a:pt x="250" y="267"/>
                </a:lnTo>
                <a:lnTo>
                  <a:pt x="248" y="266"/>
                </a:lnTo>
                <a:lnTo>
                  <a:pt x="247" y="264"/>
                </a:lnTo>
                <a:lnTo>
                  <a:pt x="238" y="266"/>
                </a:lnTo>
                <a:lnTo>
                  <a:pt x="230" y="254"/>
                </a:lnTo>
                <a:lnTo>
                  <a:pt x="219" y="250"/>
                </a:lnTo>
                <a:lnTo>
                  <a:pt x="213" y="240"/>
                </a:lnTo>
                <a:lnTo>
                  <a:pt x="211" y="240"/>
                </a:lnTo>
                <a:lnTo>
                  <a:pt x="208" y="246"/>
                </a:lnTo>
                <a:lnTo>
                  <a:pt x="196" y="245"/>
                </a:lnTo>
                <a:lnTo>
                  <a:pt x="187" y="241"/>
                </a:lnTo>
                <a:lnTo>
                  <a:pt x="187" y="235"/>
                </a:lnTo>
                <a:lnTo>
                  <a:pt x="174" y="238"/>
                </a:lnTo>
                <a:lnTo>
                  <a:pt x="173" y="233"/>
                </a:lnTo>
                <a:lnTo>
                  <a:pt x="168" y="230"/>
                </a:lnTo>
                <a:lnTo>
                  <a:pt x="166" y="232"/>
                </a:lnTo>
                <a:lnTo>
                  <a:pt x="147" y="232"/>
                </a:lnTo>
                <a:lnTo>
                  <a:pt x="143" y="235"/>
                </a:lnTo>
                <a:lnTo>
                  <a:pt x="142" y="230"/>
                </a:lnTo>
                <a:lnTo>
                  <a:pt x="144" y="228"/>
                </a:lnTo>
                <a:lnTo>
                  <a:pt x="144" y="223"/>
                </a:lnTo>
                <a:lnTo>
                  <a:pt x="136" y="209"/>
                </a:lnTo>
                <a:lnTo>
                  <a:pt x="138" y="196"/>
                </a:lnTo>
                <a:lnTo>
                  <a:pt x="136" y="189"/>
                </a:lnTo>
                <a:lnTo>
                  <a:pt x="136" y="179"/>
                </a:lnTo>
                <a:lnTo>
                  <a:pt x="119" y="179"/>
                </a:lnTo>
                <a:lnTo>
                  <a:pt x="120" y="174"/>
                </a:lnTo>
                <a:lnTo>
                  <a:pt x="104" y="175"/>
                </a:lnTo>
                <a:lnTo>
                  <a:pt x="102" y="189"/>
                </a:lnTo>
                <a:lnTo>
                  <a:pt x="90" y="188"/>
                </a:lnTo>
                <a:lnTo>
                  <a:pt x="77" y="190"/>
                </a:lnTo>
                <a:lnTo>
                  <a:pt x="67" y="178"/>
                </a:lnTo>
                <a:lnTo>
                  <a:pt x="63" y="159"/>
                </a:lnTo>
                <a:lnTo>
                  <a:pt x="14" y="159"/>
                </a:lnTo>
                <a:lnTo>
                  <a:pt x="10" y="158"/>
                </a:lnTo>
                <a:lnTo>
                  <a:pt x="4" y="161"/>
                </a:lnTo>
                <a:lnTo>
                  <a:pt x="0" y="157"/>
                </a:lnTo>
                <a:lnTo>
                  <a:pt x="5" y="156"/>
                </a:lnTo>
                <a:lnTo>
                  <a:pt x="6" y="147"/>
                </a:lnTo>
                <a:lnTo>
                  <a:pt x="13" y="141"/>
                </a:lnTo>
                <a:lnTo>
                  <a:pt x="18" y="145"/>
                </a:lnTo>
                <a:lnTo>
                  <a:pt x="22" y="143"/>
                </a:lnTo>
                <a:lnTo>
                  <a:pt x="22" y="139"/>
                </a:lnTo>
                <a:lnTo>
                  <a:pt x="32" y="136"/>
                </a:lnTo>
                <a:lnTo>
                  <a:pt x="32" y="145"/>
                </a:lnTo>
                <a:lnTo>
                  <a:pt x="36" y="145"/>
                </a:lnTo>
                <a:lnTo>
                  <a:pt x="48" y="133"/>
                </a:lnTo>
                <a:lnTo>
                  <a:pt x="53" y="132"/>
                </a:lnTo>
                <a:lnTo>
                  <a:pt x="58" y="123"/>
                </a:lnTo>
                <a:lnTo>
                  <a:pt x="57" y="107"/>
                </a:lnTo>
                <a:lnTo>
                  <a:pt x="66" y="94"/>
                </a:lnTo>
                <a:lnTo>
                  <a:pt x="73" y="90"/>
                </a:lnTo>
                <a:lnTo>
                  <a:pt x="78" y="84"/>
                </a:lnTo>
                <a:lnTo>
                  <a:pt x="82" y="71"/>
                </a:lnTo>
                <a:lnTo>
                  <a:pt x="81" y="62"/>
                </a:lnTo>
                <a:lnTo>
                  <a:pt x="84" y="45"/>
                </a:lnTo>
                <a:lnTo>
                  <a:pt x="92" y="32"/>
                </a:lnTo>
                <a:lnTo>
                  <a:pt x="92" y="27"/>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24" name="Freeform 23"/>
          <p:cNvSpPr>
            <a:spLocks/>
          </p:cNvSpPr>
          <p:nvPr/>
        </p:nvSpPr>
        <p:spPr bwMode="auto">
          <a:xfrm>
            <a:off x="5413427" y="4654217"/>
            <a:ext cx="188912" cy="219075"/>
          </a:xfrm>
          <a:custGeom>
            <a:avLst/>
            <a:gdLst>
              <a:gd name="T0" fmla="*/ 2147483647 w 113"/>
              <a:gd name="T1" fmla="*/ 2147483647 h 131"/>
              <a:gd name="T2" fmla="*/ 2147483647 w 113"/>
              <a:gd name="T3" fmla="*/ 2147483647 h 131"/>
              <a:gd name="T4" fmla="*/ 2147483647 w 113"/>
              <a:gd name="T5" fmla="*/ 2147483647 h 131"/>
              <a:gd name="T6" fmla="*/ 2147483647 w 113"/>
              <a:gd name="T7" fmla="*/ 2147483647 h 131"/>
              <a:gd name="T8" fmla="*/ 2147483647 w 113"/>
              <a:gd name="T9" fmla="*/ 2147483647 h 131"/>
              <a:gd name="T10" fmla="*/ 2147483647 w 113"/>
              <a:gd name="T11" fmla="*/ 2147483647 h 131"/>
              <a:gd name="T12" fmla="*/ 2147483647 w 113"/>
              <a:gd name="T13" fmla="*/ 2147483647 h 131"/>
              <a:gd name="T14" fmla="*/ 2147483647 w 113"/>
              <a:gd name="T15" fmla="*/ 2147483647 h 131"/>
              <a:gd name="T16" fmla="*/ 2147483647 w 113"/>
              <a:gd name="T17" fmla="*/ 2147483647 h 131"/>
              <a:gd name="T18" fmla="*/ 2147483647 w 113"/>
              <a:gd name="T19" fmla="*/ 2147483647 h 131"/>
              <a:gd name="T20" fmla="*/ 2147483647 w 113"/>
              <a:gd name="T21" fmla="*/ 2147483647 h 131"/>
              <a:gd name="T22" fmla="*/ 2147483647 w 113"/>
              <a:gd name="T23" fmla="*/ 2147483647 h 131"/>
              <a:gd name="T24" fmla="*/ 2147483647 w 113"/>
              <a:gd name="T25" fmla="*/ 2147483647 h 131"/>
              <a:gd name="T26" fmla="*/ 2147483647 w 113"/>
              <a:gd name="T27" fmla="*/ 2147483647 h 131"/>
              <a:gd name="T28" fmla="*/ 2147483647 w 113"/>
              <a:gd name="T29" fmla="*/ 2147483647 h 131"/>
              <a:gd name="T30" fmla="*/ 0 w 113"/>
              <a:gd name="T31" fmla="*/ 2147483647 h 131"/>
              <a:gd name="T32" fmla="*/ 0 w 113"/>
              <a:gd name="T33" fmla="*/ 2147483647 h 131"/>
              <a:gd name="T34" fmla="*/ 2147483647 w 113"/>
              <a:gd name="T35" fmla="*/ 2147483647 h 131"/>
              <a:gd name="T36" fmla="*/ 2147483647 w 113"/>
              <a:gd name="T37" fmla="*/ 2147483647 h 131"/>
              <a:gd name="T38" fmla="*/ 2147483647 w 113"/>
              <a:gd name="T39" fmla="*/ 2147483647 h 131"/>
              <a:gd name="T40" fmla="*/ 2147483647 w 113"/>
              <a:gd name="T41" fmla="*/ 2147483647 h 131"/>
              <a:gd name="T42" fmla="*/ 2147483647 w 113"/>
              <a:gd name="T43" fmla="*/ 2147483647 h 131"/>
              <a:gd name="T44" fmla="*/ 2147483647 w 113"/>
              <a:gd name="T45" fmla="*/ 2147483647 h 131"/>
              <a:gd name="T46" fmla="*/ 2147483647 w 113"/>
              <a:gd name="T47" fmla="*/ 2147483647 h 131"/>
              <a:gd name="T48" fmla="*/ 2147483647 w 113"/>
              <a:gd name="T49" fmla="*/ 2147483647 h 131"/>
              <a:gd name="T50" fmla="*/ 2147483647 w 113"/>
              <a:gd name="T51" fmla="*/ 0 h 131"/>
              <a:gd name="T52" fmla="*/ 2147483647 w 113"/>
              <a:gd name="T53" fmla="*/ 0 h 131"/>
              <a:gd name="T54" fmla="*/ 2147483647 w 113"/>
              <a:gd name="T55" fmla="*/ 2147483647 h 131"/>
              <a:gd name="T56" fmla="*/ 2147483647 w 113"/>
              <a:gd name="T57" fmla="*/ 2147483647 h 131"/>
              <a:gd name="T58" fmla="*/ 2147483647 w 113"/>
              <a:gd name="T59" fmla="*/ 2147483647 h 131"/>
              <a:gd name="T60" fmla="*/ 2147483647 w 113"/>
              <a:gd name="T61" fmla="*/ 2147483647 h 131"/>
              <a:gd name="T62" fmla="*/ 2147483647 w 113"/>
              <a:gd name="T63" fmla="*/ 2147483647 h 131"/>
              <a:gd name="T64" fmla="*/ 2147483647 w 113"/>
              <a:gd name="T65" fmla="*/ 2147483647 h 131"/>
              <a:gd name="T66" fmla="*/ 2147483647 w 113"/>
              <a:gd name="T67" fmla="*/ 2147483647 h 131"/>
              <a:gd name="T68" fmla="*/ 2147483647 w 113"/>
              <a:gd name="T69" fmla="*/ 2147483647 h 1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3" h="131">
                <a:moveTo>
                  <a:pt x="113" y="9"/>
                </a:moveTo>
                <a:lnTo>
                  <a:pt x="100" y="25"/>
                </a:lnTo>
                <a:lnTo>
                  <a:pt x="100" y="77"/>
                </a:lnTo>
                <a:lnTo>
                  <a:pt x="108" y="88"/>
                </a:lnTo>
                <a:lnTo>
                  <a:pt x="105" y="92"/>
                </a:lnTo>
                <a:lnTo>
                  <a:pt x="99" y="94"/>
                </a:lnTo>
                <a:lnTo>
                  <a:pt x="100" y="96"/>
                </a:lnTo>
                <a:lnTo>
                  <a:pt x="95" y="101"/>
                </a:lnTo>
                <a:lnTo>
                  <a:pt x="89" y="103"/>
                </a:lnTo>
                <a:lnTo>
                  <a:pt x="88" y="111"/>
                </a:lnTo>
                <a:lnTo>
                  <a:pt x="78" y="130"/>
                </a:lnTo>
                <a:lnTo>
                  <a:pt x="75" y="131"/>
                </a:lnTo>
                <a:lnTo>
                  <a:pt x="52" y="114"/>
                </a:lnTo>
                <a:lnTo>
                  <a:pt x="54" y="111"/>
                </a:lnTo>
                <a:lnTo>
                  <a:pt x="52" y="107"/>
                </a:lnTo>
                <a:lnTo>
                  <a:pt x="0" y="79"/>
                </a:lnTo>
                <a:lnTo>
                  <a:pt x="0" y="64"/>
                </a:lnTo>
                <a:lnTo>
                  <a:pt x="9" y="49"/>
                </a:lnTo>
                <a:lnTo>
                  <a:pt x="13" y="47"/>
                </a:lnTo>
                <a:lnTo>
                  <a:pt x="16" y="38"/>
                </a:lnTo>
                <a:lnTo>
                  <a:pt x="14" y="30"/>
                </a:lnTo>
                <a:lnTo>
                  <a:pt x="7" y="18"/>
                </a:lnTo>
                <a:lnTo>
                  <a:pt x="8" y="13"/>
                </a:lnTo>
                <a:lnTo>
                  <a:pt x="4" y="12"/>
                </a:lnTo>
                <a:lnTo>
                  <a:pt x="1" y="5"/>
                </a:lnTo>
                <a:lnTo>
                  <a:pt x="6" y="0"/>
                </a:lnTo>
                <a:lnTo>
                  <a:pt x="29" y="0"/>
                </a:lnTo>
                <a:lnTo>
                  <a:pt x="30" y="3"/>
                </a:lnTo>
                <a:lnTo>
                  <a:pt x="44" y="3"/>
                </a:lnTo>
                <a:lnTo>
                  <a:pt x="59" y="14"/>
                </a:lnTo>
                <a:lnTo>
                  <a:pt x="80" y="17"/>
                </a:lnTo>
                <a:lnTo>
                  <a:pt x="84" y="11"/>
                </a:lnTo>
                <a:lnTo>
                  <a:pt x="97" y="5"/>
                </a:lnTo>
                <a:lnTo>
                  <a:pt x="103" y="9"/>
                </a:lnTo>
                <a:lnTo>
                  <a:pt x="113" y="9"/>
                </a:lnTo>
                <a:close/>
              </a:path>
            </a:pathLst>
          </a:custGeom>
          <a:solidFill>
            <a:srgbClr val="3399FF"/>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25" name="Freeform 24"/>
          <p:cNvSpPr>
            <a:spLocks/>
          </p:cNvSpPr>
          <p:nvPr/>
        </p:nvSpPr>
        <p:spPr bwMode="auto">
          <a:xfrm>
            <a:off x="5303889" y="4692317"/>
            <a:ext cx="128588" cy="131763"/>
          </a:xfrm>
          <a:custGeom>
            <a:avLst/>
            <a:gdLst>
              <a:gd name="T0" fmla="*/ 0 w 77"/>
              <a:gd name="T1" fmla="*/ 2147483647 h 80"/>
              <a:gd name="T2" fmla="*/ 2147483647 w 77"/>
              <a:gd name="T3" fmla="*/ 2147483647 h 80"/>
              <a:gd name="T4" fmla="*/ 2147483647 w 77"/>
              <a:gd name="T5" fmla="*/ 2147483647 h 80"/>
              <a:gd name="T6" fmla="*/ 2147483647 w 77"/>
              <a:gd name="T7" fmla="*/ 2147483647 h 80"/>
              <a:gd name="T8" fmla="*/ 2147483647 w 77"/>
              <a:gd name="T9" fmla="*/ 2147483647 h 80"/>
              <a:gd name="T10" fmla="*/ 2147483647 w 77"/>
              <a:gd name="T11" fmla="*/ 2147483647 h 80"/>
              <a:gd name="T12" fmla="*/ 2147483647 w 77"/>
              <a:gd name="T13" fmla="*/ 2147483647 h 80"/>
              <a:gd name="T14" fmla="*/ 2147483647 w 77"/>
              <a:gd name="T15" fmla="*/ 2147483647 h 80"/>
              <a:gd name="T16" fmla="*/ 2147483647 w 77"/>
              <a:gd name="T17" fmla="*/ 2147483647 h 80"/>
              <a:gd name="T18" fmla="*/ 2147483647 w 77"/>
              <a:gd name="T19" fmla="*/ 2147483647 h 80"/>
              <a:gd name="T20" fmla="*/ 2147483647 w 77"/>
              <a:gd name="T21" fmla="*/ 2147483647 h 80"/>
              <a:gd name="T22" fmla="*/ 2147483647 w 77"/>
              <a:gd name="T23" fmla="*/ 2147483647 h 80"/>
              <a:gd name="T24" fmla="*/ 2147483647 w 77"/>
              <a:gd name="T25" fmla="*/ 2147483647 h 80"/>
              <a:gd name="T26" fmla="*/ 2147483647 w 77"/>
              <a:gd name="T27" fmla="*/ 2147483647 h 80"/>
              <a:gd name="T28" fmla="*/ 2147483647 w 77"/>
              <a:gd name="T29" fmla="*/ 0 h 80"/>
              <a:gd name="T30" fmla="*/ 2147483647 w 77"/>
              <a:gd name="T31" fmla="*/ 2147483647 h 80"/>
              <a:gd name="T32" fmla="*/ 2147483647 w 77"/>
              <a:gd name="T33" fmla="*/ 2147483647 h 80"/>
              <a:gd name="T34" fmla="*/ 2147483647 w 77"/>
              <a:gd name="T35" fmla="*/ 2147483647 h 80"/>
              <a:gd name="T36" fmla="*/ 2147483647 w 77"/>
              <a:gd name="T37" fmla="*/ 2147483647 h 80"/>
              <a:gd name="T38" fmla="*/ 2147483647 w 77"/>
              <a:gd name="T39" fmla="*/ 2147483647 h 80"/>
              <a:gd name="T40" fmla="*/ 2147483647 w 77"/>
              <a:gd name="T41" fmla="*/ 2147483647 h 80"/>
              <a:gd name="T42" fmla="*/ 2147483647 w 77"/>
              <a:gd name="T43" fmla="*/ 2147483647 h 80"/>
              <a:gd name="T44" fmla="*/ 2147483647 w 77"/>
              <a:gd name="T45" fmla="*/ 2147483647 h 80"/>
              <a:gd name="T46" fmla="*/ 2147483647 w 77"/>
              <a:gd name="T47" fmla="*/ 2147483647 h 80"/>
              <a:gd name="T48" fmla="*/ 2147483647 w 77"/>
              <a:gd name="T49" fmla="*/ 2147483647 h 80"/>
              <a:gd name="T50" fmla="*/ 2147483647 w 77"/>
              <a:gd name="T51" fmla="*/ 2147483647 h 80"/>
              <a:gd name="T52" fmla="*/ 2147483647 w 77"/>
              <a:gd name="T53" fmla="*/ 2147483647 h 80"/>
              <a:gd name="T54" fmla="*/ 0 w 77"/>
              <a:gd name="T55" fmla="*/ 2147483647 h 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7" h="80">
                <a:moveTo>
                  <a:pt x="0" y="79"/>
                </a:moveTo>
                <a:lnTo>
                  <a:pt x="2" y="59"/>
                </a:lnTo>
                <a:lnTo>
                  <a:pt x="5" y="53"/>
                </a:lnTo>
                <a:lnTo>
                  <a:pt x="5" y="48"/>
                </a:lnTo>
                <a:lnTo>
                  <a:pt x="24" y="30"/>
                </a:lnTo>
                <a:lnTo>
                  <a:pt x="16" y="26"/>
                </a:lnTo>
                <a:lnTo>
                  <a:pt x="18" y="11"/>
                </a:lnTo>
                <a:lnTo>
                  <a:pt x="22" y="7"/>
                </a:lnTo>
                <a:lnTo>
                  <a:pt x="27" y="8"/>
                </a:lnTo>
                <a:lnTo>
                  <a:pt x="31" y="6"/>
                </a:lnTo>
                <a:lnTo>
                  <a:pt x="36" y="10"/>
                </a:lnTo>
                <a:lnTo>
                  <a:pt x="40" y="7"/>
                </a:lnTo>
                <a:lnTo>
                  <a:pt x="48" y="5"/>
                </a:lnTo>
                <a:lnTo>
                  <a:pt x="55" y="7"/>
                </a:lnTo>
                <a:lnTo>
                  <a:pt x="62" y="0"/>
                </a:lnTo>
                <a:lnTo>
                  <a:pt x="65" y="7"/>
                </a:lnTo>
                <a:lnTo>
                  <a:pt x="69" y="8"/>
                </a:lnTo>
                <a:lnTo>
                  <a:pt x="68" y="13"/>
                </a:lnTo>
                <a:lnTo>
                  <a:pt x="75" y="25"/>
                </a:lnTo>
                <a:lnTo>
                  <a:pt x="77" y="33"/>
                </a:lnTo>
                <a:lnTo>
                  <a:pt x="74" y="42"/>
                </a:lnTo>
                <a:lnTo>
                  <a:pt x="70" y="44"/>
                </a:lnTo>
                <a:lnTo>
                  <a:pt x="61" y="59"/>
                </a:lnTo>
                <a:lnTo>
                  <a:pt x="61" y="74"/>
                </a:lnTo>
                <a:lnTo>
                  <a:pt x="12" y="75"/>
                </a:lnTo>
                <a:lnTo>
                  <a:pt x="5" y="80"/>
                </a:lnTo>
                <a:lnTo>
                  <a:pt x="3" y="79"/>
                </a:lnTo>
                <a:lnTo>
                  <a:pt x="0" y="79"/>
                </a:lnTo>
                <a:close/>
              </a:path>
            </a:pathLst>
          </a:custGeom>
          <a:solidFill>
            <a:srgbClr val="336699"/>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26" name="Freeform 25"/>
          <p:cNvSpPr>
            <a:spLocks noEditPoints="1"/>
          </p:cNvSpPr>
          <p:nvPr/>
        </p:nvSpPr>
        <p:spPr bwMode="auto">
          <a:xfrm>
            <a:off x="5473752" y="4330367"/>
            <a:ext cx="157162" cy="138113"/>
          </a:xfrm>
          <a:custGeom>
            <a:avLst/>
            <a:gdLst>
              <a:gd name="T0" fmla="*/ 2147483647 w 94"/>
              <a:gd name="T1" fmla="*/ 2147483647 h 83"/>
              <a:gd name="T2" fmla="*/ 2147483647 w 94"/>
              <a:gd name="T3" fmla="*/ 2147483647 h 83"/>
              <a:gd name="T4" fmla="*/ 2147483647 w 94"/>
              <a:gd name="T5" fmla="*/ 2147483647 h 83"/>
              <a:gd name="T6" fmla="*/ 2147483647 w 94"/>
              <a:gd name="T7" fmla="*/ 2147483647 h 83"/>
              <a:gd name="T8" fmla="*/ 2147483647 w 94"/>
              <a:gd name="T9" fmla="*/ 2147483647 h 83"/>
              <a:gd name="T10" fmla="*/ 2147483647 w 94"/>
              <a:gd name="T11" fmla="*/ 2147483647 h 83"/>
              <a:gd name="T12" fmla="*/ 2147483647 w 94"/>
              <a:gd name="T13" fmla="*/ 2147483647 h 83"/>
              <a:gd name="T14" fmla="*/ 2147483647 w 94"/>
              <a:gd name="T15" fmla="*/ 2147483647 h 83"/>
              <a:gd name="T16" fmla="*/ 2147483647 w 94"/>
              <a:gd name="T17" fmla="*/ 2147483647 h 83"/>
              <a:gd name="T18" fmla="*/ 2147483647 w 94"/>
              <a:gd name="T19" fmla="*/ 2147483647 h 83"/>
              <a:gd name="T20" fmla="*/ 2147483647 w 94"/>
              <a:gd name="T21" fmla="*/ 2147483647 h 83"/>
              <a:gd name="T22" fmla="*/ 2147483647 w 94"/>
              <a:gd name="T23" fmla="*/ 2147483647 h 83"/>
              <a:gd name="T24" fmla="*/ 2147483647 w 94"/>
              <a:gd name="T25" fmla="*/ 2147483647 h 83"/>
              <a:gd name="T26" fmla="*/ 2147483647 w 94"/>
              <a:gd name="T27" fmla="*/ 2147483647 h 83"/>
              <a:gd name="T28" fmla="*/ 2147483647 w 94"/>
              <a:gd name="T29" fmla="*/ 2147483647 h 83"/>
              <a:gd name="T30" fmla="*/ 2147483647 w 94"/>
              <a:gd name="T31" fmla="*/ 2147483647 h 83"/>
              <a:gd name="T32" fmla="*/ 2147483647 w 94"/>
              <a:gd name="T33" fmla="*/ 2147483647 h 83"/>
              <a:gd name="T34" fmla="*/ 2147483647 w 94"/>
              <a:gd name="T35" fmla="*/ 2147483647 h 83"/>
              <a:gd name="T36" fmla="*/ 0 w 94"/>
              <a:gd name="T37" fmla="*/ 2147483647 h 83"/>
              <a:gd name="T38" fmla="*/ 2147483647 w 94"/>
              <a:gd name="T39" fmla="*/ 2147483647 h 83"/>
              <a:gd name="T40" fmla="*/ 2147483647 w 94"/>
              <a:gd name="T41" fmla="*/ 2147483647 h 83"/>
              <a:gd name="T42" fmla="*/ 2147483647 w 94"/>
              <a:gd name="T43" fmla="*/ 2147483647 h 83"/>
              <a:gd name="T44" fmla="*/ 2147483647 w 94"/>
              <a:gd name="T45" fmla="*/ 2147483647 h 83"/>
              <a:gd name="T46" fmla="*/ 2147483647 w 94"/>
              <a:gd name="T47" fmla="*/ 2147483647 h 83"/>
              <a:gd name="T48" fmla="*/ 2147483647 w 94"/>
              <a:gd name="T49" fmla="*/ 0 h 83"/>
              <a:gd name="T50" fmla="*/ 2147483647 w 94"/>
              <a:gd name="T51" fmla="*/ 2147483647 h 83"/>
              <a:gd name="T52" fmla="*/ 2147483647 w 94"/>
              <a:gd name="T53" fmla="*/ 2147483647 h 83"/>
              <a:gd name="T54" fmla="*/ 2147483647 w 94"/>
              <a:gd name="T55" fmla="*/ 2147483647 h 83"/>
              <a:gd name="T56" fmla="*/ 2147483647 w 94"/>
              <a:gd name="T57" fmla="*/ 2147483647 h 83"/>
              <a:gd name="T58" fmla="*/ 2147483647 w 94"/>
              <a:gd name="T59" fmla="*/ 2147483647 h 83"/>
              <a:gd name="T60" fmla="*/ 2147483647 w 94"/>
              <a:gd name="T61" fmla="*/ 2147483647 h 83"/>
              <a:gd name="T62" fmla="*/ 2147483647 w 94"/>
              <a:gd name="T63" fmla="*/ 2147483647 h 83"/>
              <a:gd name="T64" fmla="*/ 2147483647 w 94"/>
              <a:gd name="T65" fmla="*/ 2147483647 h 83"/>
              <a:gd name="T66" fmla="*/ 2147483647 w 94"/>
              <a:gd name="T67" fmla="*/ 2147483647 h 83"/>
              <a:gd name="T68" fmla="*/ 2147483647 w 94"/>
              <a:gd name="T69" fmla="*/ 2147483647 h 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4" h="83">
                <a:moveTo>
                  <a:pt x="50" y="31"/>
                </a:moveTo>
                <a:lnTo>
                  <a:pt x="56" y="36"/>
                </a:lnTo>
                <a:lnTo>
                  <a:pt x="50" y="35"/>
                </a:lnTo>
                <a:lnTo>
                  <a:pt x="50" y="31"/>
                </a:lnTo>
                <a:close/>
                <a:moveTo>
                  <a:pt x="94" y="77"/>
                </a:moveTo>
                <a:lnTo>
                  <a:pt x="88" y="83"/>
                </a:lnTo>
                <a:lnTo>
                  <a:pt x="84" y="81"/>
                </a:lnTo>
                <a:lnTo>
                  <a:pt x="61" y="57"/>
                </a:lnTo>
                <a:lnTo>
                  <a:pt x="53" y="53"/>
                </a:lnTo>
                <a:lnTo>
                  <a:pt x="44" y="51"/>
                </a:lnTo>
                <a:lnTo>
                  <a:pt x="40" y="52"/>
                </a:lnTo>
                <a:lnTo>
                  <a:pt x="36" y="49"/>
                </a:lnTo>
                <a:lnTo>
                  <a:pt x="28" y="53"/>
                </a:lnTo>
                <a:lnTo>
                  <a:pt x="21" y="46"/>
                </a:lnTo>
                <a:lnTo>
                  <a:pt x="16" y="57"/>
                </a:lnTo>
                <a:lnTo>
                  <a:pt x="12" y="53"/>
                </a:lnTo>
                <a:lnTo>
                  <a:pt x="8" y="55"/>
                </a:lnTo>
                <a:lnTo>
                  <a:pt x="1" y="55"/>
                </a:lnTo>
                <a:lnTo>
                  <a:pt x="0" y="42"/>
                </a:lnTo>
                <a:lnTo>
                  <a:pt x="7" y="26"/>
                </a:lnTo>
                <a:lnTo>
                  <a:pt x="7" y="14"/>
                </a:lnTo>
                <a:lnTo>
                  <a:pt x="14" y="15"/>
                </a:lnTo>
                <a:lnTo>
                  <a:pt x="15" y="11"/>
                </a:lnTo>
                <a:lnTo>
                  <a:pt x="26" y="7"/>
                </a:lnTo>
                <a:lnTo>
                  <a:pt x="30" y="0"/>
                </a:lnTo>
                <a:lnTo>
                  <a:pt x="46" y="43"/>
                </a:lnTo>
                <a:lnTo>
                  <a:pt x="48" y="37"/>
                </a:lnTo>
                <a:lnTo>
                  <a:pt x="53" y="45"/>
                </a:lnTo>
                <a:lnTo>
                  <a:pt x="57" y="44"/>
                </a:lnTo>
                <a:lnTo>
                  <a:pt x="61" y="49"/>
                </a:lnTo>
                <a:lnTo>
                  <a:pt x="67" y="50"/>
                </a:lnTo>
                <a:lnTo>
                  <a:pt x="74" y="60"/>
                </a:lnTo>
                <a:lnTo>
                  <a:pt x="83" y="65"/>
                </a:lnTo>
                <a:lnTo>
                  <a:pt x="84" y="71"/>
                </a:lnTo>
                <a:lnTo>
                  <a:pt x="94" y="77"/>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27" name="Freeform 26"/>
          <p:cNvSpPr>
            <a:spLocks/>
          </p:cNvSpPr>
          <p:nvPr/>
        </p:nvSpPr>
        <p:spPr bwMode="auto">
          <a:xfrm>
            <a:off x="4241853" y="4357354"/>
            <a:ext cx="147637" cy="106362"/>
          </a:xfrm>
          <a:custGeom>
            <a:avLst/>
            <a:gdLst>
              <a:gd name="T0" fmla="*/ 2147483647 w 87"/>
              <a:gd name="T1" fmla="*/ 2147483647 h 64"/>
              <a:gd name="T2" fmla="*/ 2147483647 w 87"/>
              <a:gd name="T3" fmla="*/ 2147483647 h 64"/>
              <a:gd name="T4" fmla="*/ 2147483647 w 87"/>
              <a:gd name="T5" fmla="*/ 2147483647 h 64"/>
              <a:gd name="T6" fmla="*/ 2147483647 w 87"/>
              <a:gd name="T7" fmla="*/ 2147483647 h 64"/>
              <a:gd name="T8" fmla="*/ 2147483647 w 87"/>
              <a:gd name="T9" fmla="*/ 2147483647 h 64"/>
              <a:gd name="T10" fmla="*/ 2147483647 w 87"/>
              <a:gd name="T11" fmla="*/ 2147483647 h 64"/>
              <a:gd name="T12" fmla="*/ 2147483647 w 87"/>
              <a:gd name="T13" fmla="*/ 2147483647 h 64"/>
              <a:gd name="T14" fmla="*/ 2147483647 w 87"/>
              <a:gd name="T15" fmla="*/ 2147483647 h 64"/>
              <a:gd name="T16" fmla="*/ 2147483647 w 87"/>
              <a:gd name="T17" fmla="*/ 2147483647 h 64"/>
              <a:gd name="T18" fmla="*/ 2147483647 w 87"/>
              <a:gd name="T19" fmla="*/ 2147483647 h 64"/>
              <a:gd name="T20" fmla="*/ 2147483647 w 87"/>
              <a:gd name="T21" fmla="*/ 2147483647 h 64"/>
              <a:gd name="T22" fmla="*/ 2147483647 w 87"/>
              <a:gd name="T23" fmla="*/ 2147483647 h 64"/>
              <a:gd name="T24" fmla="*/ 2147483647 w 87"/>
              <a:gd name="T25" fmla="*/ 2147483647 h 64"/>
              <a:gd name="T26" fmla="*/ 2147483647 w 87"/>
              <a:gd name="T27" fmla="*/ 2147483647 h 64"/>
              <a:gd name="T28" fmla="*/ 2147483647 w 87"/>
              <a:gd name="T29" fmla="*/ 2147483647 h 64"/>
              <a:gd name="T30" fmla="*/ 2147483647 w 87"/>
              <a:gd name="T31" fmla="*/ 2147483647 h 64"/>
              <a:gd name="T32" fmla="*/ 2147483647 w 87"/>
              <a:gd name="T33" fmla="*/ 2147483647 h 64"/>
              <a:gd name="T34" fmla="*/ 2147483647 w 87"/>
              <a:gd name="T35" fmla="*/ 2147483647 h 64"/>
              <a:gd name="T36" fmla="*/ 2147483647 w 87"/>
              <a:gd name="T37" fmla="*/ 2147483647 h 64"/>
              <a:gd name="T38" fmla="*/ 2147483647 w 87"/>
              <a:gd name="T39" fmla="*/ 2147483647 h 64"/>
              <a:gd name="T40" fmla="*/ 2147483647 w 87"/>
              <a:gd name="T41" fmla="*/ 2147483647 h 64"/>
              <a:gd name="T42" fmla="*/ 2147483647 w 87"/>
              <a:gd name="T43" fmla="*/ 2147483647 h 64"/>
              <a:gd name="T44" fmla="*/ 2147483647 w 87"/>
              <a:gd name="T45" fmla="*/ 2147483647 h 64"/>
              <a:gd name="T46" fmla="*/ 0 w 87"/>
              <a:gd name="T47" fmla="*/ 2147483647 h 64"/>
              <a:gd name="T48" fmla="*/ 2147483647 w 87"/>
              <a:gd name="T49" fmla="*/ 2147483647 h 64"/>
              <a:gd name="T50" fmla="*/ 2147483647 w 87"/>
              <a:gd name="T51" fmla="*/ 2147483647 h 64"/>
              <a:gd name="T52" fmla="*/ 2147483647 w 87"/>
              <a:gd name="T53" fmla="*/ 2147483647 h 64"/>
              <a:gd name="T54" fmla="*/ 2147483647 w 87"/>
              <a:gd name="T55" fmla="*/ 2147483647 h 64"/>
              <a:gd name="T56" fmla="*/ 2147483647 w 87"/>
              <a:gd name="T57" fmla="*/ 0 h 64"/>
              <a:gd name="T58" fmla="*/ 2147483647 w 87"/>
              <a:gd name="T59" fmla="*/ 2147483647 h 64"/>
              <a:gd name="T60" fmla="*/ 2147483647 w 87"/>
              <a:gd name="T61" fmla="*/ 2147483647 h 64"/>
              <a:gd name="T62" fmla="*/ 2147483647 w 87"/>
              <a:gd name="T63" fmla="*/ 2147483647 h 64"/>
              <a:gd name="T64" fmla="*/ 2147483647 w 87"/>
              <a:gd name="T65" fmla="*/ 2147483647 h 64"/>
              <a:gd name="T66" fmla="*/ 2147483647 w 87"/>
              <a:gd name="T67" fmla="*/ 2147483647 h 64"/>
              <a:gd name="T68" fmla="*/ 2147483647 w 87"/>
              <a:gd name="T69" fmla="*/ 2147483647 h 64"/>
              <a:gd name="T70" fmla="*/ 2147483647 w 87"/>
              <a:gd name="T71" fmla="*/ 2147483647 h 64"/>
              <a:gd name="T72" fmla="*/ 2147483647 w 87"/>
              <a:gd name="T73" fmla="*/ 2147483647 h 64"/>
              <a:gd name="T74" fmla="*/ 2147483647 w 87"/>
              <a:gd name="T75" fmla="*/ 2147483647 h 64"/>
              <a:gd name="T76" fmla="*/ 2147483647 w 87"/>
              <a:gd name="T77" fmla="*/ 2147483647 h 64"/>
              <a:gd name="T78" fmla="*/ 2147483647 w 87"/>
              <a:gd name="T79" fmla="*/ 2147483647 h 64"/>
              <a:gd name="T80" fmla="*/ 2147483647 w 87"/>
              <a:gd name="T81" fmla="*/ 2147483647 h 64"/>
              <a:gd name="T82" fmla="*/ 2147483647 w 87"/>
              <a:gd name="T83" fmla="*/ 2147483647 h 64"/>
              <a:gd name="T84" fmla="*/ 2147483647 w 87"/>
              <a:gd name="T85" fmla="*/ 2147483647 h 64"/>
              <a:gd name="T86" fmla="*/ 2147483647 w 87"/>
              <a:gd name="T87" fmla="*/ 2147483647 h 64"/>
              <a:gd name="T88" fmla="*/ 2147483647 w 87"/>
              <a:gd name="T89" fmla="*/ 2147483647 h 64"/>
              <a:gd name="T90" fmla="*/ 2147483647 w 87"/>
              <a:gd name="T91" fmla="*/ 2147483647 h 64"/>
              <a:gd name="T92" fmla="*/ 2147483647 w 87"/>
              <a:gd name="T93" fmla="*/ 2147483647 h 64"/>
              <a:gd name="T94" fmla="*/ 2147483647 w 87"/>
              <a:gd name="T95" fmla="*/ 2147483647 h 64"/>
              <a:gd name="T96" fmla="*/ 2147483647 w 87"/>
              <a:gd name="T97" fmla="*/ 2147483647 h 64"/>
              <a:gd name="T98" fmla="*/ 2147483647 w 87"/>
              <a:gd name="T99" fmla="*/ 2147483647 h 64"/>
              <a:gd name="T100" fmla="*/ 2147483647 w 87"/>
              <a:gd name="T101" fmla="*/ 2147483647 h 64"/>
              <a:gd name="T102" fmla="*/ 2147483647 w 87"/>
              <a:gd name="T103" fmla="*/ 2147483647 h 64"/>
              <a:gd name="T104" fmla="*/ 2147483647 w 87"/>
              <a:gd name="T105" fmla="*/ 2147483647 h 64"/>
              <a:gd name="T106" fmla="*/ 2147483647 w 87"/>
              <a:gd name="T107" fmla="*/ 2147483647 h 64"/>
              <a:gd name="T108" fmla="*/ 2147483647 w 87"/>
              <a:gd name="T109" fmla="*/ 2147483647 h 64"/>
              <a:gd name="T110" fmla="*/ 2147483647 w 87"/>
              <a:gd name="T111" fmla="*/ 2147483647 h 64"/>
              <a:gd name="T112" fmla="*/ 2147483647 w 87"/>
              <a:gd name="T113" fmla="*/ 2147483647 h 64"/>
              <a:gd name="T114" fmla="*/ 2147483647 w 87"/>
              <a:gd name="T115" fmla="*/ 2147483647 h 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7" h="64">
                <a:moveTo>
                  <a:pt x="15" y="59"/>
                </a:moveTo>
                <a:lnTo>
                  <a:pt x="14" y="56"/>
                </a:lnTo>
                <a:lnTo>
                  <a:pt x="11" y="60"/>
                </a:lnTo>
                <a:lnTo>
                  <a:pt x="11" y="53"/>
                </a:lnTo>
                <a:lnTo>
                  <a:pt x="25" y="51"/>
                </a:lnTo>
                <a:lnTo>
                  <a:pt x="25" y="49"/>
                </a:lnTo>
                <a:lnTo>
                  <a:pt x="32" y="48"/>
                </a:lnTo>
                <a:lnTo>
                  <a:pt x="34" y="45"/>
                </a:lnTo>
                <a:lnTo>
                  <a:pt x="45" y="50"/>
                </a:lnTo>
                <a:lnTo>
                  <a:pt x="53" y="48"/>
                </a:lnTo>
                <a:lnTo>
                  <a:pt x="52" y="45"/>
                </a:lnTo>
                <a:lnTo>
                  <a:pt x="45" y="47"/>
                </a:lnTo>
                <a:lnTo>
                  <a:pt x="35" y="41"/>
                </a:lnTo>
                <a:lnTo>
                  <a:pt x="31" y="42"/>
                </a:lnTo>
                <a:lnTo>
                  <a:pt x="29" y="45"/>
                </a:lnTo>
                <a:lnTo>
                  <a:pt x="14" y="45"/>
                </a:lnTo>
                <a:lnTo>
                  <a:pt x="13" y="42"/>
                </a:lnTo>
                <a:lnTo>
                  <a:pt x="15" y="40"/>
                </a:lnTo>
                <a:lnTo>
                  <a:pt x="12" y="42"/>
                </a:lnTo>
                <a:lnTo>
                  <a:pt x="11" y="40"/>
                </a:lnTo>
                <a:lnTo>
                  <a:pt x="17" y="37"/>
                </a:lnTo>
                <a:lnTo>
                  <a:pt x="11" y="39"/>
                </a:lnTo>
                <a:lnTo>
                  <a:pt x="6" y="29"/>
                </a:lnTo>
                <a:lnTo>
                  <a:pt x="0" y="28"/>
                </a:lnTo>
                <a:lnTo>
                  <a:pt x="10" y="21"/>
                </a:lnTo>
                <a:lnTo>
                  <a:pt x="14" y="13"/>
                </a:lnTo>
                <a:lnTo>
                  <a:pt x="14" y="9"/>
                </a:lnTo>
                <a:lnTo>
                  <a:pt x="18" y="2"/>
                </a:lnTo>
                <a:lnTo>
                  <a:pt x="45" y="0"/>
                </a:lnTo>
                <a:lnTo>
                  <a:pt x="53" y="8"/>
                </a:lnTo>
                <a:lnTo>
                  <a:pt x="59" y="9"/>
                </a:lnTo>
                <a:lnTo>
                  <a:pt x="67" y="21"/>
                </a:lnTo>
                <a:lnTo>
                  <a:pt x="75" y="28"/>
                </a:lnTo>
                <a:lnTo>
                  <a:pt x="76" y="33"/>
                </a:lnTo>
                <a:lnTo>
                  <a:pt x="79" y="37"/>
                </a:lnTo>
                <a:lnTo>
                  <a:pt x="78" y="44"/>
                </a:lnTo>
                <a:lnTo>
                  <a:pt x="81" y="49"/>
                </a:lnTo>
                <a:lnTo>
                  <a:pt x="84" y="48"/>
                </a:lnTo>
                <a:lnTo>
                  <a:pt x="87" y="53"/>
                </a:lnTo>
                <a:lnTo>
                  <a:pt x="87" y="62"/>
                </a:lnTo>
                <a:lnTo>
                  <a:pt x="74" y="64"/>
                </a:lnTo>
                <a:lnTo>
                  <a:pt x="66" y="60"/>
                </a:lnTo>
                <a:lnTo>
                  <a:pt x="64" y="61"/>
                </a:lnTo>
                <a:lnTo>
                  <a:pt x="64" y="59"/>
                </a:lnTo>
                <a:lnTo>
                  <a:pt x="55" y="58"/>
                </a:lnTo>
                <a:lnTo>
                  <a:pt x="33" y="58"/>
                </a:lnTo>
                <a:lnTo>
                  <a:pt x="26" y="61"/>
                </a:lnTo>
                <a:lnTo>
                  <a:pt x="12" y="63"/>
                </a:lnTo>
                <a:lnTo>
                  <a:pt x="11" y="61"/>
                </a:lnTo>
                <a:lnTo>
                  <a:pt x="14" y="59"/>
                </a:lnTo>
                <a:lnTo>
                  <a:pt x="17" y="60"/>
                </a:lnTo>
                <a:lnTo>
                  <a:pt x="27" y="60"/>
                </a:lnTo>
                <a:lnTo>
                  <a:pt x="30" y="56"/>
                </a:lnTo>
                <a:lnTo>
                  <a:pt x="27" y="60"/>
                </a:lnTo>
                <a:lnTo>
                  <a:pt x="22" y="57"/>
                </a:lnTo>
                <a:lnTo>
                  <a:pt x="17" y="59"/>
                </a:lnTo>
                <a:lnTo>
                  <a:pt x="16" y="60"/>
                </a:lnTo>
                <a:lnTo>
                  <a:pt x="15" y="59"/>
                </a:lnTo>
                <a:close/>
              </a:path>
            </a:pathLst>
          </a:custGeom>
          <a:solidFill>
            <a:srgbClr val="3399FF"/>
          </a:solidFill>
          <a:ln w="4763"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28" name="Freeform 27"/>
          <p:cNvSpPr>
            <a:spLocks/>
          </p:cNvSpPr>
          <p:nvPr/>
        </p:nvSpPr>
        <p:spPr bwMode="auto">
          <a:xfrm>
            <a:off x="4251378" y="4460542"/>
            <a:ext cx="174625" cy="131763"/>
          </a:xfrm>
          <a:custGeom>
            <a:avLst/>
            <a:gdLst>
              <a:gd name="T0" fmla="*/ 2147483647 w 104"/>
              <a:gd name="T1" fmla="*/ 2147483647 h 78"/>
              <a:gd name="T2" fmla="*/ 2147483647 w 104"/>
              <a:gd name="T3" fmla="*/ 2147483647 h 78"/>
              <a:gd name="T4" fmla="*/ 2147483647 w 104"/>
              <a:gd name="T5" fmla="*/ 2147483647 h 78"/>
              <a:gd name="T6" fmla="*/ 2147483647 w 104"/>
              <a:gd name="T7" fmla="*/ 2147483647 h 78"/>
              <a:gd name="T8" fmla="*/ 2147483647 w 104"/>
              <a:gd name="T9" fmla="*/ 2147483647 h 78"/>
              <a:gd name="T10" fmla="*/ 2147483647 w 104"/>
              <a:gd name="T11" fmla="*/ 2147483647 h 78"/>
              <a:gd name="T12" fmla="*/ 2147483647 w 104"/>
              <a:gd name="T13" fmla="*/ 2147483647 h 78"/>
              <a:gd name="T14" fmla="*/ 2147483647 w 104"/>
              <a:gd name="T15" fmla="*/ 2147483647 h 78"/>
              <a:gd name="T16" fmla="*/ 2147483647 w 104"/>
              <a:gd name="T17" fmla="*/ 2147483647 h 78"/>
              <a:gd name="T18" fmla="*/ 2147483647 w 104"/>
              <a:gd name="T19" fmla="*/ 2147483647 h 78"/>
              <a:gd name="T20" fmla="*/ 2147483647 w 104"/>
              <a:gd name="T21" fmla="*/ 2147483647 h 78"/>
              <a:gd name="T22" fmla="*/ 2147483647 w 104"/>
              <a:gd name="T23" fmla="*/ 2147483647 h 78"/>
              <a:gd name="T24" fmla="*/ 2147483647 w 104"/>
              <a:gd name="T25" fmla="*/ 2147483647 h 78"/>
              <a:gd name="T26" fmla="*/ 2147483647 w 104"/>
              <a:gd name="T27" fmla="*/ 2147483647 h 78"/>
              <a:gd name="T28" fmla="*/ 2147483647 w 104"/>
              <a:gd name="T29" fmla="*/ 2147483647 h 78"/>
              <a:gd name="T30" fmla="*/ 2147483647 w 104"/>
              <a:gd name="T31" fmla="*/ 2147483647 h 78"/>
              <a:gd name="T32" fmla="*/ 2147483647 w 104"/>
              <a:gd name="T33" fmla="*/ 2147483647 h 78"/>
              <a:gd name="T34" fmla="*/ 2147483647 w 104"/>
              <a:gd name="T35" fmla="*/ 2147483647 h 78"/>
              <a:gd name="T36" fmla="*/ 2147483647 w 104"/>
              <a:gd name="T37" fmla="*/ 2147483647 h 78"/>
              <a:gd name="T38" fmla="*/ 2147483647 w 104"/>
              <a:gd name="T39" fmla="*/ 2147483647 h 78"/>
              <a:gd name="T40" fmla="*/ 0 w 104"/>
              <a:gd name="T41" fmla="*/ 2147483647 h 78"/>
              <a:gd name="T42" fmla="*/ 2147483647 w 104"/>
              <a:gd name="T43" fmla="*/ 2147483647 h 78"/>
              <a:gd name="T44" fmla="*/ 2147483647 w 104"/>
              <a:gd name="T45" fmla="*/ 2147483647 h 78"/>
              <a:gd name="T46" fmla="*/ 2147483647 w 104"/>
              <a:gd name="T47" fmla="*/ 2147483647 h 78"/>
              <a:gd name="T48" fmla="*/ 2147483647 w 104"/>
              <a:gd name="T49" fmla="*/ 2147483647 h 78"/>
              <a:gd name="T50" fmla="*/ 2147483647 w 104"/>
              <a:gd name="T51" fmla="*/ 2147483647 h 78"/>
              <a:gd name="T52" fmla="*/ 2147483647 w 104"/>
              <a:gd name="T53" fmla="*/ 2147483647 h 78"/>
              <a:gd name="T54" fmla="*/ 2147483647 w 104"/>
              <a:gd name="T55" fmla="*/ 2147483647 h 78"/>
              <a:gd name="T56" fmla="*/ 2147483647 w 104"/>
              <a:gd name="T57" fmla="*/ 2147483647 h 78"/>
              <a:gd name="T58" fmla="*/ 2147483647 w 104"/>
              <a:gd name="T59" fmla="*/ 2147483647 h 78"/>
              <a:gd name="T60" fmla="*/ 2147483647 w 104"/>
              <a:gd name="T61" fmla="*/ 2147483647 h 78"/>
              <a:gd name="T62" fmla="*/ 2147483647 w 104"/>
              <a:gd name="T63" fmla="*/ 2147483647 h 78"/>
              <a:gd name="T64" fmla="*/ 2147483647 w 104"/>
              <a:gd name="T65" fmla="*/ 2147483647 h 78"/>
              <a:gd name="T66" fmla="*/ 2147483647 w 104"/>
              <a:gd name="T67" fmla="*/ 2147483647 h 78"/>
              <a:gd name="T68" fmla="*/ 2147483647 w 104"/>
              <a:gd name="T69" fmla="*/ 2147483647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 h="78">
                <a:moveTo>
                  <a:pt x="100" y="36"/>
                </a:moveTo>
                <a:lnTo>
                  <a:pt x="97" y="39"/>
                </a:lnTo>
                <a:lnTo>
                  <a:pt x="97" y="45"/>
                </a:lnTo>
                <a:lnTo>
                  <a:pt x="103" y="51"/>
                </a:lnTo>
                <a:lnTo>
                  <a:pt x="100" y="55"/>
                </a:lnTo>
                <a:lnTo>
                  <a:pt x="104" y="58"/>
                </a:lnTo>
                <a:lnTo>
                  <a:pt x="104" y="62"/>
                </a:lnTo>
                <a:lnTo>
                  <a:pt x="96" y="61"/>
                </a:lnTo>
                <a:lnTo>
                  <a:pt x="96" y="63"/>
                </a:lnTo>
                <a:lnTo>
                  <a:pt x="100" y="67"/>
                </a:lnTo>
                <a:lnTo>
                  <a:pt x="99" y="66"/>
                </a:lnTo>
                <a:lnTo>
                  <a:pt x="97" y="73"/>
                </a:lnTo>
                <a:lnTo>
                  <a:pt x="93" y="73"/>
                </a:lnTo>
                <a:lnTo>
                  <a:pt x="90" y="71"/>
                </a:lnTo>
                <a:lnTo>
                  <a:pt x="87" y="77"/>
                </a:lnTo>
                <a:lnTo>
                  <a:pt x="84" y="78"/>
                </a:lnTo>
                <a:lnTo>
                  <a:pt x="81" y="75"/>
                </a:lnTo>
                <a:lnTo>
                  <a:pt x="78" y="76"/>
                </a:lnTo>
                <a:lnTo>
                  <a:pt x="80" y="71"/>
                </a:lnTo>
                <a:lnTo>
                  <a:pt x="78" y="62"/>
                </a:lnTo>
                <a:lnTo>
                  <a:pt x="76" y="60"/>
                </a:lnTo>
                <a:lnTo>
                  <a:pt x="67" y="60"/>
                </a:lnTo>
                <a:lnTo>
                  <a:pt x="61" y="63"/>
                </a:lnTo>
                <a:lnTo>
                  <a:pt x="64" y="57"/>
                </a:lnTo>
                <a:lnTo>
                  <a:pt x="63" y="52"/>
                </a:lnTo>
                <a:lnTo>
                  <a:pt x="61" y="51"/>
                </a:lnTo>
                <a:lnTo>
                  <a:pt x="62" y="48"/>
                </a:lnTo>
                <a:lnTo>
                  <a:pt x="54" y="39"/>
                </a:lnTo>
                <a:lnTo>
                  <a:pt x="36" y="40"/>
                </a:lnTo>
                <a:lnTo>
                  <a:pt x="31" y="48"/>
                </a:lnTo>
                <a:lnTo>
                  <a:pt x="24" y="52"/>
                </a:lnTo>
                <a:lnTo>
                  <a:pt x="21" y="45"/>
                </a:lnTo>
                <a:lnTo>
                  <a:pt x="19" y="45"/>
                </a:lnTo>
                <a:lnTo>
                  <a:pt x="19" y="39"/>
                </a:lnTo>
                <a:lnTo>
                  <a:pt x="17" y="41"/>
                </a:lnTo>
                <a:lnTo>
                  <a:pt x="8" y="35"/>
                </a:lnTo>
                <a:lnTo>
                  <a:pt x="6" y="31"/>
                </a:lnTo>
                <a:lnTo>
                  <a:pt x="5" y="32"/>
                </a:lnTo>
                <a:lnTo>
                  <a:pt x="7" y="27"/>
                </a:lnTo>
                <a:lnTo>
                  <a:pt x="4" y="29"/>
                </a:lnTo>
                <a:lnTo>
                  <a:pt x="2" y="25"/>
                </a:lnTo>
                <a:lnTo>
                  <a:pt x="0" y="28"/>
                </a:lnTo>
                <a:lnTo>
                  <a:pt x="0" y="25"/>
                </a:lnTo>
                <a:lnTo>
                  <a:pt x="5" y="17"/>
                </a:lnTo>
                <a:lnTo>
                  <a:pt x="19" y="14"/>
                </a:lnTo>
                <a:lnTo>
                  <a:pt x="19" y="10"/>
                </a:lnTo>
                <a:lnTo>
                  <a:pt x="15" y="8"/>
                </a:lnTo>
                <a:lnTo>
                  <a:pt x="19" y="5"/>
                </a:lnTo>
                <a:lnTo>
                  <a:pt x="19" y="0"/>
                </a:lnTo>
                <a:lnTo>
                  <a:pt x="28" y="1"/>
                </a:lnTo>
                <a:lnTo>
                  <a:pt x="28" y="3"/>
                </a:lnTo>
                <a:lnTo>
                  <a:pt x="30" y="2"/>
                </a:lnTo>
                <a:lnTo>
                  <a:pt x="38" y="6"/>
                </a:lnTo>
                <a:lnTo>
                  <a:pt x="51" y="4"/>
                </a:lnTo>
                <a:lnTo>
                  <a:pt x="50" y="8"/>
                </a:lnTo>
                <a:lnTo>
                  <a:pt x="53" y="9"/>
                </a:lnTo>
                <a:lnTo>
                  <a:pt x="58" y="6"/>
                </a:lnTo>
                <a:lnTo>
                  <a:pt x="62" y="12"/>
                </a:lnTo>
                <a:lnTo>
                  <a:pt x="66" y="6"/>
                </a:lnTo>
                <a:lnTo>
                  <a:pt x="75" y="9"/>
                </a:lnTo>
                <a:lnTo>
                  <a:pt x="81" y="6"/>
                </a:lnTo>
                <a:lnTo>
                  <a:pt x="80" y="3"/>
                </a:lnTo>
                <a:lnTo>
                  <a:pt x="85" y="4"/>
                </a:lnTo>
                <a:lnTo>
                  <a:pt x="88" y="11"/>
                </a:lnTo>
                <a:lnTo>
                  <a:pt x="88" y="14"/>
                </a:lnTo>
                <a:lnTo>
                  <a:pt x="94" y="19"/>
                </a:lnTo>
                <a:lnTo>
                  <a:pt x="90" y="25"/>
                </a:lnTo>
                <a:lnTo>
                  <a:pt x="95" y="24"/>
                </a:lnTo>
                <a:lnTo>
                  <a:pt x="95" y="31"/>
                </a:lnTo>
                <a:lnTo>
                  <a:pt x="100" y="34"/>
                </a:lnTo>
                <a:lnTo>
                  <a:pt x="100" y="36"/>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29" name="Freeform 28"/>
          <p:cNvSpPr>
            <a:spLocks/>
          </p:cNvSpPr>
          <p:nvPr/>
        </p:nvSpPr>
        <p:spPr bwMode="auto">
          <a:xfrm>
            <a:off x="4873677" y="4676442"/>
            <a:ext cx="177800" cy="206375"/>
          </a:xfrm>
          <a:custGeom>
            <a:avLst/>
            <a:gdLst>
              <a:gd name="T0" fmla="*/ 2147483647 w 106"/>
              <a:gd name="T1" fmla="*/ 2147483647 h 123"/>
              <a:gd name="T2" fmla="*/ 2147483647 w 106"/>
              <a:gd name="T3" fmla="*/ 2147483647 h 123"/>
              <a:gd name="T4" fmla="*/ 2147483647 w 106"/>
              <a:gd name="T5" fmla="*/ 2147483647 h 123"/>
              <a:gd name="T6" fmla="*/ 2147483647 w 106"/>
              <a:gd name="T7" fmla="*/ 2147483647 h 123"/>
              <a:gd name="T8" fmla="*/ 2147483647 w 106"/>
              <a:gd name="T9" fmla="*/ 2147483647 h 123"/>
              <a:gd name="T10" fmla="*/ 2147483647 w 106"/>
              <a:gd name="T11" fmla="*/ 2147483647 h 123"/>
              <a:gd name="T12" fmla="*/ 2147483647 w 106"/>
              <a:gd name="T13" fmla="*/ 2147483647 h 123"/>
              <a:gd name="T14" fmla="*/ 2147483647 w 106"/>
              <a:gd name="T15" fmla="*/ 2147483647 h 123"/>
              <a:gd name="T16" fmla="*/ 2147483647 w 106"/>
              <a:gd name="T17" fmla="*/ 2147483647 h 123"/>
              <a:gd name="T18" fmla="*/ 2147483647 w 106"/>
              <a:gd name="T19" fmla="*/ 2147483647 h 123"/>
              <a:gd name="T20" fmla="*/ 2147483647 w 106"/>
              <a:gd name="T21" fmla="*/ 2147483647 h 123"/>
              <a:gd name="T22" fmla="*/ 2147483647 w 106"/>
              <a:gd name="T23" fmla="*/ 2147483647 h 123"/>
              <a:gd name="T24" fmla="*/ 2147483647 w 106"/>
              <a:gd name="T25" fmla="*/ 2147483647 h 123"/>
              <a:gd name="T26" fmla="*/ 2147483647 w 106"/>
              <a:gd name="T27" fmla="*/ 2147483647 h 123"/>
              <a:gd name="T28" fmla="*/ 2147483647 w 106"/>
              <a:gd name="T29" fmla="*/ 2147483647 h 123"/>
              <a:gd name="T30" fmla="*/ 2147483647 w 106"/>
              <a:gd name="T31" fmla="*/ 2147483647 h 123"/>
              <a:gd name="T32" fmla="*/ 2147483647 w 106"/>
              <a:gd name="T33" fmla="*/ 2147483647 h 123"/>
              <a:gd name="T34" fmla="*/ 2147483647 w 106"/>
              <a:gd name="T35" fmla="*/ 2147483647 h 123"/>
              <a:gd name="T36" fmla="*/ 2147483647 w 106"/>
              <a:gd name="T37" fmla="*/ 2147483647 h 123"/>
              <a:gd name="T38" fmla="*/ 2147483647 w 106"/>
              <a:gd name="T39" fmla="*/ 2147483647 h 123"/>
              <a:gd name="T40" fmla="*/ 2147483647 w 106"/>
              <a:gd name="T41" fmla="*/ 2147483647 h 123"/>
              <a:gd name="T42" fmla="*/ 2147483647 w 106"/>
              <a:gd name="T43" fmla="*/ 2147483647 h 123"/>
              <a:gd name="T44" fmla="*/ 0 w 106"/>
              <a:gd name="T45" fmla="*/ 2147483647 h 123"/>
              <a:gd name="T46" fmla="*/ 2147483647 w 106"/>
              <a:gd name="T47" fmla="*/ 2147483647 h 123"/>
              <a:gd name="T48" fmla="*/ 2147483647 w 106"/>
              <a:gd name="T49" fmla="*/ 2147483647 h 123"/>
              <a:gd name="T50" fmla="*/ 2147483647 w 106"/>
              <a:gd name="T51" fmla="*/ 2147483647 h 123"/>
              <a:gd name="T52" fmla="*/ 2147483647 w 106"/>
              <a:gd name="T53" fmla="*/ 2147483647 h 123"/>
              <a:gd name="T54" fmla="*/ 2147483647 w 106"/>
              <a:gd name="T55" fmla="*/ 2147483647 h 123"/>
              <a:gd name="T56" fmla="*/ 2147483647 w 106"/>
              <a:gd name="T57" fmla="*/ 2147483647 h 123"/>
              <a:gd name="T58" fmla="*/ 2147483647 w 106"/>
              <a:gd name="T59" fmla="*/ 2147483647 h 123"/>
              <a:gd name="T60" fmla="*/ 2147483647 w 106"/>
              <a:gd name="T61" fmla="*/ 2147483647 h 123"/>
              <a:gd name="T62" fmla="*/ 2147483647 w 106"/>
              <a:gd name="T63" fmla="*/ 2147483647 h 123"/>
              <a:gd name="T64" fmla="*/ 2147483647 w 106"/>
              <a:gd name="T65" fmla="*/ 2147483647 h 123"/>
              <a:gd name="T66" fmla="*/ 2147483647 w 106"/>
              <a:gd name="T67" fmla="*/ 2147483647 h 123"/>
              <a:gd name="T68" fmla="*/ 2147483647 w 106"/>
              <a:gd name="T69" fmla="*/ 2147483647 h 123"/>
              <a:gd name="T70" fmla="*/ 2147483647 w 106"/>
              <a:gd name="T71" fmla="*/ 2147483647 h 123"/>
              <a:gd name="T72" fmla="*/ 2147483647 w 106"/>
              <a:gd name="T73" fmla="*/ 2147483647 h 123"/>
              <a:gd name="T74" fmla="*/ 2147483647 w 106"/>
              <a:gd name="T75" fmla="*/ 2147483647 h 123"/>
              <a:gd name="T76" fmla="*/ 2147483647 w 106"/>
              <a:gd name="T77" fmla="*/ 2147483647 h 123"/>
              <a:gd name="T78" fmla="*/ 2147483647 w 106"/>
              <a:gd name="T79" fmla="*/ 2147483647 h 123"/>
              <a:gd name="T80" fmla="*/ 2147483647 w 106"/>
              <a:gd name="T81" fmla="*/ 2147483647 h 123"/>
              <a:gd name="T82" fmla="*/ 2147483647 w 106"/>
              <a:gd name="T83" fmla="*/ 2147483647 h 123"/>
              <a:gd name="T84" fmla="*/ 2147483647 w 106"/>
              <a:gd name="T85" fmla="*/ 2147483647 h 123"/>
              <a:gd name="T86" fmla="*/ 2147483647 w 106"/>
              <a:gd name="T87" fmla="*/ 2147483647 h 123"/>
              <a:gd name="T88" fmla="*/ 2147483647 w 106"/>
              <a:gd name="T89" fmla="*/ 2147483647 h 123"/>
              <a:gd name="T90" fmla="*/ 2147483647 w 106"/>
              <a:gd name="T91" fmla="*/ 2147483647 h 123"/>
              <a:gd name="T92" fmla="*/ 2147483647 w 106"/>
              <a:gd name="T93" fmla="*/ 2147483647 h 123"/>
              <a:gd name="T94" fmla="*/ 2147483647 w 106"/>
              <a:gd name="T95" fmla="*/ 2147483647 h 123"/>
              <a:gd name="T96" fmla="*/ 2147483647 w 106"/>
              <a:gd name="T97" fmla="*/ 2147483647 h 123"/>
              <a:gd name="T98" fmla="*/ 2147483647 w 106"/>
              <a:gd name="T99" fmla="*/ 2147483647 h 123"/>
              <a:gd name="T100" fmla="*/ 2147483647 w 106"/>
              <a:gd name="T101" fmla="*/ 2147483647 h 123"/>
              <a:gd name="T102" fmla="*/ 2147483647 w 106"/>
              <a:gd name="T103" fmla="*/ 2147483647 h 123"/>
              <a:gd name="T104" fmla="*/ 2147483647 w 106"/>
              <a:gd name="T105" fmla="*/ 2147483647 h 123"/>
              <a:gd name="T106" fmla="*/ 2147483647 w 106"/>
              <a:gd name="T107" fmla="*/ 2147483647 h 123"/>
              <a:gd name="T108" fmla="*/ 2147483647 w 106"/>
              <a:gd name="T109" fmla="*/ 2147483647 h 123"/>
              <a:gd name="T110" fmla="*/ 2147483647 w 106"/>
              <a:gd name="T111" fmla="*/ 0 h 123"/>
              <a:gd name="T112" fmla="*/ 2147483647 w 106"/>
              <a:gd name="T113" fmla="*/ 2147483647 h 123"/>
              <a:gd name="T114" fmla="*/ 2147483647 w 106"/>
              <a:gd name="T115" fmla="*/ 0 h 123"/>
              <a:gd name="T116" fmla="*/ 2147483647 w 106"/>
              <a:gd name="T117" fmla="*/ 2147483647 h 12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6" h="123">
                <a:moveTo>
                  <a:pt x="106" y="3"/>
                </a:moveTo>
                <a:lnTo>
                  <a:pt x="106" y="8"/>
                </a:lnTo>
                <a:lnTo>
                  <a:pt x="98" y="21"/>
                </a:lnTo>
                <a:lnTo>
                  <a:pt x="95" y="38"/>
                </a:lnTo>
                <a:lnTo>
                  <a:pt x="96" y="47"/>
                </a:lnTo>
                <a:lnTo>
                  <a:pt x="92" y="60"/>
                </a:lnTo>
                <a:lnTo>
                  <a:pt x="87" y="66"/>
                </a:lnTo>
                <a:lnTo>
                  <a:pt x="80" y="70"/>
                </a:lnTo>
                <a:lnTo>
                  <a:pt x="71" y="83"/>
                </a:lnTo>
                <a:lnTo>
                  <a:pt x="72" y="99"/>
                </a:lnTo>
                <a:lnTo>
                  <a:pt x="67" y="108"/>
                </a:lnTo>
                <a:lnTo>
                  <a:pt x="62" y="109"/>
                </a:lnTo>
                <a:lnTo>
                  <a:pt x="50" y="121"/>
                </a:lnTo>
                <a:lnTo>
                  <a:pt x="46" y="121"/>
                </a:lnTo>
                <a:lnTo>
                  <a:pt x="46" y="112"/>
                </a:lnTo>
                <a:lnTo>
                  <a:pt x="36" y="115"/>
                </a:lnTo>
                <a:lnTo>
                  <a:pt x="36" y="119"/>
                </a:lnTo>
                <a:lnTo>
                  <a:pt x="32" y="121"/>
                </a:lnTo>
                <a:lnTo>
                  <a:pt x="27" y="117"/>
                </a:lnTo>
                <a:lnTo>
                  <a:pt x="23" y="114"/>
                </a:lnTo>
                <a:lnTo>
                  <a:pt x="12" y="123"/>
                </a:lnTo>
                <a:lnTo>
                  <a:pt x="8" y="116"/>
                </a:lnTo>
                <a:lnTo>
                  <a:pt x="0" y="107"/>
                </a:lnTo>
                <a:lnTo>
                  <a:pt x="4" y="101"/>
                </a:lnTo>
                <a:lnTo>
                  <a:pt x="8" y="104"/>
                </a:lnTo>
                <a:lnTo>
                  <a:pt x="10" y="103"/>
                </a:lnTo>
                <a:lnTo>
                  <a:pt x="11" y="98"/>
                </a:lnTo>
                <a:lnTo>
                  <a:pt x="8" y="97"/>
                </a:lnTo>
                <a:lnTo>
                  <a:pt x="9" y="94"/>
                </a:lnTo>
                <a:lnTo>
                  <a:pt x="5" y="92"/>
                </a:lnTo>
                <a:lnTo>
                  <a:pt x="5" y="85"/>
                </a:lnTo>
                <a:lnTo>
                  <a:pt x="19" y="85"/>
                </a:lnTo>
                <a:lnTo>
                  <a:pt x="18" y="79"/>
                </a:lnTo>
                <a:lnTo>
                  <a:pt x="21" y="78"/>
                </a:lnTo>
                <a:lnTo>
                  <a:pt x="26" y="85"/>
                </a:lnTo>
                <a:lnTo>
                  <a:pt x="32" y="86"/>
                </a:lnTo>
                <a:lnTo>
                  <a:pt x="36" y="81"/>
                </a:lnTo>
                <a:lnTo>
                  <a:pt x="38" y="87"/>
                </a:lnTo>
                <a:lnTo>
                  <a:pt x="42" y="87"/>
                </a:lnTo>
                <a:lnTo>
                  <a:pt x="43" y="80"/>
                </a:lnTo>
                <a:lnTo>
                  <a:pt x="46" y="78"/>
                </a:lnTo>
                <a:lnTo>
                  <a:pt x="47" y="60"/>
                </a:lnTo>
                <a:lnTo>
                  <a:pt x="38" y="55"/>
                </a:lnTo>
                <a:lnTo>
                  <a:pt x="39" y="47"/>
                </a:lnTo>
                <a:lnTo>
                  <a:pt x="47" y="39"/>
                </a:lnTo>
                <a:lnTo>
                  <a:pt x="43" y="32"/>
                </a:lnTo>
                <a:lnTo>
                  <a:pt x="37" y="32"/>
                </a:lnTo>
                <a:lnTo>
                  <a:pt x="28" y="34"/>
                </a:lnTo>
                <a:lnTo>
                  <a:pt x="30" y="21"/>
                </a:lnTo>
                <a:lnTo>
                  <a:pt x="48" y="21"/>
                </a:lnTo>
                <a:lnTo>
                  <a:pt x="64" y="25"/>
                </a:lnTo>
                <a:lnTo>
                  <a:pt x="69" y="29"/>
                </a:lnTo>
                <a:lnTo>
                  <a:pt x="69" y="22"/>
                </a:lnTo>
                <a:lnTo>
                  <a:pt x="71" y="21"/>
                </a:lnTo>
                <a:lnTo>
                  <a:pt x="78" y="2"/>
                </a:lnTo>
                <a:lnTo>
                  <a:pt x="89" y="0"/>
                </a:lnTo>
                <a:lnTo>
                  <a:pt x="99" y="3"/>
                </a:lnTo>
                <a:lnTo>
                  <a:pt x="103" y="0"/>
                </a:lnTo>
                <a:lnTo>
                  <a:pt x="106" y="3"/>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30" name="Freeform 29"/>
          <p:cNvSpPr>
            <a:spLocks/>
          </p:cNvSpPr>
          <p:nvPr/>
        </p:nvSpPr>
        <p:spPr bwMode="auto">
          <a:xfrm>
            <a:off x="4813352" y="4708191"/>
            <a:ext cx="138112" cy="147638"/>
          </a:xfrm>
          <a:custGeom>
            <a:avLst/>
            <a:gdLst>
              <a:gd name="T0" fmla="*/ 2147483647 w 82"/>
              <a:gd name="T1" fmla="*/ 2147483647 h 88"/>
              <a:gd name="T2" fmla="*/ 0 w 82"/>
              <a:gd name="T3" fmla="*/ 2147483647 h 88"/>
              <a:gd name="T4" fmla="*/ 2147483647 w 82"/>
              <a:gd name="T5" fmla="*/ 2147483647 h 88"/>
              <a:gd name="T6" fmla="*/ 2147483647 w 82"/>
              <a:gd name="T7" fmla="*/ 2147483647 h 88"/>
              <a:gd name="T8" fmla="*/ 2147483647 w 82"/>
              <a:gd name="T9" fmla="*/ 2147483647 h 88"/>
              <a:gd name="T10" fmla="*/ 2147483647 w 82"/>
              <a:gd name="T11" fmla="*/ 2147483647 h 88"/>
              <a:gd name="T12" fmla="*/ 2147483647 w 82"/>
              <a:gd name="T13" fmla="*/ 2147483647 h 88"/>
              <a:gd name="T14" fmla="*/ 2147483647 w 82"/>
              <a:gd name="T15" fmla="*/ 2147483647 h 88"/>
              <a:gd name="T16" fmla="*/ 2147483647 w 82"/>
              <a:gd name="T17" fmla="*/ 2147483647 h 88"/>
              <a:gd name="T18" fmla="*/ 2147483647 w 82"/>
              <a:gd name="T19" fmla="*/ 2147483647 h 88"/>
              <a:gd name="T20" fmla="*/ 2147483647 w 82"/>
              <a:gd name="T21" fmla="*/ 2147483647 h 88"/>
              <a:gd name="T22" fmla="*/ 2147483647 w 82"/>
              <a:gd name="T23" fmla="*/ 2147483647 h 88"/>
              <a:gd name="T24" fmla="*/ 2147483647 w 82"/>
              <a:gd name="T25" fmla="*/ 2147483647 h 88"/>
              <a:gd name="T26" fmla="*/ 2147483647 w 82"/>
              <a:gd name="T27" fmla="*/ 2147483647 h 88"/>
              <a:gd name="T28" fmla="*/ 2147483647 w 82"/>
              <a:gd name="T29" fmla="*/ 2147483647 h 88"/>
              <a:gd name="T30" fmla="*/ 2147483647 w 82"/>
              <a:gd name="T31" fmla="*/ 0 h 88"/>
              <a:gd name="T32" fmla="*/ 2147483647 w 82"/>
              <a:gd name="T33" fmla="*/ 0 h 88"/>
              <a:gd name="T34" fmla="*/ 2147483647 w 82"/>
              <a:gd name="T35" fmla="*/ 2147483647 h 88"/>
              <a:gd name="T36" fmla="*/ 2147483647 w 82"/>
              <a:gd name="T37" fmla="*/ 2147483647 h 88"/>
              <a:gd name="T38" fmla="*/ 2147483647 w 82"/>
              <a:gd name="T39" fmla="*/ 2147483647 h 88"/>
              <a:gd name="T40" fmla="*/ 2147483647 w 82"/>
              <a:gd name="T41" fmla="*/ 2147483647 h 88"/>
              <a:gd name="T42" fmla="*/ 2147483647 w 82"/>
              <a:gd name="T43" fmla="*/ 2147483647 h 88"/>
              <a:gd name="T44" fmla="*/ 2147483647 w 82"/>
              <a:gd name="T45" fmla="*/ 2147483647 h 88"/>
              <a:gd name="T46" fmla="*/ 2147483647 w 82"/>
              <a:gd name="T47" fmla="*/ 2147483647 h 88"/>
              <a:gd name="T48" fmla="*/ 2147483647 w 82"/>
              <a:gd name="T49" fmla="*/ 2147483647 h 88"/>
              <a:gd name="T50" fmla="*/ 2147483647 w 82"/>
              <a:gd name="T51" fmla="*/ 2147483647 h 88"/>
              <a:gd name="T52" fmla="*/ 2147483647 w 82"/>
              <a:gd name="T53" fmla="*/ 2147483647 h 88"/>
              <a:gd name="T54" fmla="*/ 2147483647 w 82"/>
              <a:gd name="T55" fmla="*/ 2147483647 h 88"/>
              <a:gd name="T56" fmla="*/ 2147483647 w 82"/>
              <a:gd name="T57" fmla="*/ 2147483647 h 88"/>
              <a:gd name="T58" fmla="*/ 2147483647 w 82"/>
              <a:gd name="T59" fmla="*/ 2147483647 h 88"/>
              <a:gd name="T60" fmla="*/ 2147483647 w 82"/>
              <a:gd name="T61" fmla="*/ 2147483647 h 88"/>
              <a:gd name="T62" fmla="*/ 2147483647 w 82"/>
              <a:gd name="T63" fmla="*/ 2147483647 h 88"/>
              <a:gd name="T64" fmla="*/ 2147483647 w 82"/>
              <a:gd name="T65" fmla="*/ 2147483647 h 88"/>
              <a:gd name="T66" fmla="*/ 2147483647 w 82"/>
              <a:gd name="T67" fmla="*/ 2147483647 h 88"/>
              <a:gd name="T68" fmla="*/ 2147483647 w 82"/>
              <a:gd name="T69" fmla="*/ 2147483647 h 88"/>
              <a:gd name="T70" fmla="*/ 2147483647 w 82"/>
              <a:gd name="T71" fmla="*/ 2147483647 h 88"/>
              <a:gd name="T72" fmla="*/ 2147483647 w 82"/>
              <a:gd name="T73" fmla="*/ 2147483647 h 88"/>
              <a:gd name="T74" fmla="*/ 2147483647 w 82"/>
              <a:gd name="T75" fmla="*/ 2147483647 h 88"/>
              <a:gd name="T76" fmla="*/ 2147483647 w 82"/>
              <a:gd name="T77" fmla="*/ 2147483647 h 88"/>
              <a:gd name="T78" fmla="*/ 2147483647 w 82"/>
              <a:gd name="T79" fmla="*/ 2147483647 h 88"/>
              <a:gd name="T80" fmla="*/ 2147483647 w 82"/>
              <a:gd name="T81" fmla="*/ 2147483647 h 88"/>
              <a:gd name="T82" fmla="*/ 2147483647 w 82"/>
              <a:gd name="T83" fmla="*/ 2147483647 h 88"/>
              <a:gd name="T84" fmla="*/ 2147483647 w 82"/>
              <a:gd name="T85" fmla="*/ 2147483647 h 88"/>
              <a:gd name="T86" fmla="*/ 2147483647 w 82"/>
              <a:gd name="T87" fmla="*/ 2147483647 h 88"/>
              <a:gd name="T88" fmla="*/ 2147483647 w 82"/>
              <a:gd name="T89" fmla="*/ 2147483647 h 88"/>
              <a:gd name="T90" fmla="*/ 2147483647 w 82"/>
              <a:gd name="T91" fmla="*/ 2147483647 h 88"/>
              <a:gd name="T92" fmla="*/ 2147483647 w 82"/>
              <a:gd name="T93" fmla="*/ 2147483647 h 88"/>
              <a:gd name="T94" fmla="*/ 2147483647 w 82"/>
              <a:gd name="T95" fmla="*/ 2147483647 h 88"/>
              <a:gd name="T96" fmla="*/ 2147483647 w 82"/>
              <a:gd name="T97" fmla="*/ 2147483647 h 88"/>
              <a:gd name="T98" fmla="*/ 2147483647 w 82"/>
              <a:gd name="T99" fmla="*/ 2147483647 h 88"/>
              <a:gd name="T100" fmla="*/ 2147483647 w 82"/>
              <a:gd name="T101" fmla="*/ 2147483647 h 88"/>
              <a:gd name="T102" fmla="*/ 2147483647 w 82"/>
              <a:gd name="T103" fmla="*/ 2147483647 h 88"/>
              <a:gd name="T104" fmla="*/ 2147483647 w 82"/>
              <a:gd name="T105" fmla="*/ 2147483647 h 88"/>
              <a:gd name="T106" fmla="*/ 2147483647 w 82"/>
              <a:gd name="T107" fmla="*/ 2147483647 h 88"/>
              <a:gd name="T108" fmla="*/ 2147483647 w 82"/>
              <a:gd name="T109" fmla="*/ 2147483647 h 88"/>
              <a:gd name="T110" fmla="*/ 2147483647 w 82"/>
              <a:gd name="T111" fmla="*/ 2147483647 h 88"/>
              <a:gd name="T112" fmla="*/ 2147483647 w 82"/>
              <a:gd name="T113" fmla="*/ 2147483647 h 88"/>
              <a:gd name="T114" fmla="*/ 2147483647 w 82"/>
              <a:gd name="T115" fmla="*/ 2147483647 h 88"/>
              <a:gd name="T116" fmla="*/ 2147483647 w 82"/>
              <a:gd name="T117" fmla="*/ 2147483647 h 88"/>
              <a:gd name="T118" fmla="*/ 2147483647 w 82"/>
              <a:gd name="T119" fmla="*/ 2147483647 h 88"/>
              <a:gd name="T120" fmla="*/ 2147483647 w 82"/>
              <a:gd name="T121" fmla="*/ 2147483647 h 88"/>
              <a:gd name="T122" fmla="*/ 2147483647 w 82"/>
              <a:gd name="T123" fmla="*/ 2147483647 h 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2" h="88">
                <a:moveTo>
                  <a:pt x="5" y="51"/>
                </a:moveTo>
                <a:lnTo>
                  <a:pt x="0" y="42"/>
                </a:lnTo>
                <a:lnTo>
                  <a:pt x="4" y="44"/>
                </a:lnTo>
                <a:lnTo>
                  <a:pt x="8" y="38"/>
                </a:lnTo>
                <a:lnTo>
                  <a:pt x="9" y="28"/>
                </a:lnTo>
                <a:lnTo>
                  <a:pt x="11" y="30"/>
                </a:lnTo>
                <a:lnTo>
                  <a:pt x="17" y="30"/>
                </a:lnTo>
                <a:lnTo>
                  <a:pt x="11" y="29"/>
                </a:lnTo>
                <a:lnTo>
                  <a:pt x="9" y="25"/>
                </a:lnTo>
                <a:lnTo>
                  <a:pt x="11" y="24"/>
                </a:lnTo>
                <a:lnTo>
                  <a:pt x="13" y="26"/>
                </a:lnTo>
                <a:lnTo>
                  <a:pt x="12" y="19"/>
                </a:lnTo>
                <a:lnTo>
                  <a:pt x="16" y="19"/>
                </a:lnTo>
                <a:lnTo>
                  <a:pt x="37" y="19"/>
                </a:lnTo>
                <a:lnTo>
                  <a:pt x="37" y="2"/>
                </a:lnTo>
                <a:lnTo>
                  <a:pt x="37" y="0"/>
                </a:lnTo>
                <a:lnTo>
                  <a:pt x="51" y="0"/>
                </a:lnTo>
                <a:lnTo>
                  <a:pt x="65" y="2"/>
                </a:lnTo>
                <a:lnTo>
                  <a:pt x="63" y="15"/>
                </a:lnTo>
                <a:lnTo>
                  <a:pt x="72" y="13"/>
                </a:lnTo>
                <a:lnTo>
                  <a:pt x="78" y="13"/>
                </a:lnTo>
                <a:lnTo>
                  <a:pt x="82" y="20"/>
                </a:lnTo>
                <a:lnTo>
                  <a:pt x="74" y="28"/>
                </a:lnTo>
                <a:lnTo>
                  <a:pt x="73" y="36"/>
                </a:lnTo>
                <a:lnTo>
                  <a:pt x="82" y="41"/>
                </a:lnTo>
                <a:lnTo>
                  <a:pt x="81" y="59"/>
                </a:lnTo>
                <a:lnTo>
                  <a:pt x="78" y="61"/>
                </a:lnTo>
                <a:lnTo>
                  <a:pt x="77" y="68"/>
                </a:lnTo>
                <a:lnTo>
                  <a:pt x="73" y="68"/>
                </a:lnTo>
                <a:lnTo>
                  <a:pt x="71" y="62"/>
                </a:lnTo>
                <a:lnTo>
                  <a:pt x="67" y="67"/>
                </a:lnTo>
                <a:lnTo>
                  <a:pt x="61" y="66"/>
                </a:lnTo>
                <a:lnTo>
                  <a:pt x="56" y="59"/>
                </a:lnTo>
                <a:lnTo>
                  <a:pt x="53" y="60"/>
                </a:lnTo>
                <a:lnTo>
                  <a:pt x="54" y="66"/>
                </a:lnTo>
                <a:lnTo>
                  <a:pt x="40" y="66"/>
                </a:lnTo>
                <a:lnTo>
                  <a:pt x="40" y="73"/>
                </a:lnTo>
                <a:lnTo>
                  <a:pt x="44" y="75"/>
                </a:lnTo>
                <a:lnTo>
                  <a:pt x="43" y="78"/>
                </a:lnTo>
                <a:lnTo>
                  <a:pt x="46" y="79"/>
                </a:lnTo>
                <a:lnTo>
                  <a:pt x="45" y="84"/>
                </a:lnTo>
                <a:lnTo>
                  <a:pt x="43" y="85"/>
                </a:lnTo>
                <a:lnTo>
                  <a:pt x="39" y="82"/>
                </a:lnTo>
                <a:lnTo>
                  <a:pt x="35" y="88"/>
                </a:lnTo>
                <a:lnTo>
                  <a:pt x="14" y="67"/>
                </a:lnTo>
                <a:lnTo>
                  <a:pt x="18" y="70"/>
                </a:lnTo>
                <a:lnTo>
                  <a:pt x="20" y="68"/>
                </a:lnTo>
                <a:lnTo>
                  <a:pt x="13" y="66"/>
                </a:lnTo>
                <a:lnTo>
                  <a:pt x="9" y="60"/>
                </a:lnTo>
                <a:lnTo>
                  <a:pt x="11" y="62"/>
                </a:lnTo>
                <a:lnTo>
                  <a:pt x="11" y="60"/>
                </a:lnTo>
                <a:lnTo>
                  <a:pt x="8" y="59"/>
                </a:lnTo>
                <a:lnTo>
                  <a:pt x="4" y="51"/>
                </a:lnTo>
                <a:lnTo>
                  <a:pt x="5" y="51"/>
                </a:lnTo>
                <a:lnTo>
                  <a:pt x="8" y="56"/>
                </a:lnTo>
                <a:lnTo>
                  <a:pt x="11" y="55"/>
                </a:lnTo>
                <a:lnTo>
                  <a:pt x="8" y="55"/>
                </a:lnTo>
                <a:lnTo>
                  <a:pt x="9" y="51"/>
                </a:lnTo>
                <a:lnTo>
                  <a:pt x="7" y="53"/>
                </a:lnTo>
                <a:lnTo>
                  <a:pt x="5" y="51"/>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31" name="Freeform 30"/>
          <p:cNvSpPr>
            <a:spLocks/>
          </p:cNvSpPr>
          <p:nvPr/>
        </p:nvSpPr>
        <p:spPr bwMode="auto">
          <a:xfrm>
            <a:off x="4541889" y="4498641"/>
            <a:ext cx="103188" cy="153988"/>
          </a:xfrm>
          <a:custGeom>
            <a:avLst/>
            <a:gdLst>
              <a:gd name="T0" fmla="*/ 2147483647 w 62"/>
              <a:gd name="T1" fmla="*/ 2147483647 h 92"/>
              <a:gd name="T2" fmla="*/ 2147483647 w 62"/>
              <a:gd name="T3" fmla="*/ 2147483647 h 92"/>
              <a:gd name="T4" fmla="*/ 2147483647 w 62"/>
              <a:gd name="T5" fmla="*/ 2147483647 h 92"/>
              <a:gd name="T6" fmla="*/ 2147483647 w 62"/>
              <a:gd name="T7" fmla="*/ 2147483647 h 92"/>
              <a:gd name="T8" fmla="*/ 2147483647 w 62"/>
              <a:gd name="T9" fmla="*/ 2147483647 h 92"/>
              <a:gd name="T10" fmla="*/ 2147483647 w 62"/>
              <a:gd name="T11" fmla="*/ 2147483647 h 92"/>
              <a:gd name="T12" fmla="*/ 2147483647 w 62"/>
              <a:gd name="T13" fmla="*/ 2147483647 h 92"/>
              <a:gd name="T14" fmla="*/ 2147483647 w 62"/>
              <a:gd name="T15" fmla="*/ 2147483647 h 92"/>
              <a:gd name="T16" fmla="*/ 2147483647 w 62"/>
              <a:gd name="T17" fmla="*/ 2147483647 h 92"/>
              <a:gd name="T18" fmla="*/ 2147483647 w 62"/>
              <a:gd name="T19" fmla="*/ 2147483647 h 92"/>
              <a:gd name="T20" fmla="*/ 0 w 62"/>
              <a:gd name="T21" fmla="*/ 2147483647 h 92"/>
              <a:gd name="T22" fmla="*/ 2147483647 w 62"/>
              <a:gd name="T23" fmla="*/ 2147483647 h 92"/>
              <a:gd name="T24" fmla="*/ 2147483647 w 62"/>
              <a:gd name="T25" fmla="*/ 2147483647 h 92"/>
              <a:gd name="T26" fmla="*/ 2147483647 w 62"/>
              <a:gd name="T27" fmla="*/ 2147483647 h 92"/>
              <a:gd name="T28" fmla="*/ 2147483647 w 62"/>
              <a:gd name="T29" fmla="*/ 2147483647 h 92"/>
              <a:gd name="T30" fmla="*/ 2147483647 w 62"/>
              <a:gd name="T31" fmla="*/ 2147483647 h 92"/>
              <a:gd name="T32" fmla="*/ 2147483647 w 62"/>
              <a:gd name="T33" fmla="*/ 2147483647 h 92"/>
              <a:gd name="T34" fmla="*/ 2147483647 w 62"/>
              <a:gd name="T35" fmla="*/ 2147483647 h 92"/>
              <a:gd name="T36" fmla="*/ 2147483647 w 62"/>
              <a:gd name="T37" fmla="*/ 0 h 92"/>
              <a:gd name="T38" fmla="*/ 2147483647 w 62"/>
              <a:gd name="T39" fmla="*/ 2147483647 h 92"/>
              <a:gd name="T40" fmla="*/ 2147483647 w 62"/>
              <a:gd name="T41" fmla="*/ 2147483647 h 92"/>
              <a:gd name="T42" fmla="*/ 2147483647 w 62"/>
              <a:gd name="T43" fmla="*/ 2147483647 h 92"/>
              <a:gd name="T44" fmla="*/ 2147483647 w 62"/>
              <a:gd name="T45" fmla="*/ 2147483647 h 92"/>
              <a:gd name="T46" fmla="*/ 2147483647 w 62"/>
              <a:gd name="T47" fmla="*/ 2147483647 h 92"/>
              <a:gd name="T48" fmla="*/ 2147483647 w 62"/>
              <a:gd name="T49" fmla="*/ 2147483647 h 92"/>
              <a:gd name="T50" fmla="*/ 2147483647 w 62"/>
              <a:gd name="T51" fmla="*/ 2147483647 h 92"/>
              <a:gd name="T52" fmla="*/ 2147483647 w 62"/>
              <a:gd name="T53" fmla="*/ 2147483647 h 92"/>
              <a:gd name="T54" fmla="*/ 2147483647 w 62"/>
              <a:gd name="T55" fmla="*/ 2147483647 h 92"/>
              <a:gd name="T56" fmla="*/ 2147483647 w 62"/>
              <a:gd name="T57" fmla="*/ 2147483647 h 92"/>
              <a:gd name="T58" fmla="*/ 2147483647 w 62"/>
              <a:gd name="T59" fmla="*/ 2147483647 h 92"/>
              <a:gd name="T60" fmla="*/ 2147483647 w 62"/>
              <a:gd name="T61" fmla="*/ 2147483647 h 92"/>
              <a:gd name="T62" fmla="*/ 2147483647 w 62"/>
              <a:gd name="T63" fmla="*/ 2147483647 h 92"/>
              <a:gd name="T64" fmla="*/ 2147483647 w 62"/>
              <a:gd name="T65" fmla="*/ 2147483647 h 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2" h="92">
                <a:moveTo>
                  <a:pt x="54" y="75"/>
                </a:moveTo>
                <a:lnTo>
                  <a:pt x="55" y="77"/>
                </a:lnTo>
                <a:lnTo>
                  <a:pt x="49" y="77"/>
                </a:lnTo>
                <a:lnTo>
                  <a:pt x="16" y="92"/>
                </a:lnTo>
                <a:lnTo>
                  <a:pt x="2" y="86"/>
                </a:lnTo>
                <a:lnTo>
                  <a:pt x="4" y="86"/>
                </a:lnTo>
                <a:lnTo>
                  <a:pt x="7" y="86"/>
                </a:lnTo>
                <a:lnTo>
                  <a:pt x="7" y="79"/>
                </a:lnTo>
                <a:lnTo>
                  <a:pt x="3" y="78"/>
                </a:lnTo>
                <a:lnTo>
                  <a:pt x="0" y="64"/>
                </a:lnTo>
                <a:lnTo>
                  <a:pt x="7" y="46"/>
                </a:lnTo>
                <a:lnTo>
                  <a:pt x="11" y="42"/>
                </a:lnTo>
                <a:lnTo>
                  <a:pt x="7" y="30"/>
                </a:lnTo>
                <a:lnTo>
                  <a:pt x="8" y="24"/>
                </a:lnTo>
                <a:lnTo>
                  <a:pt x="4" y="6"/>
                </a:lnTo>
                <a:lnTo>
                  <a:pt x="5" y="2"/>
                </a:lnTo>
                <a:lnTo>
                  <a:pt x="37" y="3"/>
                </a:lnTo>
                <a:lnTo>
                  <a:pt x="43" y="0"/>
                </a:lnTo>
                <a:lnTo>
                  <a:pt x="46" y="1"/>
                </a:lnTo>
                <a:lnTo>
                  <a:pt x="45" y="7"/>
                </a:lnTo>
                <a:lnTo>
                  <a:pt x="51" y="13"/>
                </a:lnTo>
                <a:lnTo>
                  <a:pt x="49" y="24"/>
                </a:lnTo>
                <a:lnTo>
                  <a:pt x="53" y="25"/>
                </a:lnTo>
                <a:lnTo>
                  <a:pt x="53" y="33"/>
                </a:lnTo>
                <a:lnTo>
                  <a:pt x="51" y="34"/>
                </a:lnTo>
                <a:lnTo>
                  <a:pt x="56" y="40"/>
                </a:lnTo>
                <a:lnTo>
                  <a:pt x="53" y="60"/>
                </a:lnTo>
                <a:lnTo>
                  <a:pt x="57" y="67"/>
                </a:lnTo>
                <a:lnTo>
                  <a:pt x="62" y="72"/>
                </a:lnTo>
                <a:lnTo>
                  <a:pt x="59" y="77"/>
                </a:lnTo>
                <a:lnTo>
                  <a:pt x="55" y="77"/>
                </a:lnTo>
                <a:lnTo>
                  <a:pt x="54" y="75"/>
                </a:lnTo>
                <a:close/>
              </a:path>
            </a:pathLst>
          </a:custGeom>
          <a:solidFill>
            <a:srgbClr val="3399FF"/>
          </a:solidFill>
          <a:ln w="4763"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32" name="Freeform 31"/>
          <p:cNvSpPr>
            <a:spLocks/>
          </p:cNvSpPr>
          <p:nvPr/>
        </p:nvSpPr>
        <p:spPr bwMode="auto">
          <a:xfrm>
            <a:off x="4400603" y="3817604"/>
            <a:ext cx="492125" cy="488950"/>
          </a:xfrm>
          <a:custGeom>
            <a:avLst/>
            <a:gdLst>
              <a:gd name="T0" fmla="*/ 2147483647 w 293"/>
              <a:gd name="T1" fmla="*/ 2147483647 h 291"/>
              <a:gd name="T2" fmla="*/ 2147483647 w 293"/>
              <a:gd name="T3" fmla="*/ 2147483647 h 291"/>
              <a:gd name="T4" fmla="*/ 2147483647 w 293"/>
              <a:gd name="T5" fmla="*/ 2147483647 h 291"/>
              <a:gd name="T6" fmla="*/ 2147483647 w 293"/>
              <a:gd name="T7" fmla="*/ 2147483647 h 291"/>
              <a:gd name="T8" fmla="*/ 2147483647 w 293"/>
              <a:gd name="T9" fmla="*/ 2147483647 h 291"/>
              <a:gd name="T10" fmla="*/ 2147483647 w 293"/>
              <a:gd name="T11" fmla="*/ 2147483647 h 291"/>
              <a:gd name="T12" fmla="*/ 0 w 293"/>
              <a:gd name="T13" fmla="*/ 2147483647 h 291"/>
              <a:gd name="T14" fmla="*/ 2147483647 w 293"/>
              <a:gd name="T15" fmla="*/ 2147483647 h 291"/>
              <a:gd name="T16" fmla="*/ 2147483647 w 293"/>
              <a:gd name="T17" fmla="*/ 2147483647 h 291"/>
              <a:gd name="T18" fmla="*/ 2147483647 w 293"/>
              <a:gd name="T19" fmla="*/ 2147483647 h 291"/>
              <a:gd name="T20" fmla="*/ 2147483647 w 293"/>
              <a:gd name="T21" fmla="*/ 2147483647 h 291"/>
              <a:gd name="T22" fmla="*/ 2147483647 w 293"/>
              <a:gd name="T23" fmla="*/ 2147483647 h 291"/>
              <a:gd name="T24" fmla="*/ 2147483647 w 293"/>
              <a:gd name="T25" fmla="*/ 2147483647 h 291"/>
              <a:gd name="T26" fmla="*/ 2147483647 w 293"/>
              <a:gd name="T27" fmla="*/ 2147483647 h 291"/>
              <a:gd name="T28" fmla="*/ 2147483647 w 293"/>
              <a:gd name="T29" fmla="*/ 2147483647 h 291"/>
              <a:gd name="T30" fmla="*/ 2147483647 w 293"/>
              <a:gd name="T31" fmla="*/ 2147483647 h 291"/>
              <a:gd name="T32" fmla="*/ 2147483647 w 293"/>
              <a:gd name="T33" fmla="*/ 2147483647 h 291"/>
              <a:gd name="T34" fmla="*/ 2147483647 w 293"/>
              <a:gd name="T35" fmla="*/ 2147483647 h 291"/>
              <a:gd name="T36" fmla="*/ 2147483647 w 293"/>
              <a:gd name="T37" fmla="*/ 2147483647 h 291"/>
              <a:gd name="T38" fmla="*/ 2147483647 w 293"/>
              <a:gd name="T39" fmla="*/ 2147483647 h 291"/>
              <a:gd name="T40" fmla="*/ 2147483647 w 293"/>
              <a:gd name="T41" fmla="*/ 2147483647 h 291"/>
              <a:gd name="T42" fmla="*/ 2147483647 w 293"/>
              <a:gd name="T43" fmla="*/ 2147483647 h 291"/>
              <a:gd name="T44" fmla="*/ 2147483647 w 293"/>
              <a:gd name="T45" fmla="*/ 2147483647 h 291"/>
              <a:gd name="T46" fmla="*/ 2147483647 w 293"/>
              <a:gd name="T47" fmla="*/ 2147483647 h 291"/>
              <a:gd name="T48" fmla="*/ 2147483647 w 293"/>
              <a:gd name="T49" fmla="*/ 2147483647 h 291"/>
              <a:gd name="T50" fmla="*/ 2147483647 w 293"/>
              <a:gd name="T51" fmla="*/ 0 h 291"/>
              <a:gd name="T52" fmla="*/ 2147483647 w 293"/>
              <a:gd name="T53" fmla="*/ 2147483647 h 291"/>
              <a:gd name="T54" fmla="*/ 2147483647 w 293"/>
              <a:gd name="T55" fmla="*/ 2147483647 h 291"/>
              <a:gd name="T56" fmla="*/ 2147483647 w 293"/>
              <a:gd name="T57" fmla="*/ 2147483647 h 291"/>
              <a:gd name="T58" fmla="*/ 2147483647 w 293"/>
              <a:gd name="T59" fmla="*/ 2147483647 h 291"/>
              <a:gd name="T60" fmla="*/ 2147483647 w 293"/>
              <a:gd name="T61" fmla="*/ 2147483647 h 291"/>
              <a:gd name="T62" fmla="*/ 2147483647 w 293"/>
              <a:gd name="T63" fmla="*/ 2147483647 h 291"/>
              <a:gd name="T64" fmla="*/ 2147483647 w 293"/>
              <a:gd name="T65" fmla="*/ 2147483647 h 291"/>
              <a:gd name="T66" fmla="*/ 2147483647 w 293"/>
              <a:gd name="T67" fmla="*/ 2147483647 h 291"/>
              <a:gd name="T68" fmla="*/ 2147483647 w 293"/>
              <a:gd name="T69" fmla="*/ 2147483647 h 291"/>
              <a:gd name="T70" fmla="*/ 2147483647 w 293"/>
              <a:gd name="T71" fmla="*/ 2147483647 h 291"/>
              <a:gd name="T72" fmla="*/ 2147483647 w 293"/>
              <a:gd name="T73" fmla="*/ 2147483647 h 291"/>
              <a:gd name="T74" fmla="*/ 2147483647 w 293"/>
              <a:gd name="T75" fmla="*/ 2147483647 h 291"/>
              <a:gd name="T76" fmla="*/ 2147483647 w 293"/>
              <a:gd name="T77" fmla="*/ 2147483647 h 291"/>
              <a:gd name="T78" fmla="*/ 2147483647 w 293"/>
              <a:gd name="T79" fmla="*/ 2147483647 h 291"/>
              <a:gd name="T80" fmla="*/ 2147483647 w 293"/>
              <a:gd name="T81" fmla="*/ 2147483647 h 2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3" h="291">
                <a:moveTo>
                  <a:pt x="183" y="289"/>
                </a:moveTo>
                <a:lnTo>
                  <a:pt x="170" y="291"/>
                </a:lnTo>
                <a:lnTo>
                  <a:pt x="166" y="289"/>
                </a:lnTo>
                <a:lnTo>
                  <a:pt x="169" y="285"/>
                </a:lnTo>
                <a:lnTo>
                  <a:pt x="168" y="278"/>
                </a:lnTo>
                <a:lnTo>
                  <a:pt x="157" y="275"/>
                </a:lnTo>
                <a:lnTo>
                  <a:pt x="154" y="271"/>
                </a:lnTo>
                <a:lnTo>
                  <a:pt x="148" y="271"/>
                </a:lnTo>
                <a:lnTo>
                  <a:pt x="146" y="267"/>
                </a:lnTo>
                <a:lnTo>
                  <a:pt x="139" y="264"/>
                </a:lnTo>
                <a:lnTo>
                  <a:pt x="139" y="259"/>
                </a:lnTo>
                <a:lnTo>
                  <a:pt x="55" y="199"/>
                </a:lnTo>
                <a:lnTo>
                  <a:pt x="0" y="164"/>
                </a:lnTo>
                <a:lnTo>
                  <a:pt x="0" y="157"/>
                </a:lnTo>
                <a:lnTo>
                  <a:pt x="0" y="141"/>
                </a:lnTo>
                <a:lnTo>
                  <a:pt x="22" y="126"/>
                </a:lnTo>
                <a:lnTo>
                  <a:pt x="29" y="127"/>
                </a:lnTo>
                <a:lnTo>
                  <a:pt x="32" y="123"/>
                </a:lnTo>
                <a:lnTo>
                  <a:pt x="44" y="122"/>
                </a:lnTo>
                <a:lnTo>
                  <a:pt x="53" y="112"/>
                </a:lnTo>
                <a:lnTo>
                  <a:pt x="71" y="104"/>
                </a:lnTo>
                <a:lnTo>
                  <a:pt x="71" y="102"/>
                </a:lnTo>
                <a:lnTo>
                  <a:pt x="69" y="101"/>
                </a:lnTo>
                <a:lnTo>
                  <a:pt x="69" y="92"/>
                </a:lnTo>
                <a:lnTo>
                  <a:pt x="80" y="90"/>
                </a:lnTo>
                <a:lnTo>
                  <a:pt x="82" y="86"/>
                </a:lnTo>
                <a:lnTo>
                  <a:pt x="106" y="85"/>
                </a:lnTo>
                <a:lnTo>
                  <a:pt x="105" y="82"/>
                </a:lnTo>
                <a:lnTo>
                  <a:pt x="108" y="78"/>
                </a:lnTo>
                <a:lnTo>
                  <a:pt x="103" y="75"/>
                </a:lnTo>
                <a:lnTo>
                  <a:pt x="99" y="66"/>
                </a:lnTo>
                <a:lnTo>
                  <a:pt x="99" y="52"/>
                </a:lnTo>
                <a:lnTo>
                  <a:pt x="97" y="47"/>
                </a:lnTo>
                <a:lnTo>
                  <a:pt x="99" y="45"/>
                </a:lnTo>
                <a:lnTo>
                  <a:pt x="96" y="43"/>
                </a:lnTo>
                <a:lnTo>
                  <a:pt x="98" y="40"/>
                </a:lnTo>
                <a:lnTo>
                  <a:pt x="92" y="35"/>
                </a:lnTo>
                <a:lnTo>
                  <a:pt x="103" y="31"/>
                </a:lnTo>
                <a:lnTo>
                  <a:pt x="111" y="23"/>
                </a:lnTo>
                <a:lnTo>
                  <a:pt x="118" y="21"/>
                </a:lnTo>
                <a:lnTo>
                  <a:pt x="122" y="22"/>
                </a:lnTo>
                <a:lnTo>
                  <a:pt x="126" y="17"/>
                </a:lnTo>
                <a:lnTo>
                  <a:pt x="139" y="10"/>
                </a:lnTo>
                <a:lnTo>
                  <a:pt x="159" y="9"/>
                </a:lnTo>
                <a:lnTo>
                  <a:pt x="164" y="5"/>
                </a:lnTo>
                <a:lnTo>
                  <a:pt x="178" y="3"/>
                </a:lnTo>
                <a:lnTo>
                  <a:pt x="191" y="3"/>
                </a:lnTo>
                <a:lnTo>
                  <a:pt x="198" y="7"/>
                </a:lnTo>
                <a:lnTo>
                  <a:pt x="213" y="0"/>
                </a:lnTo>
                <a:lnTo>
                  <a:pt x="221" y="3"/>
                </a:lnTo>
                <a:lnTo>
                  <a:pt x="224" y="3"/>
                </a:lnTo>
                <a:lnTo>
                  <a:pt x="225" y="0"/>
                </a:lnTo>
                <a:lnTo>
                  <a:pt x="234" y="4"/>
                </a:lnTo>
                <a:lnTo>
                  <a:pt x="245" y="2"/>
                </a:lnTo>
                <a:lnTo>
                  <a:pt x="238" y="10"/>
                </a:lnTo>
                <a:lnTo>
                  <a:pt x="241" y="11"/>
                </a:lnTo>
                <a:lnTo>
                  <a:pt x="240" y="21"/>
                </a:lnTo>
                <a:lnTo>
                  <a:pt x="241" y="33"/>
                </a:lnTo>
                <a:lnTo>
                  <a:pt x="240" y="42"/>
                </a:lnTo>
                <a:lnTo>
                  <a:pt x="229" y="52"/>
                </a:lnTo>
                <a:lnTo>
                  <a:pt x="229" y="55"/>
                </a:lnTo>
                <a:lnTo>
                  <a:pt x="232" y="66"/>
                </a:lnTo>
                <a:lnTo>
                  <a:pt x="238" y="70"/>
                </a:lnTo>
                <a:lnTo>
                  <a:pt x="241" y="78"/>
                </a:lnTo>
                <a:lnTo>
                  <a:pt x="251" y="85"/>
                </a:lnTo>
                <a:lnTo>
                  <a:pt x="257" y="116"/>
                </a:lnTo>
                <a:lnTo>
                  <a:pt x="255" y="118"/>
                </a:lnTo>
                <a:lnTo>
                  <a:pt x="262" y="134"/>
                </a:lnTo>
                <a:lnTo>
                  <a:pt x="262" y="148"/>
                </a:lnTo>
                <a:lnTo>
                  <a:pt x="264" y="154"/>
                </a:lnTo>
                <a:lnTo>
                  <a:pt x="260" y="163"/>
                </a:lnTo>
                <a:lnTo>
                  <a:pt x="263" y="170"/>
                </a:lnTo>
                <a:lnTo>
                  <a:pt x="263" y="176"/>
                </a:lnTo>
                <a:lnTo>
                  <a:pt x="257" y="178"/>
                </a:lnTo>
                <a:lnTo>
                  <a:pt x="256" y="181"/>
                </a:lnTo>
                <a:lnTo>
                  <a:pt x="265" y="194"/>
                </a:lnTo>
                <a:lnTo>
                  <a:pt x="265" y="202"/>
                </a:lnTo>
                <a:lnTo>
                  <a:pt x="268" y="206"/>
                </a:lnTo>
                <a:lnTo>
                  <a:pt x="286" y="210"/>
                </a:lnTo>
                <a:lnTo>
                  <a:pt x="293" y="222"/>
                </a:lnTo>
                <a:lnTo>
                  <a:pt x="228" y="263"/>
                </a:lnTo>
                <a:lnTo>
                  <a:pt x="205" y="284"/>
                </a:lnTo>
                <a:lnTo>
                  <a:pt x="183" y="289"/>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33" name="Freeform 32"/>
          <p:cNvSpPr>
            <a:spLocks/>
          </p:cNvSpPr>
          <p:nvPr/>
        </p:nvSpPr>
        <p:spPr bwMode="auto">
          <a:xfrm>
            <a:off x="4294240" y="3849355"/>
            <a:ext cx="288925" cy="231775"/>
          </a:xfrm>
          <a:custGeom>
            <a:avLst/>
            <a:gdLst>
              <a:gd name="T0" fmla="*/ 2147483647 w 176"/>
              <a:gd name="T1" fmla="*/ 2147483647 h 140"/>
              <a:gd name="T2" fmla="*/ 2147483647 w 176"/>
              <a:gd name="T3" fmla="*/ 2147483647 h 140"/>
              <a:gd name="T4" fmla="*/ 2147483647 w 176"/>
              <a:gd name="T5" fmla="*/ 2147483647 h 140"/>
              <a:gd name="T6" fmla="*/ 2147483647 w 176"/>
              <a:gd name="T7" fmla="*/ 2147483647 h 140"/>
              <a:gd name="T8" fmla="*/ 2147483647 w 176"/>
              <a:gd name="T9" fmla="*/ 2147483647 h 140"/>
              <a:gd name="T10" fmla="*/ 2147483647 w 176"/>
              <a:gd name="T11" fmla="*/ 2147483647 h 140"/>
              <a:gd name="T12" fmla="*/ 2147483647 w 176"/>
              <a:gd name="T13" fmla="*/ 2147483647 h 140"/>
              <a:gd name="T14" fmla="*/ 2147483647 w 176"/>
              <a:gd name="T15" fmla="*/ 2147483647 h 140"/>
              <a:gd name="T16" fmla="*/ 2147483647 w 176"/>
              <a:gd name="T17" fmla="*/ 2147483647 h 140"/>
              <a:gd name="T18" fmla="*/ 2147483647 w 176"/>
              <a:gd name="T19" fmla="*/ 2147483647 h 140"/>
              <a:gd name="T20" fmla="*/ 2147483647 w 176"/>
              <a:gd name="T21" fmla="*/ 2147483647 h 140"/>
              <a:gd name="T22" fmla="*/ 2147483647 w 176"/>
              <a:gd name="T23" fmla="*/ 2147483647 h 140"/>
              <a:gd name="T24" fmla="*/ 2147483647 w 176"/>
              <a:gd name="T25" fmla="*/ 2147483647 h 140"/>
              <a:gd name="T26" fmla="*/ 2147483647 w 176"/>
              <a:gd name="T27" fmla="*/ 2147483647 h 140"/>
              <a:gd name="T28" fmla="*/ 2147483647 w 176"/>
              <a:gd name="T29" fmla="*/ 2147483647 h 140"/>
              <a:gd name="T30" fmla="*/ 2147483647 w 176"/>
              <a:gd name="T31" fmla="*/ 2147483647 h 140"/>
              <a:gd name="T32" fmla="*/ 2147483647 w 176"/>
              <a:gd name="T33" fmla="*/ 2147483647 h 140"/>
              <a:gd name="T34" fmla="*/ 2147483647 w 176"/>
              <a:gd name="T35" fmla="*/ 2147483647 h 140"/>
              <a:gd name="T36" fmla="*/ 2147483647 w 176"/>
              <a:gd name="T37" fmla="*/ 2147483647 h 140"/>
              <a:gd name="T38" fmla="*/ 2147483647 w 176"/>
              <a:gd name="T39" fmla="*/ 2147483647 h 140"/>
              <a:gd name="T40" fmla="*/ 2147483647 w 176"/>
              <a:gd name="T41" fmla="*/ 2147483647 h 140"/>
              <a:gd name="T42" fmla="*/ 2147483647 w 176"/>
              <a:gd name="T43" fmla="*/ 2147483647 h 140"/>
              <a:gd name="T44" fmla="*/ 2147483647 w 176"/>
              <a:gd name="T45" fmla="*/ 2147483647 h 140"/>
              <a:gd name="T46" fmla="*/ 2147483647 w 176"/>
              <a:gd name="T47" fmla="*/ 2147483647 h 140"/>
              <a:gd name="T48" fmla="*/ 2147483647 w 176"/>
              <a:gd name="T49" fmla="*/ 2147483647 h 140"/>
              <a:gd name="T50" fmla="*/ 2147483647 w 176"/>
              <a:gd name="T51" fmla="*/ 2147483647 h 140"/>
              <a:gd name="T52" fmla="*/ 2147483647 w 176"/>
              <a:gd name="T53" fmla="*/ 2147483647 h 140"/>
              <a:gd name="T54" fmla="*/ 2147483647 w 176"/>
              <a:gd name="T55" fmla="*/ 2147483647 h 140"/>
              <a:gd name="T56" fmla="*/ 2147483647 w 176"/>
              <a:gd name="T57" fmla="*/ 2147483647 h 140"/>
              <a:gd name="T58" fmla="*/ 0 w 176"/>
              <a:gd name="T59" fmla="*/ 2147483647 h 140"/>
              <a:gd name="T60" fmla="*/ 2147483647 w 176"/>
              <a:gd name="T61" fmla="*/ 2147483647 h 140"/>
              <a:gd name="T62" fmla="*/ 2147483647 w 176"/>
              <a:gd name="T63" fmla="*/ 2147483647 h 140"/>
              <a:gd name="T64" fmla="*/ 2147483647 w 176"/>
              <a:gd name="T65" fmla="*/ 2147483647 h 140"/>
              <a:gd name="T66" fmla="*/ 2147483647 w 176"/>
              <a:gd name="T67" fmla="*/ 2147483647 h 140"/>
              <a:gd name="T68" fmla="*/ 2147483647 w 176"/>
              <a:gd name="T69" fmla="*/ 2147483647 h 140"/>
              <a:gd name="T70" fmla="*/ 2147483647 w 176"/>
              <a:gd name="T71" fmla="*/ 2147483647 h 140"/>
              <a:gd name="T72" fmla="*/ 2147483647 w 176"/>
              <a:gd name="T73" fmla="*/ 2147483647 h 140"/>
              <a:gd name="T74" fmla="*/ 2147483647 w 176"/>
              <a:gd name="T75" fmla="*/ 2147483647 h 140"/>
              <a:gd name="T76" fmla="*/ 2147483647 w 176"/>
              <a:gd name="T77" fmla="*/ 2147483647 h 140"/>
              <a:gd name="T78" fmla="*/ 2147483647 w 176"/>
              <a:gd name="T79" fmla="*/ 2147483647 h 140"/>
              <a:gd name="T80" fmla="*/ 2147483647 w 176"/>
              <a:gd name="T81" fmla="*/ 2147483647 h 140"/>
              <a:gd name="T82" fmla="*/ 2147483647 w 176"/>
              <a:gd name="T83" fmla="*/ 2147483647 h 140"/>
              <a:gd name="T84" fmla="*/ 2147483647 w 176"/>
              <a:gd name="T85" fmla="*/ 0 h 140"/>
              <a:gd name="T86" fmla="*/ 2147483647 w 176"/>
              <a:gd name="T87" fmla="*/ 2147483647 h 140"/>
              <a:gd name="T88" fmla="*/ 2147483647 w 176"/>
              <a:gd name="T89" fmla="*/ 2147483647 h 140"/>
              <a:gd name="T90" fmla="*/ 2147483647 w 176"/>
              <a:gd name="T91" fmla="*/ 2147483647 h 1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76" h="140">
                <a:moveTo>
                  <a:pt x="148" y="12"/>
                </a:moveTo>
                <a:lnTo>
                  <a:pt x="148" y="13"/>
                </a:lnTo>
                <a:lnTo>
                  <a:pt x="149" y="15"/>
                </a:lnTo>
                <a:lnTo>
                  <a:pt x="149" y="13"/>
                </a:lnTo>
                <a:lnTo>
                  <a:pt x="160" y="16"/>
                </a:lnTo>
                <a:lnTo>
                  <a:pt x="166" y="21"/>
                </a:lnTo>
                <a:lnTo>
                  <a:pt x="164" y="24"/>
                </a:lnTo>
                <a:lnTo>
                  <a:pt x="167" y="26"/>
                </a:lnTo>
                <a:lnTo>
                  <a:pt x="165" y="28"/>
                </a:lnTo>
                <a:lnTo>
                  <a:pt x="167" y="33"/>
                </a:lnTo>
                <a:lnTo>
                  <a:pt x="167" y="48"/>
                </a:lnTo>
                <a:lnTo>
                  <a:pt x="171" y="57"/>
                </a:lnTo>
                <a:lnTo>
                  <a:pt x="176" y="60"/>
                </a:lnTo>
                <a:lnTo>
                  <a:pt x="173" y="64"/>
                </a:lnTo>
                <a:lnTo>
                  <a:pt x="174" y="67"/>
                </a:lnTo>
                <a:lnTo>
                  <a:pt x="149" y="68"/>
                </a:lnTo>
                <a:lnTo>
                  <a:pt x="147" y="72"/>
                </a:lnTo>
                <a:lnTo>
                  <a:pt x="136" y="74"/>
                </a:lnTo>
                <a:lnTo>
                  <a:pt x="136" y="83"/>
                </a:lnTo>
                <a:lnTo>
                  <a:pt x="138" y="84"/>
                </a:lnTo>
                <a:lnTo>
                  <a:pt x="138" y="86"/>
                </a:lnTo>
                <a:lnTo>
                  <a:pt x="120" y="94"/>
                </a:lnTo>
                <a:lnTo>
                  <a:pt x="111" y="104"/>
                </a:lnTo>
                <a:lnTo>
                  <a:pt x="98" y="106"/>
                </a:lnTo>
                <a:lnTo>
                  <a:pt x="95" y="110"/>
                </a:lnTo>
                <a:lnTo>
                  <a:pt x="88" y="109"/>
                </a:lnTo>
                <a:lnTo>
                  <a:pt x="65" y="124"/>
                </a:lnTo>
                <a:lnTo>
                  <a:pt x="65" y="140"/>
                </a:lnTo>
                <a:lnTo>
                  <a:pt x="0" y="140"/>
                </a:lnTo>
                <a:lnTo>
                  <a:pt x="4" y="136"/>
                </a:lnTo>
                <a:lnTo>
                  <a:pt x="25" y="130"/>
                </a:lnTo>
                <a:lnTo>
                  <a:pt x="43" y="114"/>
                </a:lnTo>
                <a:lnTo>
                  <a:pt x="51" y="99"/>
                </a:lnTo>
                <a:lnTo>
                  <a:pt x="52" y="95"/>
                </a:lnTo>
                <a:lnTo>
                  <a:pt x="48" y="90"/>
                </a:lnTo>
                <a:lnTo>
                  <a:pt x="49" y="78"/>
                </a:lnTo>
                <a:lnTo>
                  <a:pt x="56" y="66"/>
                </a:lnTo>
                <a:lnTo>
                  <a:pt x="56" y="60"/>
                </a:lnTo>
                <a:lnTo>
                  <a:pt x="68" y="48"/>
                </a:lnTo>
                <a:lnTo>
                  <a:pt x="92" y="34"/>
                </a:lnTo>
                <a:lnTo>
                  <a:pt x="121" y="4"/>
                </a:lnTo>
                <a:lnTo>
                  <a:pt x="113" y="0"/>
                </a:lnTo>
                <a:lnTo>
                  <a:pt x="123" y="14"/>
                </a:lnTo>
                <a:lnTo>
                  <a:pt x="142" y="14"/>
                </a:lnTo>
                <a:lnTo>
                  <a:pt x="148" y="12"/>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34" name="Freeform 33"/>
          <p:cNvSpPr>
            <a:spLocks/>
          </p:cNvSpPr>
          <p:nvPr/>
        </p:nvSpPr>
        <p:spPr bwMode="auto">
          <a:xfrm>
            <a:off x="4829228" y="3930316"/>
            <a:ext cx="376237" cy="361950"/>
          </a:xfrm>
          <a:custGeom>
            <a:avLst/>
            <a:gdLst>
              <a:gd name="T0" fmla="*/ 2147483647 w 224"/>
              <a:gd name="T1" fmla="*/ 2147483647 h 216"/>
              <a:gd name="T2" fmla="*/ 2147483647 w 224"/>
              <a:gd name="T3" fmla="*/ 2147483647 h 216"/>
              <a:gd name="T4" fmla="*/ 2147483647 w 224"/>
              <a:gd name="T5" fmla="*/ 2147483647 h 216"/>
              <a:gd name="T6" fmla="*/ 2147483647 w 224"/>
              <a:gd name="T7" fmla="*/ 2147483647 h 216"/>
              <a:gd name="T8" fmla="*/ 2147483647 w 224"/>
              <a:gd name="T9" fmla="*/ 2147483647 h 216"/>
              <a:gd name="T10" fmla="*/ 2147483647 w 224"/>
              <a:gd name="T11" fmla="*/ 2147483647 h 216"/>
              <a:gd name="T12" fmla="*/ 2147483647 w 224"/>
              <a:gd name="T13" fmla="*/ 2147483647 h 216"/>
              <a:gd name="T14" fmla="*/ 2147483647 w 224"/>
              <a:gd name="T15" fmla="*/ 2147483647 h 216"/>
              <a:gd name="T16" fmla="*/ 2147483647 w 224"/>
              <a:gd name="T17" fmla="*/ 2147483647 h 216"/>
              <a:gd name="T18" fmla="*/ 2147483647 w 224"/>
              <a:gd name="T19" fmla="*/ 2147483647 h 216"/>
              <a:gd name="T20" fmla="*/ 2147483647 w 224"/>
              <a:gd name="T21" fmla="*/ 2147483647 h 216"/>
              <a:gd name="T22" fmla="*/ 2147483647 w 224"/>
              <a:gd name="T23" fmla="*/ 2147483647 h 216"/>
              <a:gd name="T24" fmla="*/ 2147483647 w 224"/>
              <a:gd name="T25" fmla="*/ 2147483647 h 216"/>
              <a:gd name="T26" fmla="*/ 2147483647 w 224"/>
              <a:gd name="T27" fmla="*/ 2147483647 h 216"/>
              <a:gd name="T28" fmla="*/ 2147483647 w 224"/>
              <a:gd name="T29" fmla="*/ 2147483647 h 216"/>
              <a:gd name="T30" fmla="*/ 2147483647 w 224"/>
              <a:gd name="T31" fmla="*/ 2147483647 h 216"/>
              <a:gd name="T32" fmla="*/ 2147483647 w 224"/>
              <a:gd name="T33" fmla="*/ 2147483647 h 216"/>
              <a:gd name="T34" fmla="*/ 2147483647 w 224"/>
              <a:gd name="T35" fmla="*/ 2147483647 h 216"/>
              <a:gd name="T36" fmla="*/ 0 w 224"/>
              <a:gd name="T37" fmla="*/ 2147483647 h 216"/>
              <a:gd name="T38" fmla="*/ 2147483647 w 224"/>
              <a:gd name="T39" fmla="*/ 2147483647 h 216"/>
              <a:gd name="T40" fmla="*/ 2147483647 w 224"/>
              <a:gd name="T41" fmla="*/ 2147483647 h 216"/>
              <a:gd name="T42" fmla="*/ 2147483647 w 224"/>
              <a:gd name="T43" fmla="*/ 2147483647 h 216"/>
              <a:gd name="T44" fmla="*/ 2147483647 w 224"/>
              <a:gd name="T45" fmla="*/ 2147483647 h 216"/>
              <a:gd name="T46" fmla="*/ 2147483647 w 224"/>
              <a:gd name="T47" fmla="*/ 2147483647 h 216"/>
              <a:gd name="T48" fmla="*/ 2147483647 w 224"/>
              <a:gd name="T49" fmla="*/ 2147483647 h 216"/>
              <a:gd name="T50" fmla="*/ 2147483647 w 224"/>
              <a:gd name="T51" fmla="*/ 2147483647 h 216"/>
              <a:gd name="T52" fmla="*/ 2147483647 w 224"/>
              <a:gd name="T53" fmla="*/ 0 h 216"/>
              <a:gd name="T54" fmla="*/ 2147483647 w 224"/>
              <a:gd name="T55" fmla="*/ 2147483647 h 216"/>
              <a:gd name="T56" fmla="*/ 2147483647 w 224"/>
              <a:gd name="T57" fmla="*/ 2147483647 h 216"/>
              <a:gd name="T58" fmla="*/ 2147483647 w 224"/>
              <a:gd name="T59" fmla="*/ 2147483647 h 216"/>
              <a:gd name="T60" fmla="*/ 2147483647 w 224"/>
              <a:gd name="T61" fmla="*/ 2147483647 h 216"/>
              <a:gd name="T62" fmla="*/ 2147483647 w 224"/>
              <a:gd name="T63" fmla="*/ 2147483647 h 216"/>
              <a:gd name="T64" fmla="*/ 2147483647 w 224"/>
              <a:gd name="T65" fmla="*/ 2147483647 h 216"/>
              <a:gd name="T66" fmla="*/ 2147483647 w 224"/>
              <a:gd name="T67" fmla="*/ 2147483647 h 216"/>
              <a:gd name="T68" fmla="*/ 2147483647 w 224"/>
              <a:gd name="T69" fmla="*/ 2147483647 h 216"/>
              <a:gd name="T70" fmla="*/ 2147483647 w 224"/>
              <a:gd name="T71" fmla="*/ 2147483647 h 216"/>
              <a:gd name="T72" fmla="*/ 2147483647 w 224"/>
              <a:gd name="T73" fmla="*/ 2147483647 h 216"/>
              <a:gd name="T74" fmla="*/ 2147483647 w 224"/>
              <a:gd name="T75" fmla="*/ 2147483647 h 216"/>
              <a:gd name="T76" fmla="*/ 2147483647 w 224"/>
              <a:gd name="T77" fmla="*/ 2147483647 h 216"/>
              <a:gd name="T78" fmla="*/ 2147483647 w 224"/>
              <a:gd name="T79" fmla="*/ 2147483647 h 216"/>
              <a:gd name="T80" fmla="*/ 2147483647 w 224"/>
              <a:gd name="T81" fmla="*/ 2147483647 h 216"/>
              <a:gd name="T82" fmla="*/ 2147483647 w 224"/>
              <a:gd name="T83" fmla="*/ 2147483647 h 216"/>
              <a:gd name="T84" fmla="*/ 2147483647 w 224"/>
              <a:gd name="T85" fmla="*/ 2147483647 h 216"/>
              <a:gd name="T86" fmla="*/ 2147483647 w 224"/>
              <a:gd name="T87" fmla="*/ 2147483647 h 216"/>
              <a:gd name="T88" fmla="*/ 2147483647 w 224"/>
              <a:gd name="T89" fmla="*/ 2147483647 h 216"/>
              <a:gd name="T90" fmla="*/ 2147483647 w 224"/>
              <a:gd name="T91" fmla="*/ 2147483647 h 216"/>
              <a:gd name="T92" fmla="*/ 2147483647 w 224"/>
              <a:gd name="T93" fmla="*/ 2147483647 h 216"/>
              <a:gd name="T94" fmla="*/ 2147483647 w 224"/>
              <a:gd name="T95" fmla="*/ 2147483647 h 216"/>
              <a:gd name="T96" fmla="*/ 2147483647 w 224"/>
              <a:gd name="T97" fmla="*/ 2147483647 h 216"/>
              <a:gd name="T98" fmla="*/ 2147483647 w 224"/>
              <a:gd name="T99" fmla="*/ 2147483647 h 216"/>
              <a:gd name="T100" fmla="*/ 2147483647 w 224"/>
              <a:gd name="T101" fmla="*/ 2147483647 h 216"/>
              <a:gd name="T102" fmla="*/ 2147483647 w 224"/>
              <a:gd name="T103" fmla="*/ 2147483647 h 216"/>
              <a:gd name="T104" fmla="*/ 2147483647 w 224"/>
              <a:gd name="T105" fmla="*/ 2147483647 h 2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24" h="216">
                <a:moveTo>
                  <a:pt x="208" y="216"/>
                </a:moveTo>
                <a:lnTo>
                  <a:pt x="94" y="156"/>
                </a:lnTo>
                <a:lnTo>
                  <a:pt x="80" y="163"/>
                </a:lnTo>
                <a:lnTo>
                  <a:pt x="69" y="169"/>
                </a:lnTo>
                <a:lnTo>
                  <a:pt x="60" y="161"/>
                </a:lnTo>
                <a:lnTo>
                  <a:pt x="38" y="155"/>
                </a:lnTo>
                <a:lnTo>
                  <a:pt x="31" y="143"/>
                </a:lnTo>
                <a:lnTo>
                  <a:pt x="13" y="139"/>
                </a:lnTo>
                <a:lnTo>
                  <a:pt x="10" y="135"/>
                </a:lnTo>
                <a:lnTo>
                  <a:pt x="10" y="127"/>
                </a:lnTo>
                <a:lnTo>
                  <a:pt x="1" y="114"/>
                </a:lnTo>
                <a:lnTo>
                  <a:pt x="2" y="111"/>
                </a:lnTo>
                <a:lnTo>
                  <a:pt x="8" y="109"/>
                </a:lnTo>
                <a:lnTo>
                  <a:pt x="8" y="103"/>
                </a:lnTo>
                <a:lnTo>
                  <a:pt x="5" y="96"/>
                </a:lnTo>
                <a:lnTo>
                  <a:pt x="9" y="87"/>
                </a:lnTo>
                <a:lnTo>
                  <a:pt x="7" y="81"/>
                </a:lnTo>
                <a:lnTo>
                  <a:pt x="7" y="67"/>
                </a:lnTo>
                <a:lnTo>
                  <a:pt x="0" y="51"/>
                </a:lnTo>
                <a:lnTo>
                  <a:pt x="2" y="49"/>
                </a:lnTo>
                <a:lnTo>
                  <a:pt x="8" y="47"/>
                </a:lnTo>
                <a:lnTo>
                  <a:pt x="12" y="41"/>
                </a:lnTo>
                <a:lnTo>
                  <a:pt x="13" y="38"/>
                </a:lnTo>
                <a:lnTo>
                  <a:pt x="11" y="30"/>
                </a:lnTo>
                <a:lnTo>
                  <a:pt x="13" y="25"/>
                </a:lnTo>
                <a:lnTo>
                  <a:pt x="31" y="12"/>
                </a:lnTo>
                <a:lnTo>
                  <a:pt x="31" y="0"/>
                </a:lnTo>
                <a:lnTo>
                  <a:pt x="42" y="6"/>
                </a:lnTo>
                <a:lnTo>
                  <a:pt x="55" y="4"/>
                </a:lnTo>
                <a:lnTo>
                  <a:pt x="83" y="14"/>
                </a:lnTo>
                <a:lnTo>
                  <a:pt x="91" y="30"/>
                </a:lnTo>
                <a:lnTo>
                  <a:pt x="114" y="35"/>
                </a:lnTo>
                <a:lnTo>
                  <a:pt x="137" y="49"/>
                </a:lnTo>
                <a:lnTo>
                  <a:pt x="145" y="46"/>
                </a:lnTo>
                <a:lnTo>
                  <a:pt x="152" y="39"/>
                </a:lnTo>
                <a:lnTo>
                  <a:pt x="153" y="34"/>
                </a:lnTo>
                <a:lnTo>
                  <a:pt x="150" y="24"/>
                </a:lnTo>
                <a:lnTo>
                  <a:pt x="152" y="17"/>
                </a:lnTo>
                <a:lnTo>
                  <a:pt x="159" y="11"/>
                </a:lnTo>
                <a:lnTo>
                  <a:pt x="174" y="4"/>
                </a:lnTo>
                <a:lnTo>
                  <a:pt x="195" y="10"/>
                </a:lnTo>
                <a:lnTo>
                  <a:pt x="194" y="14"/>
                </a:lnTo>
                <a:lnTo>
                  <a:pt x="197" y="16"/>
                </a:lnTo>
                <a:lnTo>
                  <a:pt x="221" y="21"/>
                </a:lnTo>
                <a:lnTo>
                  <a:pt x="224" y="26"/>
                </a:lnTo>
                <a:lnTo>
                  <a:pt x="220" y="30"/>
                </a:lnTo>
                <a:lnTo>
                  <a:pt x="222" y="40"/>
                </a:lnTo>
                <a:lnTo>
                  <a:pt x="217" y="50"/>
                </a:lnTo>
                <a:lnTo>
                  <a:pt x="222" y="65"/>
                </a:lnTo>
                <a:lnTo>
                  <a:pt x="222" y="178"/>
                </a:lnTo>
                <a:lnTo>
                  <a:pt x="222" y="209"/>
                </a:lnTo>
                <a:lnTo>
                  <a:pt x="208" y="209"/>
                </a:lnTo>
                <a:lnTo>
                  <a:pt x="208" y="216"/>
                </a:lnTo>
                <a:close/>
              </a:path>
            </a:pathLst>
          </a:custGeom>
          <a:solidFill>
            <a:schemeClr val="accent1">
              <a:lumMod val="25000"/>
            </a:schemeClr>
          </a:solidFill>
          <a:ln w="4826" cap="flat" cmpd="sng">
            <a:solidFill>
              <a:schemeClr val="bg1">
                <a:lumMod val="50000"/>
              </a:schemeClr>
            </a:solidFill>
            <a:prstDash val="solid"/>
            <a:round/>
            <a:headEnd type="none" w="med" len="med"/>
            <a:tailEnd type="none" w="med" len="med"/>
          </a:ln>
          <a:effectLst/>
        </p:spPr>
        <p:txBody>
          <a:bodyPr/>
          <a:lstStyle/>
          <a:p>
            <a:pPr algn="ctr" fontAlgn="base">
              <a:spcBef>
                <a:spcPct val="0"/>
              </a:spcBef>
              <a:spcAft>
                <a:spcPct val="0"/>
              </a:spcAft>
              <a:defRPr/>
            </a:pPr>
            <a:endParaRPr lang="en-US">
              <a:solidFill>
                <a:srgbClr val="000000"/>
              </a:solidFill>
            </a:endParaRPr>
          </a:p>
        </p:txBody>
      </p:sp>
      <p:sp>
        <p:nvSpPr>
          <p:cNvPr id="35" name="Freeform 34"/>
          <p:cNvSpPr>
            <a:spLocks/>
          </p:cNvSpPr>
          <p:nvPr/>
        </p:nvSpPr>
        <p:spPr bwMode="auto">
          <a:xfrm>
            <a:off x="5194353" y="3973180"/>
            <a:ext cx="288925" cy="255587"/>
          </a:xfrm>
          <a:custGeom>
            <a:avLst/>
            <a:gdLst>
              <a:gd name="T0" fmla="*/ 2147483647 w 176"/>
              <a:gd name="T1" fmla="*/ 2147483647 h 155"/>
              <a:gd name="T2" fmla="*/ 2147483647 w 176"/>
              <a:gd name="T3" fmla="*/ 2147483647 h 155"/>
              <a:gd name="T4" fmla="*/ 2147483647 w 176"/>
              <a:gd name="T5" fmla="*/ 2147483647 h 155"/>
              <a:gd name="T6" fmla="*/ 2147483647 w 176"/>
              <a:gd name="T7" fmla="*/ 2147483647 h 155"/>
              <a:gd name="T8" fmla="*/ 2147483647 w 176"/>
              <a:gd name="T9" fmla="*/ 2147483647 h 155"/>
              <a:gd name="T10" fmla="*/ 2147483647 w 176"/>
              <a:gd name="T11" fmla="*/ 2147483647 h 155"/>
              <a:gd name="T12" fmla="*/ 2147483647 w 176"/>
              <a:gd name="T13" fmla="*/ 2147483647 h 155"/>
              <a:gd name="T14" fmla="*/ 2147483647 w 176"/>
              <a:gd name="T15" fmla="*/ 2147483647 h 155"/>
              <a:gd name="T16" fmla="*/ 2147483647 w 176"/>
              <a:gd name="T17" fmla="*/ 2147483647 h 155"/>
              <a:gd name="T18" fmla="*/ 2147483647 w 176"/>
              <a:gd name="T19" fmla="*/ 2147483647 h 155"/>
              <a:gd name="T20" fmla="*/ 2147483647 w 176"/>
              <a:gd name="T21" fmla="*/ 2147483647 h 155"/>
              <a:gd name="T22" fmla="*/ 2147483647 w 176"/>
              <a:gd name="T23" fmla="*/ 2147483647 h 155"/>
              <a:gd name="T24" fmla="*/ 2147483647 w 176"/>
              <a:gd name="T25" fmla="*/ 2147483647 h 155"/>
              <a:gd name="T26" fmla="*/ 2147483647 w 176"/>
              <a:gd name="T27" fmla="*/ 2147483647 h 155"/>
              <a:gd name="T28" fmla="*/ 2147483647 w 176"/>
              <a:gd name="T29" fmla="*/ 2147483647 h 155"/>
              <a:gd name="T30" fmla="*/ 2147483647 w 176"/>
              <a:gd name="T31" fmla="*/ 2147483647 h 155"/>
              <a:gd name="T32" fmla="*/ 2147483647 w 176"/>
              <a:gd name="T33" fmla="*/ 2147483647 h 155"/>
              <a:gd name="T34" fmla="*/ 2147483647 w 176"/>
              <a:gd name="T35" fmla="*/ 2147483647 h 155"/>
              <a:gd name="T36" fmla="*/ 2147483647 w 176"/>
              <a:gd name="T37" fmla="*/ 2147483647 h 155"/>
              <a:gd name="T38" fmla="*/ 2147483647 w 176"/>
              <a:gd name="T39" fmla="*/ 2147483647 h 155"/>
              <a:gd name="T40" fmla="*/ 2147483647 w 176"/>
              <a:gd name="T41" fmla="*/ 2147483647 h 155"/>
              <a:gd name="T42" fmla="*/ 2147483647 w 176"/>
              <a:gd name="T43" fmla="*/ 2147483647 h 155"/>
              <a:gd name="T44" fmla="*/ 2147483647 w 176"/>
              <a:gd name="T45" fmla="*/ 2147483647 h 155"/>
              <a:gd name="T46" fmla="*/ 2147483647 w 176"/>
              <a:gd name="T47" fmla="*/ 2147483647 h 155"/>
              <a:gd name="T48" fmla="*/ 2147483647 w 176"/>
              <a:gd name="T49" fmla="*/ 2147483647 h 155"/>
              <a:gd name="T50" fmla="*/ 0 w 176"/>
              <a:gd name="T51" fmla="*/ 2147483647 h 155"/>
              <a:gd name="T52" fmla="*/ 2147483647 w 176"/>
              <a:gd name="T53" fmla="*/ 2147483647 h 155"/>
              <a:gd name="T54" fmla="*/ 2147483647 w 176"/>
              <a:gd name="T55" fmla="*/ 2147483647 h 155"/>
              <a:gd name="T56" fmla="*/ 2147483647 w 176"/>
              <a:gd name="T57" fmla="*/ 0 h 155"/>
              <a:gd name="T58" fmla="*/ 2147483647 w 176"/>
              <a:gd name="T59" fmla="*/ 2147483647 h 155"/>
              <a:gd name="T60" fmla="*/ 2147483647 w 176"/>
              <a:gd name="T61" fmla="*/ 0 h 155"/>
              <a:gd name="T62" fmla="*/ 2147483647 w 176"/>
              <a:gd name="T63" fmla="*/ 2147483647 h 155"/>
              <a:gd name="T64" fmla="*/ 2147483647 w 176"/>
              <a:gd name="T65" fmla="*/ 2147483647 h 155"/>
              <a:gd name="T66" fmla="*/ 2147483647 w 176"/>
              <a:gd name="T67" fmla="*/ 2147483647 h 155"/>
              <a:gd name="T68" fmla="*/ 2147483647 w 176"/>
              <a:gd name="T69" fmla="*/ 2147483647 h 155"/>
              <a:gd name="T70" fmla="*/ 2147483647 w 176"/>
              <a:gd name="T71" fmla="*/ 2147483647 h 155"/>
              <a:gd name="T72" fmla="*/ 2147483647 w 176"/>
              <a:gd name="T73" fmla="*/ 2147483647 h 155"/>
              <a:gd name="T74" fmla="*/ 2147483647 w 176"/>
              <a:gd name="T75" fmla="*/ 2147483647 h 155"/>
              <a:gd name="T76" fmla="*/ 2147483647 w 176"/>
              <a:gd name="T77" fmla="*/ 2147483647 h 155"/>
              <a:gd name="T78" fmla="*/ 2147483647 w 176"/>
              <a:gd name="T79" fmla="*/ 2147483647 h 155"/>
              <a:gd name="T80" fmla="*/ 2147483647 w 176"/>
              <a:gd name="T81" fmla="*/ 2147483647 h 155"/>
              <a:gd name="T82" fmla="*/ 2147483647 w 176"/>
              <a:gd name="T83" fmla="*/ 2147483647 h 155"/>
              <a:gd name="T84" fmla="*/ 2147483647 w 176"/>
              <a:gd name="T85" fmla="*/ 2147483647 h 155"/>
              <a:gd name="T86" fmla="*/ 2147483647 w 176"/>
              <a:gd name="T87" fmla="*/ 2147483647 h 155"/>
              <a:gd name="T88" fmla="*/ 2147483647 w 176"/>
              <a:gd name="T89" fmla="*/ 2147483647 h 155"/>
              <a:gd name="T90" fmla="*/ 2147483647 w 176"/>
              <a:gd name="T91" fmla="*/ 2147483647 h 155"/>
              <a:gd name="T92" fmla="*/ 2147483647 w 176"/>
              <a:gd name="T93" fmla="*/ 2147483647 h 155"/>
              <a:gd name="T94" fmla="*/ 2147483647 w 176"/>
              <a:gd name="T95" fmla="*/ 2147483647 h 155"/>
              <a:gd name="T96" fmla="*/ 2147483647 w 176"/>
              <a:gd name="T97" fmla="*/ 2147483647 h 155"/>
              <a:gd name="T98" fmla="*/ 2147483647 w 176"/>
              <a:gd name="T99" fmla="*/ 2147483647 h 155"/>
              <a:gd name="T100" fmla="*/ 2147483647 w 176"/>
              <a:gd name="T101" fmla="*/ 2147483647 h 155"/>
              <a:gd name="T102" fmla="*/ 2147483647 w 176"/>
              <a:gd name="T103" fmla="*/ 2147483647 h 155"/>
              <a:gd name="T104" fmla="*/ 2147483647 w 176"/>
              <a:gd name="T105" fmla="*/ 2147483647 h 155"/>
              <a:gd name="T106" fmla="*/ 2147483647 w 176"/>
              <a:gd name="T107" fmla="*/ 2147483647 h 155"/>
              <a:gd name="T108" fmla="*/ 2147483647 w 176"/>
              <a:gd name="T109" fmla="*/ 2147483647 h 155"/>
              <a:gd name="T110" fmla="*/ 2147483647 w 176"/>
              <a:gd name="T111" fmla="*/ 2147483647 h 155"/>
              <a:gd name="T112" fmla="*/ 2147483647 w 176"/>
              <a:gd name="T113" fmla="*/ 2147483647 h 155"/>
              <a:gd name="T114" fmla="*/ 2147483647 w 176"/>
              <a:gd name="T115" fmla="*/ 2147483647 h 155"/>
              <a:gd name="T116" fmla="*/ 2147483647 w 176"/>
              <a:gd name="T117" fmla="*/ 2147483647 h 155"/>
              <a:gd name="T118" fmla="*/ 2147483647 w 176"/>
              <a:gd name="T119" fmla="*/ 2147483647 h 15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6" h="155">
                <a:moveTo>
                  <a:pt x="137" y="5"/>
                </a:moveTo>
                <a:lnTo>
                  <a:pt x="138" y="7"/>
                </a:lnTo>
                <a:lnTo>
                  <a:pt x="147" y="36"/>
                </a:lnTo>
                <a:lnTo>
                  <a:pt x="139" y="61"/>
                </a:lnTo>
                <a:lnTo>
                  <a:pt x="123" y="51"/>
                </a:lnTo>
                <a:lnTo>
                  <a:pt x="123" y="44"/>
                </a:lnTo>
                <a:lnTo>
                  <a:pt x="116" y="37"/>
                </a:lnTo>
                <a:lnTo>
                  <a:pt x="114" y="28"/>
                </a:lnTo>
                <a:lnTo>
                  <a:pt x="111" y="35"/>
                </a:lnTo>
                <a:lnTo>
                  <a:pt x="114" y="39"/>
                </a:lnTo>
                <a:lnTo>
                  <a:pt x="116" y="46"/>
                </a:lnTo>
                <a:lnTo>
                  <a:pt x="128" y="62"/>
                </a:lnTo>
                <a:lnTo>
                  <a:pt x="127" y="66"/>
                </a:lnTo>
                <a:lnTo>
                  <a:pt x="132" y="72"/>
                </a:lnTo>
                <a:lnTo>
                  <a:pt x="133" y="82"/>
                </a:lnTo>
                <a:lnTo>
                  <a:pt x="151" y="116"/>
                </a:lnTo>
                <a:lnTo>
                  <a:pt x="161" y="125"/>
                </a:lnTo>
                <a:lnTo>
                  <a:pt x="156" y="125"/>
                </a:lnTo>
                <a:lnTo>
                  <a:pt x="159" y="140"/>
                </a:lnTo>
                <a:lnTo>
                  <a:pt x="176" y="155"/>
                </a:lnTo>
                <a:lnTo>
                  <a:pt x="98" y="155"/>
                </a:lnTo>
                <a:lnTo>
                  <a:pt x="98" y="152"/>
                </a:lnTo>
                <a:lnTo>
                  <a:pt x="96" y="155"/>
                </a:lnTo>
                <a:lnTo>
                  <a:pt x="5" y="155"/>
                </a:lnTo>
                <a:lnTo>
                  <a:pt x="5" y="40"/>
                </a:lnTo>
                <a:lnTo>
                  <a:pt x="0" y="24"/>
                </a:lnTo>
                <a:lnTo>
                  <a:pt x="5" y="14"/>
                </a:lnTo>
                <a:lnTo>
                  <a:pt x="3" y="4"/>
                </a:lnTo>
                <a:lnTo>
                  <a:pt x="7" y="0"/>
                </a:lnTo>
                <a:lnTo>
                  <a:pt x="9" y="2"/>
                </a:lnTo>
                <a:lnTo>
                  <a:pt x="18" y="0"/>
                </a:lnTo>
                <a:lnTo>
                  <a:pt x="39" y="4"/>
                </a:lnTo>
                <a:lnTo>
                  <a:pt x="40" y="7"/>
                </a:lnTo>
                <a:lnTo>
                  <a:pt x="46" y="7"/>
                </a:lnTo>
                <a:lnTo>
                  <a:pt x="47" y="9"/>
                </a:lnTo>
                <a:lnTo>
                  <a:pt x="54" y="10"/>
                </a:lnTo>
                <a:lnTo>
                  <a:pt x="64" y="14"/>
                </a:lnTo>
                <a:lnTo>
                  <a:pt x="77" y="5"/>
                </a:lnTo>
                <a:lnTo>
                  <a:pt x="81" y="7"/>
                </a:lnTo>
                <a:lnTo>
                  <a:pt x="81" y="2"/>
                </a:lnTo>
                <a:lnTo>
                  <a:pt x="91" y="1"/>
                </a:lnTo>
                <a:lnTo>
                  <a:pt x="84" y="4"/>
                </a:lnTo>
                <a:lnTo>
                  <a:pt x="90" y="4"/>
                </a:lnTo>
                <a:lnTo>
                  <a:pt x="93" y="3"/>
                </a:lnTo>
                <a:lnTo>
                  <a:pt x="92" y="1"/>
                </a:lnTo>
                <a:lnTo>
                  <a:pt x="100" y="3"/>
                </a:lnTo>
                <a:lnTo>
                  <a:pt x="104" y="1"/>
                </a:lnTo>
                <a:lnTo>
                  <a:pt x="105" y="2"/>
                </a:lnTo>
                <a:lnTo>
                  <a:pt x="107" y="4"/>
                </a:lnTo>
                <a:lnTo>
                  <a:pt x="109" y="5"/>
                </a:lnTo>
                <a:lnTo>
                  <a:pt x="107" y="5"/>
                </a:lnTo>
                <a:lnTo>
                  <a:pt x="105" y="4"/>
                </a:lnTo>
                <a:lnTo>
                  <a:pt x="104" y="2"/>
                </a:lnTo>
                <a:lnTo>
                  <a:pt x="103" y="6"/>
                </a:lnTo>
                <a:lnTo>
                  <a:pt x="108" y="10"/>
                </a:lnTo>
                <a:lnTo>
                  <a:pt x="110" y="8"/>
                </a:lnTo>
                <a:lnTo>
                  <a:pt x="109" y="6"/>
                </a:lnTo>
                <a:lnTo>
                  <a:pt x="116" y="10"/>
                </a:lnTo>
                <a:lnTo>
                  <a:pt x="137" y="5"/>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36" name="Freeform 35"/>
          <p:cNvSpPr>
            <a:spLocks/>
          </p:cNvSpPr>
          <p:nvPr/>
        </p:nvSpPr>
        <p:spPr bwMode="auto">
          <a:xfrm>
            <a:off x="4808590" y="4451016"/>
            <a:ext cx="182563" cy="274638"/>
          </a:xfrm>
          <a:custGeom>
            <a:avLst/>
            <a:gdLst>
              <a:gd name="T0" fmla="*/ 2147483647 w 109"/>
              <a:gd name="T1" fmla="*/ 2147483647 h 163"/>
              <a:gd name="T2" fmla="*/ 2147483647 w 109"/>
              <a:gd name="T3" fmla="*/ 2147483647 h 163"/>
              <a:gd name="T4" fmla="*/ 2147483647 w 109"/>
              <a:gd name="T5" fmla="*/ 2147483647 h 163"/>
              <a:gd name="T6" fmla="*/ 2147483647 w 109"/>
              <a:gd name="T7" fmla="*/ 2147483647 h 163"/>
              <a:gd name="T8" fmla="*/ 2147483647 w 109"/>
              <a:gd name="T9" fmla="*/ 2147483647 h 163"/>
              <a:gd name="T10" fmla="*/ 2147483647 w 109"/>
              <a:gd name="T11" fmla="*/ 2147483647 h 163"/>
              <a:gd name="T12" fmla="*/ 2147483647 w 109"/>
              <a:gd name="T13" fmla="*/ 2147483647 h 163"/>
              <a:gd name="T14" fmla="*/ 0 w 109"/>
              <a:gd name="T15" fmla="*/ 2147483647 h 163"/>
              <a:gd name="T16" fmla="*/ 2147483647 w 109"/>
              <a:gd name="T17" fmla="*/ 2147483647 h 163"/>
              <a:gd name="T18" fmla="*/ 2147483647 w 109"/>
              <a:gd name="T19" fmla="*/ 2147483647 h 163"/>
              <a:gd name="T20" fmla="*/ 2147483647 w 109"/>
              <a:gd name="T21" fmla="*/ 2147483647 h 163"/>
              <a:gd name="T22" fmla="*/ 2147483647 w 109"/>
              <a:gd name="T23" fmla="*/ 2147483647 h 163"/>
              <a:gd name="T24" fmla="*/ 2147483647 w 109"/>
              <a:gd name="T25" fmla="*/ 2147483647 h 163"/>
              <a:gd name="T26" fmla="*/ 2147483647 w 109"/>
              <a:gd name="T27" fmla="*/ 2147483647 h 163"/>
              <a:gd name="T28" fmla="*/ 2147483647 w 109"/>
              <a:gd name="T29" fmla="*/ 2147483647 h 163"/>
              <a:gd name="T30" fmla="*/ 2147483647 w 109"/>
              <a:gd name="T31" fmla="*/ 2147483647 h 163"/>
              <a:gd name="T32" fmla="*/ 2147483647 w 109"/>
              <a:gd name="T33" fmla="*/ 2147483647 h 163"/>
              <a:gd name="T34" fmla="*/ 2147483647 w 109"/>
              <a:gd name="T35" fmla="*/ 2147483647 h 163"/>
              <a:gd name="T36" fmla="*/ 2147483647 w 109"/>
              <a:gd name="T37" fmla="*/ 2147483647 h 163"/>
              <a:gd name="T38" fmla="*/ 2147483647 w 109"/>
              <a:gd name="T39" fmla="*/ 2147483647 h 163"/>
              <a:gd name="T40" fmla="*/ 2147483647 w 109"/>
              <a:gd name="T41" fmla="*/ 0 h 163"/>
              <a:gd name="T42" fmla="*/ 2147483647 w 109"/>
              <a:gd name="T43" fmla="*/ 2147483647 h 163"/>
              <a:gd name="T44" fmla="*/ 2147483647 w 109"/>
              <a:gd name="T45" fmla="*/ 2147483647 h 163"/>
              <a:gd name="T46" fmla="*/ 2147483647 w 109"/>
              <a:gd name="T47" fmla="*/ 2147483647 h 163"/>
              <a:gd name="T48" fmla="*/ 2147483647 w 109"/>
              <a:gd name="T49" fmla="*/ 2147483647 h 163"/>
              <a:gd name="T50" fmla="*/ 2147483647 w 109"/>
              <a:gd name="T51" fmla="*/ 2147483647 h 163"/>
              <a:gd name="T52" fmla="*/ 2147483647 w 109"/>
              <a:gd name="T53" fmla="*/ 2147483647 h 163"/>
              <a:gd name="T54" fmla="*/ 2147483647 w 109"/>
              <a:gd name="T55" fmla="*/ 2147483647 h 163"/>
              <a:gd name="T56" fmla="*/ 2147483647 w 109"/>
              <a:gd name="T57" fmla="*/ 2147483647 h 163"/>
              <a:gd name="T58" fmla="*/ 2147483647 w 109"/>
              <a:gd name="T59" fmla="*/ 2147483647 h 163"/>
              <a:gd name="T60" fmla="*/ 2147483647 w 109"/>
              <a:gd name="T61" fmla="*/ 2147483647 h 163"/>
              <a:gd name="T62" fmla="*/ 2147483647 w 109"/>
              <a:gd name="T63" fmla="*/ 2147483647 h 163"/>
              <a:gd name="T64" fmla="*/ 2147483647 w 109"/>
              <a:gd name="T65" fmla="*/ 2147483647 h 163"/>
              <a:gd name="T66" fmla="*/ 2147483647 w 109"/>
              <a:gd name="T67" fmla="*/ 2147483647 h 163"/>
              <a:gd name="T68" fmla="*/ 2147483647 w 109"/>
              <a:gd name="T69" fmla="*/ 2147483647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9" h="163">
                <a:moveTo>
                  <a:pt x="68" y="155"/>
                </a:moveTo>
                <a:lnTo>
                  <a:pt x="54" y="153"/>
                </a:lnTo>
                <a:lnTo>
                  <a:pt x="40" y="153"/>
                </a:lnTo>
                <a:lnTo>
                  <a:pt x="40" y="155"/>
                </a:lnTo>
                <a:lnTo>
                  <a:pt x="21" y="155"/>
                </a:lnTo>
                <a:lnTo>
                  <a:pt x="19" y="153"/>
                </a:lnTo>
                <a:lnTo>
                  <a:pt x="21" y="143"/>
                </a:lnTo>
                <a:lnTo>
                  <a:pt x="14" y="132"/>
                </a:lnTo>
                <a:lnTo>
                  <a:pt x="17" y="132"/>
                </a:lnTo>
                <a:lnTo>
                  <a:pt x="14" y="128"/>
                </a:lnTo>
                <a:lnTo>
                  <a:pt x="13" y="131"/>
                </a:lnTo>
                <a:lnTo>
                  <a:pt x="7" y="128"/>
                </a:lnTo>
                <a:lnTo>
                  <a:pt x="6" y="121"/>
                </a:lnTo>
                <a:lnTo>
                  <a:pt x="2" y="120"/>
                </a:lnTo>
                <a:lnTo>
                  <a:pt x="3" y="122"/>
                </a:lnTo>
                <a:lnTo>
                  <a:pt x="0" y="122"/>
                </a:lnTo>
                <a:lnTo>
                  <a:pt x="1" y="118"/>
                </a:lnTo>
                <a:lnTo>
                  <a:pt x="5" y="113"/>
                </a:lnTo>
                <a:lnTo>
                  <a:pt x="5" y="104"/>
                </a:lnTo>
                <a:lnTo>
                  <a:pt x="17" y="94"/>
                </a:lnTo>
                <a:lnTo>
                  <a:pt x="19" y="90"/>
                </a:lnTo>
                <a:lnTo>
                  <a:pt x="24" y="87"/>
                </a:lnTo>
                <a:lnTo>
                  <a:pt x="24" y="89"/>
                </a:lnTo>
                <a:lnTo>
                  <a:pt x="28" y="89"/>
                </a:lnTo>
                <a:lnTo>
                  <a:pt x="30" y="87"/>
                </a:lnTo>
                <a:lnTo>
                  <a:pt x="36" y="91"/>
                </a:lnTo>
                <a:lnTo>
                  <a:pt x="37" y="95"/>
                </a:lnTo>
                <a:lnTo>
                  <a:pt x="40" y="95"/>
                </a:lnTo>
                <a:lnTo>
                  <a:pt x="48" y="86"/>
                </a:lnTo>
                <a:lnTo>
                  <a:pt x="46" y="83"/>
                </a:lnTo>
                <a:lnTo>
                  <a:pt x="50" y="79"/>
                </a:lnTo>
                <a:lnTo>
                  <a:pt x="53" y="67"/>
                </a:lnTo>
                <a:lnTo>
                  <a:pt x="61" y="62"/>
                </a:lnTo>
                <a:lnTo>
                  <a:pt x="62" y="54"/>
                </a:lnTo>
                <a:lnTo>
                  <a:pt x="67" y="50"/>
                </a:lnTo>
                <a:lnTo>
                  <a:pt x="67" y="43"/>
                </a:lnTo>
                <a:lnTo>
                  <a:pt x="70" y="42"/>
                </a:lnTo>
                <a:lnTo>
                  <a:pt x="75" y="30"/>
                </a:lnTo>
                <a:lnTo>
                  <a:pt x="87" y="22"/>
                </a:lnTo>
                <a:lnTo>
                  <a:pt x="87" y="13"/>
                </a:lnTo>
                <a:lnTo>
                  <a:pt x="80" y="10"/>
                </a:lnTo>
                <a:lnTo>
                  <a:pt x="79" y="0"/>
                </a:lnTo>
                <a:lnTo>
                  <a:pt x="84" y="0"/>
                </a:lnTo>
                <a:lnTo>
                  <a:pt x="86" y="5"/>
                </a:lnTo>
                <a:lnTo>
                  <a:pt x="89" y="7"/>
                </a:lnTo>
                <a:lnTo>
                  <a:pt x="91" y="14"/>
                </a:lnTo>
                <a:lnTo>
                  <a:pt x="93" y="15"/>
                </a:lnTo>
                <a:lnTo>
                  <a:pt x="93" y="33"/>
                </a:lnTo>
                <a:lnTo>
                  <a:pt x="101" y="45"/>
                </a:lnTo>
                <a:lnTo>
                  <a:pt x="81" y="45"/>
                </a:lnTo>
                <a:lnTo>
                  <a:pt x="77" y="50"/>
                </a:lnTo>
                <a:lnTo>
                  <a:pt x="95" y="67"/>
                </a:lnTo>
                <a:lnTo>
                  <a:pt x="100" y="76"/>
                </a:lnTo>
                <a:lnTo>
                  <a:pt x="99" y="80"/>
                </a:lnTo>
                <a:lnTo>
                  <a:pt x="89" y="96"/>
                </a:lnTo>
                <a:lnTo>
                  <a:pt x="84" y="101"/>
                </a:lnTo>
                <a:lnTo>
                  <a:pt x="86" y="103"/>
                </a:lnTo>
                <a:lnTo>
                  <a:pt x="85" y="111"/>
                </a:lnTo>
                <a:lnTo>
                  <a:pt x="88" y="113"/>
                </a:lnTo>
                <a:lnTo>
                  <a:pt x="88" y="121"/>
                </a:lnTo>
                <a:lnTo>
                  <a:pt x="93" y="125"/>
                </a:lnTo>
                <a:lnTo>
                  <a:pt x="93" y="129"/>
                </a:lnTo>
                <a:lnTo>
                  <a:pt x="96" y="134"/>
                </a:lnTo>
                <a:lnTo>
                  <a:pt x="108" y="145"/>
                </a:lnTo>
                <a:lnTo>
                  <a:pt x="109" y="155"/>
                </a:lnTo>
                <a:lnTo>
                  <a:pt x="107" y="156"/>
                </a:lnTo>
                <a:lnTo>
                  <a:pt x="107" y="163"/>
                </a:lnTo>
                <a:lnTo>
                  <a:pt x="102" y="159"/>
                </a:lnTo>
                <a:lnTo>
                  <a:pt x="86" y="155"/>
                </a:lnTo>
                <a:lnTo>
                  <a:pt x="68" y="155"/>
                </a:lnTo>
                <a:close/>
              </a:path>
            </a:pathLst>
          </a:custGeom>
          <a:solidFill>
            <a:srgbClr val="3399FF"/>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37" name="Freeform 36"/>
          <p:cNvSpPr>
            <a:spLocks/>
          </p:cNvSpPr>
          <p:nvPr/>
        </p:nvSpPr>
        <p:spPr bwMode="auto">
          <a:xfrm>
            <a:off x="4949878" y="4501816"/>
            <a:ext cx="307975" cy="209550"/>
          </a:xfrm>
          <a:custGeom>
            <a:avLst/>
            <a:gdLst>
              <a:gd name="T0" fmla="*/ 2147483647 w 184"/>
              <a:gd name="T1" fmla="*/ 2147483647 h 125"/>
              <a:gd name="T2" fmla="*/ 2147483647 w 184"/>
              <a:gd name="T3" fmla="*/ 2147483647 h 125"/>
              <a:gd name="T4" fmla="*/ 2147483647 w 184"/>
              <a:gd name="T5" fmla="*/ 2147483647 h 125"/>
              <a:gd name="T6" fmla="*/ 2147483647 w 184"/>
              <a:gd name="T7" fmla="*/ 2147483647 h 125"/>
              <a:gd name="T8" fmla="*/ 2147483647 w 184"/>
              <a:gd name="T9" fmla="*/ 2147483647 h 125"/>
              <a:gd name="T10" fmla="*/ 2147483647 w 184"/>
              <a:gd name="T11" fmla="*/ 2147483647 h 125"/>
              <a:gd name="T12" fmla="*/ 2147483647 w 184"/>
              <a:gd name="T13" fmla="*/ 2147483647 h 125"/>
              <a:gd name="T14" fmla="*/ 2147483647 w 184"/>
              <a:gd name="T15" fmla="*/ 2147483647 h 125"/>
              <a:gd name="T16" fmla="*/ 2147483647 w 184"/>
              <a:gd name="T17" fmla="*/ 2147483647 h 125"/>
              <a:gd name="T18" fmla="*/ 2147483647 w 184"/>
              <a:gd name="T19" fmla="*/ 2147483647 h 125"/>
              <a:gd name="T20" fmla="*/ 2147483647 w 184"/>
              <a:gd name="T21" fmla="*/ 2147483647 h 125"/>
              <a:gd name="T22" fmla="*/ 2147483647 w 184"/>
              <a:gd name="T23" fmla="*/ 2147483647 h 125"/>
              <a:gd name="T24" fmla="*/ 2147483647 w 184"/>
              <a:gd name="T25" fmla="*/ 2147483647 h 125"/>
              <a:gd name="T26" fmla="*/ 2147483647 w 184"/>
              <a:gd name="T27" fmla="*/ 2147483647 h 125"/>
              <a:gd name="T28" fmla="*/ 2147483647 w 184"/>
              <a:gd name="T29" fmla="*/ 2147483647 h 125"/>
              <a:gd name="T30" fmla="*/ 2147483647 w 184"/>
              <a:gd name="T31" fmla="*/ 2147483647 h 125"/>
              <a:gd name="T32" fmla="*/ 2147483647 w 184"/>
              <a:gd name="T33" fmla="*/ 2147483647 h 125"/>
              <a:gd name="T34" fmla="*/ 2147483647 w 184"/>
              <a:gd name="T35" fmla="*/ 2147483647 h 125"/>
              <a:gd name="T36" fmla="*/ 2147483647 w 184"/>
              <a:gd name="T37" fmla="*/ 2147483647 h 125"/>
              <a:gd name="T38" fmla="*/ 2147483647 w 184"/>
              <a:gd name="T39" fmla="*/ 2147483647 h 125"/>
              <a:gd name="T40" fmla="*/ 2147483647 w 184"/>
              <a:gd name="T41" fmla="*/ 2147483647 h 125"/>
              <a:gd name="T42" fmla="*/ 2147483647 w 184"/>
              <a:gd name="T43" fmla="*/ 2147483647 h 125"/>
              <a:gd name="T44" fmla="*/ 2147483647 w 184"/>
              <a:gd name="T45" fmla="*/ 2147483647 h 125"/>
              <a:gd name="T46" fmla="*/ 2147483647 w 184"/>
              <a:gd name="T47" fmla="*/ 2147483647 h 125"/>
              <a:gd name="T48" fmla="*/ 2147483647 w 184"/>
              <a:gd name="T49" fmla="*/ 2147483647 h 125"/>
              <a:gd name="T50" fmla="*/ 2147483647 w 184"/>
              <a:gd name="T51" fmla="*/ 2147483647 h 125"/>
              <a:gd name="T52" fmla="*/ 2147483647 w 184"/>
              <a:gd name="T53" fmla="*/ 2147483647 h 125"/>
              <a:gd name="T54" fmla="*/ 2147483647 w 184"/>
              <a:gd name="T55" fmla="*/ 2147483647 h 125"/>
              <a:gd name="T56" fmla="*/ 2147483647 w 184"/>
              <a:gd name="T57" fmla="*/ 2147483647 h 125"/>
              <a:gd name="T58" fmla="*/ 2147483647 w 184"/>
              <a:gd name="T59" fmla="*/ 2147483647 h 125"/>
              <a:gd name="T60" fmla="*/ 2147483647 w 184"/>
              <a:gd name="T61" fmla="*/ 2147483647 h 125"/>
              <a:gd name="T62" fmla="*/ 2147483647 w 184"/>
              <a:gd name="T63" fmla="*/ 2147483647 h 1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4" h="125">
                <a:moveTo>
                  <a:pt x="15" y="50"/>
                </a:moveTo>
                <a:lnTo>
                  <a:pt x="22" y="50"/>
                </a:lnTo>
                <a:lnTo>
                  <a:pt x="30" y="45"/>
                </a:lnTo>
                <a:lnTo>
                  <a:pt x="34" y="49"/>
                </a:lnTo>
                <a:lnTo>
                  <a:pt x="46" y="43"/>
                </a:lnTo>
                <a:lnTo>
                  <a:pt x="59" y="42"/>
                </a:lnTo>
                <a:lnTo>
                  <a:pt x="66" y="34"/>
                </a:lnTo>
                <a:lnTo>
                  <a:pt x="63" y="31"/>
                </a:lnTo>
                <a:lnTo>
                  <a:pt x="65" y="29"/>
                </a:lnTo>
                <a:lnTo>
                  <a:pt x="84" y="27"/>
                </a:lnTo>
                <a:lnTo>
                  <a:pt x="103" y="11"/>
                </a:lnTo>
                <a:lnTo>
                  <a:pt x="103" y="5"/>
                </a:lnTo>
                <a:lnTo>
                  <a:pt x="114" y="0"/>
                </a:lnTo>
                <a:lnTo>
                  <a:pt x="119" y="1"/>
                </a:lnTo>
                <a:lnTo>
                  <a:pt x="131" y="16"/>
                </a:lnTo>
                <a:lnTo>
                  <a:pt x="130" y="25"/>
                </a:lnTo>
                <a:lnTo>
                  <a:pt x="127" y="28"/>
                </a:lnTo>
                <a:lnTo>
                  <a:pt x="130" y="29"/>
                </a:lnTo>
                <a:lnTo>
                  <a:pt x="129" y="33"/>
                </a:lnTo>
                <a:lnTo>
                  <a:pt x="138" y="33"/>
                </a:lnTo>
                <a:lnTo>
                  <a:pt x="138" y="39"/>
                </a:lnTo>
                <a:lnTo>
                  <a:pt x="147" y="41"/>
                </a:lnTo>
                <a:lnTo>
                  <a:pt x="153" y="45"/>
                </a:lnTo>
                <a:lnTo>
                  <a:pt x="152" y="50"/>
                </a:lnTo>
                <a:lnTo>
                  <a:pt x="170" y="62"/>
                </a:lnTo>
                <a:lnTo>
                  <a:pt x="168" y="65"/>
                </a:lnTo>
                <a:lnTo>
                  <a:pt x="171" y="68"/>
                </a:lnTo>
                <a:lnTo>
                  <a:pt x="170" y="70"/>
                </a:lnTo>
                <a:lnTo>
                  <a:pt x="180" y="75"/>
                </a:lnTo>
                <a:lnTo>
                  <a:pt x="184" y="85"/>
                </a:lnTo>
                <a:lnTo>
                  <a:pt x="179" y="83"/>
                </a:lnTo>
                <a:lnTo>
                  <a:pt x="176" y="85"/>
                </a:lnTo>
                <a:lnTo>
                  <a:pt x="171" y="85"/>
                </a:lnTo>
                <a:lnTo>
                  <a:pt x="157" y="80"/>
                </a:lnTo>
                <a:lnTo>
                  <a:pt x="155" y="81"/>
                </a:lnTo>
                <a:lnTo>
                  <a:pt x="154" y="85"/>
                </a:lnTo>
                <a:lnTo>
                  <a:pt x="146" y="87"/>
                </a:lnTo>
                <a:lnTo>
                  <a:pt x="141" y="84"/>
                </a:lnTo>
                <a:lnTo>
                  <a:pt x="127" y="91"/>
                </a:lnTo>
                <a:lnTo>
                  <a:pt x="120" y="88"/>
                </a:lnTo>
                <a:lnTo>
                  <a:pt x="112" y="98"/>
                </a:lnTo>
                <a:lnTo>
                  <a:pt x="87" y="94"/>
                </a:lnTo>
                <a:lnTo>
                  <a:pt x="84" y="89"/>
                </a:lnTo>
                <a:lnTo>
                  <a:pt x="77" y="84"/>
                </a:lnTo>
                <a:lnTo>
                  <a:pt x="70" y="84"/>
                </a:lnTo>
                <a:lnTo>
                  <a:pt x="66" y="87"/>
                </a:lnTo>
                <a:lnTo>
                  <a:pt x="61" y="94"/>
                </a:lnTo>
                <a:lnTo>
                  <a:pt x="58" y="95"/>
                </a:lnTo>
                <a:lnTo>
                  <a:pt x="60" y="107"/>
                </a:lnTo>
                <a:lnTo>
                  <a:pt x="57" y="104"/>
                </a:lnTo>
                <a:lnTo>
                  <a:pt x="53" y="107"/>
                </a:lnTo>
                <a:lnTo>
                  <a:pt x="43" y="104"/>
                </a:lnTo>
                <a:lnTo>
                  <a:pt x="32" y="106"/>
                </a:lnTo>
                <a:lnTo>
                  <a:pt x="25" y="125"/>
                </a:lnTo>
                <a:lnTo>
                  <a:pt x="24" y="115"/>
                </a:lnTo>
                <a:lnTo>
                  <a:pt x="12" y="104"/>
                </a:lnTo>
                <a:lnTo>
                  <a:pt x="9" y="99"/>
                </a:lnTo>
                <a:lnTo>
                  <a:pt x="9" y="95"/>
                </a:lnTo>
                <a:lnTo>
                  <a:pt x="4" y="91"/>
                </a:lnTo>
                <a:lnTo>
                  <a:pt x="4" y="83"/>
                </a:lnTo>
                <a:lnTo>
                  <a:pt x="1" y="81"/>
                </a:lnTo>
                <a:lnTo>
                  <a:pt x="2" y="73"/>
                </a:lnTo>
                <a:lnTo>
                  <a:pt x="0" y="71"/>
                </a:lnTo>
                <a:lnTo>
                  <a:pt x="5" y="66"/>
                </a:lnTo>
                <a:lnTo>
                  <a:pt x="15" y="50"/>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38" name="Freeform 37"/>
          <p:cNvSpPr>
            <a:spLocks noEditPoints="1"/>
          </p:cNvSpPr>
          <p:nvPr/>
        </p:nvSpPr>
        <p:spPr bwMode="auto">
          <a:xfrm>
            <a:off x="4291064" y="4525629"/>
            <a:ext cx="46038" cy="50800"/>
          </a:xfrm>
          <a:custGeom>
            <a:avLst/>
            <a:gdLst>
              <a:gd name="T0" fmla="*/ 0 w 43"/>
              <a:gd name="T1" fmla="*/ 2147483647 h 43"/>
              <a:gd name="T2" fmla="*/ 2147483647 w 43"/>
              <a:gd name="T3" fmla="*/ 2147483647 h 43"/>
              <a:gd name="T4" fmla="*/ 2147483647 w 43"/>
              <a:gd name="T5" fmla="*/ 2147483647 h 43"/>
              <a:gd name="T6" fmla="*/ 2147483647 w 43"/>
              <a:gd name="T7" fmla="*/ 0 h 43"/>
              <a:gd name="T8" fmla="*/ 2147483647 w 43"/>
              <a:gd name="T9" fmla="*/ 2147483647 h 43"/>
              <a:gd name="T10" fmla="*/ 2147483647 w 43"/>
              <a:gd name="T11" fmla="*/ 2147483647 h 43"/>
              <a:gd name="T12" fmla="*/ 2147483647 w 43"/>
              <a:gd name="T13" fmla="*/ 2147483647 h 43"/>
              <a:gd name="T14" fmla="*/ 2147483647 w 43"/>
              <a:gd name="T15" fmla="*/ 2147483647 h 43"/>
              <a:gd name="T16" fmla="*/ 2147483647 w 43"/>
              <a:gd name="T17" fmla="*/ 2147483647 h 43"/>
              <a:gd name="T18" fmla="*/ 2147483647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2147483647 w 43"/>
              <a:gd name="T35" fmla="*/ 2147483647 h 43"/>
              <a:gd name="T36" fmla="*/ 2147483647 w 43"/>
              <a:gd name="T37" fmla="*/ 2147483647 h 43"/>
              <a:gd name="T38" fmla="*/ 2147483647 w 43"/>
              <a:gd name="T39" fmla="*/ 2147483647 h 43"/>
              <a:gd name="T40" fmla="*/ 0 w 43"/>
              <a:gd name="T41" fmla="*/ 2147483647 h 43"/>
              <a:gd name="T42" fmla="*/ 2147483647 w 43"/>
              <a:gd name="T43" fmla="*/ 2147483647 h 43"/>
              <a:gd name="T44" fmla="*/ 2147483647 w 43"/>
              <a:gd name="T45" fmla="*/ 2147483647 h 43"/>
              <a:gd name="T46" fmla="*/ 2147483647 w 43"/>
              <a:gd name="T47" fmla="*/ 2147483647 h 43"/>
              <a:gd name="T48" fmla="*/ 2147483647 w 43"/>
              <a:gd name="T49" fmla="*/ 2147483647 h 43"/>
              <a:gd name="T50" fmla="*/ 2147483647 w 43"/>
              <a:gd name="T51" fmla="*/ 2147483647 h 43"/>
              <a:gd name="T52" fmla="*/ 0 w 43"/>
              <a:gd name="T53" fmla="*/ 2147483647 h 43"/>
              <a:gd name="T54" fmla="*/ 2147483647 w 43"/>
              <a:gd name="T55" fmla="*/ 2147483647 h 43"/>
              <a:gd name="T56" fmla="*/ 2147483647 w 43"/>
              <a:gd name="T57" fmla="*/ 2147483647 h 43"/>
              <a:gd name="T58" fmla="*/ 2147483647 w 43"/>
              <a:gd name="T59" fmla="*/ 2147483647 h 43"/>
              <a:gd name="T60" fmla="*/ 2147483647 w 43"/>
              <a:gd name="T61" fmla="*/ 2147483647 h 4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3" h="43">
                <a:moveTo>
                  <a:pt x="0" y="13"/>
                </a:moveTo>
                <a:lnTo>
                  <a:pt x="7" y="9"/>
                </a:lnTo>
                <a:lnTo>
                  <a:pt x="12" y="1"/>
                </a:lnTo>
                <a:lnTo>
                  <a:pt x="30" y="0"/>
                </a:lnTo>
                <a:lnTo>
                  <a:pt x="38" y="9"/>
                </a:lnTo>
                <a:lnTo>
                  <a:pt x="37" y="12"/>
                </a:lnTo>
                <a:lnTo>
                  <a:pt x="39" y="13"/>
                </a:lnTo>
                <a:lnTo>
                  <a:pt x="40" y="18"/>
                </a:lnTo>
                <a:lnTo>
                  <a:pt x="37" y="24"/>
                </a:lnTo>
                <a:lnTo>
                  <a:pt x="43" y="21"/>
                </a:lnTo>
                <a:lnTo>
                  <a:pt x="43" y="25"/>
                </a:lnTo>
                <a:lnTo>
                  <a:pt x="38" y="27"/>
                </a:lnTo>
                <a:lnTo>
                  <a:pt x="38" y="31"/>
                </a:lnTo>
                <a:lnTo>
                  <a:pt x="26" y="43"/>
                </a:lnTo>
                <a:lnTo>
                  <a:pt x="11" y="36"/>
                </a:lnTo>
                <a:lnTo>
                  <a:pt x="16" y="34"/>
                </a:lnTo>
                <a:lnTo>
                  <a:pt x="12" y="34"/>
                </a:lnTo>
                <a:lnTo>
                  <a:pt x="5" y="30"/>
                </a:lnTo>
                <a:lnTo>
                  <a:pt x="5" y="24"/>
                </a:lnTo>
                <a:lnTo>
                  <a:pt x="3" y="25"/>
                </a:lnTo>
                <a:lnTo>
                  <a:pt x="0" y="21"/>
                </a:lnTo>
                <a:lnTo>
                  <a:pt x="4" y="23"/>
                </a:lnTo>
                <a:lnTo>
                  <a:pt x="3" y="21"/>
                </a:lnTo>
                <a:lnTo>
                  <a:pt x="6" y="20"/>
                </a:lnTo>
                <a:lnTo>
                  <a:pt x="2" y="20"/>
                </a:lnTo>
                <a:lnTo>
                  <a:pt x="3" y="16"/>
                </a:lnTo>
                <a:lnTo>
                  <a:pt x="0" y="13"/>
                </a:lnTo>
                <a:close/>
                <a:moveTo>
                  <a:pt x="6" y="34"/>
                </a:moveTo>
                <a:lnTo>
                  <a:pt x="10" y="33"/>
                </a:lnTo>
                <a:lnTo>
                  <a:pt x="12" y="35"/>
                </a:lnTo>
                <a:lnTo>
                  <a:pt x="6" y="34"/>
                </a:lnTo>
                <a:close/>
              </a:path>
            </a:pathLst>
          </a:custGeom>
          <a:solidFill>
            <a:srgbClr val="3399FF"/>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39" name="Freeform 38"/>
          <p:cNvSpPr>
            <a:spLocks/>
          </p:cNvSpPr>
          <p:nvPr/>
        </p:nvSpPr>
        <p:spPr bwMode="auto">
          <a:xfrm>
            <a:off x="4335514" y="4562142"/>
            <a:ext cx="95250" cy="98425"/>
          </a:xfrm>
          <a:custGeom>
            <a:avLst/>
            <a:gdLst>
              <a:gd name="T0" fmla="*/ 2147483647 w 57"/>
              <a:gd name="T1" fmla="*/ 2147483647 h 59"/>
              <a:gd name="T2" fmla="*/ 2147483647 w 57"/>
              <a:gd name="T3" fmla="*/ 2147483647 h 59"/>
              <a:gd name="T4" fmla="*/ 2147483647 w 57"/>
              <a:gd name="T5" fmla="*/ 2147483647 h 59"/>
              <a:gd name="T6" fmla="*/ 2147483647 w 57"/>
              <a:gd name="T7" fmla="*/ 2147483647 h 59"/>
              <a:gd name="T8" fmla="*/ 2147483647 w 57"/>
              <a:gd name="T9" fmla="*/ 2147483647 h 59"/>
              <a:gd name="T10" fmla="*/ 2147483647 w 57"/>
              <a:gd name="T11" fmla="*/ 2147483647 h 59"/>
              <a:gd name="T12" fmla="*/ 2147483647 w 57"/>
              <a:gd name="T13" fmla="*/ 2147483647 h 59"/>
              <a:gd name="T14" fmla="*/ 2147483647 w 57"/>
              <a:gd name="T15" fmla="*/ 2147483647 h 59"/>
              <a:gd name="T16" fmla="*/ 0 w 57"/>
              <a:gd name="T17" fmla="*/ 2147483647 h 59"/>
              <a:gd name="T18" fmla="*/ 2147483647 w 57"/>
              <a:gd name="T19" fmla="*/ 2147483647 h 59"/>
              <a:gd name="T20" fmla="*/ 2147483647 w 57"/>
              <a:gd name="T21" fmla="*/ 2147483647 h 59"/>
              <a:gd name="T22" fmla="*/ 2147483647 w 57"/>
              <a:gd name="T23" fmla="*/ 2147483647 h 59"/>
              <a:gd name="T24" fmla="*/ 2147483647 w 57"/>
              <a:gd name="T25" fmla="*/ 0 h 59"/>
              <a:gd name="T26" fmla="*/ 2147483647 w 57"/>
              <a:gd name="T27" fmla="*/ 0 h 59"/>
              <a:gd name="T28" fmla="*/ 2147483647 w 57"/>
              <a:gd name="T29" fmla="*/ 2147483647 h 59"/>
              <a:gd name="T30" fmla="*/ 2147483647 w 57"/>
              <a:gd name="T31" fmla="*/ 2147483647 h 59"/>
              <a:gd name="T32" fmla="*/ 2147483647 w 57"/>
              <a:gd name="T33" fmla="*/ 2147483647 h 59"/>
              <a:gd name="T34" fmla="*/ 2147483647 w 57"/>
              <a:gd name="T35" fmla="*/ 2147483647 h 59"/>
              <a:gd name="T36" fmla="*/ 2147483647 w 57"/>
              <a:gd name="T37" fmla="*/ 2147483647 h 59"/>
              <a:gd name="T38" fmla="*/ 2147483647 w 57"/>
              <a:gd name="T39" fmla="*/ 2147483647 h 59"/>
              <a:gd name="T40" fmla="*/ 2147483647 w 57"/>
              <a:gd name="T41" fmla="*/ 2147483647 h 59"/>
              <a:gd name="T42" fmla="*/ 2147483647 w 57"/>
              <a:gd name="T43" fmla="*/ 2147483647 h 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7" h="59">
                <a:moveTo>
                  <a:pt x="43" y="13"/>
                </a:moveTo>
                <a:lnTo>
                  <a:pt x="45" y="23"/>
                </a:lnTo>
                <a:lnTo>
                  <a:pt x="41" y="28"/>
                </a:lnTo>
                <a:lnTo>
                  <a:pt x="51" y="32"/>
                </a:lnTo>
                <a:lnTo>
                  <a:pt x="53" y="36"/>
                </a:lnTo>
                <a:lnTo>
                  <a:pt x="57" y="37"/>
                </a:lnTo>
                <a:lnTo>
                  <a:pt x="56" y="59"/>
                </a:lnTo>
                <a:lnTo>
                  <a:pt x="33" y="49"/>
                </a:lnTo>
                <a:lnTo>
                  <a:pt x="0" y="22"/>
                </a:lnTo>
                <a:lnTo>
                  <a:pt x="12" y="10"/>
                </a:lnTo>
                <a:lnTo>
                  <a:pt x="12" y="6"/>
                </a:lnTo>
                <a:lnTo>
                  <a:pt x="17" y="4"/>
                </a:lnTo>
                <a:lnTo>
                  <a:pt x="17" y="0"/>
                </a:lnTo>
                <a:lnTo>
                  <a:pt x="26" y="0"/>
                </a:lnTo>
                <a:lnTo>
                  <a:pt x="28" y="2"/>
                </a:lnTo>
                <a:lnTo>
                  <a:pt x="30" y="11"/>
                </a:lnTo>
                <a:lnTo>
                  <a:pt x="28" y="16"/>
                </a:lnTo>
                <a:lnTo>
                  <a:pt x="31" y="15"/>
                </a:lnTo>
                <a:lnTo>
                  <a:pt x="34" y="18"/>
                </a:lnTo>
                <a:lnTo>
                  <a:pt x="37" y="17"/>
                </a:lnTo>
                <a:lnTo>
                  <a:pt x="40" y="11"/>
                </a:lnTo>
                <a:lnTo>
                  <a:pt x="43" y="13"/>
                </a:lnTo>
                <a:close/>
              </a:path>
            </a:pathLst>
          </a:custGeom>
          <a:solidFill>
            <a:srgbClr val="3399FF"/>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40" name="Freeform 39"/>
          <p:cNvSpPr>
            <a:spLocks noEditPoints="1"/>
          </p:cNvSpPr>
          <p:nvPr/>
        </p:nvSpPr>
        <p:spPr bwMode="auto">
          <a:xfrm>
            <a:off x="4808590" y="4674855"/>
            <a:ext cx="68263" cy="65087"/>
          </a:xfrm>
          <a:custGeom>
            <a:avLst/>
            <a:gdLst>
              <a:gd name="T0" fmla="*/ 2147483647 w 40"/>
              <a:gd name="T1" fmla="*/ 2147483647 h 39"/>
              <a:gd name="T2" fmla="*/ 2147483647 w 40"/>
              <a:gd name="T3" fmla="*/ 2147483647 h 39"/>
              <a:gd name="T4" fmla="*/ 0 w 40"/>
              <a:gd name="T5" fmla="*/ 2147483647 h 39"/>
              <a:gd name="T6" fmla="*/ 2147483647 w 40"/>
              <a:gd name="T7" fmla="*/ 0 h 39"/>
              <a:gd name="T8" fmla="*/ 2147483647 w 40"/>
              <a:gd name="T9" fmla="*/ 0 h 39"/>
              <a:gd name="T10" fmla="*/ 2147483647 w 40"/>
              <a:gd name="T11" fmla="*/ 2147483647 h 39"/>
              <a:gd name="T12" fmla="*/ 2147483647 w 40"/>
              <a:gd name="T13" fmla="*/ 2147483647 h 39"/>
              <a:gd name="T14" fmla="*/ 2147483647 w 40"/>
              <a:gd name="T15" fmla="*/ 2147483647 h 39"/>
              <a:gd name="T16" fmla="*/ 2147483647 w 40"/>
              <a:gd name="T17" fmla="*/ 2147483647 h 39"/>
              <a:gd name="T18" fmla="*/ 2147483647 w 40"/>
              <a:gd name="T19" fmla="*/ 2147483647 h 39"/>
              <a:gd name="T20" fmla="*/ 2147483647 w 40"/>
              <a:gd name="T21" fmla="*/ 2147483647 h 39"/>
              <a:gd name="T22" fmla="*/ 2147483647 w 40"/>
              <a:gd name="T23" fmla="*/ 2147483647 h 39"/>
              <a:gd name="T24" fmla="*/ 2147483647 w 40"/>
              <a:gd name="T25" fmla="*/ 2147483647 h 39"/>
              <a:gd name="T26" fmla="*/ 2147483647 w 40"/>
              <a:gd name="T27" fmla="*/ 2147483647 h 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0" h="39">
                <a:moveTo>
                  <a:pt x="5" y="3"/>
                </a:moveTo>
                <a:lnTo>
                  <a:pt x="3" y="8"/>
                </a:lnTo>
                <a:lnTo>
                  <a:pt x="0" y="7"/>
                </a:lnTo>
                <a:lnTo>
                  <a:pt x="2" y="0"/>
                </a:lnTo>
                <a:lnTo>
                  <a:pt x="6" y="0"/>
                </a:lnTo>
                <a:lnTo>
                  <a:pt x="5" y="3"/>
                </a:lnTo>
                <a:close/>
                <a:moveTo>
                  <a:pt x="19" y="20"/>
                </a:moveTo>
                <a:lnTo>
                  <a:pt x="21" y="22"/>
                </a:lnTo>
                <a:lnTo>
                  <a:pt x="40" y="22"/>
                </a:lnTo>
                <a:lnTo>
                  <a:pt x="40" y="39"/>
                </a:lnTo>
                <a:lnTo>
                  <a:pt x="19" y="39"/>
                </a:lnTo>
                <a:lnTo>
                  <a:pt x="12" y="37"/>
                </a:lnTo>
                <a:lnTo>
                  <a:pt x="19" y="26"/>
                </a:lnTo>
                <a:lnTo>
                  <a:pt x="19" y="20"/>
                </a:lnTo>
                <a:close/>
              </a:path>
            </a:pathLst>
          </a:custGeom>
          <a:solidFill>
            <a:srgbClr val="DDDDDD"/>
          </a:solidFill>
          <a:ln w="4763"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41" name="Freeform 40"/>
          <p:cNvSpPr>
            <a:spLocks/>
          </p:cNvSpPr>
          <p:nvPr/>
        </p:nvSpPr>
        <p:spPr bwMode="auto">
          <a:xfrm>
            <a:off x="5294364" y="4787567"/>
            <a:ext cx="46038" cy="41275"/>
          </a:xfrm>
          <a:custGeom>
            <a:avLst/>
            <a:gdLst>
              <a:gd name="T0" fmla="*/ 2147483647 w 28"/>
              <a:gd name="T1" fmla="*/ 2147483647 h 24"/>
              <a:gd name="T2" fmla="*/ 0 w 28"/>
              <a:gd name="T3" fmla="*/ 2147483647 h 24"/>
              <a:gd name="T4" fmla="*/ 2147483647 w 28"/>
              <a:gd name="T5" fmla="*/ 2147483647 h 24"/>
              <a:gd name="T6" fmla="*/ 2147483647 w 28"/>
              <a:gd name="T7" fmla="*/ 2147483647 h 24"/>
              <a:gd name="T8" fmla="*/ 2147483647 w 28"/>
              <a:gd name="T9" fmla="*/ 2147483647 h 24"/>
              <a:gd name="T10" fmla="*/ 2147483647 w 28"/>
              <a:gd name="T11" fmla="*/ 2147483647 h 24"/>
              <a:gd name="T12" fmla="*/ 2147483647 w 28"/>
              <a:gd name="T13" fmla="*/ 2147483647 h 24"/>
              <a:gd name="T14" fmla="*/ 2147483647 w 28"/>
              <a:gd name="T15" fmla="*/ 0 h 24"/>
              <a:gd name="T16" fmla="*/ 2147483647 w 28"/>
              <a:gd name="T17" fmla="*/ 2147483647 h 24"/>
              <a:gd name="T18" fmla="*/ 2147483647 w 28"/>
              <a:gd name="T19" fmla="*/ 2147483647 h 24"/>
              <a:gd name="T20" fmla="*/ 2147483647 w 28"/>
              <a:gd name="T21" fmla="*/ 2147483647 h 24"/>
              <a:gd name="T22" fmla="*/ 2147483647 w 28"/>
              <a:gd name="T23" fmla="*/ 2147483647 h 24"/>
              <a:gd name="T24" fmla="*/ 2147483647 w 28"/>
              <a:gd name="T25" fmla="*/ 2147483647 h 24"/>
              <a:gd name="T26" fmla="*/ 2147483647 w 28"/>
              <a:gd name="T27" fmla="*/ 2147483647 h 24"/>
              <a:gd name="T28" fmla="*/ 2147483647 w 28"/>
              <a:gd name="T29" fmla="*/ 2147483647 h 24"/>
              <a:gd name="T30" fmla="*/ 2147483647 w 28"/>
              <a:gd name="T31" fmla="*/ 2147483647 h 24"/>
              <a:gd name="T32" fmla="*/ 2147483647 w 28"/>
              <a:gd name="T33" fmla="*/ 2147483647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24">
                <a:moveTo>
                  <a:pt x="2" y="23"/>
                </a:moveTo>
                <a:lnTo>
                  <a:pt x="0" y="19"/>
                </a:lnTo>
                <a:lnTo>
                  <a:pt x="3" y="16"/>
                </a:lnTo>
                <a:lnTo>
                  <a:pt x="5" y="8"/>
                </a:lnTo>
                <a:lnTo>
                  <a:pt x="10" y="4"/>
                </a:lnTo>
                <a:lnTo>
                  <a:pt x="13" y="4"/>
                </a:lnTo>
                <a:lnTo>
                  <a:pt x="15" y="5"/>
                </a:lnTo>
                <a:lnTo>
                  <a:pt x="22" y="0"/>
                </a:lnTo>
                <a:lnTo>
                  <a:pt x="27" y="8"/>
                </a:lnTo>
                <a:lnTo>
                  <a:pt x="28" y="14"/>
                </a:lnTo>
                <a:lnTo>
                  <a:pt x="27" y="18"/>
                </a:lnTo>
                <a:lnTo>
                  <a:pt x="24" y="19"/>
                </a:lnTo>
                <a:lnTo>
                  <a:pt x="15" y="18"/>
                </a:lnTo>
                <a:lnTo>
                  <a:pt x="13" y="24"/>
                </a:lnTo>
                <a:lnTo>
                  <a:pt x="7" y="24"/>
                </a:lnTo>
                <a:lnTo>
                  <a:pt x="3" y="22"/>
                </a:lnTo>
                <a:lnTo>
                  <a:pt x="2" y="23"/>
                </a:lnTo>
                <a:close/>
              </a:path>
            </a:pathLst>
          </a:custGeom>
          <a:solidFill>
            <a:schemeClr val="tx1"/>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42" name="Freeform 41"/>
          <p:cNvSpPr>
            <a:spLocks noEditPoints="1"/>
          </p:cNvSpPr>
          <p:nvPr/>
        </p:nvSpPr>
        <p:spPr bwMode="auto">
          <a:xfrm>
            <a:off x="4886377" y="4866941"/>
            <a:ext cx="290512" cy="330200"/>
          </a:xfrm>
          <a:custGeom>
            <a:avLst/>
            <a:gdLst>
              <a:gd name="T0" fmla="*/ 2147483647 w 174"/>
              <a:gd name="T1" fmla="*/ 2147483647 h 196"/>
              <a:gd name="T2" fmla="*/ 2147483647 w 174"/>
              <a:gd name="T3" fmla="*/ 2147483647 h 196"/>
              <a:gd name="T4" fmla="*/ 2147483647 w 174"/>
              <a:gd name="T5" fmla="*/ 2147483647 h 196"/>
              <a:gd name="T6" fmla="*/ 2147483647 w 174"/>
              <a:gd name="T7" fmla="*/ 2147483647 h 196"/>
              <a:gd name="T8" fmla="*/ 2147483647 w 174"/>
              <a:gd name="T9" fmla="*/ 2147483647 h 196"/>
              <a:gd name="T10" fmla="*/ 2147483647 w 174"/>
              <a:gd name="T11" fmla="*/ 0 h 196"/>
              <a:gd name="T12" fmla="*/ 2147483647 w 174"/>
              <a:gd name="T13" fmla="*/ 2147483647 h 196"/>
              <a:gd name="T14" fmla="*/ 0 w 174"/>
              <a:gd name="T15" fmla="*/ 2147483647 h 196"/>
              <a:gd name="T16" fmla="*/ 0 w 174"/>
              <a:gd name="T17" fmla="*/ 2147483647 h 196"/>
              <a:gd name="T18" fmla="*/ 2147483647 w 174"/>
              <a:gd name="T19" fmla="*/ 2147483647 h 196"/>
              <a:gd name="T20" fmla="*/ 2147483647 w 174"/>
              <a:gd name="T21" fmla="*/ 2147483647 h 196"/>
              <a:gd name="T22" fmla="*/ 2147483647 w 174"/>
              <a:gd name="T23" fmla="*/ 2147483647 h 196"/>
              <a:gd name="T24" fmla="*/ 2147483647 w 174"/>
              <a:gd name="T25" fmla="*/ 2147483647 h 196"/>
              <a:gd name="T26" fmla="*/ 2147483647 w 174"/>
              <a:gd name="T27" fmla="*/ 2147483647 h 196"/>
              <a:gd name="T28" fmla="*/ 2147483647 w 174"/>
              <a:gd name="T29" fmla="*/ 2147483647 h 196"/>
              <a:gd name="T30" fmla="*/ 2147483647 w 174"/>
              <a:gd name="T31" fmla="*/ 2147483647 h 196"/>
              <a:gd name="T32" fmla="*/ 2147483647 w 174"/>
              <a:gd name="T33" fmla="*/ 2147483647 h 196"/>
              <a:gd name="T34" fmla="*/ 2147483647 w 174"/>
              <a:gd name="T35" fmla="*/ 2147483647 h 196"/>
              <a:gd name="T36" fmla="*/ 2147483647 w 174"/>
              <a:gd name="T37" fmla="*/ 2147483647 h 196"/>
              <a:gd name="T38" fmla="*/ 2147483647 w 174"/>
              <a:gd name="T39" fmla="*/ 2147483647 h 196"/>
              <a:gd name="T40" fmla="*/ 2147483647 w 174"/>
              <a:gd name="T41" fmla="*/ 2147483647 h 196"/>
              <a:gd name="T42" fmla="*/ 2147483647 w 174"/>
              <a:gd name="T43" fmla="*/ 2147483647 h 196"/>
              <a:gd name="T44" fmla="*/ 2147483647 w 174"/>
              <a:gd name="T45" fmla="*/ 2147483647 h 196"/>
              <a:gd name="T46" fmla="*/ 2147483647 w 174"/>
              <a:gd name="T47" fmla="*/ 2147483647 h 196"/>
              <a:gd name="T48" fmla="*/ 2147483647 w 174"/>
              <a:gd name="T49" fmla="*/ 2147483647 h 196"/>
              <a:gd name="T50" fmla="*/ 2147483647 w 174"/>
              <a:gd name="T51" fmla="*/ 2147483647 h 196"/>
              <a:gd name="T52" fmla="*/ 2147483647 w 174"/>
              <a:gd name="T53" fmla="*/ 2147483647 h 196"/>
              <a:gd name="T54" fmla="*/ 2147483647 w 174"/>
              <a:gd name="T55" fmla="*/ 2147483647 h 196"/>
              <a:gd name="T56" fmla="*/ 2147483647 w 174"/>
              <a:gd name="T57" fmla="*/ 2147483647 h 196"/>
              <a:gd name="T58" fmla="*/ 2147483647 w 174"/>
              <a:gd name="T59" fmla="*/ 2147483647 h 196"/>
              <a:gd name="T60" fmla="*/ 2147483647 w 174"/>
              <a:gd name="T61" fmla="*/ 2147483647 h 196"/>
              <a:gd name="T62" fmla="*/ 2147483647 w 174"/>
              <a:gd name="T63" fmla="*/ 2147483647 h 196"/>
              <a:gd name="T64" fmla="*/ 2147483647 w 174"/>
              <a:gd name="T65" fmla="*/ 2147483647 h 196"/>
              <a:gd name="T66" fmla="*/ 2147483647 w 174"/>
              <a:gd name="T67" fmla="*/ 2147483647 h 196"/>
              <a:gd name="T68" fmla="*/ 2147483647 w 174"/>
              <a:gd name="T69" fmla="*/ 2147483647 h 196"/>
              <a:gd name="T70" fmla="*/ 2147483647 w 174"/>
              <a:gd name="T71" fmla="*/ 2147483647 h 196"/>
              <a:gd name="T72" fmla="*/ 2147483647 w 174"/>
              <a:gd name="T73" fmla="*/ 2147483647 h 196"/>
              <a:gd name="T74" fmla="*/ 2147483647 w 174"/>
              <a:gd name="T75" fmla="*/ 2147483647 h 196"/>
              <a:gd name="T76" fmla="*/ 2147483647 w 174"/>
              <a:gd name="T77" fmla="*/ 2147483647 h 196"/>
              <a:gd name="T78" fmla="*/ 2147483647 w 174"/>
              <a:gd name="T79" fmla="*/ 2147483647 h 196"/>
              <a:gd name="T80" fmla="*/ 2147483647 w 174"/>
              <a:gd name="T81" fmla="*/ 2147483647 h 196"/>
              <a:gd name="T82" fmla="*/ 2147483647 w 174"/>
              <a:gd name="T83" fmla="*/ 2147483647 h 196"/>
              <a:gd name="T84" fmla="*/ 2147483647 w 174"/>
              <a:gd name="T85" fmla="*/ 2147483647 h 196"/>
              <a:gd name="T86" fmla="*/ 2147483647 w 174"/>
              <a:gd name="T87" fmla="*/ 2147483647 h 196"/>
              <a:gd name="T88" fmla="*/ 2147483647 w 174"/>
              <a:gd name="T89" fmla="*/ 2147483647 h 196"/>
              <a:gd name="T90" fmla="*/ 2147483647 w 174"/>
              <a:gd name="T91" fmla="*/ 2147483647 h 196"/>
              <a:gd name="T92" fmla="*/ 2147483647 w 174"/>
              <a:gd name="T93" fmla="*/ 2147483647 h 196"/>
              <a:gd name="T94" fmla="*/ 2147483647 w 174"/>
              <a:gd name="T95" fmla="*/ 2147483647 h 196"/>
              <a:gd name="T96" fmla="*/ 2147483647 w 174"/>
              <a:gd name="T97" fmla="*/ 2147483647 h 196"/>
              <a:gd name="T98" fmla="*/ 2147483647 w 174"/>
              <a:gd name="T99" fmla="*/ 2147483647 h 196"/>
              <a:gd name="T100" fmla="*/ 2147483647 w 174"/>
              <a:gd name="T101" fmla="*/ 2147483647 h 196"/>
              <a:gd name="T102" fmla="*/ 2147483647 w 174"/>
              <a:gd name="T103" fmla="*/ 2147483647 h 196"/>
              <a:gd name="T104" fmla="*/ 2147483647 w 174"/>
              <a:gd name="T105" fmla="*/ 2147483647 h 196"/>
              <a:gd name="T106" fmla="*/ 2147483647 w 174"/>
              <a:gd name="T107" fmla="*/ 2147483647 h 196"/>
              <a:gd name="T108" fmla="*/ 2147483647 w 174"/>
              <a:gd name="T109" fmla="*/ 2147483647 h 196"/>
              <a:gd name="T110" fmla="*/ 2147483647 w 174"/>
              <a:gd name="T111" fmla="*/ 2147483647 h 196"/>
              <a:gd name="T112" fmla="*/ 0 w 174"/>
              <a:gd name="T113" fmla="*/ 2147483647 h 1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196">
                <a:moveTo>
                  <a:pt x="19" y="3"/>
                </a:moveTo>
                <a:lnTo>
                  <a:pt x="12" y="9"/>
                </a:lnTo>
                <a:lnTo>
                  <a:pt x="11" y="18"/>
                </a:lnTo>
                <a:lnTo>
                  <a:pt x="6" y="19"/>
                </a:lnTo>
                <a:lnTo>
                  <a:pt x="4" y="9"/>
                </a:lnTo>
                <a:lnTo>
                  <a:pt x="15" y="0"/>
                </a:lnTo>
                <a:lnTo>
                  <a:pt x="19" y="3"/>
                </a:lnTo>
                <a:close/>
                <a:moveTo>
                  <a:pt x="0" y="184"/>
                </a:moveTo>
                <a:lnTo>
                  <a:pt x="0" y="164"/>
                </a:lnTo>
                <a:lnTo>
                  <a:pt x="4" y="160"/>
                </a:lnTo>
                <a:lnTo>
                  <a:pt x="11" y="128"/>
                </a:lnTo>
                <a:lnTo>
                  <a:pt x="17" y="119"/>
                </a:lnTo>
                <a:lnTo>
                  <a:pt x="24" y="115"/>
                </a:lnTo>
                <a:lnTo>
                  <a:pt x="29" y="105"/>
                </a:lnTo>
                <a:lnTo>
                  <a:pt x="28" y="89"/>
                </a:lnTo>
                <a:lnTo>
                  <a:pt x="17" y="66"/>
                </a:lnTo>
                <a:lnTo>
                  <a:pt x="23" y="62"/>
                </a:lnTo>
                <a:lnTo>
                  <a:pt x="23" y="56"/>
                </a:lnTo>
                <a:lnTo>
                  <a:pt x="15" y="36"/>
                </a:lnTo>
                <a:lnTo>
                  <a:pt x="7" y="24"/>
                </a:lnTo>
                <a:lnTo>
                  <a:pt x="20" y="21"/>
                </a:lnTo>
                <a:lnTo>
                  <a:pt x="69" y="21"/>
                </a:lnTo>
                <a:lnTo>
                  <a:pt x="73" y="40"/>
                </a:lnTo>
                <a:lnTo>
                  <a:pt x="83" y="52"/>
                </a:lnTo>
                <a:lnTo>
                  <a:pt x="96" y="50"/>
                </a:lnTo>
                <a:lnTo>
                  <a:pt x="108" y="51"/>
                </a:lnTo>
                <a:lnTo>
                  <a:pt x="110" y="37"/>
                </a:lnTo>
                <a:lnTo>
                  <a:pt x="126" y="36"/>
                </a:lnTo>
                <a:lnTo>
                  <a:pt x="125" y="41"/>
                </a:lnTo>
                <a:lnTo>
                  <a:pt x="142" y="41"/>
                </a:lnTo>
                <a:lnTo>
                  <a:pt x="142" y="51"/>
                </a:lnTo>
                <a:lnTo>
                  <a:pt x="144" y="58"/>
                </a:lnTo>
                <a:lnTo>
                  <a:pt x="142" y="71"/>
                </a:lnTo>
                <a:lnTo>
                  <a:pt x="150" y="85"/>
                </a:lnTo>
                <a:lnTo>
                  <a:pt x="150" y="90"/>
                </a:lnTo>
                <a:lnTo>
                  <a:pt x="148" y="92"/>
                </a:lnTo>
                <a:lnTo>
                  <a:pt x="149" y="97"/>
                </a:lnTo>
                <a:lnTo>
                  <a:pt x="153" y="94"/>
                </a:lnTo>
                <a:lnTo>
                  <a:pt x="172" y="94"/>
                </a:lnTo>
                <a:lnTo>
                  <a:pt x="174" y="92"/>
                </a:lnTo>
                <a:lnTo>
                  <a:pt x="174" y="113"/>
                </a:lnTo>
                <a:lnTo>
                  <a:pt x="172" y="119"/>
                </a:lnTo>
                <a:lnTo>
                  <a:pt x="174" y="123"/>
                </a:lnTo>
                <a:lnTo>
                  <a:pt x="145" y="123"/>
                </a:lnTo>
                <a:lnTo>
                  <a:pt x="145" y="169"/>
                </a:lnTo>
                <a:lnTo>
                  <a:pt x="148" y="174"/>
                </a:lnTo>
                <a:lnTo>
                  <a:pt x="166" y="190"/>
                </a:lnTo>
                <a:lnTo>
                  <a:pt x="129" y="196"/>
                </a:lnTo>
                <a:lnTo>
                  <a:pt x="122" y="193"/>
                </a:lnTo>
                <a:lnTo>
                  <a:pt x="102" y="193"/>
                </a:lnTo>
                <a:lnTo>
                  <a:pt x="95" y="187"/>
                </a:lnTo>
                <a:lnTo>
                  <a:pt x="32" y="187"/>
                </a:lnTo>
                <a:lnTo>
                  <a:pt x="24" y="181"/>
                </a:lnTo>
                <a:lnTo>
                  <a:pt x="20" y="180"/>
                </a:lnTo>
                <a:lnTo>
                  <a:pt x="12" y="184"/>
                </a:lnTo>
                <a:lnTo>
                  <a:pt x="5" y="183"/>
                </a:lnTo>
                <a:lnTo>
                  <a:pt x="0" y="184"/>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43" name="Freeform 42"/>
          <p:cNvSpPr>
            <a:spLocks/>
          </p:cNvSpPr>
          <p:nvPr/>
        </p:nvSpPr>
        <p:spPr bwMode="auto">
          <a:xfrm>
            <a:off x="5207053" y="5138404"/>
            <a:ext cx="185737" cy="169862"/>
          </a:xfrm>
          <a:custGeom>
            <a:avLst/>
            <a:gdLst>
              <a:gd name="T0" fmla="*/ 0 w 111"/>
              <a:gd name="T1" fmla="*/ 2147483647 h 101"/>
              <a:gd name="T2" fmla="*/ 2147483647 w 111"/>
              <a:gd name="T3" fmla="*/ 2147483647 h 101"/>
              <a:gd name="T4" fmla="*/ 2147483647 w 111"/>
              <a:gd name="T5" fmla="*/ 2147483647 h 101"/>
              <a:gd name="T6" fmla="*/ 2147483647 w 111"/>
              <a:gd name="T7" fmla="*/ 2147483647 h 101"/>
              <a:gd name="T8" fmla="*/ 2147483647 w 111"/>
              <a:gd name="T9" fmla="*/ 2147483647 h 101"/>
              <a:gd name="T10" fmla="*/ 2147483647 w 111"/>
              <a:gd name="T11" fmla="*/ 2147483647 h 101"/>
              <a:gd name="T12" fmla="*/ 2147483647 w 111"/>
              <a:gd name="T13" fmla="*/ 0 h 101"/>
              <a:gd name="T14" fmla="*/ 2147483647 w 111"/>
              <a:gd name="T15" fmla="*/ 0 h 101"/>
              <a:gd name="T16" fmla="*/ 2147483647 w 111"/>
              <a:gd name="T17" fmla="*/ 2147483647 h 101"/>
              <a:gd name="T18" fmla="*/ 2147483647 w 111"/>
              <a:gd name="T19" fmla="*/ 2147483647 h 101"/>
              <a:gd name="T20" fmla="*/ 2147483647 w 111"/>
              <a:gd name="T21" fmla="*/ 2147483647 h 101"/>
              <a:gd name="T22" fmla="*/ 2147483647 w 111"/>
              <a:gd name="T23" fmla="*/ 2147483647 h 101"/>
              <a:gd name="T24" fmla="*/ 2147483647 w 111"/>
              <a:gd name="T25" fmla="*/ 2147483647 h 101"/>
              <a:gd name="T26" fmla="*/ 2147483647 w 111"/>
              <a:gd name="T27" fmla="*/ 2147483647 h 101"/>
              <a:gd name="T28" fmla="*/ 2147483647 w 111"/>
              <a:gd name="T29" fmla="*/ 2147483647 h 101"/>
              <a:gd name="T30" fmla="*/ 2147483647 w 111"/>
              <a:gd name="T31" fmla="*/ 2147483647 h 101"/>
              <a:gd name="T32" fmla="*/ 2147483647 w 111"/>
              <a:gd name="T33" fmla="*/ 2147483647 h 101"/>
              <a:gd name="T34" fmla="*/ 2147483647 w 111"/>
              <a:gd name="T35" fmla="*/ 2147483647 h 101"/>
              <a:gd name="T36" fmla="*/ 2147483647 w 111"/>
              <a:gd name="T37" fmla="*/ 2147483647 h 101"/>
              <a:gd name="T38" fmla="*/ 2147483647 w 111"/>
              <a:gd name="T39" fmla="*/ 2147483647 h 101"/>
              <a:gd name="T40" fmla="*/ 2147483647 w 111"/>
              <a:gd name="T41" fmla="*/ 2147483647 h 101"/>
              <a:gd name="T42" fmla="*/ 2147483647 w 111"/>
              <a:gd name="T43" fmla="*/ 2147483647 h 101"/>
              <a:gd name="T44" fmla="*/ 2147483647 w 111"/>
              <a:gd name="T45" fmla="*/ 2147483647 h 101"/>
              <a:gd name="T46" fmla="*/ 2147483647 w 111"/>
              <a:gd name="T47" fmla="*/ 2147483647 h 101"/>
              <a:gd name="T48" fmla="*/ 2147483647 w 111"/>
              <a:gd name="T49" fmla="*/ 2147483647 h 101"/>
              <a:gd name="T50" fmla="*/ 2147483647 w 111"/>
              <a:gd name="T51" fmla="*/ 2147483647 h 101"/>
              <a:gd name="T52" fmla="*/ 2147483647 w 111"/>
              <a:gd name="T53" fmla="*/ 2147483647 h 101"/>
              <a:gd name="T54" fmla="*/ 2147483647 w 111"/>
              <a:gd name="T55" fmla="*/ 2147483647 h 101"/>
              <a:gd name="T56" fmla="*/ 2147483647 w 111"/>
              <a:gd name="T57" fmla="*/ 2147483647 h 101"/>
              <a:gd name="T58" fmla="*/ 2147483647 w 111"/>
              <a:gd name="T59" fmla="*/ 2147483647 h 101"/>
              <a:gd name="T60" fmla="*/ 2147483647 w 111"/>
              <a:gd name="T61" fmla="*/ 2147483647 h 101"/>
              <a:gd name="T62" fmla="*/ 2147483647 w 111"/>
              <a:gd name="T63" fmla="*/ 2147483647 h 101"/>
              <a:gd name="T64" fmla="*/ 2147483647 w 111"/>
              <a:gd name="T65" fmla="*/ 2147483647 h 101"/>
              <a:gd name="T66" fmla="*/ 2147483647 w 111"/>
              <a:gd name="T67" fmla="*/ 2147483647 h 101"/>
              <a:gd name="T68" fmla="*/ 2147483647 w 111"/>
              <a:gd name="T69" fmla="*/ 2147483647 h 101"/>
              <a:gd name="T70" fmla="*/ 0 w 111"/>
              <a:gd name="T71" fmla="*/ 2147483647 h 1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1" h="101">
                <a:moveTo>
                  <a:pt x="0" y="31"/>
                </a:moveTo>
                <a:lnTo>
                  <a:pt x="21" y="35"/>
                </a:lnTo>
                <a:lnTo>
                  <a:pt x="25" y="34"/>
                </a:lnTo>
                <a:lnTo>
                  <a:pt x="37" y="19"/>
                </a:lnTo>
                <a:lnTo>
                  <a:pt x="50" y="13"/>
                </a:lnTo>
                <a:lnTo>
                  <a:pt x="52" y="5"/>
                </a:lnTo>
                <a:lnTo>
                  <a:pt x="61" y="0"/>
                </a:lnTo>
                <a:lnTo>
                  <a:pt x="74" y="0"/>
                </a:lnTo>
                <a:lnTo>
                  <a:pt x="74" y="5"/>
                </a:lnTo>
                <a:lnTo>
                  <a:pt x="86" y="5"/>
                </a:lnTo>
                <a:lnTo>
                  <a:pt x="95" y="11"/>
                </a:lnTo>
                <a:lnTo>
                  <a:pt x="110" y="15"/>
                </a:lnTo>
                <a:lnTo>
                  <a:pt x="108" y="19"/>
                </a:lnTo>
                <a:lnTo>
                  <a:pt x="110" y="25"/>
                </a:lnTo>
                <a:lnTo>
                  <a:pt x="109" y="34"/>
                </a:lnTo>
                <a:lnTo>
                  <a:pt x="111" y="39"/>
                </a:lnTo>
                <a:lnTo>
                  <a:pt x="106" y="49"/>
                </a:lnTo>
                <a:lnTo>
                  <a:pt x="108" y="51"/>
                </a:lnTo>
                <a:lnTo>
                  <a:pt x="107" y="56"/>
                </a:lnTo>
                <a:lnTo>
                  <a:pt x="111" y="61"/>
                </a:lnTo>
                <a:lnTo>
                  <a:pt x="110" y="64"/>
                </a:lnTo>
                <a:lnTo>
                  <a:pt x="105" y="73"/>
                </a:lnTo>
                <a:lnTo>
                  <a:pt x="103" y="73"/>
                </a:lnTo>
                <a:lnTo>
                  <a:pt x="101" y="81"/>
                </a:lnTo>
                <a:lnTo>
                  <a:pt x="103" y="84"/>
                </a:lnTo>
                <a:lnTo>
                  <a:pt x="86" y="101"/>
                </a:lnTo>
                <a:lnTo>
                  <a:pt x="59" y="98"/>
                </a:lnTo>
                <a:lnTo>
                  <a:pt x="55" y="95"/>
                </a:lnTo>
                <a:lnTo>
                  <a:pt x="55" y="92"/>
                </a:lnTo>
                <a:lnTo>
                  <a:pt x="40" y="88"/>
                </a:lnTo>
                <a:lnTo>
                  <a:pt x="35" y="80"/>
                </a:lnTo>
                <a:lnTo>
                  <a:pt x="35" y="72"/>
                </a:lnTo>
                <a:lnTo>
                  <a:pt x="29" y="72"/>
                </a:lnTo>
                <a:lnTo>
                  <a:pt x="28" y="65"/>
                </a:lnTo>
                <a:lnTo>
                  <a:pt x="13" y="57"/>
                </a:lnTo>
                <a:lnTo>
                  <a:pt x="0" y="31"/>
                </a:lnTo>
                <a:close/>
              </a:path>
            </a:pathLst>
          </a:custGeom>
          <a:solidFill>
            <a:srgbClr val="3399FF"/>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44" name="Freeform 43"/>
          <p:cNvSpPr>
            <a:spLocks/>
          </p:cNvSpPr>
          <p:nvPr/>
        </p:nvSpPr>
        <p:spPr bwMode="auto">
          <a:xfrm>
            <a:off x="5081639" y="5189204"/>
            <a:ext cx="223838" cy="233362"/>
          </a:xfrm>
          <a:custGeom>
            <a:avLst/>
            <a:gdLst>
              <a:gd name="T0" fmla="*/ 0 w 133"/>
              <a:gd name="T1" fmla="*/ 2147483647 h 139"/>
              <a:gd name="T2" fmla="*/ 0 w 133"/>
              <a:gd name="T3" fmla="*/ 2147483647 h 139"/>
              <a:gd name="T4" fmla="*/ 2147483647 w 133"/>
              <a:gd name="T5" fmla="*/ 2147483647 h 139"/>
              <a:gd name="T6" fmla="*/ 2147483647 w 133"/>
              <a:gd name="T7" fmla="*/ 2147483647 h 139"/>
              <a:gd name="T8" fmla="*/ 2147483647 w 133"/>
              <a:gd name="T9" fmla="*/ 2147483647 h 139"/>
              <a:gd name="T10" fmla="*/ 2147483647 w 133"/>
              <a:gd name="T11" fmla="*/ 2147483647 h 139"/>
              <a:gd name="T12" fmla="*/ 2147483647 w 133"/>
              <a:gd name="T13" fmla="*/ 2147483647 h 139"/>
              <a:gd name="T14" fmla="*/ 2147483647 w 133"/>
              <a:gd name="T15" fmla="*/ 2147483647 h 139"/>
              <a:gd name="T16" fmla="*/ 2147483647 w 133"/>
              <a:gd name="T17" fmla="*/ 2147483647 h 139"/>
              <a:gd name="T18" fmla="*/ 2147483647 w 133"/>
              <a:gd name="T19" fmla="*/ 0 h 139"/>
              <a:gd name="T20" fmla="*/ 2147483647 w 133"/>
              <a:gd name="T21" fmla="*/ 2147483647 h 139"/>
              <a:gd name="T22" fmla="*/ 2147483647 w 133"/>
              <a:gd name="T23" fmla="*/ 2147483647 h 139"/>
              <a:gd name="T24" fmla="*/ 2147483647 w 133"/>
              <a:gd name="T25" fmla="*/ 2147483647 h 139"/>
              <a:gd name="T26" fmla="*/ 2147483647 w 133"/>
              <a:gd name="T27" fmla="*/ 2147483647 h 139"/>
              <a:gd name="T28" fmla="*/ 2147483647 w 133"/>
              <a:gd name="T29" fmla="*/ 2147483647 h 139"/>
              <a:gd name="T30" fmla="*/ 2147483647 w 133"/>
              <a:gd name="T31" fmla="*/ 2147483647 h 139"/>
              <a:gd name="T32" fmla="*/ 2147483647 w 133"/>
              <a:gd name="T33" fmla="*/ 2147483647 h 139"/>
              <a:gd name="T34" fmla="*/ 2147483647 w 133"/>
              <a:gd name="T35" fmla="*/ 2147483647 h 139"/>
              <a:gd name="T36" fmla="*/ 2147483647 w 133"/>
              <a:gd name="T37" fmla="*/ 2147483647 h 139"/>
              <a:gd name="T38" fmla="*/ 2147483647 w 133"/>
              <a:gd name="T39" fmla="*/ 2147483647 h 139"/>
              <a:gd name="T40" fmla="*/ 2147483647 w 133"/>
              <a:gd name="T41" fmla="*/ 2147483647 h 139"/>
              <a:gd name="T42" fmla="*/ 2147483647 w 133"/>
              <a:gd name="T43" fmla="*/ 2147483647 h 139"/>
              <a:gd name="T44" fmla="*/ 2147483647 w 133"/>
              <a:gd name="T45" fmla="*/ 2147483647 h 139"/>
              <a:gd name="T46" fmla="*/ 2147483647 w 133"/>
              <a:gd name="T47" fmla="*/ 2147483647 h 139"/>
              <a:gd name="T48" fmla="*/ 2147483647 w 133"/>
              <a:gd name="T49" fmla="*/ 2147483647 h 139"/>
              <a:gd name="T50" fmla="*/ 2147483647 w 133"/>
              <a:gd name="T51" fmla="*/ 2147483647 h 139"/>
              <a:gd name="T52" fmla="*/ 2147483647 w 133"/>
              <a:gd name="T53" fmla="*/ 2147483647 h 139"/>
              <a:gd name="T54" fmla="*/ 2147483647 w 133"/>
              <a:gd name="T55" fmla="*/ 2147483647 h 139"/>
              <a:gd name="T56" fmla="*/ 2147483647 w 133"/>
              <a:gd name="T57" fmla="*/ 2147483647 h 139"/>
              <a:gd name="T58" fmla="*/ 2147483647 w 133"/>
              <a:gd name="T59" fmla="*/ 2147483647 h 139"/>
              <a:gd name="T60" fmla="*/ 2147483647 w 133"/>
              <a:gd name="T61" fmla="*/ 2147483647 h 139"/>
              <a:gd name="T62" fmla="*/ 2147483647 w 133"/>
              <a:gd name="T63" fmla="*/ 2147483647 h 139"/>
              <a:gd name="T64" fmla="*/ 2147483647 w 133"/>
              <a:gd name="T65" fmla="*/ 2147483647 h 139"/>
              <a:gd name="T66" fmla="*/ 2147483647 w 133"/>
              <a:gd name="T67" fmla="*/ 2147483647 h 139"/>
              <a:gd name="T68" fmla="*/ 2147483647 w 133"/>
              <a:gd name="T69" fmla="*/ 2147483647 h 139"/>
              <a:gd name="T70" fmla="*/ 0 w 133"/>
              <a:gd name="T71" fmla="*/ 2147483647 h 1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33" h="139">
                <a:moveTo>
                  <a:pt x="0" y="106"/>
                </a:moveTo>
                <a:lnTo>
                  <a:pt x="0" y="64"/>
                </a:lnTo>
                <a:lnTo>
                  <a:pt x="14" y="63"/>
                </a:lnTo>
                <a:lnTo>
                  <a:pt x="14" y="8"/>
                </a:lnTo>
                <a:lnTo>
                  <a:pt x="47" y="3"/>
                </a:lnTo>
                <a:lnTo>
                  <a:pt x="51" y="11"/>
                </a:lnTo>
                <a:lnTo>
                  <a:pt x="62" y="3"/>
                </a:lnTo>
                <a:lnTo>
                  <a:pt x="65" y="4"/>
                </a:lnTo>
                <a:lnTo>
                  <a:pt x="68" y="1"/>
                </a:lnTo>
                <a:lnTo>
                  <a:pt x="74" y="0"/>
                </a:lnTo>
                <a:lnTo>
                  <a:pt x="87" y="26"/>
                </a:lnTo>
                <a:lnTo>
                  <a:pt x="102" y="34"/>
                </a:lnTo>
                <a:lnTo>
                  <a:pt x="103" y="41"/>
                </a:lnTo>
                <a:lnTo>
                  <a:pt x="109" y="41"/>
                </a:lnTo>
                <a:lnTo>
                  <a:pt x="109" y="49"/>
                </a:lnTo>
                <a:lnTo>
                  <a:pt x="114" y="57"/>
                </a:lnTo>
                <a:lnTo>
                  <a:pt x="129" y="61"/>
                </a:lnTo>
                <a:lnTo>
                  <a:pt x="129" y="64"/>
                </a:lnTo>
                <a:lnTo>
                  <a:pt x="133" y="67"/>
                </a:lnTo>
                <a:lnTo>
                  <a:pt x="118" y="73"/>
                </a:lnTo>
                <a:lnTo>
                  <a:pt x="107" y="84"/>
                </a:lnTo>
                <a:lnTo>
                  <a:pt x="99" y="88"/>
                </a:lnTo>
                <a:lnTo>
                  <a:pt x="97" y="98"/>
                </a:lnTo>
                <a:lnTo>
                  <a:pt x="91" y="104"/>
                </a:lnTo>
                <a:lnTo>
                  <a:pt x="83" y="106"/>
                </a:lnTo>
                <a:lnTo>
                  <a:pt x="78" y="120"/>
                </a:lnTo>
                <a:lnTo>
                  <a:pt x="66" y="122"/>
                </a:lnTo>
                <a:lnTo>
                  <a:pt x="55" y="119"/>
                </a:lnTo>
                <a:lnTo>
                  <a:pt x="49" y="114"/>
                </a:lnTo>
                <a:lnTo>
                  <a:pt x="43" y="114"/>
                </a:lnTo>
                <a:lnTo>
                  <a:pt x="37" y="127"/>
                </a:lnTo>
                <a:lnTo>
                  <a:pt x="24" y="139"/>
                </a:lnTo>
                <a:lnTo>
                  <a:pt x="9" y="138"/>
                </a:lnTo>
                <a:lnTo>
                  <a:pt x="12" y="123"/>
                </a:lnTo>
                <a:lnTo>
                  <a:pt x="5" y="110"/>
                </a:lnTo>
                <a:lnTo>
                  <a:pt x="0" y="106"/>
                </a:lnTo>
                <a:close/>
              </a:path>
            </a:pathLst>
          </a:custGeom>
          <a:solidFill>
            <a:schemeClr val="tx2"/>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45" name="Freeform 44"/>
          <p:cNvSpPr>
            <a:spLocks noEditPoints="1"/>
          </p:cNvSpPr>
          <p:nvPr/>
        </p:nvSpPr>
        <p:spPr bwMode="auto">
          <a:xfrm>
            <a:off x="4997502" y="5303504"/>
            <a:ext cx="508000" cy="722312"/>
          </a:xfrm>
          <a:custGeom>
            <a:avLst/>
            <a:gdLst>
              <a:gd name="T0" fmla="*/ 2147483647 w 302"/>
              <a:gd name="T1" fmla="*/ 2147483647 h 430"/>
              <a:gd name="T2" fmla="*/ 2147483647 w 302"/>
              <a:gd name="T3" fmla="*/ 2147483647 h 430"/>
              <a:gd name="T4" fmla="*/ 2147483647 w 302"/>
              <a:gd name="T5" fmla="*/ 2147483647 h 430"/>
              <a:gd name="T6" fmla="*/ 2147483647 w 302"/>
              <a:gd name="T7" fmla="*/ 2147483647 h 430"/>
              <a:gd name="T8" fmla="*/ 2147483647 w 302"/>
              <a:gd name="T9" fmla="*/ 2147483647 h 430"/>
              <a:gd name="T10" fmla="*/ 2147483647 w 302"/>
              <a:gd name="T11" fmla="*/ 2147483647 h 430"/>
              <a:gd name="T12" fmla="*/ 2147483647 w 302"/>
              <a:gd name="T13" fmla="*/ 2147483647 h 430"/>
              <a:gd name="T14" fmla="*/ 2147483647 w 302"/>
              <a:gd name="T15" fmla="*/ 2147483647 h 430"/>
              <a:gd name="T16" fmla="*/ 2147483647 w 302"/>
              <a:gd name="T17" fmla="*/ 2147483647 h 430"/>
              <a:gd name="T18" fmla="*/ 2147483647 w 302"/>
              <a:gd name="T19" fmla="*/ 2147483647 h 430"/>
              <a:gd name="T20" fmla="*/ 2147483647 w 302"/>
              <a:gd name="T21" fmla="*/ 2147483647 h 430"/>
              <a:gd name="T22" fmla="*/ 2147483647 w 302"/>
              <a:gd name="T23" fmla="*/ 2147483647 h 430"/>
              <a:gd name="T24" fmla="*/ 2147483647 w 302"/>
              <a:gd name="T25" fmla="*/ 2147483647 h 430"/>
              <a:gd name="T26" fmla="*/ 2147483647 w 302"/>
              <a:gd name="T27" fmla="*/ 2147483647 h 430"/>
              <a:gd name="T28" fmla="*/ 2147483647 w 302"/>
              <a:gd name="T29" fmla="*/ 2147483647 h 430"/>
              <a:gd name="T30" fmla="*/ 2147483647 w 302"/>
              <a:gd name="T31" fmla="*/ 2147483647 h 430"/>
              <a:gd name="T32" fmla="*/ 2147483647 w 302"/>
              <a:gd name="T33" fmla="*/ 2147483647 h 430"/>
              <a:gd name="T34" fmla="*/ 2147483647 w 302"/>
              <a:gd name="T35" fmla="*/ 2147483647 h 430"/>
              <a:gd name="T36" fmla="*/ 0 w 302"/>
              <a:gd name="T37" fmla="*/ 2147483647 h 430"/>
              <a:gd name="T38" fmla="*/ 2147483647 w 302"/>
              <a:gd name="T39" fmla="*/ 2147483647 h 430"/>
              <a:gd name="T40" fmla="*/ 2147483647 w 302"/>
              <a:gd name="T41" fmla="*/ 2147483647 h 430"/>
              <a:gd name="T42" fmla="*/ 2147483647 w 302"/>
              <a:gd name="T43" fmla="*/ 2147483647 h 430"/>
              <a:gd name="T44" fmla="*/ 2147483647 w 302"/>
              <a:gd name="T45" fmla="*/ 2147483647 h 430"/>
              <a:gd name="T46" fmla="*/ 2147483647 w 302"/>
              <a:gd name="T47" fmla="*/ 2147483647 h 430"/>
              <a:gd name="T48" fmla="*/ 2147483647 w 302"/>
              <a:gd name="T49" fmla="*/ 2147483647 h 430"/>
              <a:gd name="T50" fmla="*/ 2147483647 w 302"/>
              <a:gd name="T51" fmla="*/ 2147483647 h 430"/>
              <a:gd name="T52" fmla="*/ 2147483647 w 302"/>
              <a:gd name="T53" fmla="*/ 2147483647 h 430"/>
              <a:gd name="T54" fmla="*/ 2147483647 w 302"/>
              <a:gd name="T55" fmla="*/ 2147483647 h 430"/>
              <a:gd name="T56" fmla="*/ 2147483647 w 302"/>
              <a:gd name="T57" fmla="*/ 2147483647 h 430"/>
              <a:gd name="T58" fmla="*/ 2147483647 w 302"/>
              <a:gd name="T59" fmla="*/ 2147483647 h 430"/>
              <a:gd name="T60" fmla="*/ 2147483647 w 302"/>
              <a:gd name="T61" fmla="*/ 2147483647 h 430"/>
              <a:gd name="T62" fmla="*/ 2147483647 w 302"/>
              <a:gd name="T63" fmla="*/ 2147483647 h 430"/>
              <a:gd name="T64" fmla="*/ 2147483647 w 302"/>
              <a:gd name="T65" fmla="*/ 2147483647 h 430"/>
              <a:gd name="T66" fmla="*/ 2147483647 w 302"/>
              <a:gd name="T67" fmla="*/ 2147483647 h 430"/>
              <a:gd name="T68" fmla="*/ 2147483647 w 302"/>
              <a:gd name="T69" fmla="*/ 2147483647 h 430"/>
              <a:gd name="T70" fmla="*/ 2147483647 w 302"/>
              <a:gd name="T71" fmla="*/ 2147483647 h 430"/>
              <a:gd name="T72" fmla="*/ 2147483647 w 302"/>
              <a:gd name="T73" fmla="*/ 2147483647 h 430"/>
              <a:gd name="T74" fmla="*/ 2147483647 w 302"/>
              <a:gd name="T75" fmla="*/ 2147483647 h 430"/>
              <a:gd name="T76" fmla="*/ 2147483647 w 302"/>
              <a:gd name="T77" fmla="*/ 2147483647 h 430"/>
              <a:gd name="T78" fmla="*/ 2147483647 w 302"/>
              <a:gd name="T79" fmla="*/ 2147483647 h 430"/>
              <a:gd name="T80" fmla="*/ 2147483647 w 302"/>
              <a:gd name="T81" fmla="*/ 2147483647 h 430"/>
              <a:gd name="T82" fmla="*/ 2147483647 w 302"/>
              <a:gd name="T83" fmla="*/ 2147483647 h 4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02" h="430">
                <a:moveTo>
                  <a:pt x="219" y="58"/>
                </a:moveTo>
                <a:lnTo>
                  <a:pt x="210" y="54"/>
                </a:lnTo>
                <a:lnTo>
                  <a:pt x="203" y="64"/>
                </a:lnTo>
                <a:lnTo>
                  <a:pt x="203" y="71"/>
                </a:lnTo>
                <a:lnTo>
                  <a:pt x="208" y="77"/>
                </a:lnTo>
                <a:lnTo>
                  <a:pt x="213" y="79"/>
                </a:lnTo>
                <a:lnTo>
                  <a:pt x="219" y="79"/>
                </a:lnTo>
                <a:lnTo>
                  <a:pt x="220" y="71"/>
                </a:lnTo>
                <a:lnTo>
                  <a:pt x="222" y="72"/>
                </a:lnTo>
                <a:lnTo>
                  <a:pt x="233" y="72"/>
                </a:lnTo>
                <a:lnTo>
                  <a:pt x="225" y="98"/>
                </a:lnTo>
                <a:lnTo>
                  <a:pt x="210" y="112"/>
                </a:lnTo>
                <a:lnTo>
                  <a:pt x="192" y="143"/>
                </a:lnTo>
                <a:lnTo>
                  <a:pt x="162" y="172"/>
                </a:lnTo>
                <a:lnTo>
                  <a:pt x="142" y="184"/>
                </a:lnTo>
                <a:lnTo>
                  <a:pt x="131" y="184"/>
                </a:lnTo>
                <a:lnTo>
                  <a:pt x="131" y="189"/>
                </a:lnTo>
                <a:lnTo>
                  <a:pt x="121" y="188"/>
                </a:lnTo>
                <a:lnTo>
                  <a:pt x="118" y="192"/>
                </a:lnTo>
                <a:lnTo>
                  <a:pt x="101" y="188"/>
                </a:lnTo>
                <a:lnTo>
                  <a:pt x="97" y="190"/>
                </a:lnTo>
                <a:lnTo>
                  <a:pt x="86" y="189"/>
                </a:lnTo>
                <a:lnTo>
                  <a:pt x="75" y="195"/>
                </a:lnTo>
                <a:lnTo>
                  <a:pt x="57" y="197"/>
                </a:lnTo>
                <a:lnTo>
                  <a:pt x="50" y="202"/>
                </a:lnTo>
                <a:lnTo>
                  <a:pt x="40" y="199"/>
                </a:lnTo>
                <a:lnTo>
                  <a:pt x="40" y="195"/>
                </a:lnTo>
                <a:lnTo>
                  <a:pt x="33" y="195"/>
                </a:lnTo>
                <a:lnTo>
                  <a:pt x="33" y="190"/>
                </a:lnTo>
                <a:lnTo>
                  <a:pt x="28" y="190"/>
                </a:lnTo>
                <a:lnTo>
                  <a:pt x="27" y="194"/>
                </a:lnTo>
                <a:lnTo>
                  <a:pt x="26" y="189"/>
                </a:lnTo>
                <a:lnTo>
                  <a:pt x="28" y="183"/>
                </a:lnTo>
                <a:lnTo>
                  <a:pt x="20" y="169"/>
                </a:lnTo>
                <a:lnTo>
                  <a:pt x="26" y="165"/>
                </a:lnTo>
                <a:lnTo>
                  <a:pt x="25" y="153"/>
                </a:lnTo>
                <a:lnTo>
                  <a:pt x="11" y="127"/>
                </a:lnTo>
                <a:lnTo>
                  <a:pt x="0" y="99"/>
                </a:lnTo>
                <a:lnTo>
                  <a:pt x="9" y="90"/>
                </a:lnTo>
                <a:lnTo>
                  <a:pt x="13" y="95"/>
                </a:lnTo>
                <a:lnTo>
                  <a:pt x="13" y="101"/>
                </a:lnTo>
                <a:lnTo>
                  <a:pt x="24" y="104"/>
                </a:lnTo>
                <a:lnTo>
                  <a:pt x="38" y="105"/>
                </a:lnTo>
                <a:lnTo>
                  <a:pt x="44" y="98"/>
                </a:lnTo>
                <a:lnTo>
                  <a:pt x="50" y="96"/>
                </a:lnTo>
                <a:lnTo>
                  <a:pt x="50" y="39"/>
                </a:lnTo>
                <a:lnTo>
                  <a:pt x="55" y="43"/>
                </a:lnTo>
                <a:lnTo>
                  <a:pt x="62" y="56"/>
                </a:lnTo>
                <a:lnTo>
                  <a:pt x="59" y="71"/>
                </a:lnTo>
                <a:lnTo>
                  <a:pt x="74" y="72"/>
                </a:lnTo>
                <a:lnTo>
                  <a:pt x="87" y="60"/>
                </a:lnTo>
                <a:lnTo>
                  <a:pt x="93" y="47"/>
                </a:lnTo>
                <a:lnTo>
                  <a:pt x="99" y="47"/>
                </a:lnTo>
                <a:lnTo>
                  <a:pt x="105" y="52"/>
                </a:lnTo>
                <a:lnTo>
                  <a:pt x="116" y="55"/>
                </a:lnTo>
                <a:lnTo>
                  <a:pt x="128" y="53"/>
                </a:lnTo>
                <a:lnTo>
                  <a:pt x="133" y="39"/>
                </a:lnTo>
                <a:lnTo>
                  <a:pt x="141" y="37"/>
                </a:lnTo>
                <a:lnTo>
                  <a:pt x="147" y="31"/>
                </a:lnTo>
                <a:lnTo>
                  <a:pt x="149" y="21"/>
                </a:lnTo>
                <a:lnTo>
                  <a:pt x="157" y="17"/>
                </a:lnTo>
                <a:lnTo>
                  <a:pt x="168" y="6"/>
                </a:lnTo>
                <a:lnTo>
                  <a:pt x="183" y="0"/>
                </a:lnTo>
                <a:lnTo>
                  <a:pt x="210" y="3"/>
                </a:lnTo>
                <a:lnTo>
                  <a:pt x="214" y="19"/>
                </a:lnTo>
                <a:lnTo>
                  <a:pt x="220" y="34"/>
                </a:lnTo>
                <a:lnTo>
                  <a:pt x="219" y="58"/>
                </a:lnTo>
                <a:close/>
                <a:moveTo>
                  <a:pt x="175" y="102"/>
                </a:moveTo>
                <a:lnTo>
                  <a:pt x="172" y="99"/>
                </a:lnTo>
                <a:lnTo>
                  <a:pt x="166" y="101"/>
                </a:lnTo>
                <a:lnTo>
                  <a:pt x="149" y="116"/>
                </a:lnTo>
                <a:lnTo>
                  <a:pt x="154" y="127"/>
                </a:lnTo>
                <a:lnTo>
                  <a:pt x="160" y="131"/>
                </a:lnTo>
                <a:lnTo>
                  <a:pt x="164" y="133"/>
                </a:lnTo>
                <a:lnTo>
                  <a:pt x="169" y="125"/>
                </a:lnTo>
                <a:lnTo>
                  <a:pt x="180" y="121"/>
                </a:lnTo>
                <a:lnTo>
                  <a:pt x="180" y="118"/>
                </a:lnTo>
                <a:lnTo>
                  <a:pt x="184" y="111"/>
                </a:lnTo>
                <a:lnTo>
                  <a:pt x="182" y="107"/>
                </a:lnTo>
                <a:lnTo>
                  <a:pt x="175" y="102"/>
                </a:lnTo>
                <a:close/>
                <a:moveTo>
                  <a:pt x="302" y="430"/>
                </a:moveTo>
                <a:lnTo>
                  <a:pt x="299" y="429"/>
                </a:lnTo>
                <a:lnTo>
                  <a:pt x="302" y="428"/>
                </a:lnTo>
                <a:lnTo>
                  <a:pt x="302" y="430"/>
                </a:lnTo>
                <a:close/>
              </a:path>
            </a:pathLst>
          </a:custGeom>
          <a:solidFill>
            <a:schemeClr val="tx2"/>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46" name="Freeform 45"/>
          <p:cNvSpPr>
            <a:spLocks/>
          </p:cNvSpPr>
          <p:nvPr/>
        </p:nvSpPr>
        <p:spPr bwMode="auto">
          <a:xfrm>
            <a:off x="5248328" y="5468605"/>
            <a:ext cx="58737" cy="58737"/>
          </a:xfrm>
          <a:custGeom>
            <a:avLst/>
            <a:gdLst>
              <a:gd name="T0" fmla="*/ 2147483647 w 35"/>
              <a:gd name="T1" fmla="*/ 2147483647 h 34"/>
              <a:gd name="T2" fmla="*/ 2147483647 w 35"/>
              <a:gd name="T3" fmla="*/ 2147483647 h 34"/>
              <a:gd name="T4" fmla="*/ 2147483647 w 35"/>
              <a:gd name="T5" fmla="*/ 2147483647 h 34"/>
              <a:gd name="T6" fmla="*/ 2147483647 w 35"/>
              <a:gd name="T7" fmla="*/ 2147483647 h 34"/>
              <a:gd name="T8" fmla="*/ 2147483647 w 35"/>
              <a:gd name="T9" fmla="*/ 2147483647 h 34"/>
              <a:gd name="T10" fmla="*/ 2147483647 w 35"/>
              <a:gd name="T11" fmla="*/ 2147483647 h 34"/>
              <a:gd name="T12" fmla="*/ 2147483647 w 35"/>
              <a:gd name="T13" fmla="*/ 2147483647 h 34"/>
              <a:gd name="T14" fmla="*/ 2147483647 w 35"/>
              <a:gd name="T15" fmla="*/ 2147483647 h 34"/>
              <a:gd name="T16" fmla="*/ 2147483647 w 35"/>
              <a:gd name="T17" fmla="*/ 2147483647 h 34"/>
              <a:gd name="T18" fmla="*/ 0 w 35"/>
              <a:gd name="T19" fmla="*/ 2147483647 h 34"/>
              <a:gd name="T20" fmla="*/ 2147483647 w 35"/>
              <a:gd name="T21" fmla="*/ 2147483647 h 34"/>
              <a:gd name="T22" fmla="*/ 2147483647 w 35"/>
              <a:gd name="T23" fmla="*/ 0 h 34"/>
              <a:gd name="T24" fmla="*/ 2147483647 w 35"/>
              <a:gd name="T25" fmla="*/ 2147483647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34">
                <a:moveTo>
                  <a:pt x="26" y="3"/>
                </a:moveTo>
                <a:lnTo>
                  <a:pt x="33" y="8"/>
                </a:lnTo>
                <a:lnTo>
                  <a:pt x="35" y="12"/>
                </a:lnTo>
                <a:lnTo>
                  <a:pt x="31" y="19"/>
                </a:lnTo>
                <a:lnTo>
                  <a:pt x="31" y="22"/>
                </a:lnTo>
                <a:lnTo>
                  <a:pt x="20" y="26"/>
                </a:lnTo>
                <a:lnTo>
                  <a:pt x="15" y="34"/>
                </a:lnTo>
                <a:lnTo>
                  <a:pt x="11" y="32"/>
                </a:lnTo>
                <a:lnTo>
                  <a:pt x="5" y="28"/>
                </a:lnTo>
                <a:lnTo>
                  <a:pt x="0" y="17"/>
                </a:lnTo>
                <a:lnTo>
                  <a:pt x="17" y="2"/>
                </a:lnTo>
                <a:lnTo>
                  <a:pt x="23" y="0"/>
                </a:lnTo>
                <a:lnTo>
                  <a:pt x="26" y="3"/>
                </a:lnTo>
                <a:close/>
              </a:path>
            </a:pathLst>
          </a:custGeom>
          <a:solidFill>
            <a:schemeClr val="tx2"/>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47" name="Freeform 46"/>
          <p:cNvSpPr>
            <a:spLocks/>
          </p:cNvSpPr>
          <p:nvPr/>
        </p:nvSpPr>
        <p:spPr bwMode="auto">
          <a:xfrm>
            <a:off x="4160890" y="4463717"/>
            <a:ext cx="73025" cy="42863"/>
          </a:xfrm>
          <a:custGeom>
            <a:avLst/>
            <a:gdLst>
              <a:gd name="T0" fmla="*/ 0 w 43"/>
              <a:gd name="T1" fmla="*/ 2147483647 h 25"/>
              <a:gd name="T2" fmla="*/ 2147483647 w 43"/>
              <a:gd name="T3" fmla="*/ 2147483647 h 25"/>
              <a:gd name="T4" fmla="*/ 2147483647 w 43"/>
              <a:gd name="T5" fmla="*/ 0 h 25"/>
              <a:gd name="T6" fmla="*/ 2147483647 w 43"/>
              <a:gd name="T7" fmla="*/ 0 h 25"/>
              <a:gd name="T8" fmla="*/ 2147483647 w 43"/>
              <a:gd name="T9" fmla="*/ 2147483647 h 25"/>
              <a:gd name="T10" fmla="*/ 2147483647 w 43"/>
              <a:gd name="T11" fmla="*/ 2147483647 h 25"/>
              <a:gd name="T12" fmla="*/ 2147483647 w 43"/>
              <a:gd name="T13" fmla="*/ 2147483647 h 25"/>
              <a:gd name="T14" fmla="*/ 2147483647 w 43"/>
              <a:gd name="T15" fmla="*/ 2147483647 h 25"/>
              <a:gd name="T16" fmla="*/ 2147483647 w 43"/>
              <a:gd name="T17" fmla="*/ 2147483647 h 25"/>
              <a:gd name="T18" fmla="*/ 2147483647 w 43"/>
              <a:gd name="T19" fmla="*/ 2147483647 h 25"/>
              <a:gd name="T20" fmla="*/ 2147483647 w 43"/>
              <a:gd name="T21" fmla="*/ 2147483647 h 25"/>
              <a:gd name="T22" fmla="*/ 2147483647 w 43"/>
              <a:gd name="T23" fmla="*/ 2147483647 h 25"/>
              <a:gd name="T24" fmla="*/ 2147483647 w 43"/>
              <a:gd name="T25" fmla="*/ 2147483647 h 25"/>
              <a:gd name="T26" fmla="*/ 2147483647 w 43"/>
              <a:gd name="T27" fmla="*/ 2147483647 h 25"/>
              <a:gd name="T28" fmla="*/ 2147483647 w 43"/>
              <a:gd name="T29" fmla="*/ 2147483647 h 25"/>
              <a:gd name="T30" fmla="*/ 2147483647 w 43"/>
              <a:gd name="T31" fmla="*/ 2147483647 h 25"/>
              <a:gd name="T32" fmla="*/ 2147483647 w 43"/>
              <a:gd name="T33" fmla="*/ 2147483647 h 25"/>
              <a:gd name="T34" fmla="*/ 2147483647 w 43"/>
              <a:gd name="T35" fmla="*/ 2147483647 h 25"/>
              <a:gd name="T36" fmla="*/ 2147483647 w 43"/>
              <a:gd name="T37" fmla="*/ 2147483647 h 25"/>
              <a:gd name="T38" fmla="*/ 2147483647 w 43"/>
              <a:gd name="T39" fmla="*/ 2147483647 h 25"/>
              <a:gd name="T40" fmla="*/ 2147483647 w 43"/>
              <a:gd name="T41" fmla="*/ 2147483647 h 25"/>
              <a:gd name="T42" fmla="*/ 2147483647 w 43"/>
              <a:gd name="T43" fmla="*/ 2147483647 h 25"/>
              <a:gd name="T44" fmla="*/ 2147483647 w 43"/>
              <a:gd name="T45" fmla="*/ 2147483647 h 25"/>
              <a:gd name="T46" fmla="*/ 2147483647 w 43"/>
              <a:gd name="T47" fmla="*/ 2147483647 h 25"/>
              <a:gd name="T48" fmla="*/ 2147483647 w 43"/>
              <a:gd name="T49" fmla="*/ 2147483647 h 25"/>
              <a:gd name="T50" fmla="*/ 2147483647 w 43"/>
              <a:gd name="T51" fmla="*/ 2147483647 h 25"/>
              <a:gd name="T52" fmla="*/ 2147483647 w 43"/>
              <a:gd name="T53" fmla="*/ 2147483647 h 25"/>
              <a:gd name="T54" fmla="*/ 2147483647 w 43"/>
              <a:gd name="T55" fmla="*/ 2147483647 h 25"/>
              <a:gd name="T56" fmla="*/ 0 w 43"/>
              <a:gd name="T57" fmla="*/ 2147483647 h 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3" h="25">
                <a:moveTo>
                  <a:pt x="0" y="5"/>
                </a:moveTo>
                <a:lnTo>
                  <a:pt x="14" y="3"/>
                </a:lnTo>
                <a:lnTo>
                  <a:pt x="21" y="0"/>
                </a:lnTo>
                <a:lnTo>
                  <a:pt x="43" y="0"/>
                </a:lnTo>
                <a:lnTo>
                  <a:pt x="43" y="5"/>
                </a:lnTo>
                <a:lnTo>
                  <a:pt x="39" y="8"/>
                </a:lnTo>
                <a:lnTo>
                  <a:pt x="43" y="10"/>
                </a:lnTo>
                <a:lnTo>
                  <a:pt x="43" y="14"/>
                </a:lnTo>
                <a:lnTo>
                  <a:pt x="29" y="17"/>
                </a:lnTo>
                <a:lnTo>
                  <a:pt x="24" y="25"/>
                </a:lnTo>
                <a:lnTo>
                  <a:pt x="24" y="21"/>
                </a:lnTo>
                <a:lnTo>
                  <a:pt x="21" y="24"/>
                </a:lnTo>
                <a:lnTo>
                  <a:pt x="21" y="21"/>
                </a:lnTo>
                <a:lnTo>
                  <a:pt x="18" y="21"/>
                </a:lnTo>
                <a:lnTo>
                  <a:pt x="20" y="18"/>
                </a:lnTo>
                <a:lnTo>
                  <a:pt x="17" y="20"/>
                </a:lnTo>
                <a:lnTo>
                  <a:pt x="20" y="16"/>
                </a:lnTo>
                <a:lnTo>
                  <a:pt x="24" y="16"/>
                </a:lnTo>
                <a:lnTo>
                  <a:pt x="20" y="14"/>
                </a:lnTo>
                <a:lnTo>
                  <a:pt x="18" y="16"/>
                </a:lnTo>
                <a:lnTo>
                  <a:pt x="16" y="14"/>
                </a:lnTo>
                <a:lnTo>
                  <a:pt x="18" y="12"/>
                </a:lnTo>
                <a:lnTo>
                  <a:pt x="10" y="14"/>
                </a:lnTo>
                <a:lnTo>
                  <a:pt x="14" y="10"/>
                </a:lnTo>
                <a:lnTo>
                  <a:pt x="6" y="11"/>
                </a:lnTo>
                <a:lnTo>
                  <a:pt x="5" y="8"/>
                </a:lnTo>
                <a:lnTo>
                  <a:pt x="9" y="5"/>
                </a:lnTo>
                <a:lnTo>
                  <a:pt x="3" y="8"/>
                </a:lnTo>
                <a:lnTo>
                  <a:pt x="0" y="5"/>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48" name="Freeform 47"/>
          <p:cNvSpPr>
            <a:spLocks/>
          </p:cNvSpPr>
          <p:nvPr/>
        </p:nvSpPr>
        <p:spPr bwMode="auto">
          <a:xfrm>
            <a:off x="4626028" y="4466891"/>
            <a:ext cx="73025" cy="147638"/>
          </a:xfrm>
          <a:custGeom>
            <a:avLst/>
            <a:gdLst>
              <a:gd name="T0" fmla="*/ 2147483647 w 43"/>
              <a:gd name="T1" fmla="*/ 2147483647 h 88"/>
              <a:gd name="T2" fmla="*/ 2147483647 w 43"/>
              <a:gd name="T3" fmla="*/ 2147483647 h 88"/>
              <a:gd name="T4" fmla="*/ 2147483647 w 43"/>
              <a:gd name="T5" fmla="*/ 2147483647 h 88"/>
              <a:gd name="T6" fmla="*/ 2147483647 w 43"/>
              <a:gd name="T7" fmla="*/ 2147483647 h 88"/>
              <a:gd name="T8" fmla="*/ 2147483647 w 43"/>
              <a:gd name="T9" fmla="*/ 2147483647 h 88"/>
              <a:gd name="T10" fmla="*/ 2147483647 w 43"/>
              <a:gd name="T11" fmla="*/ 0 h 88"/>
              <a:gd name="T12" fmla="*/ 2147483647 w 43"/>
              <a:gd name="T13" fmla="*/ 2147483647 h 88"/>
              <a:gd name="T14" fmla="*/ 2147483647 w 43"/>
              <a:gd name="T15" fmla="*/ 2147483647 h 88"/>
              <a:gd name="T16" fmla="*/ 2147483647 w 43"/>
              <a:gd name="T17" fmla="*/ 2147483647 h 88"/>
              <a:gd name="T18" fmla="*/ 2147483647 w 43"/>
              <a:gd name="T19" fmla="*/ 2147483647 h 88"/>
              <a:gd name="T20" fmla="*/ 2147483647 w 43"/>
              <a:gd name="T21" fmla="*/ 2147483647 h 88"/>
              <a:gd name="T22" fmla="*/ 2147483647 w 43"/>
              <a:gd name="T23" fmla="*/ 2147483647 h 88"/>
              <a:gd name="T24" fmla="*/ 2147483647 w 43"/>
              <a:gd name="T25" fmla="*/ 2147483647 h 88"/>
              <a:gd name="T26" fmla="*/ 2147483647 w 43"/>
              <a:gd name="T27" fmla="*/ 2147483647 h 88"/>
              <a:gd name="T28" fmla="*/ 2147483647 w 43"/>
              <a:gd name="T29" fmla="*/ 2147483647 h 88"/>
              <a:gd name="T30" fmla="*/ 2147483647 w 43"/>
              <a:gd name="T31" fmla="*/ 2147483647 h 88"/>
              <a:gd name="T32" fmla="*/ 2147483647 w 43"/>
              <a:gd name="T33" fmla="*/ 2147483647 h 88"/>
              <a:gd name="T34" fmla="*/ 2147483647 w 43"/>
              <a:gd name="T35" fmla="*/ 2147483647 h 88"/>
              <a:gd name="T36" fmla="*/ 2147483647 w 43"/>
              <a:gd name="T37" fmla="*/ 2147483647 h 88"/>
              <a:gd name="T38" fmla="*/ 2147483647 w 43"/>
              <a:gd name="T39" fmla="*/ 2147483647 h 88"/>
              <a:gd name="T40" fmla="*/ 2147483647 w 43"/>
              <a:gd name="T41" fmla="*/ 2147483647 h 88"/>
              <a:gd name="T42" fmla="*/ 2147483647 w 43"/>
              <a:gd name="T43" fmla="*/ 2147483647 h 88"/>
              <a:gd name="T44" fmla="*/ 0 w 43"/>
              <a:gd name="T45" fmla="*/ 2147483647 h 88"/>
              <a:gd name="T46" fmla="*/ 2147483647 w 43"/>
              <a:gd name="T47" fmla="*/ 2147483647 h 8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3" h="88">
                <a:moveTo>
                  <a:pt x="1" y="20"/>
                </a:moveTo>
                <a:lnTo>
                  <a:pt x="9" y="14"/>
                </a:lnTo>
                <a:lnTo>
                  <a:pt x="17" y="14"/>
                </a:lnTo>
                <a:lnTo>
                  <a:pt x="23" y="8"/>
                </a:lnTo>
                <a:lnTo>
                  <a:pt x="23" y="2"/>
                </a:lnTo>
                <a:lnTo>
                  <a:pt x="29" y="0"/>
                </a:lnTo>
                <a:lnTo>
                  <a:pt x="39" y="10"/>
                </a:lnTo>
                <a:lnTo>
                  <a:pt x="38" y="14"/>
                </a:lnTo>
                <a:lnTo>
                  <a:pt x="42" y="18"/>
                </a:lnTo>
                <a:lnTo>
                  <a:pt x="43" y="26"/>
                </a:lnTo>
                <a:lnTo>
                  <a:pt x="39" y="31"/>
                </a:lnTo>
                <a:lnTo>
                  <a:pt x="40" y="35"/>
                </a:lnTo>
                <a:lnTo>
                  <a:pt x="34" y="42"/>
                </a:lnTo>
                <a:lnTo>
                  <a:pt x="32" y="47"/>
                </a:lnTo>
                <a:lnTo>
                  <a:pt x="28" y="48"/>
                </a:lnTo>
                <a:lnTo>
                  <a:pt x="27" y="86"/>
                </a:lnTo>
                <a:lnTo>
                  <a:pt x="12" y="88"/>
                </a:lnTo>
                <a:lnTo>
                  <a:pt x="14" y="88"/>
                </a:lnTo>
                <a:lnTo>
                  <a:pt x="11" y="77"/>
                </a:lnTo>
                <a:lnTo>
                  <a:pt x="12" y="48"/>
                </a:lnTo>
                <a:lnTo>
                  <a:pt x="8" y="41"/>
                </a:lnTo>
                <a:lnTo>
                  <a:pt x="8" y="35"/>
                </a:lnTo>
                <a:lnTo>
                  <a:pt x="0" y="29"/>
                </a:lnTo>
                <a:lnTo>
                  <a:pt x="1" y="20"/>
                </a:lnTo>
                <a:close/>
              </a:path>
            </a:pathLst>
          </a:custGeom>
          <a:solidFill>
            <a:srgbClr val="3399FF"/>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49" name="Freeform 48"/>
          <p:cNvSpPr>
            <a:spLocks/>
          </p:cNvSpPr>
          <p:nvPr/>
        </p:nvSpPr>
        <p:spPr bwMode="auto">
          <a:xfrm>
            <a:off x="4618089" y="4495466"/>
            <a:ext cx="46038" cy="120650"/>
          </a:xfrm>
          <a:custGeom>
            <a:avLst/>
            <a:gdLst>
              <a:gd name="T0" fmla="*/ 2147483647 w 28"/>
              <a:gd name="T1" fmla="*/ 2147483647 h 72"/>
              <a:gd name="T2" fmla="*/ 2147483647 w 28"/>
              <a:gd name="T3" fmla="*/ 2147483647 h 72"/>
              <a:gd name="T4" fmla="*/ 2147483647 w 28"/>
              <a:gd name="T5" fmla="*/ 2147483647 h 72"/>
              <a:gd name="T6" fmla="*/ 2147483647 w 28"/>
              <a:gd name="T7" fmla="*/ 2147483647 h 72"/>
              <a:gd name="T8" fmla="*/ 2147483647 w 28"/>
              <a:gd name="T9" fmla="*/ 2147483647 h 72"/>
              <a:gd name="T10" fmla="*/ 2147483647 w 28"/>
              <a:gd name="T11" fmla="*/ 2147483647 h 72"/>
              <a:gd name="T12" fmla="*/ 2147483647 w 28"/>
              <a:gd name="T13" fmla="*/ 2147483647 h 72"/>
              <a:gd name="T14" fmla="*/ 2147483647 w 28"/>
              <a:gd name="T15" fmla="*/ 2147483647 h 72"/>
              <a:gd name="T16" fmla="*/ 2147483647 w 28"/>
              <a:gd name="T17" fmla="*/ 2147483647 h 72"/>
              <a:gd name="T18" fmla="*/ 2147483647 w 28"/>
              <a:gd name="T19" fmla="*/ 2147483647 h 72"/>
              <a:gd name="T20" fmla="*/ 2147483647 w 28"/>
              <a:gd name="T21" fmla="*/ 2147483647 h 72"/>
              <a:gd name="T22" fmla="*/ 0 w 28"/>
              <a:gd name="T23" fmla="*/ 0 h 72"/>
              <a:gd name="T24" fmla="*/ 2147483647 w 28"/>
              <a:gd name="T25" fmla="*/ 2147483647 h 72"/>
              <a:gd name="T26" fmla="*/ 2147483647 w 28"/>
              <a:gd name="T27" fmla="*/ 2147483647 h 72"/>
              <a:gd name="T28" fmla="*/ 2147483647 w 28"/>
              <a:gd name="T29" fmla="*/ 2147483647 h 72"/>
              <a:gd name="T30" fmla="*/ 2147483647 w 28"/>
              <a:gd name="T31" fmla="*/ 2147483647 h 72"/>
              <a:gd name="T32" fmla="*/ 2147483647 w 28"/>
              <a:gd name="T33" fmla="*/ 2147483647 h 72"/>
              <a:gd name="T34" fmla="*/ 2147483647 w 28"/>
              <a:gd name="T35" fmla="*/ 2147483647 h 72"/>
              <a:gd name="T36" fmla="*/ 2147483647 w 28"/>
              <a:gd name="T37" fmla="*/ 2147483647 h 72"/>
              <a:gd name="T38" fmla="*/ 2147483647 w 28"/>
              <a:gd name="T39" fmla="*/ 2147483647 h 72"/>
              <a:gd name="T40" fmla="*/ 2147483647 w 28"/>
              <a:gd name="T41" fmla="*/ 2147483647 h 72"/>
              <a:gd name="T42" fmla="*/ 2147483647 w 28"/>
              <a:gd name="T43" fmla="*/ 2147483647 h 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 h="72">
                <a:moveTo>
                  <a:pt x="19" y="72"/>
                </a:moveTo>
                <a:lnTo>
                  <a:pt x="14" y="67"/>
                </a:lnTo>
                <a:lnTo>
                  <a:pt x="10" y="60"/>
                </a:lnTo>
                <a:lnTo>
                  <a:pt x="13" y="40"/>
                </a:lnTo>
                <a:lnTo>
                  <a:pt x="8" y="34"/>
                </a:lnTo>
                <a:lnTo>
                  <a:pt x="10" y="33"/>
                </a:lnTo>
                <a:lnTo>
                  <a:pt x="10" y="25"/>
                </a:lnTo>
                <a:lnTo>
                  <a:pt x="6" y="24"/>
                </a:lnTo>
                <a:lnTo>
                  <a:pt x="8" y="13"/>
                </a:lnTo>
                <a:lnTo>
                  <a:pt x="2" y="7"/>
                </a:lnTo>
                <a:lnTo>
                  <a:pt x="3" y="1"/>
                </a:lnTo>
                <a:lnTo>
                  <a:pt x="0" y="0"/>
                </a:lnTo>
                <a:lnTo>
                  <a:pt x="10" y="3"/>
                </a:lnTo>
                <a:lnTo>
                  <a:pt x="15" y="2"/>
                </a:lnTo>
                <a:lnTo>
                  <a:pt x="14" y="11"/>
                </a:lnTo>
                <a:lnTo>
                  <a:pt x="22" y="17"/>
                </a:lnTo>
                <a:lnTo>
                  <a:pt x="22" y="23"/>
                </a:lnTo>
                <a:lnTo>
                  <a:pt x="26" y="30"/>
                </a:lnTo>
                <a:lnTo>
                  <a:pt x="25" y="59"/>
                </a:lnTo>
                <a:lnTo>
                  <a:pt x="28" y="70"/>
                </a:lnTo>
                <a:lnTo>
                  <a:pt x="26" y="70"/>
                </a:lnTo>
                <a:lnTo>
                  <a:pt x="19" y="72"/>
                </a:lnTo>
                <a:close/>
              </a:path>
            </a:pathLst>
          </a:custGeom>
          <a:solidFill>
            <a:srgbClr val="3399FF"/>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50" name="Freeform 49"/>
          <p:cNvSpPr>
            <a:spLocks/>
          </p:cNvSpPr>
          <p:nvPr/>
        </p:nvSpPr>
        <p:spPr bwMode="auto">
          <a:xfrm>
            <a:off x="5129265" y="4959017"/>
            <a:ext cx="277813" cy="238125"/>
          </a:xfrm>
          <a:custGeom>
            <a:avLst/>
            <a:gdLst>
              <a:gd name="T0" fmla="*/ 2147483647 w 166"/>
              <a:gd name="T1" fmla="*/ 2147483647 h 142"/>
              <a:gd name="T2" fmla="*/ 2147483647 w 166"/>
              <a:gd name="T3" fmla="*/ 2147483647 h 142"/>
              <a:gd name="T4" fmla="*/ 0 w 166"/>
              <a:gd name="T5" fmla="*/ 2147483647 h 142"/>
              <a:gd name="T6" fmla="*/ 0 w 166"/>
              <a:gd name="T7" fmla="*/ 2147483647 h 142"/>
              <a:gd name="T8" fmla="*/ 2147483647 w 166"/>
              <a:gd name="T9" fmla="*/ 2147483647 h 142"/>
              <a:gd name="T10" fmla="*/ 2147483647 w 166"/>
              <a:gd name="T11" fmla="*/ 2147483647 h 142"/>
              <a:gd name="T12" fmla="*/ 2147483647 w 166"/>
              <a:gd name="T13" fmla="*/ 2147483647 h 142"/>
              <a:gd name="T14" fmla="*/ 2147483647 w 166"/>
              <a:gd name="T15" fmla="*/ 2147483647 h 142"/>
              <a:gd name="T16" fmla="*/ 2147483647 w 166"/>
              <a:gd name="T17" fmla="*/ 2147483647 h 142"/>
              <a:gd name="T18" fmla="*/ 2147483647 w 166"/>
              <a:gd name="T19" fmla="*/ 2147483647 h 142"/>
              <a:gd name="T20" fmla="*/ 2147483647 w 166"/>
              <a:gd name="T21" fmla="*/ 2147483647 h 142"/>
              <a:gd name="T22" fmla="*/ 2147483647 w 166"/>
              <a:gd name="T23" fmla="*/ 2147483647 h 142"/>
              <a:gd name="T24" fmla="*/ 2147483647 w 166"/>
              <a:gd name="T25" fmla="*/ 2147483647 h 142"/>
              <a:gd name="T26" fmla="*/ 2147483647 w 166"/>
              <a:gd name="T27" fmla="*/ 2147483647 h 142"/>
              <a:gd name="T28" fmla="*/ 2147483647 w 166"/>
              <a:gd name="T29" fmla="*/ 2147483647 h 142"/>
              <a:gd name="T30" fmla="*/ 2147483647 w 166"/>
              <a:gd name="T31" fmla="*/ 2147483647 h 142"/>
              <a:gd name="T32" fmla="*/ 2147483647 w 166"/>
              <a:gd name="T33" fmla="*/ 2147483647 h 142"/>
              <a:gd name="T34" fmla="*/ 2147483647 w 166"/>
              <a:gd name="T35" fmla="*/ 2147483647 h 142"/>
              <a:gd name="T36" fmla="*/ 2147483647 w 166"/>
              <a:gd name="T37" fmla="*/ 2147483647 h 142"/>
              <a:gd name="T38" fmla="*/ 2147483647 w 166"/>
              <a:gd name="T39" fmla="*/ 2147483647 h 142"/>
              <a:gd name="T40" fmla="*/ 2147483647 w 166"/>
              <a:gd name="T41" fmla="*/ 2147483647 h 142"/>
              <a:gd name="T42" fmla="*/ 2147483647 w 166"/>
              <a:gd name="T43" fmla="*/ 2147483647 h 142"/>
              <a:gd name="T44" fmla="*/ 2147483647 w 166"/>
              <a:gd name="T45" fmla="*/ 2147483647 h 142"/>
              <a:gd name="T46" fmla="*/ 2147483647 w 166"/>
              <a:gd name="T47" fmla="*/ 2147483647 h 142"/>
              <a:gd name="T48" fmla="*/ 2147483647 w 166"/>
              <a:gd name="T49" fmla="*/ 2147483647 h 142"/>
              <a:gd name="T50" fmla="*/ 2147483647 w 166"/>
              <a:gd name="T51" fmla="*/ 2147483647 h 142"/>
              <a:gd name="T52" fmla="*/ 2147483647 w 166"/>
              <a:gd name="T53" fmla="*/ 2147483647 h 142"/>
              <a:gd name="T54" fmla="*/ 2147483647 w 166"/>
              <a:gd name="T55" fmla="*/ 2147483647 h 142"/>
              <a:gd name="T56" fmla="*/ 2147483647 w 166"/>
              <a:gd name="T57" fmla="*/ 2147483647 h 142"/>
              <a:gd name="T58" fmla="*/ 2147483647 w 166"/>
              <a:gd name="T59" fmla="*/ 2147483647 h 142"/>
              <a:gd name="T60" fmla="*/ 2147483647 w 166"/>
              <a:gd name="T61" fmla="*/ 2147483647 h 142"/>
              <a:gd name="T62" fmla="*/ 2147483647 w 166"/>
              <a:gd name="T63" fmla="*/ 2147483647 h 142"/>
              <a:gd name="T64" fmla="*/ 2147483647 w 166"/>
              <a:gd name="T65" fmla="*/ 2147483647 h 142"/>
              <a:gd name="T66" fmla="*/ 2147483647 w 166"/>
              <a:gd name="T67" fmla="*/ 0 h 142"/>
              <a:gd name="T68" fmla="*/ 2147483647 w 166"/>
              <a:gd name="T69" fmla="*/ 2147483647 h 142"/>
              <a:gd name="T70" fmla="*/ 2147483647 w 166"/>
              <a:gd name="T71" fmla="*/ 2147483647 h 142"/>
              <a:gd name="T72" fmla="*/ 2147483647 w 166"/>
              <a:gd name="T73" fmla="*/ 2147483647 h 142"/>
              <a:gd name="T74" fmla="*/ 2147483647 w 166"/>
              <a:gd name="T75" fmla="*/ 2147483647 h 142"/>
              <a:gd name="T76" fmla="*/ 2147483647 w 166"/>
              <a:gd name="T77" fmla="*/ 2147483647 h 142"/>
              <a:gd name="T78" fmla="*/ 2147483647 w 166"/>
              <a:gd name="T79" fmla="*/ 2147483647 h 142"/>
              <a:gd name="T80" fmla="*/ 2147483647 w 166"/>
              <a:gd name="T81" fmla="*/ 2147483647 h 142"/>
              <a:gd name="T82" fmla="*/ 2147483647 w 166"/>
              <a:gd name="T83" fmla="*/ 2147483647 h 142"/>
              <a:gd name="T84" fmla="*/ 2147483647 w 166"/>
              <a:gd name="T85" fmla="*/ 2147483647 h 142"/>
              <a:gd name="T86" fmla="*/ 2147483647 w 166"/>
              <a:gd name="T87" fmla="*/ 2147483647 h 142"/>
              <a:gd name="T88" fmla="*/ 2147483647 w 166"/>
              <a:gd name="T89" fmla="*/ 2147483647 h 142"/>
              <a:gd name="T90" fmla="*/ 2147483647 w 166"/>
              <a:gd name="T91" fmla="*/ 2147483647 h 142"/>
              <a:gd name="T92" fmla="*/ 2147483647 w 166"/>
              <a:gd name="T93" fmla="*/ 2147483647 h 142"/>
              <a:gd name="T94" fmla="*/ 2147483647 w 166"/>
              <a:gd name="T95" fmla="*/ 2147483647 h 142"/>
              <a:gd name="T96" fmla="*/ 2147483647 w 166"/>
              <a:gd name="T97" fmla="*/ 2147483647 h 142"/>
              <a:gd name="T98" fmla="*/ 2147483647 w 166"/>
              <a:gd name="T99" fmla="*/ 2147483647 h 142"/>
              <a:gd name="T100" fmla="*/ 2147483647 w 166"/>
              <a:gd name="T101" fmla="*/ 2147483647 h 142"/>
              <a:gd name="T102" fmla="*/ 2147483647 w 166"/>
              <a:gd name="T103" fmla="*/ 2147483647 h 142"/>
              <a:gd name="T104" fmla="*/ 2147483647 w 166"/>
              <a:gd name="T105" fmla="*/ 2147483647 h 142"/>
              <a:gd name="T106" fmla="*/ 2147483647 w 166"/>
              <a:gd name="T107" fmla="*/ 2147483647 h 142"/>
              <a:gd name="T108" fmla="*/ 2147483647 w 166"/>
              <a:gd name="T109" fmla="*/ 2147483647 h 142"/>
              <a:gd name="T110" fmla="*/ 2147483647 w 166"/>
              <a:gd name="T111" fmla="*/ 2147483647 h 142"/>
              <a:gd name="T112" fmla="*/ 2147483647 w 166"/>
              <a:gd name="T113" fmla="*/ 2147483647 h 142"/>
              <a:gd name="T114" fmla="*/ 2147483647 w 166"/>
              <a:gd name="T115" fmla="*/ 2147483647 h 142"/>
              <a:gd name="T116" fmla="*/ 2147483647 w 166"/>
              <a:gd name="T117" fmla="*/ 2147483647 h 142"/>
              <a:gd name="T118" fmla="*/ 2147483647 w 166"/>
              <a:gd name="T119" fmla="*/ 2147483647 h 142"/>
              <a:gd name="T120" fmla="*/ 2147483647 w 166"/>
              <a:gd name="T121" fmla="*/ 2147483647 h 142"/>
              <a:gd name="T122" fmla="*/ 2147483647 w 166"/>
              <a:gd name="T123" fmla="*/ 2147483647 h 1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6" h="142">
                <a:moveTo>
                  <a:pt x="21" y="136"/>
                </a:moveTo>
                <a:lnTo>
                  <a:pt x="3" y="120"/>
                </a:lnTo>
                <a:lnTo>
                  <a:pt x="0" y="115"/>
                </a:lnTo>
                <a:lnTo>
                  <a:pt x="0" y="69"/>
                </a:lnTo>
                <a:lnTo>
                  <a:pt x="29" y="69"/>
                </a:lnTo>
                <a:lnTo>
                  <a:pt x="27" y="65"/>
                </a:lnTo>
                <a:lnTo>
                  <a:pt x="29" y="59"/>
                </a:lnTo>
                <a:lnTo>
                  <a:pt x="29" y="38"/>
                </a:lnTo>
                <a:lnTo>
                  <a:pt x="34" y="41"/>
                </a:lnTo>
                <a:lnTo>
                  <a:pt x="35" y="46"/>
                </a:lnTo>
                <a:lnTo>
                  <a:pt x="48" y="43"/>
                </a:lnTo>
                <a:lnTo>
                  <a:pt x="48" y="49"/>
                </a:lnTo>
                <a:lnTo>
                  <a:pt x="57" y="53"/>
                </a:lnTo>
                <a:lnTo>
                  <a:pt x="69" y="54"/>
                </a:lnTo>
                <a:lnTo>
                  <a:pt x="72" y="48"/>
                </a:lnTo>
                <a:lnTo>
                  <a:pt x="74" y="48"/>
                </a:lnTo>
                <a:lnTo>
                  <a:pt x="80" y="58"/>
                </a:lnTo>
                <a:lnTo>
                  <a:pt x="91" y="62"/>
                </a:lnTo>
                <a:lnTo>
                  <a:pt x="99" y="74"/>
                </a:lnTo>
                <a:lnTo>
                  <a:pt x="108" y="72"/>
                </a:lnTo>
                <a:lnTo>
                  <a:pt x="109" y="74"/>
                </a:lnTo>
                <a:lnTo>
                  <a:pt x="111" y="75"/>
                </a:lnTo>
                <a:lnTo>
                  <a:pt x="111" y="57"/>
                </a:lnTo>
                <a:lnTo>
                  <a:pt x="106" y="58"/>
                </a:lnTo>
                <a:lnTo>
                  <a:pt x="106" y="61"/>
                </a:lnTo>
                <a:lnTo>
                  <a:pt x="100" y="59"/>
                </a:lnTo>
                <a:lnTo>
                  <a:pt x="90" y="48"/>
                </a:lnTo>
                <a:lnTo>
                  <a:pt x="95" y="35"/>
                </a:lnTo>
                <a:lnTo>
                  <a:pt x="94" y="29"/>
                </a:lnTo>
                <a:lnTo>
                  <a:pt x="95" y="23"/>
                </a:lnTo>
                <a:lnTo>
                  <a:pt x="91" y="15"/>
                </a:lnTo>
                <a:lnTo>
                  <a:pt x="98" y="9"/>
                </a:lnTo>
                <a:lnTo>
                  <a:pt x="98" y="4"/>
                </a:lnTo>
                <a:lnTo>
                  <a:pt x="124" y="0"/>
                </a:lnTo>
                <a:lnTo>
                  <a:pt x="128" y="5"/>
                </a:lnTo>
                <a:lnTo>
                  <a:pt x="133" y="6"/>
                </a:lnTo>
                <a:lnTo>
                  <a:pt x="141" y="12"/>
                </a:lnTo>
                <a:lnTo>
                  <a:pt x="155" y="17"/>
                </a:lnTo>
                <a:lnTo>
                  <a:pt x="156" y="20"/>
                </a:lnTo>
                <a:lnTo>
                  <a:pt x="159" y="20"/>
                </a:lnTo>
                <a:lnTo>
                  <a:pt x="160" y="26"/>
                </a:lnTo>
                <a:lnTo>
                  <a:pt x="166" y="34"/>
                </a:lnTo>
                <a:lnTo>
                  <a:pt x="159" y="38"/>
                </a:lnTo>
                <a:lnTo>
                  <a:pt x="162" y="42"/>
                </a:lnTo>
                <a:lnTo>
                  <a:pt x="159" y="46"/>
                </a:lnTo>
                <a:lnTo>
                  <a:pt x="160" y="56"/>
                </a:lnTo>
                <a:lnTo>
                  <a:pt x="164" y="59"/>
                </a:lnTo>
                <a:lnTo>
                  <a:pt x="156" y="63"/>
                </a:lnTo>
                <a:lnTo>
                  <a:pt x="156" y="72"/>
                </a:lnTo>
                <a:lnTo>
                  <a:pt x="151" y="77"/>
                </a:lnTo>
                <a:lnTo>
                  <a:pt x="159" y="83"/>
                </a:lnTo>
                <a:lnTo>
                  <a:pt x="117" y="97"/>
                </a:lnTo>
                <a:lnTo>
                  <a:pt x="120" y="107"/>
                </a:lnTo>
                <a:lnTo>
                  <a:pt x="107" y="107"/>
                </a:lnTo>
                <a:lnTo>
                  <a:pt x="98" y="112"/>
                </a:lnTo>
                <a:lnTo>
                  <a:pt x="96" y="120"/>
                </a:lnTo>
                <a:lnTo>
                  <a:pt x="83" y="126"/>
                </a:lnTo>
                <a:lnTo>
                  <a:pt x="71" y="141"/>
                </a:lnTo>
                <a:lnTo>
                  <a:pt x="67" y="142"/>
                </a:lnTo>
                <a:lnTo>
                  <a:pt x="46" y="138"/>
                </a:lnTo>
                <a:lnTo>
                  <a:pt x="38" y="134"/>
                </a:lnTo>
                <a:lnTo>
                  <a:pt x="21" y="136"/>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51" name="Freeform 50"/>
          <p:cNvSpPr>
            <a:spLocks noEditPoints="1"/>
          </p:cNvSpPr>
          <p:nvPr/>
        </p:nvSpPr>
        <p:spPr bwMode="auto">
          <a:xfrm>
            <a:off x="5383264" y="4987592"/>
            <a:ext cx="77788" cy="187325"/>
          </a:xfrm>
          <a:custGeom>
            <a:avLst/>
            <a:gdLst>
              <a:gd name="T0" fmla="*/ 2147483647 w 46"/>
              <a:gd name="T1" fmla="*/ 2147483647 h 112"/>
              <a:gd name="T2" fmla="*/ 0 w 46"/>
              <a:gd name="T3" fmla="*/ 2147483647 h 112"/>
              <a:gd name="T4" fmla="*/ 2147483647 w 46"/>
              <a:gd name="T5" fmla="*/ 2147483647 h 112"/>
              <a:gd name="T6" fmla="*/ 2147483647 w 46"/>
              <a:gd name="T7" fmla="*/ 2147483647 h 112"/>
              <a:gd name="T8" fmla="*/ 2147483647 w 46"/>
              <a:gd name="T9" fmla="*/ 2147483647 h 112"/>
              <a:gd name="T10" fmla="*/ 2147483647 w 46"/>
              <a:gd name="T11" fmla="*/ 2147483647 h 112"/>
              <a:gd name="T12" fmla="*/ 2147483647 w 46"/>
              <a:gd name="T13" fmla="*/ 2147483647 h 112"/>
              <a:gd name="T14" fmla="*/ 2147483647 w 46"/>
              <a:gd name="T15" fmla="*/ 2147483647 h 112"/>
              <a:gd name="T16" fmla="*/ 2147483647 w 46"/>
              <a:gd name="T17" fmla="*/ 2147483647 h 112"/>
              <a:gd name="T18" fmla="*/ 2147483647 w 46"/>
              <a:gd name="T19" fmla="*/ 2147483647 h 112"/>
              <a:gd name="T20" fmla="*/ 2147483647 w 46"/>
              <a:gd name="T21" fmla="*/ 2147483647 h 112"/>
              <a:gd name="T22" fmla="*/ 2147483647 w 46"/>
              <a:gd name="T23" fmla="*/ 2147483647 h 112"/>
              <a:gd name="T24" fmla="*/ 2147483647 w 46"/>
              <a:gd name="T25" fmla="*/ 2147483647 h 112"/>
              <a:gd name="T26" fmla="*/ 2147483647 w 46"/>
              <a:gd name="T27" fmla="*/ 0 h 112"/>
              <a:gd name="T28" fmla="*/ 2147483647 w 46"/>
              <a:gd name="T29" fmla="*/ 2147483647 h 112"/>
              <a:gd name="T30" fmla="*/ 2147483647 w 46"/>
              <a:gd name="T31" fmla="*/ 2147483647 h 112"/>
              <a:gd name="T32" fmla="*/ 2147483647 w 46"/>
              <a:gd name="T33" fmla="*/ 2147483647 h 112"/>
              <a:gd name="T34" fmla="*/ 2147483647 w 46"/>
              <a:gd name="T35" fmla="*/ 2147483647 h 112"/>
              <a:gd name="T36" fmla="*/ 2147483647 w 46"/>
              <a:gd name="T37" fmla="*/ 2147483647 h 112"/>
              <a:gd name="T38" fmla="*/ 2147483647 w 46"/>
              <a:gd name="T39" fmla="*/ 2147483647 h 112"/>
              <a:gd name="T40" fmla="*/ 2147483647 w 46"/>
              <a:gd name="T41" fmla="*/ 2147483647 h 112"/>
              <a:gd name="T42" fmla="*/ 2147483647 w 46"/>
              <a:gd name="T43" fmla="*/ 2147483647 h 112"/>
              <a:gd name="T44" fmla="*/ 2147483647 w 46"/>
              <a:gd name="T45" fmla="*/ 2147483647 h 112"/>
              <a:gd name="T46" fmla="*/ 2147483647 w 46"/>
              <a:gd name="T47" fmla="*/ 2147483647 h 112"/>
              <a:gd name="T48" fmla="*/ 2147483647 w 46"/>
              <a:gd name="T49" fmla="*/ 2147483647 h 112"/>
              <a:gd name="T50" fmla="*/ 2147483647 w 46"/>
              <a:gd name="T51" fmla="*/ 2147483647 h 112"/>
              <a:gd name="T52" fmla="*/ 2147483647 w 46"/>
              <a:gd name="T53" fmla="*/ 2147483647 h 112"/>
              <a:gd name="T54" fmla="*/ 2147483647 w 46"/>
              <a:gd name="T55" fmla="*/ 2147483647 h 112"/>
              <a:gd name="T56" fmla="*/ 2147483647 w 46"/>
              <a:gd name="T57" fmla="*/ 2147483647 h 112"/>
              <a:gd name="T58" fmla="*/ 2147483647 w 46"/>
              <a:gd name="T59" fmla="*/ 2147483647 h 112"/>
              <a:gd name="T60" fmla="*/ 2147483647 w 46"/>
              <a:gd name="T61" fmla="*/ 2147483647 h 112"/>
              <a:gd name="T62" fmla="*/ 2147483647 w 46"/>
              <a:gd name="T63" fmla="*/ 2147483647 h 112"/>
              <a:gd name="T64" fmla="*/ 2147483647 w 46"/>
              <a:gd name="T65" fmla="*/ 2147483647 h 112"/>
              <a:gd name="T66" fmla="*/ 2147483647 w 46"/>
              <a:gd name="T67" fmla="*/ 2147483647 h 112"/>
              <a:gd name="T68" fmla="*/ 2147483647 w 46"/>
              <a:gd name="T69" fmla="*/ 2147483647 h 112"/>
              <a:gd name="T70" fmla="*/ 2147483647 w 46"/>
              <a:gd name="T71" fmla="*/ 2147483647 h 112"/>
              <a:gd name="T72" fmla="*/ 2147483647 w 46"/>
              <a:gd name="T73" fmla="*/ 2147483647 h 112"/>
              <a:gd name="T74" fmla="*/ 2147483647 w 46"/>
              <a:gd name="T75" fmla="*/ 2147483647 h 112"/>
              <a:gd name="T76" fmla="*/ 2147483647 w 46"/>
              <a:gd name="T77" fmla="*/ 2147483647 h 112"/>
              <a:gd name="T78" fmla="*/ 2147483647 w 46"/>
              <a:gd name="T79" fmla="*/ 2147483647 h 112"/>
              <a:gd name="T80" fmla="*/ 2147483647 w 46"/>
              <a:gd name="T81" fmla="*/ 2147483647 h 112"/>
              <a:gd name="T82" fmla="*/ 2147483647 w 46"/>
              <a:gd name="T83" fmla="*/ 2147483647 h 112"/>
              <a:gd name="T84" fmla="*/ 2147483647 w 46"/>
              <a:gd name="T85" fmla="*/ 2147483647 h 112"/>
              <a:gd name="T86" fmla="*/ 2147483647 w 46"/>
              <a:gd name="T87" fmla="*/ 2147483647 h 112"/>
              <a:gd name="T88" fmla="*/ 2147483647 w 46"/>
              <a:gd name="T89" fmla="*/ 2147483647 h 112"/>
              <a:gd name="T90" fmla="*/ 2147483647 w 46"/>
              <a:gd name="T91" fmla="*/ 2147483647 h 1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6" h="112">
                <a:moveTo>
                  <a:pt x="8" y="66"/>
                </a:moveTo>
                <a:lnTo>
                  <a:pt x="0" y="60"/>
                </a:lnTo>
                <a:lnTo>
                  <a:pt x="5" y="55"/>
                </a:lnTo>
                <a:lnTo>
                  <a:pt x="5" y="46"/>
                </a:lnTo>
                <a:lnTo>
                  <a:pt x="13" y="42"/>
                </a:lnTo>
                <a:lnTo>
                  <a:pt x="9" y="39"/>
                </a:lnTo>
                <a:lnTo>
                  <a:pt x="8" y="29"/>
                </a:lnTo>
                <a:lnTo>
                  <a:pt x="11" y="25"/>
                </a:lnTo>
                <a:lnTo>
                  <a:pt x="8" y="21"/>
                </a:lnTo>
                <a:lnTo>
                  <a:pt x="15" y="17"/>
                </a:lnTo>
                <a:lnTo>
                  <a:pt x="9" y="9"/>
                </a:lnTo>
                <a:lnTo>
                  <a:pt x="8" y="3"/>
                </a:lnTo>
                <a:lnTo>
                  <a:pt x="5" y="3"/>
                </a:lnTo>
                <a:lnTo>
                  <a:pt x="4" y="0"/>
                </a:lnTo>
                <a:lnTo>
                  <a:pt x="18" y="4"/>
                </a:lnTo>
                <a:lnTo>
                  <a:pt x="20" y="1"/>
                </a:lnTo>
                <a:lnTo>
                  <a:pt x="24" y="4"/>
                </a:lnTo>
                <a:lnTo>
                  <a:pt x="27" y="9"/>
                </a:lnTo>
                <a:lnTo>
                  <a:pt x="28" y="24"/>
                </a:lnTo>
                <a:lnTo>
                  <a:pt x="33" y="31"/>
                </a:lnTo>
                <a:lnTo>
                  <a:pt x="28" y="31"/>
                </a:lnTo>
                <a:lnTo>
                  <a:pt x="24" y="40"/>
                </a:lnTo>
                <a:lnTo>
                  <a:pt x="27" y="56"/>
                </a:lnTo>
                <a:lnTo>
                  <a:pt x="35" y="61"/>
                </a:lnTo>
                <a:lnTo>
                  <a:pt x="46" y="79"/>
                </a:lnTo>
                <a:lnTo>
                  <a:pt x="45" y="95"/>
                </a:lnTo>
                <a:lnTo>
                  <a:pt x="39" y="97"/>
                </a:lnTo>
                <a:lnTo>
                  <a:pt x="35" y="103"/>
                </a:lnTo>
                <a:lnTo>
                  <a:pt x="38" y="112"/>
                </a:lnTo>
                <a:lnTo>
                  <a:pt x="35" y="112"/>
                </a:lnTo>
                <a:lnTo>
                  <a:pt x="35" y="108"/>
                </a:lnTo>
                <a:lnTo>
                  <a:pt x="26" y="99"/>
                </a:lnTo>
                <a:lnTo>
                  <a:pt x="23" y="94"/>
                </a:lnTo>
                <a:lnTo>
                  <a:pt x="27" y="84"/>
                </a:lnTo>
                <a:lnTo>
                  <a:pt x="27" y="74"/>
                </a:lnTo>
                <a:lnTo>
                  <a:pt x="24" y="72"/>
                </a:lnTo>
                <a:lnTo>
                  <a:pt x="14" y="74"/>
                </a:lnTo>
                <a:lnTo>
                  <a:pt x="8" y="66"/>
                </a:lnTo>
                <a:close/>
                <a:moveTo>
                  <a:pt x="28" y="38"/>
                </a:moveTo>
                <a:lnTo>
                  <a:pt x="28" y="37"/>
                </a:lnTo>
                <a:lnTo>
                  <a:pt x="28" y="38"/>
                </a:lnTo>
                <a:close/>
                <a:moveTo>
                  <a:pt x="30" y="38"/>
                </a:moveTo>
                <a:lnTo>
                  <a:pt x="30" y="38"/>
                </a:lnTo>
                <a:lnTo>
                  <a:pt x="29" y="38"/>
                </a:lnTo>
                <a:lnTo>
                  <a:pt x="30" y="38"/>
                </a:lnTo>
                <a:close/>
              </a:path>
            </a:pathLst>
          </a:custGeom>
          <a:solidFill>
            <a:srgbClr val="3399FF"/>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52" name="Freeform 51"/>
          <p:cNvSpPr>
            <a:spLocks noEditPoints="1"/>
          </p:cNvSpPr>
          <p:nvPr/>
        </p:nvSpPr>
        <p:spPr bwMode="auto">
          <a:xfrm>
            <a:off x="5326115" y="5011404"/>
            <a:ext cx="250825" cy="411162"/>
          </a:xfrm>
          <a:custGeom>
            <a:avLst/>
            <a:gdLst>
              <a:gd name="T0" fmla="*/ 2147483647 w 150"/>
              <a:gd name="T1" fmla="*/ 2147483647 h 245"/>
              <a:gd name="T2" fmla="*/ 2147483647 w 150"/>
              <a:gd name="T3" fmla="*/ 2147483647 h 245"/>
              <a:gd name="T4" fmla="*/ 2147483647 w 150"/>
              <a:gd name="T5" fmla="*/ 2147483647 h 245"/>
              <a:gd name="T6" fmla="*/ 2147483647 w 150"/>
              <a:gd name="T7" fmla="*/ 2147483647 h 245"/>
              <a:gd name="T8" fmla="*/ 2147483647 w 150"/>
              <a:gd name="T9" fmla="*/ 2147483647 h 245"/>
              <a:gd name="T10" fmla="*/ 2147483647 w 150"/>
              <a:gd name="T11" fmla="*/ 2147483647 h 245"/>
              <a:gd name="T12" fmla="*/ 2147483647 w 150"/>
              <a:gd name="T13" fmla="*/ 2147483647 h 245"/>
              <a:gd name="T14" fmla="*/ 2147483647 w 150"/>
              <a:gd name="T15" fmla="*/ 2147483647 h 245"/>
              <a:gd name="T16" fmla="*/ 2147483647 w 150"/>
              <a:gd name="T17" fmla="*/ 2147483647 h 245"/>
              <a:gd name="T18" fmla="*/ 2147483647 w 150"/>
              <a:gd name="T19" fmla="*/ 2147483647 h 245"/>
              <a:gd name="T20" fmla="*/ 2147483647 w 150"/>
              <a:gd name="T21" fmla="*/ 2147483647 h 245"/>
              <a:gd name="T22" fmla="*/ 0 w 150"/>
              <a:gd name="T23" fmla="*/ 2147483647 h 245"/>
              <a:gd name="T24" fmla="*/ 2147483647 w 150"/>
              <a:gd name="T25" fmla="*/ 2147483647 h 245"/>
              <a:gd name="T26" fmla="*/ 2147483647 w 150"/>
              <a:gd name="T27" fmla="*/ 2147483647 h 245"/>
              <a:gd name="T28" fmla="*/ 2147483647 w 150"/>
              <a:gd name="T29" fmla="*/ 2147483647 h 245"/>
              <a:gd name="T30" fmla="*/ 2147483647 w 150"/>
              <a:gd name="T31" fmla="*/ 2147483647 h 245"/>
              <a:gd name="T32" fmla="*/ 2147483647 w 150"/>
              <a:gd name="T33" fmla="*/ 2147483647 h 245"/>
              <a:gd name="T34" fmla="*/ 2147483647 w 150"/>
              <a:gd name="T35" fmla="*/ 2147483647 h 245"/>
              <a:gd name="T36" fmla="*/ 2147483647 w 150"/>
              <a:gd name="T37" fmla="*/ 2147483647 h 245"/>
              <a:gd name="T38" fmla="*/ 2147483647 w 150"/>
              <a:gd name="T39" fmla="*/ 2147483647 h 245"/>
              <a:gd name="T40" fmla="*/ 2147483647 w 150"/>
              <a:gd name="T41" fmla="*/ 2147483647 h 245"/>
              <a:gd name="T42" fmla="*/ 2147483647 w 150"/>
              <a:gd name="T43" fmla="*/ 2147483647 h 245"/>
              <a:gd name="T44" fmla="*/ 2147483647 w 150"/>
              <a:gd name="T45" fmla="*/ 2147483647 h 245"/>
              <a:gd name="T46" fmla="*/ 2147483647 w 150"/>
              <a:gd name="T47" fmla="*/ 2147483647 h 245"/>
              <a:gd name="T48" fmla="*/ 2147483647 w 150"/>
              <a:gd name="T49" fmla="*/ 2147483647 h 245"/>
              <a:gd name="T50" fmla="*/ 2147483647 w 150"/>
              <a:gd name="T51" fmla="*/ 2147483647 h 245"/>
              <a:gd name="T52" fmla="*/ 2147483647 w 150"/>
              <a:gd name="T53" fmla="*/ 2147483647 h 245"/>
              <a:gd name="T54" fmla="*/ 2147483647 w 150"/>
              <a:gd name="T55" fmla="*/ 2147483647 h 245"/>
              <a:gd name="T56" fmla="*/ 2147483647 w 150"/>
              <a:gd name="T57" fmla="*/ 2147483647 h 245"/>
              <a:gd name="T58" fmla="*/ 2147483647 w 150"/>
              <a:gd name="T59" fmla="*/ 2147483647 h 245"/>
              <a:gd name="T60" fmla="*/ 2147483647 w 150"/>
              <a:gd name="T61" fmla="*/ 2147483647 h 245"/>
              <a:gd name="T62" fmla="*/ 2147483647 w 150"/>
              <a:gd name="T63" fmla="*/ 2147483647 h 245"/>
              <a:gd name="T64" fmla="*/ 2147483647 w 150"/>
              <a:gd name="T65" fmla="*/ 2147483647 h 245"/>
              <a:gd name="T66" fmla="*/ 2147483647 w 150"/>
              <a:gd name="T67" fmla="*/ 2147483647 h 245"/>
              <a:gd name="T68" fmla="*/ 2147483647 w 150"/>
              <a:gd name="T69" fmla="*/ 2147483647 h 245"/>
              <a:gd name="T70" fmla="*/ 2147483647 w 150"/>
              <a:gd name="T71" fmla="*/ 2147483647 h 245"/>
              <a:gd name="T72" fmla="*/ 2147483647 w 150"/>
              <a:gd name="T73" fmla="*/ 2147483647 h 245"/>
              <a:gd name="T74" fmla="*/ 2147483647 w 150"/>
              <a:gd name="T75" fmla="*/ 2147483647 h 245"/>
              <a:gd name="T76" fmla="*/ 2147483647 w 150"/>
              <a:gd name="T77" fmla="*/ 2147483647 h 245"/>
              <a:gd name="T78" fmla="*/ 2147483647 w 150"/>
              <a:gd name="T79" fmla="*/ 2147483647 h 245"/>
              <a:gd name="T80" fmla="*/ 2147483647 w 150"/>
              <a:gd name="T81" fmla="*/ 2147483647 h 245"/>
              <a:gd name="T82" fmla="*/ 2147483647 w 150"/>
              <a:gd name="T83" fmla="*/ 2147483647 h 245"/>
              <a:gd name="T84" fmla="*/ 2147483647 w 150"/>
              <a:gd name="T85" fmla="*/ 2147483647 h 245"/>
              <a:gd name="T86" fmla="*/ 2147483647 w 150"/>
              <a:gd name="T87" fmla="*/ 2147483647 h 245"/>
              <a:gd name="T88" fmla="*/ 2147483647 w 150"/>
              <a:gd name="T89" fmla="*/ 2147483647 h 245"/>
              <a:gd name="T90" fmla="*/ 2147483647 w 150"/>
              <a:gd name="T91" fmla="*/ 2147483647 h 245"/>
              <a:gd name="T92" fmla="*/ 2147483647 w 150"/>
              <a:gd name="T93" fmla="*/ 2147483647 h 245"/>
              <a:gd name="T94" fmla="*/ 2147483647 w 150"/>
              <a:gd name="T95" fmla="*/ 2147483647 h 245"/>
              <a:gd name="T96" fmla="*/ 2147483647 w 150"/>
              <a:gd name="T97" fmla="*/ 2147483647 h 245"/>
              <a:gd name="T98" fmla="*/ 2147483647 w 150"/>
              <a:gd name="T99" fmla="*/ 2147483647 h 245"/>
              <a:gd name="T100" fmla="*/ 2147483647 w 150"/>
              <a:gd name="T101" fmla="*/ 2147483647 h 245"/>
              <a:gd name="T102" fmla="*/ 2147483647 w 150"/>
              <a:gd name="T103" fmla="*/ 2147483647 h 245"/>
              <a:gd name="T104" fmla="*/ 2147483647 w 150"/>
              <a:gd name="T105" fmla="*/ 2147483647 h 2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0" h="245">
                <a:moveTo>
                  <a:pt x="27" y="245"/>
                </a:moveTo>
                <a:lnTo>
                  <a:pt x="24" y="231"/>
                </a:lnTo>
                <a:lnTo>
                  <a:pt x="25" y="207"/>
                </a:lnTo>
                <a:lnTo>
                  <a:pt x="19" y="192"/>
                </a:lnTo>
                <a:lnTo>
                  <a:pt x="15" y="176"/>
                </a:lnTo>
                <a:lnTo>
                  <a:pt x="32" y="159"/>
                </a:lnTo>
                <a:lnTo>
                  <a:pt x="30" y="156"/>
                </a:lnTo>
                <a:lnTo>
                  <a:pt x="32" y="148"/>
                </a:lnTo>
                <a:lnTo>
                  <a:pt x="34" y="148"/>
                </a:lnTo>
                <a:lnTo>
                  <a:pt x="39" y="139"/>
                </a:lnTo>
                <a:lnTo>
                  <a:pt x="40" y="136"/>
                </a:lnTo>
                <a:lnTo>
                  <a:pt x="36" y="131"/>
                </a:lnTo>
                <a:lnTo>
                  <a:pt x="37" y="126"/>
                </a:lnTo>
                <a:lnTo>
                  <a:pt x="35" y="124"/>
                </a:lnTo>
                <a:lnTo>
                  <a:pt x="40" y="114"/>
                </a:lnTo>
                <a:lnTo>
                  <a:pt x="38" y="109"/>
                </a:lnTo>
                <a:lnTo>
                  <a:pt x="39" y="100"/>
                </a:lnTo>
                <a:lnTo>
                  <a:pt x="37" y="94"/>
                </a:lnTo>
                <a:lnTo>
                  <a:pt x="39" y="90"/>
                </a:lnTo>
                <a:lnTo>
                  <a:pt x="24" y="86"/>
                </a:lnTo>
                <a:lnTo>
                  <a:pt x="15" y="80"/>
                </a:lnTo>
                <a:lnTo>
                  <a:pt x="3" y="80"/>
                </a:lnTo>
                <a:lnTo>
                  <a:pt x="3" y="75"/>
                </a:lnTo>
                <a:lnTo>
                  <a:pt x="0" y="65"/>
                </a:lnTo>
                <a:lnTo>
                  <a:pt x="42" y="51"/>
                </a:lnTo>
                <a:lnTo>
                  <a:pt x="48" y="59"/>
                </a:lnTo>
                <a:lnTo>
                  <a:pt x="58" y="57"/>
                </a:lnTo>
                <a:lnTo>
                  <a:pt x="61" y="59"/>
                </a:lnTo>
                <a:lnTo>
                  <a:pt x="61" y="69"/>
                </a:lnTo>
                <a:lnTo>
                  <a:pt x="57" y="79"/>
                </a:lnTo>
                <a:lnTo>
                  <a:pt x="60" y="84"/>
                </a:lnTo>
                <a:lnTo>
                  <a:pt x="69" y="93"/>
                </a:lnTo>
                <a:lnTo>
                  <a:pt x="69" y="97"/>
                </a:lnTo>
                <a:lnTo>
                  <a:pt x="72" y="97"/>
                </a:lnTo>
                <a:lnTo>
                  <a:pt x="69" y="88"/>
                </a:lnTo>
                <a:lnTo>
                  <a:pt x="73" y="82"/>
                </a:lnTo>
                <a:lnTo>
                  <a:pt x="79" y="80"/>
                </a:lnTo>
                <a:lnTo>
                  <a:pt x="80" y="64"/>
                </a:lnTo>
                <a:lnTo>
                  <a:pt x="69" y="46"/>
                </a:lnTo>
                <a:lnTo>
                  <a:pt x="61" y="41"/>
                </a:lnTo>
                <a:lnTo>
                  <a:pt x="58" y="25"/>
                </a:lnTo>
                <a:lnTo>
                  <a:pt x="62" y="16"/>
                </a:lnTo>
                <a:lnTo>
                  <a:pt x="67" y="16"/>
                </a:lnTo>
                <a:lnTo>
                  <a:pt x="76" y="16"/>
                </a:lnTo>
                <a:lnTo>
                  <a:pt x="79" y="14"/>
                </a:lnTo>
                <a:lnTo>
                  <a:pt x="84" y="18"/>
                </a:lnTo>
                <a:lnTo>
                  <a:pt x="90" y="18"/>
                </a:lnTo>
                <a:lnTo>
                  <a:pt x="93" y="16"/>
                </a:lnTo>
                <a:lnTo>
                  <a:pt x="102" y="18"/>
                </a:lnTo>
                <a:lnTo>
                  <a:pt x="107" y="16"/>
                </a:lnTo>
                <a:lnTo>
                  <a:pt x="109" y="12"/>
                </a:lnTo>
                <a:lnTo>
                  <a:pt x="117" y="14"/>
                </a:lnTo>
                <a:lnTo>
                  <a:pt x="122" y="10"/>
                </a:lnTo>
                <a:lnTo>
                  <a:pt x="128" y="10"/>
                </a:lnTo>
                <a:lnTo>
                  <a:pt x="144" y="0"/>
                </a:lnTo>
                <a:lnTo>
                  <a:pt x="147" y="6"/>
                </a:lnTo>
                <a:lnTo>
                  <a:pt x="144" y="12"/>
                </a:lnTo>
                <a:lnTo>
                  <a:pt x="145" y="29"/>
                </a:lnTo>
                <a:lnTo>
                  <a:pt x="147" y="33"/>
                </a:lnTo>
                <a:lnTo>
                  <a:pt x="144" y="36"/>
                </a:lnTo>
                <a:lnTo>
                  <a:pt x="147" y="36"/>
                </a:lnTo>
                <a:lnTo>
                  <a:pt x="147" y="51"/>
                </a:lnTo>
                <a:lnTo>
                  <a:pt x="146" y="53"/>
                </a:lnTo>
                <a:lnTo>
                  <a:pt x="148" y="54"/>
                </a:lnTo>
                <a:lnTo>
                  <a:pt x="147" y="58"/>
                </a:lnTo>
                <a:lnTo>
                  <a:pt x="149" y="57"/>
                </a:lnTo>
                <a:lnTo>
                  <a:pt x="150" y="61"/>
                </a:lnTo>
                <a:lnTo>
                  <a:pt x="145" y="68"/>
                </a:lnTo>
                <a:lnTo>
                  <a:pt x="148" y="69"/>
                </a:lnTo>
                <a:lnTo>
                  <a:pt x="147" y="72"/>
                </a:lnTo>
                <a:lnTo>
                  <a:pt x="134" y="88"/>
                </a:lnTo>
                <a:lnTo>
                  <a:pt x="125" y="94"/>
                </a:lnTo>
                <a:lnTo>
                  <a:pt x="108" y="100"/>
                </a:lnTo>
                <a:lnTo>
                  <a:pt x="95" y="110"/>
                </a:lnTo>
                <a:lnTo>
                  <a:pt x="94" y="107"/>
                </a:lnTo>
                <a:lnTo>
                  <a:pt x="95" y="111"/>
                </a:lnTo>
                <a:lnTo>
                  <a:pt x="85" y="122"/>
                </a:lnTo>
                <a:lnTo>
                  <a:pt x="83" y="121"/>
                </a:lnTo>
                <a:lnTo>
                  <a:pt x="66" y="137"/>
                </a:lnTo>
                <a:lnTo>
                  <a:pt x="62" y="133"/>
                </a:lnTo>
                <a:lnTo>
                  <a:pt x="64" y="137"/>
                </a:lnTo>
                <a:lnTo>
                  <a:pt x="62" y="145"/>
                </a:lnTo>
                <a:lnTo>
                  <a:pt x="69" y="154"/>
                </a:lnTo>
                <a:lnTo>
                  <a:pt x="72" y="175"/>
                </a:lnTo>
                <a:lnTo>
                  <a:pt x="73" y="177"/>
                </a:lnTo>
                <a:lnTo>
                  <a:pt x="73" y="171"/>
                </a:lnTo>
                <a:lnTo>
                  <a:pt x="75" y="173"/>
                </a:lnTo>
                <a:lnTo>
                  <a:pt x="76" y="184"/>
                </a:lnTo>
                <a:lnTo>
                  <a:pt x="72" y="199"/>
                </a:lnTo>
                <a:lnTo>
                  <a:pt x="75" y="197"/>
                </a:lnTo>
                <a:lnTo>
                  <a:pt x="75" y="201"/>
                </a:lnTo>
                <a:lnTo>
                  <a:pt x="68" y="210"/>
                </a:lnTo>
                <a:lnTo>
                  <a:pt x="37" y="225"/>
                </a:lnTo>
                <a:lnTo>
                  <a:pt x="33" y="231"/>
                </a:lnTo>
                <a:lnTo>
                  <a:pt x="37" y="236"/>
                </a:lnTo>
                <a:lnTo>
                  <a:pt x="38" y="232"/>
                </a:lnTo>
                <a:lnTo>
                  <a:pt x="38" y="245"/>
                </a:lnTo>
                <a:lnTo>
                  <a:pt x="27" y="245"/>
                </a:lnTo>
                <a:close/>
                <a:moveTo>
                  <a:pt x="64" y="23"/>
                </a:moveTo>
                <a:lnTo>
                  <a:pt x="63" y="23"/>
                </a:lnTo>
                <a:lnTo>
                  <a:pt x="64" y="23"/>
                </a:lnTo>
                <a:close/>
                <a:moveTo>
                  <a:pt x="62" y="23"/>
                </a:moveTo>
                <a:lnTo>
                  <a:pt x="62" y="22"/>
                </a:lnTo>
                <a:lnTo>
                  <a:pt x="62" y="23"/>
                </a:lnTo>
                <a:close/>
              </a:path>
            </a:pathLst>
          </a:custGeom>
          <a:solidFill>
            <a:srgbClr val="3399FF"/>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53" name="Freeform 52"/>
          <p:cNvSpPr>
            <a:spLocks noEditPoints="1"/>
          </p:cNvSpPr>
          <p:nvPr/>
        </p:nvSpPr>
        <p:spPr bwMode="auto">
          <a:xfrm>
            <a:off x="4403777" y="4506579"/>
            <a:ext cx="146050" cy="152400"/>
          </a:xfrm>
          <a:custGeom>
            <a:avLst/>
            <a:gdLst>
              <a:gd name="T0" fmla="*/ 2147483647 w 87"/>
              <a:gd name="T1" fmla="*/ 2147483647 h 91"/>
              <a:gd name="T2" fmla="*/ 2147483647 w 87"/>
              <a:gd name="T3" fmla="*/ 2147483647 h 91"/>
              <a:gd name="T4" fmla="*/ 2147483647 w 87"/>
              <a:gd name="T5" fmla="*/ 2147483647 h 91"/>
              <a:gd name="T6" fmla="*/ 2147483647 w 87"/>
              <a:gd name="T7" fmla="*/ 2147483647 h 91"/>
              <a:gd name="T8" fmla="*/ 2147483647 w 87"/>
              <a:gd name="T9" fmla="*/ 2147483647 h 91"/>
              <a:gd name="T10" fmla="*/ 2147483647 w 87"/>
              <a:gd name="T11" fmla="*/ 2147483647 h 91"/>
              <a:gd name="T12" fmla="*/ 2147483647 w 87"/>
              <a:gd name="T13" fmla="*/ 2147483647 h 91"/>
              <a:gd name="T14" fmla="*/ 2147483647 w 87"/>
              <a:gd name="T15" fmla="*/ 2147483647 h 91"/>
              <a:gd name="T16" fmla="*/ 2147483647 w 87"/>
              <a:gd name="T17" fmla="*/ 2147483647 h 91"/>
              <a:gd name="T18" fmla="*/ 2147483647 w 87"/>
              <a:gd name="T19" fmla="*/ 2147483647 h 91"/>
              <a:gd name="T20" fmla="*/ 2147483647 w 87"/>
              <a:gd name="T21" fmla="*/ 2147483647 h 91"/>
              <a:gd name="T22" fmla="*/ 2147483647 w 87"/>
              <a:gd name="T23" fmla="*/ 2147483647 h 91"/>
              <a:gd name="T24" fmla="*/ 2147483647 w 87"/>
              <a:gd name="T25" fmla="*/ 2147483647 h 91"/>
              <a:gd name="T26" fmla="*/ 2147483647 w 87"/>
              <a:gd name="T27" fmla="*/ 2147483647 h 91"/>
              <a:gd name="T28" fmla="*/ 2147483647 w 87"/>
              <a:gd name="T29" fmla="*/ 2147483647 h 91"/>
              <a:gd name="T30" fmla="*/ 2147483647 w 87"/>
              <a:gd name="T31" fmla="*/ 2147483647 h 91"/>
              <a:gd name="T32" fmla="*/ 2147483647 w 87"/>
              <a:gd name="T33" fmla="*/ 2147483647 h 91"/>
              <a:gd name="T34" fmla="*/ 2147483647 w 87"/>
              <a:gd name="T35" fmla="*/ 2147483647 h 91"/>
              <a:gd name="T36" fmla="*/ 2147483647 w 87"/>
              <a:gd name="T37" fmla="*/ 2147483647 h 91"/>
              <a:gd name="T38" fmla="*/ 2147483647 w 87"/>
              <a:gd name="T39" fmla="*/ 2147483647 h 91"/>
              <a:gd name="T40" fmla="*/ 2147483647 w 87"/>
              <a:gd name="T41" fmla="*/ 2147483647 h 91"/>
              <a:gd name="T42" fmla="*/ 2147483647 w 87"/>
              <a:gd name="T43" fmla="*/ 2147483647 h 91"/>
              <a:gd name="T44" fmla="*/ 2147483647 w 87"/>
              <a:gd name="T45" fmla="*/ 2147483647 h 91"/>
              <a:gd name="T46" fmla="*/ 2147483647 w 87"/>
              <a:gd name="T47" fmla="*/ 2147483647 h 91"/>
              <a:gd name="T48" fmla="*/ 2147483647 w 87"/>
              <a:gd name="T49" fmla="*/ 2147483647 h 91"/>
              <a:gd name="T50" fmla="*/ 0 w 87"/>
              <a:gd name="T51" fmla="*/ 2147483647 h 91"/>
              <a:gd name="T52" fmla="*/ 2147483647 w 87"/>
              <a:gd name="T53" fmla="*/ 2147483647 h 91"/>
              <a:gd name="T54" fmla="*/ 2147483647 w 87"/>
              <a:gd name="T55" fmla="*/ 2147483647 h 91"/>
              <a:gd name="T56" fmla="*/ 2147483647 w 87"/>
              <a:gd name="T57" fmla="*/ 2147483647 h 91"/>
              <a:gd name="T58" fmla="*/ 2147483647 w 87"/>
              <a:gd name="T59" fmla="*/ 2147483647 h 91"/>
              <a:gd name="T60" fmla="*/ 2147483647 w 87"/>
              <a:gd name="T61" fmla="*/ 2147483647 h 91"/>
              <a:gd name="T62" fmla="*/ 2147483647 w 87"/>
              <a:gd name="T63" fmla="*/ 2147483647 h 91"/>
              <a:gd name="T64" fmla="*/ 2147483647 w 87"/>
              <a:gd name="T65" fmla="*/ 2147483647 h 91"/>
              <a:gd name="T66" fmla="*/ 2147483647 w 87"/>
              <a:gd name="T67" fmla="*/ 2147483647 h 91"/>
              <a:gd name="T68" fmla="*/ 2147483647 w 87"/>
              <a:gd name="T69" fmla="*/ 2147483647 h 91"/>
              <a:gd name="T70" fmla="*/ 2147483647 w 87"/>
              <a:gd name="T71" fmla="*/ 2147483647 h 91"/>
              <a:gd name="T72" fmla="*/ 2147483647 w 87"/>
              <a:gd name="T73" fmla="*/ 2147483647 h 91"/>
              <a:gd name="T74" fmla="*/ 2147483647 w 87"/>
              <a:gd name="T75" fmla="*/ 2147483647 h 91"/>
              <a:gd name="T76" fmla="*/ 2147483647 w 87"/>
              <a:gd name="T77" fmla="*/ 2147483647 h 91"/>
              <a:gd name="T78" fmla="*/ 2147483647 w 87"/>
              <a:gd name="T79" fmla="*/ 2147483647 h 91"/>
              <a:gd name="T80" fmla="*/ 2147483647 w 87"/>
              <a:gd name="T81" fmla="*/ 2147483647 h 91"/>
              <a:gd name="T82" fmla="*/ 2147483647 w 87"/>
              <a:gd name="T83" fmla="*/ 2147483647 h 91"/>
              <a:gd name="T84" fmla="*/ 2147483647 w 87"/>
              <a:gd name="T85" fmla="*/ 2147483647 h 91"/>
              <a:gd name="T86" fmla="*/ 2147483647 w 87"/>
              <a:gd name="T87" fmla="*/ 2147483647 h 91"/>
              <a:gd name="T88" fmla="*/ 2147483647 w 87"/>
              <a:gd name="T89" fmla="*/ 2147483647 h 91"/>
              <a:gd name="T90" fmla="*/ 2147483647 w 87"/>
              <a:gd name="T91" fmla="*/ 2147483647 h 91"/>
              <a:gd name="T92" fmla="*/ 2147483647 w 87"/>
              <a:gd name="T93" fmla="*/ 0 h 91"/>
              <a:gd name="T94" fmla="*/ 2147483647 w 87"/>
              <a:gd name="T95" fmla="*/ 2147483647 h 91"/>
              <a:gd name="T96" fmla="*/ 2147483647 w 87"/>
              <a:gd name="T97" fmla="*/ 2147483647 h 91"/>
              <a:gd name="T98" fmla="*/ 2147483647 w 87"/>
              <a:gd name="T99" fmla="*/ 2147483647 h 91"/>
              <a:gd name="T100" fmla="*/ 2147483647 w 87"/>
              <a:gd name="T101" fmla="*/ 2147483647 h 91"/>
              <a:gd name="T102" fmla="*/ 2147483647 w 87"/>
              <a:gd name="T103" fmla="*/ 2147483647 h 91"/>
              <a:gd name="T104" fmla="*/ 2147483647 w 87"/>
              <a:gd name="T105" fmla="*/ 2147483647 h 91"/>
              <a:gd name="T106" fmla="*/ 2147483647 w 87"/>
              <a:gd name="T107" fmla="*/ 2147483647 h 91"/>
              <a:gd name="T108" fmla="*/ 2147483647 w 87"/>
              <a:gd name="T109" fmla="*/ 2147483647 h 91"/>
              <a:gd name="T110" fmla="*/ 2147483647 w 87"/>
              <a:gd name="T111" fmla="*/ 2147483647 h 91"/>
              <a:gd name="T112" fmla="*/ 2147483647 w 87"/>
              <a:gd name="T113" fmla="*/ 2147483647 h 91"/>
              <a:gd name="T114" fmla="*/ 2147483647 w 87"/>
              <a:gd name="T115" fmla="*/ 2147483647 h 91"/>
              <a:gd name="T116" fmla="*/ 2147483647 w 87"/>
              <a:gd name="T117" fmla="*/ 2147483647 h 91"/>
              <a:gd name="T118" fmla="*/ 2147483647 w 87"/>
              <a:gd name="T119" fmla="*/ 2147483647 h 91"/>
              <a:gd name="T120" fmla="*/ 2147483647 w 87"/>
              <a:gd name="T121" fmla="*/ 2147483647 h 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7" h="91">
                <a:moveTo>
                  <a:pt x="84" y="18"/>
                </a:moveTo>
                <a:lnTo>
                  <a:pt x="83" y="24"/>
                </a:lnTo>
                <a:lnTo>
                  <a:pt x="87" y="36"/>
                </a:lnTo>
                <a:lnTo>
                  <a:pt x="83" y="40"/>
                </a:lnTo>
                <a:lnTo>
                  <a:pt x="76" y="58"/>
                </a:lnTo>
                <a:lnTo>
                  <a:pt x="79" y="72"/>
                </a:lnTo>
                <a:lnTo>
                  <a:pt x="83" y="73"/>
                </a:lnTo>
                <a:lnTo>
                  <a:pt x="83" y="80"/>
                </a:lnTo>
                <a:lnTo>
                  <a:pt x="80" y="80"/>
                </a:lnTo>
                <a:lnTo>
                  <a:pt x="81" y="79"/>
                </a:lnTo>
                <a:lnTo>
                  <a:pt x="76" y="79"/>
                </a:lnTo>
                <a:lnTo>
                  <a:pt x="77" y="76"/>
                </a:lnTo>
                <a:lnTo>
                  <a:pt x="75" y="80"/>
                </a:lnTo>
                <a:lnTo>
                  <a:pt x="65" y="78"/>
                </a:lnTo>
                <a:lnTo>
                  <a:pt x="69" y="78"/>
                </a:lnTo>
                <a:lnTo>
                  <a:pt x="68" y="76"/>
                </a:lnTo>
                <a:lnTo>
                  <a:pt x="53" y="80"/>
                </a:lnTo>
                <a:lnTo>
                  <a:pt x="46" y="78"/>
                </a:lnTo>
                <a:lnTo>
                  <a:pt x="46" y="80"/>
                </a:lnTo>
                <a:lnTo>
                  <a:pt x="51" y="80"/>
                </a:lnTo>
                <a:lnTo>
                  <a:pt x="38" y="81"/>
                </a:lnTo>
                <a:lnTo>
                  <a:pt x="15" y="91"/>
                </a:lnTo>
                <a:lnTo>
                  <a:pt x="16" y="69"/>
                </a:lnTo>
                <a:lnTo>
                  <a:pt x="12" y="68"/>
                </a:lnTo>
                <a:lnTo>
                  <a:pt x="10" y="64"/>
                </a:lnTo>
                <a:lnTo>
                  <a:pt x="0" y="60"/>
                </a:lnTo>
                <a:lnTo>
                  <a:pt x="4" y="55"/>
                </a:lnTo>
                <a:lnTo>
                  <a:pt x="2" y="45"/>
                </a:lnTo>
                <a:lnTo>
                  <a:pt x="6" y="45"/>
                </a:lnTo>
                <a:lnTo>
                  <a:pt x="8" y="38"/>
                </a:lnTo>
                <a:lnTo>
                  <a:pt x="9" y="39"/>
                </a:lnTo>
                <a:lnTo>
                  <a:pt x="5" y="35"/>
                </a:lnTo>
                <a:lnTo>
                  <a:pt x="5" y="33"/>
                </a:lnTo>
                <a:lnTo>
                  <a:pt x="13" y="34"/>
                </a:lnTo>
                <a:lnTo>
                  <a:pt x="13" y="30"/>
                </a:lnTo>
                <a:lnTo>
                  <a:pt x="9" y="27"/>
                </a:lnTo>
                <a:lnTo>
                  <a:pt x="12" y="23"/>
                </a:lnTo>
                <a:lnTo>
                  <a:pt x="6" y="17"/>
                </a:lnTo>
                <a:lnTo>
                  <a:pt x="6" y="11"/>
                </a:lnTo>
                <a:lnTo>
                  <a:pt x="9" y="8"/>
                </a:lnTo>
                <a:lnTo>
                  <a:pt x="13" y="4"/>
                </a:lnTo>
                <a:lnTo>
                  <a:pt x="23" y="8"/>
                </a:lnTo>
                <a:lnTo>
                  <a:pt x="23" y="5"/>
                </a:lnTo>
                <a:lnTo>
                  <a:pt x="27" y="5"/>
                </a:lnTo>
                <a:lnTo>
                  <a:pt x="27" y="1"/>
                </a:lnTo>
                <a:lnTo>
                  <a:pt x="31" y="3"/>
                </a:lnTo>
                <a:lnTo>
                  <a:pt x="33" y="0"/>
                </a:lnTo>
                <a:lnTo>
                  <a:pt x="35" y="8"/>
                </a:lnTo>
                <a:lnTo>
                  <a:pt x="43" y="4"/>
                </a:lnTo>
                <a:lnTo>
                  <a:pt x="49" y="6"/>
                </a:lnTo>
                <a:lnTo>
                  <a:pt x="55" y="15"/>
                </a:lnTo>
                <a:lnTo>
                  <a:pt x="61" y="16"/>
                </a:lnTo>
                <a:lnTo>
                  <a:pt x="63" y="13"/>
                </a:lnTo>
                <a:lnTo>
                  <a:pt x="70" y="11"/>
                </a:lnTo>
                <a:lnTo>
                  <a:pt x="76" y="12"/>
                </a:lnTo>
                <a:lnTo>
                  <a:pt x="82" y="19"/>
                </a:lnTo>
                <a:lnTo>
                  <a:pt x="84" y="18"/>
                </a:lnTo>
                <a:close/>
                <a:moveTo>
                  <a:pt x="78" y="80"/>
                </a:moveTo>
                <a:lnTo>
                  <a:pt x="77" y="80"/>
                </a:lnTo>
                <a:lnTo>
                  <a:pt x="78" y="80"/>
                </a:lnTo>
                <a:close/>
              </a:path>
            </a:pathLst>
          </a:custGeom>
          <a:solidFill>
            <a:srgbClr val="3399FF"/>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54" name="Freeform 53"/>
          <p:cNvSpPr>
            <a:spLocks noEditPoints="1"/>
          </p:cNvSpPr>
          <p:nvPr/>
        </p:nvSpPr>
        <p:spPr bwMode="auto">
          <a:xfrm>
            <a:off x="5303890" y="4785980"/>
            <a:ext cx="263525" cy="257175"/>
          </a:xfrm>
          <a:custGeom>
            <a:avLst/>
            <a:gdLst>
              <a:gd name="T0" fmla="*/ 2147483647 w 157"/>
              <a:gd name="T1" fmla="*/ 2147483647 h 152"/>
              <a:gd name="T2" fmla="*/ 2147483647 w 157"/>
              <a:gd name="T3" fmla="*/ 2147483647 h 152"/>
              <a:gd name="T4" fmla="*/ 2147483647 w 157"/>
              <a:gd name="T5" fmla="*/ 2147483647 h 152"/>
              <a:gd name="T6" fmla="*/ 2147483647 w 157"/>
              <a:gd name="T7" fmla="*/ 2147483647 h 152"/>
              <a:gd name="T8" fmla="*/ 2147483647 w 157"/>
              <a:gd name="T9" fmla="*/ 2147483647 h 152"/>
              <a:gd name="T10" fmla="*/ 2147483647 w 157"/>
              <a:gd name="T11" fmla="*/ 2147483647 h 152"/>
              <a:gd name="T12" fmla="*/ 2147483647 w 157"/>
              <a:gd name="T13" fmla="*/ 2147483647 h 152"/>
              <a:gd name="T14" fmla="*/ 2147483647 w 157"/>
              <a:gd name="T15" fmla="*/ 2147483647 h 152"/>
              <a:gd name="T16" fmla="*/ 2147483647 w 157"/>
              <a:gd name="T17" fmla="*/ 2147483647 h 152"/>
              <a:gd name="T18" fmla="*/ 2147483647 w 157"/>
              <a:gd name="T19" fmla="*/ 2147483647 h 152"/>
              <a:gd name="T20" fmla="*/ 2147483647 w 157"/>
              <a:gd name="T21" fmla="*/ 2147483647 h 152"/>
              <a:gd name="T22" fmla="*/ 2147483647 w 157"/>
              <a:gd name="T23" fmla="*/ 2147483647 h 152"/>
              <a:gd name="T24" fmla="*/ 2147483647 w 157"/>
              <a:gd name="T25" fmla="*/ 2147483647 h 152"/>
              <a:gd name="T26" fmla="*/ 2147483647 w 157"/>
              <a:gd name="T27" fmla="*/ 2147483647 h 152"/>
              <a:gd name="T28" fmla="*/ 2147483647 w 157"/>
              <a:gd name="T29" fmla="*/ 2147483647 h 152"/>
              <a:gd name="T30" fmla="*/ 2147483647 w 157"/>
              <a:gd name="T31" fmla="*/ 2147483647 h 152"/>
              <a:gd name="T32" fmla="*/ 2147483647 w 157"/>
              <a:gd name="T33" fmla="*/ 2147483647 h 152"/>
              <a:gd name="T34" fmla="*/ 2147483647 w 157"/>
              <a:gd name="T35" fmla="*/ 2147483647 h 152"/>
              <a:gd name="T36" fmla="*/ 2147483647 w 157"/>
              <a:gd name="T37" fmla="*/ 2147483647 h 152"/>
              <a:gd name="T38" fmla="*/ 2147483647 w 157"/>
              <a:gd name="T39" fmla="*/ 2147483647 h 152"/>
              <a:gd name="T40" fmla="*/ 2147483647 w 157"/>
              <a:gd name="T41" fmla="*/ 2147483647 h 152"/>
              <a:gd name="T42" fmla="*/ 2147483647 w 157"/>
              <a:gd name="T43" fmla="*/ 2147483647 h 152"/>
              <a:gd name="T44" fmla="*/ 2147483647 w 157"/>
              <a:gd name="T45" fmla="*/ 2147483647 h 152"/>
              <a:gd name="T46" fmla="*/ 2147483647 w 157"/>
              <a:gd name="T47" fmla="*/ 2147483647 h 152"/>
              <a:gd name="T48" fmla="*/ 2147483647 w 157"/>
              <a:gd name="T49" fmla="*/ 2147483647 h 152"/>
              <a:gd name="T50" fmla="*/ 2147483647 w 157"/>
              <a:gd name="T51" fmla="*/ 2147483647 h 152"/>
              <a:gd name="T52" fmla="*/ 2147483647 w 157"/>
              <a:gd name="T53" fmla="*/ 2147483647 h 152"/>
              <a:gd name="T54" fmla="*/ 2147483647 w 157"/>
              <a:gd name="T55" fmla="*/ 2147483647 h 152"/>
              <a:gd name="T56" fmla="*/ 2147483647 w 157"/>
              <a:gd name="T57" fmla="*/ 2147483647 h 152"/>
              <a:gd name="T58" fmla="*/ 2147483647 w 157"/>
              <a:gd name="T59" fmla="*/ 2147483647 h 152"/>
              <a:gd name="T60" fmla="*/ 2147483647 w 157"/>
              <a:gd name="T61" fmla="*/ 2147483647 h 152"/>
              <a:gd name="T62" fmla="*/ 2147483647 w 157"/>
              <a:gd name="T63" fmla="*/ 2147483647 h 1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7" h="152">
                <a:moveTo>
                  <a:pt x="147" y="59"/>
                </a:moveTo>
                <a:lnTo>
                  <a:pt x="147" y="55"/>
                </a:lnTo>
                <a:lnTo>
                  <a:pt x="149" y="56"/>
                </a:lnTo>
                <a:lnTo>
                  <a:pt x="147" y="63"/>
                </a:lnTo>
                <a:lnTo>
                  <a:pt x="147" y="59"/>
                </a:lnTo>
                <a:close/>
                <a:moveTo>
                  <a:pt x="140" y="71"/>
                </a:moveTo>
                <a:lnTo>
                  <a:pt x="141" y="66"/>
                </a:lnTo>
                <a:lnTo>
                  <a:pt x="145" y="77"/>
                </a:lnTo>
                <a:lnTo>
                  <a:pt x="141" y="75"/>
                </a:lnTo>
                <a:lnTo>
                  <a:pt x="140" y="71"/>
                </a:lnTo>
                <a:close/>
                <a:moveTo>
                  <a:pt x="80" y="150"/>
                </a:moveTo>
                <a:lnTo>
                  <a:pt x="75" y="143"/>
                </a:lnTo>
                <a:lnTo>
                  <a:pt x="74" y="128"/>
                </a:lnTo>
                <a:lnTo>
                  <a:pt x="71" y="123"/>
                </a:lnTo>
                <a:lnTo>
                  <a:pt x="67" y="120"/>
                </a:lnTo>
                <a:lnTo>
                  <a:pt x="65" y="123"/>
                </a:lnTo>
                <a:lnTo>
                  <a:pt x="51" y="119"/>
                </a:lnTo>
                <a:lnTo>
                  <a:pt x="37" y="114"/>
                </a:lnTo>
                <a:lnTo>
                  <a:pt x="29" y="108"/>
                </a:lnTo>
                <a:lnTo>
                  <a:pt x="24" y="107"/>
                </a:lnTo>
                <a:lnTo>
                  <a:pt x="20" y="102"/>
                </a:lnTo>
                <a:lnTo>
                  <a:pt x="14" y="87"/>
                </a:lnTo>
                <a:lnTo>
                  <a:pt x="3" y="74"/>
                </a:lnTo>
                <a:lnTo>
                  <a:pt x="4" y="66"/>
                </a:lnTo>
                <a:lnTo>
                  <a:pt x="0" y="55"/>
                </a:lnTo>
                <a:lnTo>
                  <a:pt x="1" y="49"/>
                </a:lnTo>
                <a:lnTo>
                  <a:pt x="10" y="46"/>
                </a:lnTo>
                <a:lnTo>
                  <a:pt x="16" y="36"/>
                </a:lnTo>
                <a:lnTo>
                  <a:pt x="21" y="32"/>
                </a:lnTo>
                <a:lnTo>
                  <a:pt x="21" y="28"/>
                </a:lnTo>
                <a:lnTo>
                  <a:pt x="16" y="26"/>
                </a:lnTo>
                <a:lnTo>
                  <a:pt x="18" y="20"/>
                </a:lnTo>
                <a:lnTo>
                  <a:pt x="21" y="19"/>
                </a:lnTo>
                <a:lnTo>
                  <a:pt x="22" y="15"/>
                </a:lnTo>
                <a:lnTo>
                  <a:pt x="21" y="9"/>
                </a:lnTo>
                <a:lnTo>
                  <a:pt x="16" y="1"/>
                </a:lnTo>
                <a:lnTo>
                  <a:pt x="65" y="0"/>
                </a:lnTo>
                <a:lnTo>
                  <a:pt x="117" y="28"/>
                </a:lnTo>
                <a:lnTo>
                  <a:pt x="119" y="32"/>
                </a:lnTo>
                <a:lnTo>
                  <a:pt x="117" y="35"/>
                </a:lnTo>
                <a:lnTo>
                  <a:pt x="140" y="52"/>
                </a:lnTo>
                <a:lnTo>
                  <a:pt x="134" y="71"/>
                </a:lnTo>
                <a:lnTo>
                  <a:pt x="135" y="76"/>
                </a:lnTo>
                <a:lnTo>
                  <a:pt x="145" y="85"/>
                </a:lnTo>
                <a:lnTo>
                  <a:pt x="141" y="93"/>
                </a:lnTo>
                <a:lnTo>
                  <a:pt x="143" y="96"/>
                </a:lnTo>
                <a:lnTo>
                  <a:pt x="141" y="103"/>
                </a:lnTo>
                <a:lnTo>
                  <a:pt x="145" y="112"/>
                </a:lnTo>
                <a:lnTo>
                  <a:pt x="142" y="112"/>
                </a:lnTo>
                <a:lnTo>
                  <a:pt x="146" y="116"/>
                </a:lnTo>
                <a:lnTo>
                  <a:pt x="149" y="127"/>
                </a:lnTo>
                <a:lnTo>
                  <a:pt x="157" y="134"/>
                </a:lnTo>
                <a:lnTo>
                  <a:pt x="141" y="144"/>
                </a:lnTo>
                <a:lnTo>
                  <a:pt x="135" y="144"/>
                </a:lnTo>
                <a:lnTo>
                  <a:pt x="130" y="148"/>
                </a:lnTo>
                <a:lnTo>
                  <a:pt x="122" y="146"/>
                </a:lnTo>
                <a:lnTo>
                  <a:pt x="120" y="150"/>
                </a:lnTo>
                <a:lnTo>
                  <a:pt x="115" y="152"/>
                </a:lnTo>
                <a:lnTo>
                  <a:pt x="106" y="150"/>
                </a:lnTo>
                <a:lnTo>
                  <a:pt x="103" y="152"/>
                </a:lnTo>
                <a:lnTo>
                  <a:pt x="97" y="152"/>
                </a:lnTo>
                <a:lnTo>
                  <a:pt x="92" y="148"/>
                </a:lnTo>
                <a:lnTo>
                  <a:pt x="89" y="150"/>
                </a:lnTo>
                <a:lnTo>
                  <a:pt x="80" y="150"/>
                </a:lnTo>
                <a:close/>
              </a:path>
            </a:pathLst>
          </a:custGeom>
          <a:solidFill>
            <a:srgbClr val="3399FF"/>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55" name="Freeform 54"/>
          <p:cNvSpPr>
            <a:spLocks/>
          </p:cNvSpPr>
          <p:nvPr/>
        </p:nvSpPr>
        <p:spPr bwMode="auto">
          <a:xfrm>
            <a:off x="4886378" y="5170154"/>
            <a:ext cx="320675" cy="309562"/>
          </a:xfrm>
          <a:custGeom>
            <a:avLst/>
            <a:gdLst>
              <a:gd name="T0" fmla="*/ 2147483647 w 191"/>
              <a:gd name="T1" fmla="*/ 2147483647 h 184"/>
              <a:gd name="T2" fmla="*/ 2147483647 w 191"/>
              <a:gd name="T3" fmla="*/ 2147483647 h 184"/>
              <a:gd name="T4" fmla="*/ 2147483647 w 191"/>
              <a:gd name="T5" fmla="*/ 2147483647 h 184"/>
              <a:gd name="T6" fmla="*/ 2147483647 w 191"/>
              <a:gd name="T7" fmla="*/ 2147483647 h 184"/>
              <a:gd name="T8" fmla="*/ 2147483647 w 191"/>
              <a:gd name="T9" fmla="*/ 2147483647 h 184"/>
              <a:gd name="T10" fmla="*/ 2147483647 w 191"/>
              <a:gd name="T11" fmla="*/ 2147483647 h 184"/>
              <a:gd name="T12" fmla="*/ 2147483647 w 191"/>
              <a:gd name="T13" fmla="*/ 2147483647 h 184"/>
              <a:gd name="T14" fmla="*/ 2147483647 w 191"/>
              <a:gd name="T15" fmla="*/ 2147483647 h 184"/>
              <a:gd name="T16" fmla="*/ 2147483647 w 191"/>
              <a:gd name="T17" fmla="*/ 2147483647 h 184"/>
              <a:gd name="T18" fmla="*/ 2147483647 w 191"/>
              <a:gd name="T19" fmla="*/ 2147483647 h 184"/>
              <a:gd name="T20" fmla="*/ 2147483647 w 191"/>
              <a:gd name="T21" fmla="*/ 2147483647 h 184"/>
              <a:gd name="T22" fmla="*/ 2147483647 w 191"/>
              <a:gd name="T23" fmla="*/ 2147483647 h 184"/>
              <a:gd name="T24" fmla="*/ 2147483647 w 191"/>
              <a:gd name="T25" fmla="*/ 2147483647 h 184"/>
              <a:gd name="T26" fmla="*/ 2147483647 w 191"/>
              <a:gd name="T27" fmla="*/ 2147483647 h 184"/>
              <a:gd name="T28" fmla="*/ 2147483647 w 191"/>
              <a:gd name="T29" fmla="*/ 2147483647 h 184"/>
              <a:gd name="T30" fmla="*/ 2147483647 w 191"/>
              <a:gd name="T31" fmla="*/ 2147483647 h 184"/>
              <a:gd name="T32" fmla="*/ 2147483647 w 191"/>
              <a:gd name="T33" fmla="*/ 2147483647 h 184"/>
              <a:gd name="T34" fmla="*/ 2147483647 w 191"/>
              <a:gd name="T35" fmla="*/ 2147483647 h 184"/>
              <a:gd name="T36" fmla="*/ 2147483647 w 191"/>
              <a:gd name="T37" fmla="*/ 2147483647 h 184"/>
              <a:gd name="T38" fmla="*/ 2147483647 w 191"/>
              <a:gd name="T39" fmla="*/ 2147483647 h 184"/>
              <a:gd name="T40" fmla="*/ 2147483647 w 191"/>
              <a:gd name="T41" fmla="*/ 2147483647 h 184"/>
              <a:gd name="T42" fmla="*/ 2147483647 w 191"/>
              <a:gd name="T43" fmla="*/ 2147483647 h 184"/>
              <a:gd name="T44" fmla="*/ 2147483647 w 191"/>
              <a:gd name="T45" fmla="*/ 2147483647 h 184"/>
              <a:gd name="T46" fmla="*/ 2147483647 w 191"/>
              <a:gd name="T47" fmla="*/ 2147483647 h 184"/>
              <a:gd name="T48" fmla="*/ 2147483647 w 191"/>
              <a:gd name="T49" fmla="*/ 2147483647 h 184"/>
              <a:gd name="T50" fmla="*/ 2147483647 w 191"/>
              <a:gd name="T51" fmla="*/ 2147483647 h 184"/>
              <a:gd name="T52" fmla="*/ 2147483647 w 191"/>
              <a:gd name="T53" fmla="*/ 2147483647 h 184"/>
              <a:gd name="T54" fmla="*/ 2147483647 w 191"/>
              <a:gd name="T55" fmla="*/ 2147483647 h 184"/>
              <a:gd name="T56" fmla="*/ 2147483647 w 191"/>
              <a:gd name="T57" fmla="*/ 2147483647 h 184"/>
              <a:gd name="T58" fmla="*/ 0 w 191"/>
              <a:gd name="T59" fmla="*/ 2147483647 h 184"/>
              <a:gd name="T60" fmla="*/ 2147483647 w 191"/>
              <a:gd name="T61" fmla="*/ 2147483647 h 184"/>
              <a:gd name="T62" fmla="*/ 2147483647 w 191"/>
              <a:gd name="T63" fmla="*/ 2147483647 h 184"/>
              <a:gd name="T64" fmla="*/ 2147483647 w 191"/>
              <a:gd name="T65" fmla="*/ 0 h 184"/>
              <a:gd name="T66" fmla="*/ 2147483647 w 191"/>
              <a:gd name="T67" fmla="*/ 2147483647 h 184"/>
              <a:gd name="T68" fmla="*/ 2147483647 w 191"/>
              <a:gd name="T69" fmla="*/ 2147483647 h 184"/>
              <a:gd name="T70" fmla="*/ 2147483647 w 191"/>
              <a:gd name="T71" fmla="*/ 2147483647 h 184"/>
              <a:gd name="T72" fmla="*/ 2147483647 w 191"/>
              <a:gd name="T73" fmla="*/ 2147483647 h 184"/>
              <a:gd name="T74" fmla="*/ 2147483647 w 191"/>
              <a:gd name="T75" fmla="*/ 2147483647 h 184"/>
              <a:gd name="T76" fmla="*/ 2147483647 w 191"/>
              <a:gd name="T77" fmla="*/ 2147483647 h 184"/>
              <a:gd name="T78" fmla="*/ 2147483647 w 191"/>
              <a:gd name="T79" fmla="*/ 2147483647 h 18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1" h="184">
                <a:moveTo>
                  <a:pt x="166" y="10"/>
                </a:moveTo>
                <a:lnTo>
                  <a:pt x="183" y="8"/>
                </a:lnTo>
                <a:lnTo>
                  <a:pt x="191" y="12"/>
                </a:lnTo>
                <a:lnTo>
                  <a:pt x="185" y="13"/>
                </a:lnTo>
                <a:lnTo>
                  <a:pt x="182" y="16"/>
                </a:lnTo>
                <a:lnTo>
                  <a:pt x="179" y="15"/>
                </a:lnTo>
                <a:lnTo>
                  <a:pt x="168" y="23"/>
                </a:lnTo>
                <a:lnTo>
                  <a:pt x="164" y="15"/>
                </a:lnTo>
                <a:lnTo>
                  <a:pt x="131" y="20"/>
                </a:lnTo>
                <a:lnTo>
                  <a:pt x="131" y="75"/>
                </a:lnTo>
                <a:lnTo>
                  <a:pt x="117" y="76"/>
                </a:lnTo>
                <a:lnTo>
                  <a:pt x="117" y="118"/>
                </a:lnTo>
                <a:lnTo>
                  <a:pt x="117" y="175"/>
                </a:lnTo>
                <a:lnTo>
                  <a:pt x="111" y="177"/>
                </a:lnTo>
                <a:lnTo>
                  <a:pt x="105" y="184"/>
                </a:lnTo>
                <a:lnTo>
                  <a:pt x="91" y="183"/>
                </a:lnTo>
                <a:lnTo>
                  <a:pt x="80" y="180"/>
                </a:lnTo>
                <a:lnTo>
                  <a:pt x="80" y="174"/>
                </a:lnTo>
                <a:lnTo>
                  <a:pt x="76" y="169"/>
                </a:lnTo>
                <a:lnTo>
                  <a:pt x="67" y="178"/>
                </a:lnTo>
                <a:lnTo>
                  <a:pt x="57" y="170"/>
                </a:lnTo>
                <a:lnTo>
                  <a:pt x="50" y="158"/>
                </a:lnTo>
                <a:lnTo>
                  <a:pt x="44" y="133"/>
                </a:lnTo>
                <a:lnTo>
                  <a:pt x="44" y="122"/>
                </a:lnTo>
                <a:lnTo>
                  <a:pt x="38" y="107"/>
                </a:lnTo>
                <a:lnTo>
                  <a:pt x="39" y="84"/>
                </a:lnTo>
                <a:lnTo>
                  <a:pt x="23" y="58"/>
                </a:lnTo>
                <a:lnTo>
                  <a:pt x="10" y="29"/>
                </a:lnTo>
                <a:lnTo>
                  <a:pt x="1" y="17"/>
                </a:lnTo>
                <a:lnTo>
                  <a:pt x="0" y="4"/>
                </a:lnTo>
                <a:lnTo>
                  <a:pt x="5" y="3"/>
                </a:lnTo>
                <a:lnTo>
                  <a:pt x="12" y="4"/>
                </a:lnTo>
                <a:lnTo>
                  <a:pt x="20" y="0"/>
                </a:lnTo>
                <a:lnTo>
                  <a:pt x="24" y="1"/>
                </a:lnTo>
                <a:lnTo>
                  <a:pt x="32" y="7"/>
                </a:lnTo>
                <a:lnTo>
                  <a:pt x="95" y="7"/>
                </a:lnTo>
                <a:lnTo>
                  <a:pt x="102" y="13"/>
                </a:lnTo>
                <a:lnTo>
                  <a:pt x="122" y="13"/>
                </a:lnTo>
                <a:lnTo>
                  <a:pt x="129" y="16"/>
                </a:lnTo>
                <a:lnTo>
                  <a:pt x="166" y="10"/>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56" name="Freeform 55"/>
          <p:cNvSpPr>
            <a:spLocks/>
          </p:cNvSpPr>
          <p:nvPr/>
        </p:nvSpPr>
        <p:spPr bwMode="auto">
          <a:xfrm>
            <a:off x="5635677" y="5047917"/>
            <a:ext cx="171450" cy="341313"/>
          </a:xfrm>
          <a:custGeom>
            <a:avLst/>
            <a:gdLst>
              <a:gd name="T0" fmla="*/ 2147483647 w 103"/>
              <a:gd name="T1" fmla="*/ 2147483647 h 203"/>
              <a:gd name="T2" fmla="*/ 2147483647 w 103"/>
              <a:gd name="T3" fmla="*/ 2147483647 h 203"/>
              <a:gd name="T4" fmla="*/ 2147483647 w 103"/>
              <a:gd name="T5" fmla="*/ 2147483647 h 203"/>
              <a:gd name="T6" fmla="*/ 2147483647 w 103"/>
              <a:gd name="T7" fmla="*/ 2147483647 h 203"/>
              <a:gd name="T8" fmla="*/ 2147483647 w 103"/>
              <a:gd name="T9" fmla="*/ 2147483647 h 203"/>
              <a:gd name="T10" fmla="*/ 2147483647 w 103"/>
              <a:gd name="T11" fmla="*/ 2147483647 h 203"/>
              <a:gd name="T12" fmla="*/ 2147483647 w 103"/>
              <a:gd name="T13" fmla="*/ 2147483647 h 203"/>
              <a:gd name="T14" fmla="*/ 2147483647 w 103"/>
              <a:gd name="T15" fmla="*/ 2147483647 h 203"/>
              <a:gd name="T16" fmla="*/ 2147483647 w 103"/>
              <a:gd name="T17" fmla="*/ 2147483647 h 203"/>
              <a:gd name="T18" fmla="*/ 2147483647 w 103"/>
              <a:gd name="T19" fmla="*/ 2147483647 h 203"/>
              <a:gd name="T20" fmla="*/ 2147483647 w 103"/>
              <a:gd name="T21" fmla="*/ 2147483647 h 203"/>
              <a:gd name="T22" fmla="*/ 2147483647 w 103"/>
              <a:gd name="T23" fmla="*/ 2147483647 h 203"/>
              <a:gd name="T24" fmla="*/ 2147483647 w 103"/>
              <a:gd name="T25" fmla="*/ 2147483647 h 203"/>
              <a:gd name="T26" fmla="*/ 2147483647 w 103"/>
              <a:gd name="T27" fmla="*/ 2147483647 h 203"/>
              <a:gd name="T28" fmla="*/ 2147483647 w 103"/>
              <a:gd name="T29" fmla="*/ 2147483647 h 203"/>
              <a:gd name="T30" fmla="*/ 2147483647 w 103"/>
              <a:gd name="T31" fmla="*/ 2147483647 h 203"/>
              <a:gd name="T32" fmla="*/ 2147483647 w 103"/>
              <a:gd name="T33" fmla="*/ 2147483647 h 203"/>
              <a:gd name="T34" fmla="*/ 2147483647 w 103"/>
              <a:gd name="T35" fmla="*/ 2147483647 h 203"/>
              <a:gd name="T36" fmla="*/ 2147483647 w 103"/>
              <a:gd name="T37" fmla="*/ 2147483647 h 203"/>
              <a:gd name="T38" fmla="*/ 2147483647 w 103"/>
              <a:gd name="T39" fmla="*/ 2147483647 h 203"/>
              <a:gd name="T40" fmla="*/ 2147483647 w 103"/>
              <a:gd name="T41" fmla="*/ 2147483647 h 203"/>
              <a:gd name="T42" fmla="*/ 2147483647 w 103"/>
              <a:gd name="T43" fmla="*/ 2147483647 h 203"/>
              <a:gd name="T44" fmla="*/ 2147483647 w 103"/>
              <a:gd name="T45" fmla="*/ 2147483647 h 203"/>
              <a:gd name="T46" fmla="*/ 2147483647 w 103"/>
              <a:gd name="T47" fmla="*/ 2147483647 h 203"/>
              <a:gd name="T48" fmla="*/ 2147483647 w 103"/>
              <a:gd name="T49" fmla="*/ 0 h 203"/>
              <a:gd name="T50" fmla="*/ 2147483647 w 103"/>
              <a:gd name="T51" fmla="*/ 2147483647 h 203"/>
              <a:gd name="T52" fmla="*/ 2147483647 w 103"/>
              <a:gd name="T53" fmla="*/ 2147483647 h 203"/>
              <a:gd name="T54" fmla="*/ 2147483647 w 103"/>
              <a:gd name="T55" fmla="*/ 2147483647 h 203"/>
              <a:gd name="T56" fmla="*/ 2147483647 w 103"/>
              <a:gd name="T57" fmla="*/ 2147483647 h 203"/>
              <a:gd name="T58" fmla="*/ 2147483647 w 103"/>
              <a:gd name="T59" fmla="*/ 2147483647 h 203"/>
              <a:gd name="T60" fmla="*/ 2147483647 w 103"/>
              <a:gd name="T61" fmla="*/ 2147483647 h 203"/>
              <a:gd name="T62" fmla="*/ 2147483647 w 103"/>
              <a:gd name="T63" fmla="*/ 2147483647 h 203"/>
              <a:gd name="T64" fmla="*/ 2147483647 w 103"/>
              <a:gd name="T65" fmla="*/ 2147483647 h 203"/>
              <a:gd name="T66" fmla="*/ 2147483647 w 103"/>
              <a:gd name="T67" fmla="*/ 2147483647 h 203"/>
              <a:gd name="T68" fmla="*/ 2147483647 w 103"/>
              <a:gd name="T69" fmla="*/ 2147483647 h 2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3" h="203">
                <a:moveTo>
                  <a:pt x="19" y="199"/>
                </a:moveTo>
                <a:lnTo>
                  <a:pt x="12" y="195"/>
                </a:lnTo>
                <a:lnTo>
                  <a:pt x="6" y="185"/>
                </a:lnTo>
                <a:lnTo>
                  <a:pt x="6" y="175"/>
                </a:lnTo>
                <a:lnTo>
                  <a:pt x="7" y="171"/>
                </a:lnTo>
                <a:lnTo>
                  <a:pt x="2" y="161"/>
                </a:lnTo>
                <a:lnTo>
                  <a:pt x="0" y="153"/>
                </a:lnTo>
                <a:lnTo>
                  <a:pt x="3" y="138"/>
                </a:lnTo>
                <a:lnTo>
                  <a:pt x="8" y="137"/>
                </a:lnTo>
                <a:lnTo>
                  <a:pt x="18" y="118"/>
                </a:lnTo>
                <a:lnTo>
                  <a:pt x="16" y="115"/>
                </a:lnTo>
                <a:lnTo>
                  <a:pt x="17" y="110"/>
                </a:lnTo>
                <a:lnTo>
                  <a:pt x="14" y="106"/>
                </a:lnTo>
                <a:lnTo>
                  <a:pt x="10" y="82"/>
                </a:lnTo>
                <a:lnTo>
                  <a:pt x="17" y="69"/>
                </a:lnTo>
                <a:lnTo>
                  <a:pt x="17" y="62"/>
                </a:lnTo>
                <a:lnTo>
                  <a:pt x="23" y="62"/>
                </a:lnTo>
                <a:lnTo>
                  <a:pt x="29" y="58"/>
                </a:lnTo>
                <a:lnTo>
                  <a:pt x="29" y="61"/>
                </a:lnTo>
                <a:lnTo>
                  <a:pt x="31" y="59"/>
                </a:lnTo>
                <a:lnTo>
                  <a:pt x="34" y="60"/>
                </a:lnTo>
                <a:lnTo>
                  <a:pt x="35" y="56"/>
                </a:lnTo>
                <a:lnTo>
                  <a:pt x="40" y="57"/>
                </a:lnTo>
                <a:lnTo>
                  <a:pt x="41" y="55"/>
                </a:lnTo>
                <a:lnTo>
                  <a:pt x="43" y="58"/>
                </a:lnTo>
                <a:lnTo>
                  <a:pt x="46" y="58"/>
                </a:lnTo>
                <a:lnTo>
                  <a:pt x="44" y="54"/>
                </a:lnTo>
                <a:lnTo>
                  <a:pt x="52" y="47"/>
                </a:lnTo>
                <a:lnTo>
                  <a:pt x="54" y="49"/>
                </a:lnTo>
                <a:lnTo>
                  <a:pt x="53" y="53"/>
                </a:lnTo>
                <a:lnTo>
                  <a:pt x="56" y="51"/>
                </a:lnTo>
                <a:lnTo>
                  <a:pt x="54" y="47"/>
                </a:lnTo>
                <a:lnTo>
                  <a:pt x="60" y="40"/>
                </a:lnTo>
                <a:lnTo>
                  <a:pt x="59" y="46"/>
                </a:lnTo>
                <a:lnTo>
                  <a:pt x="64" y="39"/>
                </a:lnTo>
                <a:lnTo>
                  <a:pt x="67" y="41"/>
                </a:lnTo>
                <a:lnTo>
                  <a:pt x="63" y="36"/>
                </a:lnTo>
                <a:lnTo>
                  <a:pt x="66" y="34"/>
                </a:lnTo>
                <a:lnTo>
                  <a:pt x="66" y="31"/>
                </a:lnTo>
                <a:lnTo>
                  <a:pt x="67" y="35"/>
                </a:lnTo>
                <a:lnTo>
                  <a:pt x="68" y="31"/>
                </a:lnTo>
                <a:lnTo>
                  <a:pt x="66" y="24"/>
                </a:lnTo>
                <a:lnTo>
                  <a:pt x="69" y="23"/>
                </a:lnTo>
                <a:lnTo>
                  <a:pt x="71" y="27"/>
                </a:lnTo>
                <a:lnTo>
                  <a:pt x="72" y="23"/>
                </a:lnTo>
                <a:lnTo>
                  <a:pt x="79" y="21"/>
                </a:lnTo>
                <a:lnTo>
                  <a:pt x="81" y="13"/>
                </a:lnTo>
                <a:lnTo>
                  <a:pt x="78" y="8"/>
                </a:lnTo>
                <a:lnTo>
                  <a:pt x="81" y="8"/>
                </a:lnTo>
                <a:lnTo>
                  <a:pt x="86" y="0"/>
                </a:lnTo>
                <a:lnTo>
                  <a:pt x="87" y="4"/>
                </a:lnTo>
                <a:lnTo>
                  <a:pt x="85" y="4"/>
                </a:lnTo>
                <a:lnTo>
                  <a:pt x="89" y="6"/>
                </a:lnTo>
                <a:lnTo>
                  <a:pt x="90" y="10"/>
                </a:lnTo>
                <a:lnTo>
                  <a:pt x="95" y="16"/>
                </a:lnTo>
                <a:lnTo>
                  <a:pt x="98" y="38"/>
                </a:lnTo>
                <a:lnTo>
                  <a:pt x="103" y="48"/>
                </a:lnTo>
                <a:lnTo>
                  <a:pt x="102" y="53"/>
                </a:lnTo>
                <a:lnTo>
                  <a:pt x="98" y="59"/>
                </a:lnTo>
                <a:lnTo>
                  <a:pt x="94" y="51"/>
                </a:lnTo>
                <a:lnTo>
                  <a:pt x="90" y="53"/>
                </a:lnTo>
                <a:lnTo>
                  <a:pt x="91" y="60"/>
                </a:lnTo>
                <a:lnTo>
                  <a:pt x="94" y="62"/>
                </a:lnTo>
                <a:lnTo>
                  <a:pt x="93" y="72"/>
                </a:lnTo>
                <a:lnTo>
                  <a:pt x="90" y="73"/>
                </a:lnTo>
                <a:lnTo>
                  <a:pt x="88" y="78"/>
                </a:lnTo>
                <a:lnTo>
                  <a:pt x="89" y="84"/>
                </a:lnTo>
                <a:lnTo>
                  <a:pt x="87" y="94"/>
                </a:lnTo>
                <a:lnTo>
                  <a:pt x="55" y="194"/>
                </a:lnTo>
                <a:lnTo>
                  <a:pt x="32" y="203"/>
                </a:lnTo>
                <a:lnTo>
                  <a:pt x="19" y="199"/>
                </a:lnTo>
                <a:close/>
              </a:path>
            </a:pathLst>
          </a:custGeom>
          <a:solidFill>
            <a:srgbClr val="00B0F0"/>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57" name="Freeform 56"/>
          <p:cNvSpPr>
            <a:spLocks/>
          </p:cNvSpPr>
          <p:nvPr/>
        </p:nvSpPr>
        <p:spPr bwMode="auto">
          <a:xfrm>
            <a:off x="5599164" y="4458954"/>
            <a:ext cx="39688" cy="42862"/>
          </a:xfrm>
          <a:custGeom>
            <a:avLst/>
            <a:gdLst>
              <a:gd name="T0" fmla="*/ 2147483647 w 23"/>
              <a:gd name="T1" fmla="*/ 2147483647 h 25"/>
              <a:gd name="T2" fmla="*/ 2147483647 w 23"/>
              <a:gd name="T3" fmla="*/ 2147483647 h 25"/>
              <a:gd name="T4" fmla="*/ 2147483647 w 23"/>
              <a:gd name="T5" fmla="*/ 0 h 25"/>
              <a:gd name="T6" fmla="*/ 2147483647 w 23"/>
              <a:gd name="T7" fmla="*/ 2147483647 h 25"/>
              <a:gd name="T8" fmla="*/ 2147483647 w 23"/>
              <a:gd name="T9" fmla="*/ 2147483647 h 25"/>
              <a:gd name="T10" fmla="*/ 2147483647 w 23"/>
              <a:gd name="T11" fmla="*/ 2147483647 h 25"/>
              <a:gd name="T12" fmla="*/ 2147483647 w 23"/>
              <a:gd name="T13" fmla="*/ 2147483647 h 25"/>
              <a:gd name="T14" fmla="*/ 0 w 23"/>
              <a:gd name="T15" fmla="*/ 2147483647 h 25"/>
              <a:gd name="T16" fmla="*/ 2147483647 w 23"/>
              <a:gd name="T17" fmla="*/ 2147483647 h 25"/>
              <a:gd name="T18" fmla="*/ 2147483647 w 23"/>
              <a:gd name="T19" fmla="*/ 2147483647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5">
                <a:moveTo>
                  <a:pt x="9" y="4"/>
                </a:moveTo>
                <a:lnTo>
                  <a:pt x="13" y="6"/>
                </a:lnTo>
                <a:lnTo>
                  <a:pt x="19" y="0"/>
                </a:lnTo>
                <a:lnTo>
                  <a:pt x="23" y="10"/>
                </a:lnTo>
                <a:lnTo>
                  <a:pt x="11" y="17"/>
                </a:lnTo>
                <a:lnTo>
                  <a:pt x="21" y="18"/>
                </a:lnTo>
                <a:lnTo>
                  <a:pt x="17" y="25"/>
                </a:lnTo>
                <a:lnTo>
                  <a:pt x="0" y="25"/>
                </a:lnTo>
                <a:lnTo>
                  <a:pt x="1" y="15"/>
                </a:lnTo>
                <a:lnTo>
                  <a:pt x="9" y="4"/>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58" name="Freeform 57"/>
          <p:cNvSpPr>
            <a:spLocks/>
          </p:cNvSpPr>
          <p:nvPr/>
        </p:nvSpPr>
        <p:spPr bwMode="auto">
          <a:xfrm>
            <a:off x="5297540" y="4819317"/>
            <a:ext cx="41275" cy="49213"/>
          </a:xfrm>
          <a:custGeom>
            <a:avLst/>
            <a:gdLst>
              <a:gd name="T0" fmla="*/ 2147483647 w 25"/>
              <a:gd name="T1" fmla="*/ 2147483647 h 30"/>
              <a:gd name="T2" fmla="*/ 2147483647 w 25"/>
              <a:gd name="T3" fmla="*/ 2147483647 h 30"/>
              <a:gd name="T4" fmla="*/ 2147483647 w 25"/>
              <a:gd name="T5" fmla="*/ 2147483647 h 30"/>
              <a:gd name="T6" fmla="*/ 2147483647 w 25"/>
              <a:gd name="T7" fmla="*/ 2147483647 h 30"/>
              <a:gd name="T8" fmla="*/ 2147483647 w 25"/>
              <a:gd name="T9" fmla="*/ 2147483647 h 30"/>
              <a:gd name="T10" fmla="*/ 2147483647 w 25"/>
              <a:gd name="T11" fmla="*/ 2147483647 h 30"/>
              <a:gd name="T12" fmla="*/ 2147483647 w 25"/>
              <a:gd name="T13" fmla="*/ 2147483647 h 30"/>
              <a:gd name="T14" fmla="*/ 2147483647 w 25"/>
              <a:gd name="T15" fmla="*/ 2147483647 h 30"/>
              <a:gd name="T16" fmla="*/ 2147483647 w 25"/>
              <a:gd name="T17" fmla="*/ 2147483647 h 30"/>
              <a:gd name="T18" fmla="*/ 0 w 25"/>
              <a:gd name="T19" fmla="*/ 2147483647 h 30"/>
              <a:gd name="T20" fmla="*/ 2147483647 w 25"/>
              <a:gd name="T21" fmla="*/ 2147483647 h 30"/>
              <a:gd name="T22" fmla="*/ 2147483647 w 25"/>
              <a:gd name="T23" fmla="*/ 2147483647 h 30"/>
              <a:gd name="T24" fmla="*/ 2147483647 w 25"/>
              <a:gd name="T25" fmla="*/ 2147483647 h 30"/>
              <a:gd name="T26" fmla="*/ 2147483647 w 25"/>
              <a:gd name="T27" fmla="*/ 0 h 30"/>
              <a:gd name="T28" fmla="*/ 2147483647 w 25"/>
              <a:gd name="T29" fmla="*/ 2147483647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5" h="30">
                <a:moveTo>
                  <a:pt x="22" y="1"/>
                </a:moveTo>
                <a:lnTo>
                  <a:pt x="20" y="7"/>
                </a:lnTo>
                <a:lnTo>
                  <a:pt x="25" y="9"/>
                </a:lnTo>
                <a:lnTo>
                  <a:pt x="25" y="13"/>
                </a:lnTo>
                <a:lnTo>
                  <a:pt x="20" y="17"/>
                </a:lnTo>
                <a:lnTo>
                  <a:pt x="14" y="27"/>
                </a:lnTo>
                <a:lnTo>
                  <a:pt x="5" y="30"/>
                </a:lnTo>
                <a:lnTo>
                  <a:pt x="3" y="21"/>
                </a:lnTo>
                <a:lnTo>
                  <a:pt x="3" y="10"/>
                </a:lnTo>
                <a:lnTo>
                  <a:pt x="0" y="5"/>
                </a:lnTo>
                <a:lnTo>
                  <a:pt x="1" y="4"/>
                </a:lnTo>
                <a:lnTo>
                  <a:pt x="5" y="6"/>
                </a:lnTo>
                <a:lnTo>
                  <a:pt x="11" y="6"/>
                </a:lnTo>
                <a:lnTo>
                  <a:pt x="13" y="0"/>
                </a:lnTo>
                <a:lnTo>
                  <a:pt x="22" y="1"/>
                </a:lnTo>
                <a:close/>
              </a:path>
            </a:pathLst>
          </a:custGeom>
          <a:solidFill>
            <a:srgbClr val="3399FF"/>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59" name="Freeform 58"/>
          <p:cNvSpPr>
            <a:spLocks/>
          </p:cNvSpPr>
          <p:nvPr/>
        </p:nvSpPr>
        <p:spPr bwMode="auto">
          <a:xfrm>
            <a:off x="5338814" y="5393992"/>
            <a:ext cx="33338" cy="42863"/>
          </a:xfrm>
          <a:custGeom>
            <a:avLst/>
            <a:gdLst>
              <a:gd name="T0" fmla="*/ 2147483647 w 19"/>
              <a:gd name="T1" fmla="*/ 2147483647 h 25"/>
              <a:gd name="T2" fmla="*/ 2147483647 w 19"/>
              <a:gd name="T3" fmla="*/ 2147483647 h 25"/>
              <a:gd name="T4" fmla="*/ 2147483647 w 19"/>
              <a:gd name="T5" fmla="*/ 2147483647 h 25"/>
              <a:gd name="T6" fmla="*/ 2147483647 w 19"/>
              <a:gd name="T7" fmla="*/ 2147483647 h 25"/>
              <a:gd name="T8" fmla="*/ 2147483647 w 19"/>
              <a:gd name="T9" fmla="*/ 2147483647 h 25"/>
              <a:gd name="T10" fmla="*/ 0 w 19"/>
              <a:gd name="T11" fmla="*/ 2147483647 h 25"/>
              <a:gd name="T12" fmla="*/ 0 w 19"/>
              <a:gd name="T13" fmla="*/ 2147483647 h 25"/>
              <a:gd name="T14" fmla="*/ 2147483647 w 19"/>
              <a:gd name="T15" fmla="*/ 0 h 25"/>
              <a:gd name="T16" fmla="*/ 2147483647 w 19"/>
              <a:gd name="T17" fmla="*/ 2147483647 h 25"/>
              <a:gd name="T18" fmla="*/ 2147483647 w 19"/>
              <a:gd name="T19" fmla="*/ 2147483647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25">
                <a:moveTo>
                  <a:pt x="19" y="18"/>
                </a:moveTo>
                <a:lnTo>
                  <a:pt x="17" y="17"/>
                </a:lnTo>
                <a:lnTo>
                  <a:pt x="16" y="25"/>
                </a:lnTo>
                <a:lnTo>
                  <a:pt x="10" y="25"/>
                </a:lnTo>
                <a:lnTo>
                  <a:pt x="5" y="23"/>
                </a:lnTo>
                <a:lnTo>
                  <a:pt x="0" y="17"/>
                </a:lnTo>
                <a:lnTo>
                  <a:pt x="0" y="10"/>
                </a:lnTo>
                <a:lnTo>
                  <a:pt x="7" y="0"/>
                </a:lnTo>
                <a:lnTo>
                  <a:pt x="16" y="4"/>
                </a:lnTo>
                <a:lnTo>
                  <a:pt x="19" y="18"/>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60" name="Freeform 59"/>
          <p:cNvSpPr>
            <a:spLocks noEditPoints="1"/>
          </p:cNvSpPr>
          <p:nvPr/>
        </p:nvSpPr>
        <p:spPr bwMode="auto">
          <a:xfrm>
            <a:off x="2917877" y="4458955"/>
            <a:ext cx="322262" cy="274637"/>
          </a:xfrm>
          <a:custGeom>
            <a:avLst/>
            <a:gdLst>
              <a:gd name="T0" fmla="*/ 2147483647 w 191"/>
              <a:gd name="T1" fmla="*/ 2147483647 h 164"/>
              <a:gd name="T2" fmla="*/ 2147483647 w 191"/>
              <a:gd name="T3" fmla="*/ 2147483647 h 164"/>
              <a:gd name="T4" fmla="*/ 2147483647 w 191"/>
              <a:gd name="T5" fmla="*/ 2147483647 h 164"/>
              <a:gd name="T6" fmla="*/ 2147483647 w 191"/>
              <a:gd name="T7" fmla="*/ 2147483647 h 164"/>
              <a:gd name="T8" fmla="*/ 2147483647 w 191"/>
              <a:gd name="T9" fmla="*/ 2147483647 h 164"/>
              <a:gd name="T10" fmla="*/ 2147483647 w 191"/>
              <a:gd name="T11" fmla="*/ 2147483647 h 164"/>
              <a:gd name="T12" fmla="*/ 2147483647 w 191"/>
              <a:gd name="T13" fmla="*/ 2147483647 h 164"/>
              <a:gd name="T14" fmla="*/ 2147483647 w 191"/>
              <a:gd name="T15" fmla="*/ 2147483647 h 164"/>
              <a:gd name="T16" fmla="*/ 2147483647 w 191"/>
              <a:gd name="T17" fmla="*/ 2147483647 h 164"/>
              <a:gd name="T18" fmla="*/ 2147483647 w 191"/>
              <a:gd name="T19" fmla="*/ 2147483647 h 164"/>
              <a:gd name="T20" fmla="*/ 2147483647 w 191"/>
              <a:gd name="T21" fmla="*/ 2147483647 h 164"/>
              <a:gd name="T22" fmla="*/ 2147483647 w 191"/>
              <a:gd name="T23" fmla="*/ 2147483647 h 164"/>
              <a:gd name="T24" fmla="*/ 2147483647 w 191"/>
              <a:gd name="T25" fmla="*/ 2147483647 h 164"/>
              <a:gd name="T26" fmla="*/ 2147483647 w 191"/>
              <a:gd name="T27" fmla="*/ 2147483647 h 164"/>
              <a:gd name="T28" fmla="*/ 2147483647 w 191"/>
              <a:gd name="T29" fmla="*/ 2147483647 h 164"/>
              <a:gd name="T30" fmla="*/ 2147483647 w 191"/>
              <a:gd name="T31" fmla="*/ 2147483647 h 164"/>
              <a:gd name="T32" fmla="*/ 2147483647 w 191"/>
              <a:gd name="T33" fmla="*/ 2147483647 h 164"/>
              <a:gd name="T34" fmla="*/ 2147483647 w 191"/>
              <a:gd name="T35" fmla="*/ 2147483647 h 164"/>
              <a:gd name="T36" fmla="*/ 2147483647 w 191"/>
              <a:gd name="T37" fmla="*/ 2147483647 h 164"/>
              <a:gd name="T38" fmla="*/ 2147483647 w 191"/>
              <a:gd name="T39" fmla="*/ 2147483647 h 164"/>
              <a:gd name="T40" fmla="*/ 2147483647 w 191"/>
              <a:gd name="T41" fmla="*/ 2147483647 h 164"/>
              <a:gd name="T42" fmla="*/ 2147483647 w 191"/>
              <a:gd name="T43" fmla="*/ 2147483647 h 164"/>
              <a:gd name="T44" fmla="*/ 2147483647 w 191"/>
              <a:gd name="T45" fmla="*/ 2147483647 h 164"/>
              <a:gd name="T46" fmla="*/ 2147483647 w 191"/>
              <a:gd name="T47" fmla="*/ 2147483647 h 164"/>
              <a:gd name="T48" fmla="*/ 2147483647 w 191"/>
              <a:gd name="T49" fmla="*/ 2147483647 h 164"/>
              <a:gd name="T50" fmla="*/ 2147483647 w 191"/>
              <a:gd name="T51" fmla="*/ 2147483647 h 164"/>
              <a:gd name="T52" fmla="*/ 2147483647 w 191"/>
              <a:gd name="T53" fmla="*/ 2147483647 h 164"/>
              <a:gd name="T54" fmla="*/ 2147483647 w 191"/>
              <a:gd name="T55" fmla="*/ 2147483647 h 164"/>
              <a:gd name="T56" fmla="*/ 2147483647 w 191"/>
              <a:gd name="T57" fmla="*/ 2147483647 h 164"/>
              <a:gd name="T58" fmla="*/ 2147483647 w 191"/>
              <a:gd name="T59" fmla="*/ 2147483647 h 164"/>
              <a:gd name="T60" fmla="*/ 2147483647 w 191"/>
              <a:gd name="T61" fmla="*/ 2147483647 h 164"/>
              <a:gd name="T62" fmla="*/ 2147483647 w 191"/>
              <a:gd name="T63" fmla="*/ 2147483647 h 164"/>
              <a:gd name="T64" fmla="*/ 2147483647 w 191"/>
              <a:gd name="T65" fmla="*/ 2147483647 h 164"/>
              <a:gd name="T66" fmla="*/ 2147483647 w 191"/>
              <a:gd name="T67" fmla="*/ 2147483647 h 164"/>
              <a:gd name="T68" fmla="*/ 2147483647 w 191"/>
              <a:gd name="T69" fmla="*/ 2147483647 h 164"/>
              <a:gd name="T70" fmla="*/ 2147483647 w 191"/>
              <a:gd name="T71" fmla="*/ 2147483647 h 164"/>
              <a:gd name="T72" fmla="*/ 2147483647 w 191"/>
              <a:gd name="T73" fmla="*/ 2147483647 h 164"/>
              <a:gd name="T74" fmla="*/ 2147483647 w 191"/>
              <a:gd name="T75" fmla="*/ 2147483647 h 164"/>
              <a:gd name="T76" fmla="*/ 2147483647 w 191"/>
              <a:gd name="T77" fmla="*/ 2147483647 h 164"/>
              <a:gd name="T78" fmla="*/ 2147483647 w 191"/>
              <a:gd name="T79" fmla="*/ 2147483647 h 164"/>
              <a:gd name="T80" fmla="*/ 2147483647 w 191"/>
              <a:gd name="T81" fmla="*/ 2147483647 h 164"/>
              <a:gd name="T82" fmla="*/ 2147483647 w 191"/>
              <a:gd name="T83" fmla="*/ 2147483647 h 164"/>
              <a:gd name="T84" fmla="*/ 2147483647 w 191"/>
              <a:gd name="T85" fmla="*/ 2147483647 h 164"/>
              <a:gd name="T86" fmla="*/ 2147483647 w 191"/>
              <a:gd name="T87" fmla="*/ 2147483647 h 164"/>
              <a:gd name="T88" fmla="*/ 2147483647 w 191"/>
              <a:gd name="T89" fmla="*/ 2147483647 h 164"/>
              <a:gd name="T90" fmla="*/ 2147483647 w 191"/>
              <a:gd name="T91" fmla="*/ 2147483647 h 164"/>
              <a:gd name="T92" fmla="*/ 2147483647 w 191"/>
              <a:gd name="T93" fmla="*/ 2147483647 h 164"/>
              <a:gd name="T94" fmla="*/ 2147483647 w 191"/>
              <a:gd name="T95" fmla="*/ 2147483647 h 164"/>
              <a:gd name="T96" fmla="*/ 2147483647 w 191"/>
              <a:gd name="T97" fmla="*/ 2147483647 h 164"/>
              <a:gd name="T98" fmla="*/ 2147483647 w 191"/>
              <a:gd name="T99" fmla="*/ 2147483647 h 164"/>
              <a:gd name="T100" fmla="*/ 2147483647 w 191"/>
              <a:gd name="T101" fmla="*/ 2147483647 h 164"/>
              <a:gd name="T102" fmla="*/ 2147483647 w 191"/>
              <a:gd name="T103" fmla="*/ 2147483647 h 164"/>
              <a:gd name="T104" fmla="*/ 2147483647 w 191"/>
              <a:gd name="T105" fmla="*/ 2147483647 h 164"/>
              <a:gd name="T106" fmla="*/ 2147483647 w 191"/>
              <a:gd name="T107" fmla="*/ 2147483647 h 164"/>
              <a:gd name="T108" fmla="*/ 2147483647 w 191"/>
              <a:gd name="T109" fmla="*/ 2147483647 h 164"/>
              <a:gd name="T110" fmla="*/ 2147483647 w 191"/>
              <a:gd name="T111" fmla="*/ 2147483647 h 164"/>
              <a:gd name="T112" fmla="*/ 2147483647 w 191"/>
              <a:gd name="T113" fmla="*/ 2147483647 h 164"/>
              <a:gd name="T114" fmla="*/ 2147483647 w 191"/>
              <a:gd name="T115" fmla="*/ 2147483647 h 164"/>
              <a:gd name="T116" fmla="*/ 2147483647 w 191"/>
              <a:gd name="T117" fmla="*/ 2147483647 h 164"/>
              <a:gd name="T118" fmla="*/ 2147483647 w 191"/>
              <a:gd name="T119" fmla="*/ 2147483647 h 164"/>
              <a:gd name="T120" fmla="*/ 2147483647 w 191"/>
              <a:gd name="T121" fmla="*/ 2147483647 h 164"/>
              <a:gd name="T122" fmla="*/ 2147483647 w 191"/>
              <a:gd name="T123" fmla="*/ 2147483647 h 1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1" h="164">
                <a:moveTo>
                  <a:pt x="131" y="20"/>
                </a:moveTo>
                <a:lnTo>
                  <a:pt x="127" y="17"/>
                </a:lnTo>
                <a:lnTo>
                  <a:pt x="131" y="17"/>
                </a:lnTo>
                <a:lnTo>
                  <a:pt x="134" y="15"/>
                </a:lnTo>
                <a:lnTo>
                  <a:pt x="135" y="18"/>
                </a:lnTo>
                <a:lnTo>
                  <a:pt x="131" y="20"/>
                </a:lnTo>
                <a:close/>
                <a:moveTo>
                  <a:pt x="150" y="30"/>
                </a:moveTo>
                <a:lnTo>
                  <a:pt x="146" y="30"/>
                </a:lnTo>
                <a:lnTo>
                  <a:pt x="149" y="32"/>
                </a:lnTo>
                <a:lnTo>
                  <a:pt x="152" y="30"/>
                </a:lnTo>
                <a:lnTo>
                  <a:pt x="152" y="28"/>
                </a:lnTo>
                <a:lnTo>
                  <a:pt x="156" y="36"/>
                </a:lnTo>
                <a:lnTo>
                  <a:pt x="157" y="33"/>
                </a:lnTo>
                <a:lnTo>
                  <a:pt x="157" y="37"/>
                </a:lnTo>
                <a:lnTo>
                  <a:pt x="160" y="33"/>
                </a:lnTo>
                <a:lnTo>
                  <a:pt x="158" y="31"/>
                </a:lnTo>
                <a:lnTo>
                  <a:pt x="164" y="37"/>
                </a:lnTo>
                <a:lnTo>
                  <a:pt x="163" y="34"/>
                </a:lnTo>
                <a:lnTo>
                  <a:pt x="166" y="35"/>
                </a:lnTo>
                <a:lnTo>
                  <a:pt x="166" y="33"/>
                </a:lnTo>
                <a:lnTo>
                  <a:pt x="177" y="40"/>
                </a:lnTo>
                <a:lnTo>
                  <a:pt x="178" y="41"/>
                </a:lnTo>
                <a:lnTo>
                  <a:pt x="174" y="44"/>
                </a:lnTo>
                <a:lnTo>
                  <a:pt x="175" y="43"/>
                </a:lnTo>
                <a:lnTo>
                  <a:pt x="172" y="52"/>
                </a:lnTo>
                <a:lnTo>
                  <a:pt x="166" y="52"/>
                </a:lnTo>
                <a:lnTo>
                  <a:pt x="174" y="54"/>
                </a:lnTo>
                <a:lnTo>
                  <a:pt x="176" y="52"/>
                </a:lnTo>
                <a:lnTo>
                  <a:pt x="189" y="52"/>
                </a:lnTo>
                <a:lnTo>
                  <a:pt x="191" y="57"/>
                </a:lnTo>
                <a:lnTo>
                  <a:pt x="179" y="67"/>
                </a:lnTo>
                <a:lnTo>
                  <a:pt x="180" y="71"/>
                </a:lnTo>
                <a:lnTo>
                  <a:pt x="184" y="74"/>
                </a:lnTo>
                <a:lnTo>
                  <a:pt x="179" y="78"/>
                </a:lnTo>
                <a:lnTo>
                  <a:pt x="173" y="78"/>
                </a:lnTo>
                <a:lnTo>
                  <a:pt x="172" y="86"/>
                </a:lnTo>
                <a:lnTo>
                  <a:pt x="169" y="89"/>
                </a:lnTo>
                <a:lnTo>
                  <a:pt x="179" y="100"/>
                </a:lnTo>
                <a:lnTo>
                  <a:pt x="180" y="103"/>
                </a:lnTo>
                <a:lnTo>
                  <a:pt x="175" y="109"/>
                </a:lnTo>
                <a:lnTo>
                  <a:pt x="170" y="109"/>
                </a:lnTo>
                <a:lnTo>
                  <a:pt x="163" y="115"/>
                </a:lnTo>
                <a:lnTo>
                  <a:pt x="154" y="114"/>
                </a:lnTo>
                <a:lnTo>
                  <a:pt x="150" y="116"/>
                </a:lnTo>
                <a:lnTo>
                  <a:pt x="150" y="121"/>
                </a:lnTo>
                <a:lnTo>
                  <a:pt x="148" y="123"/>
                </a:lnTo>
                <a:lnTo>
                  <a:pt x="141" y="117"/>
                </a:lnTo>
                <a:lnTo>
                  <a:pt x="132" y="118"/>
                </a:lnTo>
                <a:lnTo>
                  <a:pt x="130" y="115"/>
                </a:lnTo>
                <a:lnTo>
                  <a:pt x="124" y="115"/>
                </a:lnTo>
                <a:lnTo>
                  <a:pt x="121" y="113"/>
                </a:lnTo>
                <a:lnTo>
                  <a:pt x="129" y="123"/>
                </a:lnTo>
                <a:lnTo>
                  <a:pt x="131" y="138"/>
                </a:lnTo>
                <a:lnTo>
                  <a:pt x="141" y="139"/>
                </a:lnTo>
                <a:lnTo>
                  <a:pt x="141" y="143"/>
                </a:lnTo>
                <a:lnTo>
                  <a:pt x="132" y="146"/>
                </a:lnTo>
                <a:lnTo>
                  <a:pt x="130" y="151"/>
                </a:lnTo>
                <a:lnTo>
                  <a:pt x="117" y="157"/>
                </a:lnTo>
                <a:lnTo>
                  <a:pt x="111" y="164"/>
                </a:lnTo>
                <a:lnTo>
                  <a:pt x="110" y="159"/>
                </a:lnTo>
                <a:lnTo>
                  <a:pt x="99" y="162"/>
                </a:lnTo>
                <a:lnTo>
                  <a:pt x="92" y="156"/>
                </a:lnTo>
                <a:lnTo>
                  <a:pt x="87" y="139"/>
                </a:lnTo>
                <a:lnTo>
                  <a:pt x="78" y="132"/>
                </a:lnTo>
                <a:lnTo>
                  <a:pt x="85" y="125"/>
                </a:lnTo>
                <a:lnTo>
                  <a:pt x="81" y="120"/>
                </a:lnTo>
                <a:lnTo>
                  <a:pt x="77" y="109"/>
                </a:lnTo>
                <a:lnTo>
                  <a:pt x="78" y="98"/>
                </a:lnTo>
                <a:lnTo>
                  <a:pt x="84" y="89"/>
                </a:lnTo>
                <a:lnTo>
                  <a:pt x="83" y="86"/>
                </a:lnTo>
                <a:lnTo>
                  <a:pt x="78" y="84"/>
                </a:lnTo>
                <a:lnTo>
                  <a:pt x="66" y="86"/>
                </a:lnTo>
                <a:lnTo>
                  <a:pt x="61" y="85"/>
                </a:lnTo>
                <a:lnTo>
                  <a:pt x="58" y="87"/>
                </a:lnTo>
                <a:lnTo>
                  <a:pt x="55" y="87"/>
                </a:lnTo>
                <a:lnTo>
                  <a:pt x="46" y="75"/>
                </a:lnTo>
                <a:lnTo>
                  <a:pt x="37" y="73"/>
                </a:lnTo>
                <a:lnTo>
                  <a:pt x="31" y="75"/>
                </a:lnTo>
                <a:lnTo>
                  <a:pt x="19" y="74"/>
                </a:lnTo>
                <a:lnTo>
                  <a:pt x="17" y="70"/>
                </a:lnTo>
                <a:lnTo>
                  <a:pt x="12" y="67"/>
                </a:lnTo>
                <a:lnTo>
                  <a:pt x="14" y="58"/>
                </a:lnTo>
                <a:lnTo>
                  <a:pt x="8" y="45"/>
                </a:lnTo>
                <a:lnTo>
                  <a:pt x="5" y="41"/>
                </a:lnTo>
                <a:lnTo>
                  <a:pt x="0" y="43"/>
                </a:lnTo>
                <a:lnTo>
                  <a:pt x="12" y="15"/>
                </a:lnTo>
                <a:lnTo>
                  <a:pt x="16" y="14"/>
                </a:lnTo>
                <a:lnTo>
                  <a:pt x="19" y="7"/>
                </a:lnTo>
                <a:lnTo>
                  <a:pt x="28" y="5"/>
                </a:lnTo>
                <a:lnTo>
                  <a:pt x="19" y="9"/>
                </a:lnTo>
                <a:lnTo>
                  <a:pt x="25" y="21"/>
                </a:lnTo>
                <a:lnTo>
                  <a:pt x="17" y="34"/>
                </a:lnTo>
                <a:lnTo>
                  <a:pt x="24" y="45"/>
                </a:lnTo>
                <a:lnTo>
                  <a:pt x="32" y="41"/>
                </a:lnTo>
                <a:lnTo>
                  <a:pt x="32" y="34"/>
                </a:lnTo>
                <a:lnTo>
                  <a:pt x="26" y="24"/>
                </a:lnTo>
                <a:lnTo>
                  <a:pt x="26" y="18"/>
                </a:lnTo>
                <a:lnTo>
                  <a:pt x="46" y="10"/>
                </a:lnTo>
                <a:lnTo>
                  <a:pt x="50" y="11"/>
                </a:lnTo>
                <a:lnTo>
                  <a:pt x="50" y="7"/>
                </a:lnTo>
                <a:lnTo>
                  <a:pt x="44" y="8"/>
                </a:lnTo>
                <a:lnTo>
                  <a:pt x="43" y="4"/>
                </a:lnTo>
                <a:lnTo>
                  <a:pt x="47" y="0"/>
                </a:lnTo>
                <a:lnTo>
                  <a:pt x="53" y="10"/>
                </a:lnTo>
                <a:lnTo>
                  <a:pt x="64" y="11"/>
                </a:lnTo>
                <a:lnTo>
                  <a:pt x="69" y="14"/>
                </a:lnTo>
                <a:lnTo>
                  <a:pt x="74" y="25"/>
                </a:lnTo>
                <a:lnTo>
                  <a:pt x="100" y="22"/>
                </a:lnTo>
                <a:lnTo>
                  <a:pt x="107" y="28"/>
                </a:lnTo>
                <a:lnTo>
                  <a:pt x="117" y="30"/>
                </a:lnTo>
                <a:lnTo>
                  <a:pt x="129" y="25"/>
                </a:lnTo>
                <a:lnTo>
                  <a:pt x="136" y="25"/>
                </a:lnTo>
                <a:lnTo>
                  <a:pt x="129" y="24"/>
                </a:lnTo>
                <a:lnTo>
                  <a:pt x="129" y="22"/>
                </a:lnTo>
                <a:lnTo>
                  <a:pt x="162" y="21"/>
                </a:lnTo>
                <a:lnTo>
                  <a:pt x="156" y="24"/>
                </a:lnTo>
                <a:lnTo>
                  <a:pt x="148" y="24"/>
                </a:lnTo>
                <a:lnTo>
                  <a:pt x="146" y="25"/>
                </a:lnTo>
                <a:lnTo>
                  <a:pt x="148" y="24"/>
                </a:lnTo>
                <a:lnTo>
                  <a:pt x="149" y="26"/>
                </a:lnTo>
                <a:lnTo>
                  <a:pt x="146" y="28"/>
                </a:lnTo>
                <a:lnTo>
                  <a:pt x="149" y="26"/>
                </a:lnTo>
                <a:lnTo>
                  <a:pt x="151" y="29"/>
                </a:lnTo>
                <a:lnTo>
                  <a:pt x="152" y="30"/>
                </a:lnTo>
                <a:lnTo>
                  <a:pt x="150" y="30"/>
                </a:lnTo>
                <a:close/>
              </a:path>
            </a:pathLst>
          </a:custGeom>
          <a:solidFill>
            <a:srgbClr val="DDDDDD"/>
          </a:solidFill>
          <a:ln w="4763">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61" name="Freeform 60"/>
          <p:cNvSpPr>
            <a:spLocks/>
          </p:cNvSpPr>
          <p:nvPr/>
        </p:nvSpPr>
        <p:spPr bwMode="auto">
          <a:xfrm>
            <a:off x="3283003" y="4606591"/>
            <a:ext cx="96837" cy="96838"/>
          </a:xfrm>
          <a:custGeom>
            <a:avLst/>
            <a:gdLst>
              <a:gd name="T0" fmla="*/ 2147483647 w 57"/>
              <a:gd name="T1" fmla="*/ 2147483647 h 58"/>
              <a:gd name="T2" fmla="*/ 2147483647 w 57"/>
              <a:gd name="T3" fmla="*/ 2147483647 h 58"/>
              <a:gd name="T4" fmla="*/ 2147483647 w 57"/>
              <a:gd name="T5" fmla="*/ 2147483647 h 58"/>
              <a:gd name="T6" fmla="*/ 2147483647 w 57"/>
              <a:gd name="T7" fmla="*/ 2147483647 h 58"/>
              <a:gd name="T8" fmla="*/ 2147483647 w 57"/>
              <a:gd name="T9" fmla="*/ 2147483647 h 58"/>
              <a:gd name="T10" fmla="*/ 0 w 57"/>
              <a:gd name="T11" fmla="*/ 2147483647 h 58"/>
              <a:gd name="T12" fmla="*/ 2147483647 w 57"/>
              <a:gd name="T13" fmla="*/ 2147483647 h 58"/>
              <a:gd name="T14" fmla="*/ 2147483647 w 57"/>
              <a:gd name="T15" fmla="*/ 2147483647 h 58"/>
              <a:gd name="T16" fmla="*/ 2147483647 w 57"/>
              <a:gd name="T17" fmla="*/ 2147483647 h 58"/>
              <a:gd name="T18" fmla="*/ 2147483647 w 57"/>
              <a:gd name="T19" fmla="*/ 2147483647 h 58"/>
              <a:gd name="T20" fmla="*/ 2147483647 w 57"/>
              <a:gd name="T21" fmla="*/ 2147483647 h 58"/>
              <a:gd name="T22" fmla="*/ 2147483647 w 57"/>
              <a:gd name="T23" fmla="*/ 2147483647 h 58"/>
              <a:gd name="T24" fmla="*/ 2147483647 w 57"/>
              <a:gd name="T25" fmla="*/ 2147483647 h 58"/>
              <a:gd name="T26" fmla="*/ 2147483647 w 57"/>
              <a:gd name="T27" fmla="*/ 2147483647 h 58"/>
              <a:gd name="T28" fmla="*/ 2147483647 w 57"/>
              <a:gd name="T29" fmla="*/ 2147483647 h 58"/>
              <a:gd name="T30" fmla="*/ 2147483647 w 57"/>
              <a:gd name="T31" fmla="*/ 2147483647 h 58"/>
              <a:gd name="T32" fmla="*/ 2147483647 w 57"/>
              <a:gd name="T33" fmla="*/ 2147483647 h 58"/>
              <a:gd name="T34" fmla="*/ 2147483647 w 57"/>
              <a:gd name="T35" fmla="*/ 2147483647 h 58"/>
              <a:gd name="T36" fmla="*/ 2147483647 w 57"/>
              <a:gd name="T37" fmla="*/ 2147483647 h 58"/>
              <a:gd name="T38" fmla="*/ 2147483647 w 57"/>
              <a:gd name="T39" fmla="*/ 0 h 58"/>
              <a:gd name="T40" fmla="*/ 2147483647 w 57"/>
              <a:gd name="T41" fmla="*/ 2147483647 h 58"/>
              <a:gd name="T42" fmla="*/ 2147483647 w 57"/>
              <a:gd name="T43" fmla="*/ 2147483647 h 58"/>
              <a:gd name="T44" fmla="*/ 2147483647 w 57"/>
              <a:gd name="T45" fmla="*/ 2147483647 h 58"/>
              <a:gd name="T46" fmla="*/ 2147483647 w 57"/>
              <a:gd name="T47" fmla="*/ 2147483647 h 58"/>
              <a:gd name="T48" fmla="*/ 2147483647 w 57"/>
              <a:gd name="T49" fmla="*/ 2147483647 h 58"/>
              <a:gd name="T50" fmla="*/ 2147483647 w 57"/>
              <a:gd name="T51" fmla="*/ 2147483647 h 58"/>
              <a:gd name="T52" fmla="*/ 2147483647 w 57"/>
              <a:gd name="T53" fmla="*/ 2147483647 h 58"/>
              <a:gd name="T54" fmla="*/ 2147483647 w 57"/>
              <a:gd name="T55" fmla="*/ 2147483647 h 58"/>
              <a:gd name="T56" fmla="*/ 2147483647 w 57"/>
              <a:gd name="T57" fmla="*/ 2147483647 h 58"/>
              <a:gd name="T58" fmla="*/ 2147483647 w 57"/>
              <a:gd name="T59" fmla="*/ 2147483647 h 58"/>
              <a:gd name="T60" fmla="*/ 2147483647 w 57"/>
              <a:gd name="T61" fmla="*/ 2147483647 h 58"/>
              <a:gd name="T62" fmla="*/ 2147483647 w 57"/>
              <a:gd name="T63" fmla="*/ 2147483647 h 58"/>
              <a:gd name="T64" fmla="*/ 2147483647 w 57"/>
              <a:gd name="T65" fmla="*/ 2147483647 h 58"/>
              <a:gd name="T66" fmla="*/ 2147483647 w 57"/>
              <a:gd name="T67" fmla="*/ 2147483647 h 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58">
                <a:moveTo>
                  <a:pt x="22" y="58"/>
                </a:moveTo>
                <a:lnTo>
                  <a:pt x="19" y="57"/>
                </a:lnTo>
                <a:lnTo>
                  <a:pt x="11" y="45"/>
                </a:lnTo>
                <a:lnTo>
                  <a:pt x="10" y="38"/>
                </a:lnTo>
                <a:lnTo>
                  <a:pt x="5" y="38"/>
                </a:lnTo>
                <a:lnTo>
                  <a:pt x="0" y="29"/>
                </a:lnTo>
                <a:lnTo>
                  <a:pt x="3" y="19"/>
                </a:lnTo>
                <a:lnTo>
                  <a:pt x="1" y="17"/>
                </a:lnTo>
                <a:lnTo>
                  <a:pt x="10" y="14"/>
                </a:lnTo>
                <a:lnTo>
                  <a:pt x="12" y="12"/>
                </a:lnTo>
                <a:lnTo>
                  <a:pt x="10" y="10"/>
                </a:lnTo>
                <a:lnTo>
                  <a:pt x="11" y="8"/>
                </a:lnTo>
                <a:lnTo>
                  <a:pt x="15" y="1"/>
                </a:lnTo>
                <a:lnTo>
                  <a:pt x="28" y="3"/>
                </a:lnTo>
                <a:lnTo>
                  <a:pt x="30" y="5"/>
                </a:lnTo>
                <a:lnTo>
                  <a:pt x="30" y="1"/>
                </a:lnTo>
                <a:lnTo>
                  <a:pt x="41" y="3"/>
                </a:lnTo>
                <a:lnTo>
                  <a:pt x="45" y="2"/>
                </a:lnTo>
                <a:lnTo>
                  <a:pt x="41" y="1"/>
                </a:lnTo>
                <a:lnTo>
                  <a:pt x="42" y="0"/>
                </a:lnTo>
                <a:lnTo>
                  <a:pt x="56" y="3"/>
                </a:lnTo>
                <a:lnTo>
                  <a:pt x="54" y="10"/>
                </a:lnTo>
                <a:lnTo>
                  <a:pt x="50" y="18"/>
                </a:lnTo>
                <a:lnTo>
                  <a:pt x="52" y="28"/>
                </a:lnTo>
                <a:lnTo>
                  <a:pt x="57" y="36"/>
                </a:lnTo>
                <a:lnTo>
                  <a:pt x="54" y="40"/>
                </a:lnTo>
                <a:lnTo>
                  <a:pt x="54" y="46"/>
                </a:lnTo>
                <a:lnTo>
                  <a:pt x="48" y="52"/>
                </a:lnTo>
                <a:lnTo>
                  <a:pt x="43" y="49"/>
                </a:lnTo>
                <a:lnTo>
                  <a:pt x="33" y="51"/>
                </a:lnTo>
                <a:lnTo>
                  <a:pt x="29" y="49"/>
                </a:lnTo>
                <a:lnTo>
                  <a:pt x="27" y="53"/>
                </a:lnTo>
                <a:lnTo>
                  <a:pt x="30" y="58"/>
                </a:lnTo>
                <a:lnTo>
                  <a:pt x="22" y="58"/>
                </a:lnTo>
                <a:close/>
              </a:path>
            </a:pathLst>
          </a:custGeom>
          <a:solidFill>
            <a:schemeClr val="tx2"/>
          </a:solidFill>
          <a:ln w="4763">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62" name="Freeform 61"/>
          <p:cNvSpPr>
            <a:spLocks/>
          </p:cNvSpPr>
          <p:nvPr/>
        </p:nvSpPr>
        <p:spPr bwMode="auto">
          <a:xfrm>
            <a:off x="2727377" y="4751054"/>
            <a:ext cx="303212" cy="438150"/>
          </a:xfrm>
          <a:custGeom>
            <a:avLst/>
            <a:gdLst>
              <a:gd name="T0" fmla="*/ 2147483647 w 180"/>
              <a:gd name="T1" fmla="*/ 2147483647 h 261"/>
              <a:gd name="T2" fmla="*/ 2147483647 w 180"/>
              <a:gd name="T3" fmla="*/ 2147483647 h 261"/>
              <a:gd name="T4" fmla="*/ 2147483647 w 180"/>
              <a:gd name="T5" fmla="*/ 2147483647 h 261"/>
              <a:gd name="T6" fmla="*/ 2147483647 w 180"/>
              <a:gd name="T7" fmla="*/ 2147483647 h 261"/>
              <a:gd name="T8" fmla="*/ 2147483647 w 180"/>
              <a:gd name="T9" fmla="*/ 2147483647 h 261"/>
              <a:gd name="T10" fmla="*/ 2147483647 w 180"/>
              <a:gd name="T11" fmla="*/ 2147483647 h 261"/>
              <a:gd name="T12" fmla="*/ 2147483647 w 180"/>
              <a:gd name="T13" fmla="*/ 2147483647 h 261"/>
              <a:gd name="T14" fmla="*/ 2147483647 w 180"/>
              <a:gd name="T15" fmla="*/ 2147483647 h 261"/>
              <a:gd name="T16" fmla="*/ 2147483647 w 180"/>
              <a:gd name="T17" fmla="*/ 2147483647 h 261"/>
              <a:gd name="T18" fmla="*/ 2147483647 w 180"/>
              <a:gd name="T19" fmla="*/ 2147483647 h 261"/>
              <a:gd name="T20" fmla="*/ 2147483647 w 180"/>
              <a:gd name="T21" fmla="*/ 2147483647 h 261"/>
              <a:gd name="T22" fmla="*/ 2147483647 w 180"/>
              <a:gd name="T23" fmla="*/ 2147483647 h 261"/>
              <a:gd name="T24" fmla="*/ 2147483647 w 180"/>
              <a:gd name="T25" fmla="*/ 2147483647 h 261"/>
              <a:gd name="T26" fmla="*/ 2147483647 w 180"/>
              <a:gd name="T27" fmla="*/ 2147483647 h 261"/>
              <a:gd name="T28" fmla="*/ 2147483647 w 180"/>
              <a:gd name="T29" fmla="*/ 2147483647 h 261"/>
              <a:gd name="T30" fmla="*/ 2147483647 w 180"/>
              <a:gd name="T31" fmla="*/ 2147483647 h 261"/>
              <a:gd name="T32" fmla="*/ 2147483647 w 180"/>
              <a:gd name="T33" fmla="*/ 2147483647 h 261"/>
              <a:gd name="T34" fmla="*/ 2147483647 w 180"/>
              <a:gd name="T35" fmla="*/ 2147483647 h 261"/>
              <a:gd name="T36" fmla="*/ 2147483647 w 180"/>
              <a:gd name="T37" fmla="*/ 2147483647 h 261"/>
              <a:gd name="T38" fmla="*/ 2147483647 w 180"/>
              <a:gd name="T39" fmla="*/ 2147483647 h 261"/>
              <a:gd name="T40" fmla="*/ 2147483647 w 180"/>
              <a:gd name="T41" fmla="*/ 2147483647 h 261"/>
              <a:gd name="T42" fmla="*/ 2147483647 w 180"/>
              <a:gd name="T43" fmla="*/ 2147483647 h 261"/>
              <a:gd name="T44" fmla="*/ 2147483647 w 180"/>
              <a:gd name="T45" fmla="*/ 0 h 261"/>
              <a:gd name="T46" fmla="*/ 2147483647 w 180"/>
              <a:gd name="T47" fmla="*/ 2147483647 h 261"/>
              <a:gd name="T48" fmla="*/ 2147483647 w 180"/>
              <a:gd name="T49" fmla="*/ 2147483647 h 261"/>
              <a:gd name="T50" fmla="*/ 2147483647 w 180"/>
              <a:gd name="T51" fmla="*/ 2147483647 h 261"/>
              <a:gd name="T52" fmla="*/ 2147483647 w 180"/>
              <a:gd name="T53" fmla="*/ 2147483647 h 261"/>
              <a:gd name="T54" fmla="*/ 2147483647 w 180"/>
              <a:gd name="T55" fmla="*/ 2147483647 h 261"/>
              <a:gd name="T56" fmla="*/ 2147483647 w 180"/>
              <a:gd name="T57" fmla="*/ 2147483647 h 261"/>
              <a:gd name="T58" fmla="*/ 2147483647 w 180"/>
              <a:gd name="T59" fmla="*/ 2147483647 h 261"/>
              <a:gd name="T60" fmla="*/ 2147483647 w 180"/>
              <a:gd name="T61" fmla="*/ 2147483647 h 261"/>
              <a:gd name="T62" fmla="*/ 2147483647 w 180"/>
              <a:gd name="T63" fmla="*/ 2147483647 h 261"/>
              <a:gd name="T64" fmla="*/ 2147483647 w 180"/>
              <a:gd name="T65" fmla="*/ 2147483647 h 261"/>
              <a:gd name="T66" fmla="*/ 2147483647 w 180"/>
              <a:gd name="T67" fmla="*/ 2147483647 h 261"/>
              <a:gd name="T68" fmla="*/ 2147483647 w 180"/>
              <a:gd name="T69" fmla="*/ 2147483647 h 261"/>
              <a:gd name="T70" fmla="*/ 2147483647 w 180"/>
              <a:gd name="T71" fmla="*/ 2147483647 h 261"/>
              <a:gd name="T72" fmla="*/ 2147483647 w 180"/>
              <a:gd name="T73" fmla="*/ 2147483647 h 261"/>
              <a:gd name="T74" fmla="*/ 2147483647 w 180"/>
              <a:gd name="T75" fmla="*/ 2147483647 h 261"/>
              <a:gd name="T76" fmla="*/ 2147483647 w 180"/>
              <a:gd name="T77" fmla="*/ 2147483647 h 261"/>
              <a:gd name="T78" fmla="*/ 2147483647 w 180"/>
              <a:gd name="T79" fmla="*/ 2147483647 h 261"/>
              <a:gd name="T80" fmla="*/ 2147483647 w 180"/>
              <a:gd name="T81" fmla="*/ 2147483647 h 261"/>
              <a:gd name="T82" fmla="*/ 2147483647 w 180"/>
              <a:gd name="T83" fmla="*/ 2147483647 h 261"/>
              <a:gd name="T84" fmla="*/ 2147483647 w 180"/>
              <a:gd name="T85" fmla="*/ 2147483647 h 261"/>
              <a:gd name="T86" fmla="*/ 2147483647 w 180"/>
              <a:gd name="T87" fmla="*/ 2147483647 h 261"/>
              <a:gd name="T88" fmla="*/ 2147483647 w 180"/>
              <a:gd name="T89" fmla="*/ 2147483647 h 261"/>
              <a:gd name="T90" fmla="*/ 2147483647 w 180"/>
              <a:gd name="T91" fmla="*/ 2147483647 h 261"/>
              <a:gd name="T92" fmla="*/ 2147483647 w 180"/>
              <a:gd name="T93" fmla="*/ 2147483647 h 261"/>
              <a:gd name="T94" fmla="*/ 2147483647 w 180"/>
              <a:gd name="T95" fmla="*/ 2147483647 h 261"/>
              <a:gd name="T96" fmla="*/ 2147483647 w 180"/>
              <a:gd name="T97" fmla="*/ 2147483647 h 2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80" h="261">
                <a:moveTo>
                  <a:pt x="168" y="249"/>
                </a:moveTo>
                <a:lnTo>
                  <a:pt x="164" y="252"/>
                </a:lnTo>
                <a:lnTo>
                  <a:pt x="164" y="256"/>
                </a:lnTo>
                <a:lnTo>
                  <a:pt x="162" y="260"/>
                </a:lnTo>
                <a:lnTo>
                  <a:pt x="156" y="261"/>
                </a:lnTo>
                <a:lnTo>
                  <a:pt x="143" y="252"/>
                </a:lnTo>
                <a:lnTo>
                  <a:pt x="140" y="246"/>
                </a:lnTo>
                <a:lnTo>
                  <a:pt x="89" y="219"/>
                </a:lnTo>
                <a:lnTo>
                  <a:pt x="77" y="207"/>
                </a:lnTo>
                <a:lnTo>
                  <a:pt x="70" y="196"/>
                </a:lnTo>
                <a:lnTo>
                  <a:pt x="73" y="189"/>
                </a:lnTo>
                <a:lnTo>
                  <a:pt x="60" y="170"/>
                </a:lnTo>
                <a:lnTo>
                  <a:pt x="58" y="162"/>
                </a:lnTo>
                <a:lnTo>
                  <a:pt x="53" y="159"/>
                </a:lnTo>
                <a:lnTo>
                  <a:pt x="53" y="154"/>
                </a:lnTo>
                <a:lnTo>
                  <a:pt x="34" y="115"/>
                </a:lnTo>
                <a:lnTo>
                  <a:pt x="28" y="110"/>
                </a:lnTo>
                <a:lnTo>
                  <a:pt x="20" y="94"/>
                </a:lnTo>
                <a:lnTo>
                  <a:pt x="3" y="85"/>
                </a:lnTo>
                <a:lnTo>
                  <a:pt x="3" y="82"/>
                </a:lnTo>
                <a:lnTo>
                  <a:pt x="6" y="82"/>
                </a:lnTo>
                <a:lnTo>
                  <a:pt x="7" y="78"/>
                </a:lnTo>
                <a:lnTo>
                  <a:pt x="2" y="72"/>
                </a:lnTo>
                <a:lnTo>
                  <a:pt x="4" y="70"/>
                </a:lnTo>
                <a:lnTo>
                  <a:pt x="0" y="65"/>
                </a:lnTo>
                <a:lnTo>
                  <a:pt x="1" y="60"/>
                </a:lnTo>
                <a:lnTo>
                  <a:pt x="15" y="47"/>
                </a:lnTo>
                <a:lnTo>
                  <a:pt x="17" y="53"/>
                </a:lnTo>
                <a:lnTo>
                  <a:pt x="12" y="56"/>
                </a:lnTo>
                <a:lnTo>
                  <a:pt x="15" y="58"/>
                </a:lnTo>
                <a:lnTo>
                  <a:pt x="13" y="62"/>
                </a:lnTo>
                <a:lnTo>
                  <a:pt x="17" y="59"/>
                </a:lnTo>
                <a:lnTo>
                  <a:pt x="24" y="62"/>
                </a:lnTo>
                <a:lnTo>
                  <a:pt x="29" y="69"/>
                </a:lnTo>
                <a:lnTo>
                  <a:pt x="33" y="70"/>
                </a:lnTo>
                <a:lnTo>
                  <a:pt x="38" y="63"/>
                </a:lnTo>
                <a:lnTo>
                  <a:pt x="43" y="47"/>
                </a:lnTo>
                <a:lnTo>
                  <a:pt x="45" y="48"/>
                </a:lnTo>
                <a:lnTo>
                  <a:pt x="50" y="41"/>
                </a:lnTo>
                <a:lnTo>
                  <a:pt x="67" y="35"/>
                </a:lnTo>
                <a:lnTo>
                  <a:pt x="82" y="21"/>
                </a:lnTo>
                <a:lnTo>
                  <a:pt x="85" y="12"/>
                </a:lnTo>
                <a:lnTo>
                  <a:pt x="87" y="13"/>
                </a:lnTo>
                <a:lnTo>
                  <a:pt x="87" y="7"/>
                </a:lnTo>
                <a:lnTo>
                  <a:pt x="82" y="0"/>
                </a:lnTo>
                <a:lnTo>
                  <a:pt x="87" y="0"/>
                </a:lnTo>
                <a:lnTo>
                  <a:pt x="93" y="2"/>
                </a:lnTo>
                <a:lnTo>
                  <a:pt x="99" y="7"/>
                </a:lnTo>
                <a:lnTo>
                  <a:pt x="101" y="13"/>
                </a:lnTo>
                <a:lnTo>
                  <a:pt x="111" y="18"/>
                </a:lnTo>
                <a:lnTo>
                  <a:pt x="111" y="24"/>
                </a:lnTo>
                <a:lnTo>
                  <a:pt x="117" y="25"/>
                </a:lnTo>
                <a:lnTo>
                  <a:pt x="117" y="32"/>
                </a:lnTo>
                <a:lnTo>
                  <a:pt x="120" y="34"/>
                </a:lnTo>
                <a:lnTo>
                  <a:pt x="130" y="34"/>
                </a:lnTo>
                <a:lnTo>
                  <a:pt x="137" y="29"/>
                </a:lnTo>
                <a:lnTo>
                  <a:pt x="142" y="32"/>
                </a:lnTo>
                <a:lnTo>
                  <a:pt x="149" y="30"/>
                </a:lnTo>
                <a:lnTo>
                  <a:pt x="153" y="34"/>
                </a:lnTo>
                <a:lnTo>
                  <a:pt x="157" y="34"/>
                </a:lnTo>
                <a:lnTo>
                  <a:pt x="160" y="38"/>
                </a:lnTo>
                <a:lnTo>
                  <a:pt x="151" y="52"/>
                </a:lnTo>
                <a:lnTo>
                  <a:pt x="157" y="52"/>
                </a:lnTo>
                <a:lnTo>
                  <a:pt x="162" y="59"/>
                </a:lnTo>
                <a:lnTo>
                  <a:pt x="159" y="60"/>
                </a:lnTo>
                <a:lnTo>
                  <a:pt x="157" y="57"/>
                </a:lnTo>
                <a:lnTo>
                  <a:pt x="150" y="57"/>
                </a:lnTo>
                <a:lnTo>
                  <a:pt x="148" y="60"/>
                </a:lnTo>
                <a:lnTo>
                  <a:pt x="134" y="63"/>
                </a:lnTo>
                <a:lnTo>
                  <a:pt x="120" y="71"/>
                </a:lnTo>
                <a:lnTo>
                  <a:pt x="115" y="85"/>
                </a:lnTo>
                <a:lnTo>
                  <a:pt x="117" y="90"/>
                </a:lnTo>
                <a:lnTo>
                  <a:pt x="108" y="96"/>
                </a:lnTo>
                <a:lnTo>
                  <a:pt x="108" y="102"/>
                </a:lnTo>
                <a:lnTo>
                  <a:pt x="106" y="103"/>
                </a:lnTo>
                <a:lnTo>
                  <a:pt x="104" y="105"/>
                </a:lnTo>
                <a:lnTo>
                  <a:pt x="108" y="109"/>
                </a:lnTo>
                <a:lnTo>
                  <a:pt x="108" y="111"/>
                </a:lnTo>
                <a:lnTo>
                  <a:pt x="111" y="117"/>
                </a:lnTo>
                <a:lnTo>
                  <a:pt x="119" y="126"/>
                </a:lnTo>
                <a:lnTo>
                  <a:pt x="116" y="132"/>
                </a:lnTo>
                <a:lnTo>
                  <a:pt x="127" y="133"/>
                </a:lnTo>
                <a:lnTo>
                  <a:pt x="131" y="140"/>
                </a:lnTo>
                <a:lnTo>
                  <a:pt x="143" y="140"/>
                </a:lnTo>
                <a:lnTo>
                  <a:pt x="154" y="132"/>
                </a:lnTo>
                <a:lnTo>
                  <a:pt x="152" y="155"/>
                </a:lnTo>
                <a:lnTo>
                  <a:pt x="167" y="154"/>
                </a:lnTo>
                <a:lnTo>
                  <a:pt x="180" y="176"/>
                </a:lnTo>
                <a:lnTo>
                  <a:pt x="176" y="181"/>
                </a:lnTo>
                <a:lnTo>
                  <a:pt x="175" y="193"/>
                </a:lnTo>
                <a:lnTo>
                  <a:pt x="178" y="201"/>
                </a:lnTo>
                <a:lnTo>
                  <a:pt x="170" y="210"/>
                </a:lnTo>
                <a:lnTo>
                  <a:pt x="173" y="216"/>
                </a:lnTo>
                <a:lnTo>
                  <a:pt x="169" y="222"/>
                </a:lnTo>
                <a:lnTo>
                  <a:pt x="172" y="229"/>
                </a:lnTo>
                <a:lnTo>
                  <a:pt x="178" y="232"/>
                </a:lnTo>
                <a:lnTo>
                  <a:pt x="167" y="245"/>
                </a:lnTo>
                <a:lnTo>
                  <a:pt x="168" y="249"/>
                </a:lnTo>
                <a:close/>
              </a:path>
            </a:pathLst>
          </a:custGeom>
          <a:solidFill>
            <a:srgbClr val="2B5885"/>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63" name="Freeform 62"/>
          <p:cNvSpPr>
            <a:spLocks noEditPoints="1"/>
          </p:cNvSpPr>
          <p:nvPr/>
        </p:nvSpPr>
        <p:spPr bwMode="auto">
          <a:xfrm>
            <a:off x="2482903" y="4716129"/>
            <a:ext cx="390525" cy="152400"/>
          </a:xfrm>
          <a:custGeom>
            <a:avLst/>
            <a:gdLst>
              <a:gd name="T0" fmla="*/ 2147483647 w 233"/>
              <a:gd name="T1" fmla="*/ 2147483647 h 91"/>
              <a:gd name="T2" fmla="*/ 2147483647 w 233"/>
              <a:gd name="T3" fmla="*/ 2147483647 h 91"/>
              <a:gd name="T4" fmla="*/ 2147483647 w 233"/>
              <a:gd name="T5" fmla="*/ 2147483647 h 91"/>
              <a:gd name="T6" fmla="*/ 2147483647 w 233"/>
              <a:gd name="T7" fmla="*/ 2147483647 h 91"/>
              <a:gd name="T8" fmla="*/ 2147483647 w 233"/>
              <a:gd name="T9" fmla="*/ 2147483647 h 91"/>
              <a:gd name="T10" fmla="*/ 2147483647 w 233"/>
              <a:gd name="T11" fmla="*/ 2147483647 h 91"/>
              <a:gd name="T12" fmla="*/ 2147483647 w 233"/>
              <a:gd name="T13" fmla="*/ 2147483647 h 91"/>
              <a:gd name="T14" fmla="*/ 2147483647 w 233"/>
              <a:gd name="T15" fmla="*/ 2147483647 h 91"/>
              <a:gd name="T16" fmla="*/ 2147483647 w 233"/>
              <a:gd name="T17" fmla="*/ 2147483647 h 91"/>
              <a:gd name="T18" fmla="*/ 2147483647 w 233"/>
              <a:gd name="T19" fmla="*/ 2147483647 h 91"/>
              <a:gd name="T20" fmla="*/ 2147483647 w 233"/>
              <a:gd name="T21" fmla="*/ 2147483647 h 91"/>
              <a:gd name="T22" fmla="*/ 2147483647 w 233"/>
              <a:gd name="T23" fmla="*/ 2147483647 h 91"/>
              <a:gd name="T24" fmla="*/ 2147483647 w 233"/>
              <a:gd name="T25" fmla="*/ 2147483647 h 91"/>
              <a:gd name="T26" fmla="*/ 2147483647 w 233"/>
              <a:gd name="T27" fmla="*/ 2147483647 h 91"/>
              <a:gd name="T28" fmla="*/ 2147483647 w 233"/>
              <a:gd name="T29" fmla="*/ 2147483647 h 91"/>
              <a:gd name="T30" fmla="*/ 2147483647 w 233"/>
              <a:gd name="T31" fmla="*/ 2147483647 h 91"/>
              <a:gd name="T32" fmla="*/ 2147483647 w 233"/>
              <a:gd name="T33" fmla="*/ 2147483647 h 91"/>
              <a:gd name="T34" fmla="*/ 2147483647 w 233"/>
              <a:gd name="T35" fmla="*/ 2147483647 h 91"/>
              <a:gd name="T36" fmla="*/ 2147483647 w 233"/>
              <a:gd name="T37" fmla="*/ 2147483647 h 91"/>
              <a:gd name="T38" fmla="*/ 2147483647 w 233"/>
              <a:gd name="T39" fmla="*/ 2147483647 h 91"/>
              <a:gd name="T40" fmla="*/ 2147483647 w 233"/>
              <a:gd name="T41" fmla="*/ 2147483647 h 91"/>
              <a:gd name="T42" fmla="*/ 2147483647 w 233"/>
              <a:gd name="T43" fmla="*/ 2147483647 h 91"/>
              <a:gd name="T44" fmla="*/ 2147483647 w 233"/>
              <a:gd name="T45" fmla="*/ 0 h 91"/>
              <a:gd name="T46" fmla="*/ 2147483647 w 233"/>
              <a:gd name="T47" fmla="*/ 2147483647 h 91"/>
              <a:gd name="T48" fmla="*/ 2147483647 w 233"/>
              <a:gd name="T49" fmla="*/ 2147483647 h 91"/>
              <a:gd name="T50" fmla="*/ 2147483647 w 233"/>
              <a:gd name="T51" fmla="*/ 2147483647 h 91"/>
              <a:gd name="T52" fmla="*/ 2147483647 w 233"/>
              <a:gd name="T53" fmla="*/ 2147483647 h 91"/>
              <a:gd name="T54" fmla="*/ 2147483647 w 233"/>
              <a:gd name="T55" fmla="*/ 2147483647 h 91"/>
              <a:gd name="T56" fmla="*/ 2147483647 w 233"/>
              <a:gd name="T57" fmla="*/ 2147483647 h 91"/>
              <a:gd name="T58" fmla="*/ 2147483647 w 233"/>
              <a:gd name="T59" fmla="*/ 2147483647 h 91"/>
              <a:gd name="T60" fmla="*/ 2147483647 w 233"/>
              <a:gd name="T61" fmla="*/ 2147483647 h 91"/>
              <a:gd name="T62" fmla="*/ 2147483647 w 233"/>
              <a:gd name="T63" fmla="*/ 2147483647 h 91"/>
              <a:gd name="T64" fmla="*/ 2147483647 w 233"/>
              <a:gd name="T65" fmla="*/ 2147483647 h 91"/>
              <a:gd name="T66" fmla="*/ 2147483647 w 233"/>
              <a:gd name="T67" fmla="*/ 2147483647 h 91"/>
              <a:gd name="T68" fmla="*/ 2147483647 w 233"/>
              <a:gd name="T69" fmla="*/ 2147483647 h 91"/>
              <a:gd name="T70" fmla="*/ 2147483647 w 233"/>
              <a:gd name="T71" fmla="*/ 2147483647 h 91"/>
              <a:gd name="T72" fmla="*/ 2147483647 w 233"/>
              <a:gd name="T73" fmla="*/ 2147483647 h 91"/>
              <a:gd name="T74" fmla="*/ 2147483647 w 233"/>
              <a:gd name="T75" fmla="*/ 2147483647 h 91"/>
              <a:gd name="T76" fmla="*/ 2147483647 w 233"/>
              <a:gd name="T77" fmla="*/ 2147483647 h 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3" h="91">
                <a:moveTo>
                  <a:pt x="182" y="0"/>
                </a:moveTo>
                <a:lnTo>
                  <a:pt x="192" y="7"/>
                </a:lnTo>
                <a:lnTo>
                  <a:pt x="199" y="8"/>
                </a:lnTo>
                <a:lnTo>
                  <a:pt x="203" y="15"/>
                </a:lnTo>
                <a:lnTo>
                  <a:pt x="215" y="17"/>
                </a:lnTo>
                <a:lnTo>
                  <a:pt x="219" y="15"/>
                </a:lnTo>
                <a:lnTo>
                  <a:pt x="233" y="21"/>
                </a:lnTo>
                <a:lnTo>
                  <a:pt x="228" y="21"/>
                </a:lnTo>
                <a:lnTo>
                  <a:pt x="233" y="28"/>
                </a:lnTo>
                <a:lnTo>
                  <a:pt x="233" y="34"/>
                </a:lnTo>
                <a:lnTo>
                  <a:pt x="231" y="33"/>
                </a:lnTo>
                <a:lnTo>
                  <a:pt x="228" y="42"/>
                </a:lnTo>
                <a:lnTo>
                  <a:pt x="213" y="56"/>
                </a:lnTo>
                <a:lnTo>
                  <a:pt x="196" y="62"/>
                </a:lnTo>
                <a:lnTo>
                  <a:pt x="191" y="69"/>
                </a:lnTo>
                <a:lnTo>
                  <a:pt x="189" y="68"/>
                </a:lnTo>
                <a:lnTo>
                  <a:pt x="184" y="84"/>
                </a:lnTo>
                <a:lnTo>
                  <a:pt x="179" y="91"/>
                </a:lnTo>
                <a:lnTo>
                  <a:pt x="175" y="90"/>
                </a:lnTo>
                <a:lnTo>
                  <a:pt x="170" y="83"/>
                </a:lnTo>
                <a:lnTo>
                  <a:pt x="163" y="80"/>
                </a:lnTo>
                <a:lnTo>
                  <a:pt x="159" y="83"/>
                </a:lnTo>
                <a:lnTo>
                  <a:pt x="161" y="79"/>
                </a:lnTo>
                <a:lnTo>
                  <a:pt x="158" y="77"/>
                </a:lnTo>
                <a:lnTo>
                  <a:pt x="163" y="74"/>
                </a:lnTo>
                <a:lnTo>
                  <a:pt x="161" y="68"/>
                </a:lnTo>
                <a:lnTo>
                  <a:pt x="167" y="63"/>
                </a:lnTo>
                <a:lnTo>
                  <a:pt x="169" y="57"/>
                </a:lnTo>
                <a:lnTo>
                  <a:pt x="168" y="53"/>
                </a:lnTo>
                <a:lnTo>
                  <a:pt x="169" y="49"/>
                </a:lnTo>
                <a:lnTo>
                  <a:pt x="167" y="56"/>
                </a:lnTo>
                <a:lnTo>
                  <a:pt x="165" y="56"/>
                </a:lnTo>
                <a:lnTo>
                  <a:pt x="165" y="53"/>
                </a:lnTo>
                <a:lnTo>
                  <a:pt x="162" y="58"/>
                </a:lnTo>
                <a:lnTo>
                  <a:pt x="153" y="53"/>
                </a:lnTo>
                <a:lnTo>
                  <a:pt x="152" y="51"/>
                </a:lnTo>
                <a:lnTo>
                  <a:pt x="155" y="47"/>
                </a:lnTo>
                <a:lnTo>
                  <a:pt x="152" y="35"/>
                </a:lnTo>
                <a:lnTo>
                  <a:pt x="158" y="32"/>
                </a:lnTo>
                <a:lnTo>
                  <a:pt x="159" y="28"/>
                </a:lnTo>
                <a:lnTo>
                  <a:pt x="162" y="29"/>
                </a:lnTo>
                <a:lnTo>
                  <a:pt x="158" y="25"/>
                </a:lnTo>
                <a:lnTo>
                  <a:pt x="165" y="19"/>
                </a:lnTo>
                <a:lnTo>
                  <a:pt x="165" y="8"/>
                </a:lnTo>
                <a:lnTo>
                  <a:pt x="180" y="4"/>
                </a:lnTo>
                <a:lnTo>
                  <a:pt x="182" y="0"/>
                </a:lnTo>
                <a:close/>
                <a:moveTo>
                  <a:pt x="6" y="20"/>
                </a:moveTo>
                <a:lnTo>
                  <a:pt x="12" y="30"/>
                </a:lnTo>
                <a:lnTo>
                  <a:pt x="11" y="34"/>
                </a:lnTo>
                <a:lnTo>
                  <a:pt x="7" y="35"/>
                </a:lnTo>
                <a:lnTo>
                  <a:pt x="3" y="33"/>
                </a:lnTo>
                <a:lnTo>
                  <a:pt x="8" y="28"/>
                </a:lnTo>
                <a:lnTo>
                  <a:pt x="4" y="20"/>
                </a:lnTo>
                <a:lnTo>
                  <a:pt x="1" y="20"/>
                </a:lnTo>
                <a:lnTo>
                  <a:pt x="4" y="18"/>
                </a:lnTo>
                <a:lnTo>
                  <a:pt x="6" y="20"/>
                </a:lnTo>
                <a:close/>
                <a:moveTo>
                  <a:pt x="15" y="26"/>
                </a:moveTo>
                <a:lnTo>
                  <a:pt x="12" y="25"/>
                </a:lnTo>
                <a:lnTo>
                  <a:pt x="12" y="23"/>
                </a:lnTo>
                <a:lnTo>
                  <a:pt x="15" y="23"/>
                </a:lnTo>
                <a:lnTo>
                  <a:pt x="15" y="26"/>
                </a:lnTo>
                <a:close/>
                <a:moveTo>
                  <a:pt x="3" y="27"/>
                </a:moveTo>
                <a:lnTo>
                  <a:pt x="0" y="24"/>
                </a:lnTo>
                <a:lnTo>
                  <a:pt x="3" y="23"/>
                </a:lnTo>
                <a:lnTo>
                  <a:pt x="3" y="27"/>
                </a:lnTo>
                <a:close/>
                <a:moveTo>
                  <a:pt x="19" y="31"/>
                </a:moveTo>
                <a:lnTo>
                  <a:pt x="17" y="30"/>
                </a:lnTo>
                <a:lnTo>
                  <a:pt x="17" y="27"/>
                </a:lnTo>
                <a:lnTo>
                  <a:pt x="21" y="28"/>
                </a:lnTo>
                <a:lnTo>
                  <a:pt x="19" y="31"/>
                </a:lnTo>
                <a:close/>
                <a:moveTo>
                  <a:pt x="30" y="34"/>
                </a:moveTo>
                <a:lnTo>
                  <a:pt x="29" y="32"/>
                </a:lnTo>
                <a:lnTo>
                  <a:pt x="34" y="30"/>
                </a:lnTo>
                <a:lnTo>
                  <a:pt x="30" y="34"/>
                </a:lnTo>
                <a:close/>
                <a:moveTo>
                  <a:pt x="163" y="63"/>
                </a:moveTo>
                <a:lnTo>
                  <a:pt x="163" y="58"/>
                </a:lnTo>
                <a:lnTo>
                  <a:pt x="167" y="58"/>
                </a:lnTo>
                <a:lnTo>
                  <a:pt x="163" y="63"/>
                </a:lnTo>
                <a:close/>
              </a:path>
            </a:pathLst>
          </a:custGeom>
          <a:solidFill>
            <a:srgbClr val="DDDDDD"/>
          </a:solidFill>
          <a:ln w="4763"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64" name="Freeform 63"/>
          <p:cNvSpPr>
            <a:spLocks/>
          </p:cNvSpPr>
          <p:nvPr/>
        </p:nvSpPr>
        <p:spPr bwMode="auto">
          <a:xfrm>
            <a:off x="3008364" y="4979655"/>
            <a:ext cx="287338" cy="325437"/>
          </a:xfrm>
          <a:custGeom>
            <a:avLst/>
            <a:gdLst>
              <a:gd name="T0" fmla="*/ 0 w 171"/>
              <a:gd name="T1" fmla="*/ 2147483647 h 194"/>
              <a:gd name="T2" fmla="*/ 2147483647 w 171"/>
              <a:gd name="T3" fmla="*/ 2147483647 h 194"/>
              <a:gd name="T4" fmla="*/ 2147483647 w 171"/>
              <a:gd name="T5" fmla="*/ 2147483647 h 194"/>
              <a:gd name="T6" fmla="*/ 2147483647 w 171"/>
              <a:gd name="T7" fmla="*/ 2147483647 h 194"/>
              <a:gd name="T8" fmla="*/ 2147483647 w 171"/>
              <a:gd name="T9" fmla="*/ 2147483647 h 194"/>
              <a:gd name="T10" fmla="*/ 0 w 171"/>
              <a:gd name="T11" fmla="*/ 2147483647 h 194"/>
              <a:gd name="T12" fmla="*/ 2147483647 w 171"/>
              <a:gd name="T13" fmla="*/ 2147483647 h 194"/>
              <a:gd name="T14" fmla="*/ 2147483647 w 171"/>
              <a:gd name="T15" fmla="*/ 2147483647 h 194"/>
              <a:gd name="T16" fmla="*/ 2147483647 w 171"/>
              <a:gd name="T17" fmla="*/ 0 h 194"/>
              <a:gd name="T18" fmla="*/ 2147483647 w 171"/>
              <a:gd name="T19" fmla="*/ 2147483647 h 194"/>
              <a:gd name="T20" fmla="*/ 2147483647 w 171"/>
              <a:gd name="T21" fmla="*/ 2147483647 h 194"/>
              <a:gd name="T22" fmla="*/ 2147483647 w 171"/>
              <a:gd name="T23" fmla="*/ 2147483647 h 194"/>
              <a:gd name="T24" fmla="*/ 2147483647 w 171"/>
              <a:gd name="T25" fmla="*/ 2147483647 h 194"/>
              <a:gd name="T26" fmla="*/ 2147483647 w 171"/>
              <a:gd name="T27" fmla="*/ 2147483647 h 194"/>
              <a:gd name="T28" fmla="*/ 2147483647 w 171"/>
              <a:gd name="T29" fmla="*/ 2147483647 h 194"/>
              <a:gd name="T30" fmla="*/ 2147483647 w 171"/>
              <a:gd name="T31" fmla="*/ 2147483647 h 194"/>
              <a:gd name="T32" fmla="*/ 2147483647 w 171"/>
              <a:gd name="T33" fmla="*/ 2147483647 h 194"/>
              <a:gd name="T34" fmla="*/ 2147483647 w 171"/>
              <a:gd name="T35" fmla="*/ 2147483647 h 194"/>
              <a:gd name="T36" fmla="*/ 2147483647 w 171"/>
              <a:gd name="T37" fmla="*/ 2147483647 h 194"/>
              <a:gd name="T38" fmla="*/ 2147483647 w 171"/>
              <a:gd name="T39" fmla="*/ 2147483647 h 194"/>
              <a:gd name="T40" fmla="*/ 2147483647 w 171"/>
              <a:gd name="T41" fmla="*/ 2147483647 h 194"/>
              <a:gd name="T42" fmla="*/ 2147483647 w 171"/>
              <a:gd name="T43" fmla="*/ 2147483647 h 194"/>
              <a:gd name="T44" fmla="*/ 2147483647 w 171"/>
              <a:gd name="T45" fmla="*/ 2147483647 h 194"/>
              <a:gd name="T46" fmla="*/ 2147483647 w 171"/>
              <a:gd name="T47" fmla="*/ 2147483647 h 194"/>
              <a:gd name="T48" fmla="*/ 2147483647 w 171"/>
              <a:gd name="T49" fmla="*/ 2147483647 h 194"/>
              <a:gd name="T50" fmla="*/ 2147483647 w 171"/>
              <a:gd name="T51" fmla="*/ 2147483647 h 194"/>
              <a:gd name="T52" fmla="*/ 2147483647 w 171"/>
              <a:gd name="T53" fmla="*/ 2147483647 h 194"/>
              <a:gd name="T54" fmla="*/ 2147483647 w 171"/>
              <a:gd name="T55" fmla="*/ 2147483647 h 194"/>
              <a:gd name="T56" fmla="*/ 2147483647 w 171"/>
              <a:gd name="T57" fmla="*/ 2147483647 h 194"/>
              <a:gd name="T58" fmla="*/ 2147483647 w 171"/>
              <a:gd name="T59" fmla="*/ 2147483647 h 194"/>
              <a:gd name="T60" fmla="*/ 2147483647 w 171"/>
              <a:gd name="T61" fmla="*/ 2147483647 h 194"/>
              <a:gd name="T62" fmla="*/ 2147483647 w 171"/>
              <a:gd name="T63" fmla="*/ 2147483647 h 194"/>
              <a:gd name="T64" fmla="*/ 2147483647 w 171"/>
              <a:gd name="T65" fmla="*/ 2147483647 h 194"/>
              <a:gd name="T66" fmla="*/ 2147483647 w 171"/>
              <a:gd name="T67" fmla="*/ 2147483647 h 1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1" h="194">
                <a:moveTo>
                  <a:pt x="1" y="113"/>
                </a:moveTo>
                <a:lnTo>
                  <a:pt x="0" y="109"/>
                </a:lnTo>
                <a:lnTo>
                  <a:pt x="11" y="96"/>
                </a:lnTo>
                <a:lnTo>
                  <a:pt x="5" y="93"/>
                </a:lnTo>
                <a:lnTo>
                  <a:pt x="2" y="86"/>
                </a:lnTo>
                <a:lnTo>
                  <a:pt x="6" y="80"/>
                </a:lnTo>
                <a:lnTo>
                  <a:pt x="3" y="74"/>
                </a:lnTo>
                <a:lnTo>
                  <a:pt x="11" y="65"/>
                </a:lnTo>
                <a:lnTo>
                  <a:pt x="8" y="57"/>
                </a:lnTo>
                <a:lnTo>
                  <a:pt x="9" y="45"/>
                </a:lnTo>
                <a:lnTo>
                  <a:pt x="13" y="40"/>
                </a:lnTo>
                <a:lnTo>
                  <a:pt x="0" y="18"/>
                </a:lnTo>
                <a:lnTo>
                  <a:pt x="14" y="21"/>
                </a:lnTo>
                <a:lnTo>
                  <a:pt x="19" y="18"/>
                </a:lnTo>
                <a:lnTo>
                  <a:pt x="21" y="14"/>
                </a:lnTo>
                <a:lnTo>
                  <a:pt x="27" y="14"/>
                </a:lnTo>
                <a:lnTo>
                  <a:pt x="42" y="3"/>
                </a:lnTo>
                <a:lnTo>
                  <a:pt x="59" y="0"/>
                </a:lnTo>
                <a:lnTo>
                  <a:pt x="59" y="23"/>
                </a:lnTo>
                <a:lnTo>
                  <a:pt x="65" y="33"/>
                </a:lnTo>
                <a:lnTo>
                  <a:pt x="74" y="40"/>
                </a:lnTo>
                <a:lnTo>
                  <a:pt x="92" y="42"/>
                </a:lnTo>
                <a:lnTo>
                  <a:pt x="96" y="48"/>
                </a:lnTo>
                <a:lnTo>
                  <a:pt x="106" y="50"/>
                </a:lnTo>
                <a:lnTo>
                  <a:pt x="110" y="55"/>
                </a:lnTo>
                <a:lnTo>
                  <a:pt x="121" y="55"/>
                </a:lnTo>
                <a:lnTo>
                  <a:pt x="129" y="59"/>
                </a:lnTo>
                <a:lnTo>
                  <a:pt x="132" y="78"/>
                </a:lnTo>
                <a:lnTo>
                  <a:pt x="127" y="78"/>
                </a:lnTo>
                <a:lnTo>
                  <a:pt x="133" y="83"/>
                </a:lnTo>
                <a:lnTo>
                  <a:pt x="134" y="95"/>
                </a:lnTo>
                <a:lnTo>
                  <a:pt x="160" y="95"/>
                </a:lnTo>
                <a:lnTo>
                  <a:pt x="157" y="101"/>
                </a:lnTo>
                <a:lnTo>
                  <a:pt x="159" y="110"/>
                </a:lnTo>
                <a:lnTo>
                  <a:pt x="168" y="114"/>
                </a:lnTo>
                <a:lnTo>
                  <a:pt x="171" y="124"/>
                </a:lnTo>
                <a:lnTo>
                  <a:pt x="168" y="136"/>
                </a:lnTo>
                <a:lnTo>
                  <a:pt x="163" y="146"/>
                </a:lnTo>
                <a:lnTo>
                  <a:pt x="166" y="150"/>
                </a:lnTo>
                <a:lnTo>
                  <a:pt x="162" y="153"/>
                </a:lnTo>
                <a:lnTo>
                  <a:pt x="162" y="148"/>
                </a:lnTo>
                <a:lnTo>
                  <a:pt x="149" y="140"/>
                </a:lnTo>
                <a:lnTo>
                  <a:pt x="136" y="140"/>
                </a:lnTo>
                <a:lnTo>
                  <a:pt x="111" y="145"/>
                </a:lnTo>
                <a:lnTo>
                  <a:pt x="104" y="159"/>
                </a:lnTo>
                <a:lnTo>
                  <a:pt x="104" y="166"/>
                </a:lnTo>
                <a:lnTo>
                  <a:pt x="98" y="184"/>
                </a:lnTo>
                <a:lnTo>
                  <a:pt x="96" y="180"/>
                </a:lnTo>
                <a:lnTo>
                  <a:pt x="80" y="181"/>
                </a:lnTo>
                <a:lnTo>
                  <a:pt x="74" y="194"/>
                </a:lnTo>
                <a:lnTo>
                  <a:pt x="71" y="184"/>
                </a:lnTo>
                <a:lnTo>
                  <a:pt x="54" y="182"/>
                </a:lnTo>
                <a:lnTo>
                  <a:pt x="47" y="177"/>
                </a:lnTo>
                <a:lnTo>
                  <a:pt x="46" y="182"/>
                </a:lnTo>
                <a:lnTo>
                  <a:pt x="40" y="184"/>
                </a:lnTo>
                <a:lnTo>
                  <a:pt x="34" y="193"/>
                </a:lnTo>
                <a:lnTo>
                  <a:pt x="24" y="193"/>
                </a:lnTo>
                <a:lnTo>
                  <a:pt x="20" y="170"/>
                </a:lnTo>
                <a:lnTo>
                  <a:pt x="15" y="163"/>
                </a:lnTo>
                <a:lnTo>
                  <a:pt x="16" y="160"/>
                </a:lnTo>
                <a:lnTo>
                  <a:pt x="12" y="157"/>
                </a:lnTo>
                <a:lnTo>
                  <a:pt x="12" y="152"/>
                </a:lnTo>
                <a:lnTo>
                  <a:pt x="15" y="149"/>
                </a:lnTo>
                <a:lnTo>
                  <a:pt x="13" y="146"/>
                </a:lnTo>
                <a:lnTo>
                  <a:pt x="16" y="142"/>
                </a:lnTo>
                <a:lnTo>
                  <a:pt x="9" y="135"/>
                </a:lnTo>
                <a:lnTo>
                  <a:pt x="7" y="121"/>
                </a:lnTo>
                <a:lnTo>
                  <a:pt x="4" y="120"/>
                </a:lnTo>
                <a:lnTo>
                  <a:pt x="1" y="113"/>
                </a:lnTo>
                <a:close/>
              </a:path>
            </a:pathLst>
          </a:custGeom>
          <a:solidFill>
            <a:srgbClr val="DDDDDD"/>
          </a:solidFill>
          <a:ln w="4763"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65" name="Freeform 64"/>
          <p:cNvSpPr>
            <a:spLocks/>
          </p:cNvSpPr>
          <p:nvPr/>
        </p:nvSpPr>
        <p:spPr bwMode="auto">
          <a:xfrm>
            <a:off x="3173464" y="5214604"/>
            <a:ext cx="198438" cy="214312"/>
          </a:xfrm>
          <a:custGeom>
            <a:avLst/>
            <a:gdLst>
              <a:gd name="T0" fmla="*/ 0 w 119"/>
              <a:gd name="T1" fmla="*/ 2147483647 h 127"/>
              <a:gd name="T2" fmla="*/ 2147483647 w 119"/>
              <a:gd name="T3" fmla="*/ 2147483647 h 127"/>
              <a:gd name="T4" fmla="*/ 2147483647 w 119"/>
              <a:gd name="T5" fmla="*/ 2147483647 h 127"/>
              <a:gd name="T6" fmla="*/ 2147483647 w 119"/>
              <a:gd name="T7" fmla="*/ 2147483647 h 127"/>
              <a:gd name="T8" fmla="*/ 2147483647 w 119"/>
              <a:gd name="T9" fmla="*/ 0 h 127"/>
              <a:gd name="T10" fmla="*/ 2147483647 w 119"/>
              <a:gd name="T11" fmla="*/ 0 h 127"/>
              <a:gd name="T12" fmla="*/ 2147483647 w 119"/>
              <a:gd name="T13" fmla="*/ 2147483647 h 127"/>
              <a:gd name="T14" fmla="*/ 2147483647 w 119"/>
              <a:gd name="T15" fmla="*/ 2147483647 h 127"/>
              <a:gd name="T16" fmla="*/ 2147483647 w 119"/>
              <a:gd name="T17" fmla="*/ 2147483647 h 127"/>
              <a:gd name="T18" fmla="*/ 2147483647 w 119"/>
              <a:gd name="T19" fmla="*/ 2147483647 h 127"/>
              <a:gd name="T20" fmla="*/ 2147483647 w 119"/>
              <a:gd name="T21" fmla="*/ 2147483647 h 127"/>
              <a:gd name="T22" fmla="*/ 2147483647 w 119"/>
              <a:gd name="T23" fmla="*/ 2147483647 h 127"/>
              <a:gd name="T24" fmla="*/ 2147483647 w 119"/>
              <a:gd name="T25" fmla="*/ 2147483647 h 127"/>
              <a:gd name="T26" fmla="*/ 2147483647 w 119"/>
              <a:gd name="T27" fmla="*/ 2147483647 h 127"/>
              <a:gd name="T28" fmla="*/ 2147483647 w 119"/>
              <a:gd name="T29" fmla="*/ 2147483647 h 127"/>
              <a:gd name="T30" fmla="*/ 2147483647 w 119"/>
              <a:gd name="T31" fmla="*/ 2147483647 h 127"/>
              <a:gd name="T32" fmla="*/ 2147483647 w 119"/>
              <a:gd name="T33" fmla="*/ 2147483647 h 127"/>
              <a:gd name="T34" fmla="*/ 2147483647 w 119"/>
              <a:gd name="T35" fmla="*/ 2147483647 h 127"/>
              <a:gd name="T36" fmla="*/ 2147483647 w 119"/>
              <a:gd name="T37" fmla="*/ 2147483647 h 127"/>
              <a:gd name="T38" fmla="*/ 2147483647 w 119"/>
              <a:gd name="T39" fmla="*/ 2147483647 h 127"/>
              <a:gd name="T40" fmla="*/ 2147483647 w 119"/>
              <a:gd name="T41" fmla="*/ 2147483647 h 127"/>
              <a:gd name="T42" fmla="*/ 2147483647 w 119"/>
              <a:gd name="T43" fmla="*/ 2147483647 h 127"/>
              <a:gd name="T44" fmla="*/ 2147483647 w 119"/>
              <a:gd name="T45" fmla="*/ 2147483647 h 127"/>
              <a:gd name="T46" fmla="*/ 2147483647 w 119"/>
              <a:gd name="T47" fmla="*/ 2147483647 h 127"/>
              <a:gd name="T48" fmla="*/ 2147483647 w 119"/>
              <a:gd name="T49" fmla="*/ 2147483647 h 127"/>
              <a:gd name="T50" fmla="*/ 2147483647 w 119"/>
              <a:gd name="T51" fmla="*/ 2147483647 h 127"/>
              <a:gd name="T52" fmla="*/ 2147483647 w 119"/>
              <a:gd name="T53" fmla="*/ 2147483647 h 127"/>
              <a:gd name="T54" fmla="*/ 2147483647 w 119"/>
              <a:gd name="T55" fmla="*/ 2147483647 h 127"/>
              <a:gd name="T56" fmla="*/ 2147483647 w 119"/>
              <a:gd name="T57" fmla="*/ 2147483647 h 127"/>
              <a:gd name="T58" fmla="*/ 2147483647 w 119"/>
              <a:gd name="T59" fmla="*/ 2147483647 h 127"/>
              <a:gd name="T60" fmla="*/ 2147483647 w 119"/>
              <a:gd name="T61" fmla="*/ 2147483647 h 127"/>
              <a:gd name="T62" fmla="*/ 2147483647 w 119"/>
              <a:gd name="T63" fmla="*/ 2147483647 h 127"/>
              <a:gd name="T64" fmla="*/ 2147483647 w 119"/>
              <a:gd name="T65" fmla="*/ 2147483647 h 127"/>
              <a:gd name="T66" fmla="*/ 2147483647 w 119"/>
              <a:gd name="T67" fmla="*/ 2147483647 h 127"/>
              <a:gd name="T68" fmla="*/ 2147483647 w 119"/>
              <a:gd name="T69" fmla="*/ 2147483647 h 127"/>
              <a:gd name="T70" fmla="*/ 2147483647 w 119"/>
              <a:gd name="T71" fmla="*/ 2147483647 h 127"/>
              <a:gd name="T72" fmla="*/ 0 w 119"/>
              <a:gd name="T73" fmla="*/ 2147483647 h 1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9" h="127">
                <a:moveTo>
                  <a:pt x="0" y="44"/>
                </a:moveTo>
                <a:lnTo>
                  <a:pt x="6" y="26"/>
                </a:lnTo>
                <a:lnTo>
                  <a:pt x="6" y="19"/>
                </a:lnTo>
                <a:lnTo>
                  <a:pt x="13" y="5"/>
                </a:lnTo>
                <a:lnTo>
                  <a:pt x="38" y="0"/>
                </a:lnTo>
                <a:lnTo>
                  <a:pt x="51" y="0"/>
                </a:lnTo>
                <a:lnTo>
                  <a:pt x="64" y="8"/>
                </a:lnTo>
                <a:lnTo>
                  <a:pt x="64" y="13"/>
                </a:lnTo>
                <a:lnTo>
                  <a:pt x="69" y="25"/>
                </a:lnTo>
                <a:lnTo>
                  <a:pt x="66" y="42"/>
                </a:lnTo>
                <a:lnTo>
                  <a:pt x="82" y="45"/>
                </a:lnTo>
                <a:lnTo>
                  <a:pt x="89" y="41"/>
                </a:lnTo>
                <a:lnTo>
                  <a:pt x="92" y="45"/>
                </a:lnTo>
                <a:lnTo>
                  <a:pt x="97" y="45"/>
                </a:lnTo>
                <a:lnTo>
                  <a:pt x="100" y="50"/>
                </a:lnTo>
                <a:lnTo>
                  <a:pt x="103" y="70"/>
                </a:lnTo>
                <a:lnTo>
                  <a:pt x="108" y="71"/>
                </a:lnTo>
                <a:lnTo>
                  <a:pt x="114" y="68"/>
                </a:lnTo>
                <a:lnTo>
                  <a:pt x="119" y="72"/>
                </a:lnTo>
                <a:lnTo>
                  <a:pt x="114" y="95"/>
                </a:lnTo>
                <a:lnTo>
                  <a:pt x="113" y="109"/>
                </a:lnTo>
                <a:lnTo>
                  <a:pt x="109" y="114"/>
                </a:lnTo>
                <a:lnTo>
                  <a:pt x="101" y="120"/>
                </a:lnTo>
                <a:lnTo>
                  <a:pt x="98" y="125"/>
                </a:lnTo>
                <a:lnTo>
                  <a:pt x="92" y="123"/>
                </a:lnTo>
                <a:lnTo>
                  <a:pt x="89" y="127"/>
                </a:lnTo>
                <a:lnTo>
                  <a:pt x="69" y="123"/>
                </a:lnTo>
                <a:lnTo>
                  <a:pt x="58" y="123"/>
                </a:lnTo>
                <a:lnTo>
                  <a:pt x="57" y="120"/>
                </a:lnTo>
                <a:lnTo>
                  <a:pt x="63" y="113"/>
                </a:lnTo>
                <a:lnTo>
                  <a:pt x="64" y="105"/>
                </a:lnTo>
                <a:lnTo>
                  <a:pt x="72" y="95"/>
                </a:lnTo>
                <a:lnTo>
                  <a:pt x="70" y="89"/>
                </a:lnTo>
                <a:lnTo>
                  <a:pt x="55" y="83"/>
                </a:lnTo>
                <a:lnTo>
                  <a:pt x="38" y="71"/>
                </a:lnTo>
                <a:lnTo>
                  <a:pt x="24" y="68"/>
                </a:lnTo>
                <a:lnTo>
                  <a:pt x="0" y="44"/>
                </a:lnTo>
                <a:close/>
              </a:path>
            </a:pathLst>
          </a:custGeom>
          <a:solidFill>
            <a:schemeClr val="tx2"/>
          </a:solidFill>
          <a:ln w="4826"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66" name="Freeform 65"/>
          <p:cNvSpPr>
            <a:spLocks/>
          </p:cNvSpPr>
          <p:nvPr/>
        </p:nvSpPr>
        <p:spPr bwMode="auto">
          <a:xfrm>
            <a:off x="3190927" y="4492291"/>
            <a:ext cx="23812" cy="19050"/>
          </a:xfrm>
          <a:custGeom>
            <a:avLst/>
            <a:gdLst>
              <a:gd name="T0" fmla="*/ 2147483647 w 14"/>
              <a:gd name="T1" fmla="*/ 0 h 11"/>
              <a:gd name="T2" fmla="*/ 2147483647 w 14"/>
              <a:gd name="T3" fmla="*/ 0 h 11"/>
              <a:gd name="T4" fmla="*/ 2147483647 w 14"/>
              <a:gd name="T5" fmla="*/ 2147483647 h 11"/>
              <a:gd name="T6" fmla="*/ 2147483647 w 14"/>
              <a:gd name="T7" fmla="*/ 2147483647 h 11"/>
              <a:gd name="T8" fmla="*/ 0 w 14"/>
              <a:gd name="T9" fmla="*/ 2147483647 h 11"/>
              <a:gd name="T10" fmla="*/ 2147483647 w 14"/>
              <a:gd name="T11" fmla="*/ 2147483647 h 11"/>
              <a:gd name="T12" fmla="*/ 2147483647 w 14"/>
              <a:gd name="T13" fmla="*/ 2147483647 h 11"/>
              <a:gd name="T14" fmla="*/ 2147483647 w 14"/>
              <a:gd name="T15" fmla="*/ 2147483647 h 11"/>
              <a:gd name="T16" fmla="*/ 2147483647 w 14"/>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11">
                <a:moveTo>
                  <a:pt x="12" y="0"/>
                </a:moveTo>
                <a:lnTo>
                  <a:pt x="14" y="0"/>
                </a:lnTo>
                <a:lnTo>
                  <a:pt x="12" y="2"/>
                </a:lnTo>
                <a:lnTo>
                  <a:pt x="13" y="9"/>
                </a:lnTo>
                <a:lnTo>
                  <a:pt x="0" y="11"/>
                </a:lnTo>
                <a:lnTo>
                  <a:pt x="6" y="8"/>
                </a:lnTo>
                <a:lnTo>
                  <a:pt x="6" y="3"/>
                </a:lnTo>
                <a:lnTo>
                  <a:pt x="3" y="1"/>
                </a:lnTo>
                <a:lnTo>
                  <a:pt x="12" y="0"/>
                </a:lnTo>
                <a:close/>
              </a:path>
            </a:pathLst>
          </a:custGeom>
          <a:solidFill>
            <a:srgbClr val="2B5885"/>
          </a:solidFill>
          <a:ln w="4763">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67" name="Freeform 66"/>
          <p:cNvSpPr>
            <a:spLocks/>
          </p:cNvSpPr>
          <p:nvPr/>
        </p:nvSpPr>
        <p:spPr bwMode="auto">
          <a:xfrm>
            <a:off x="3203628" y="4546267"/>
            <a:ext cx="117475" cy="174625"/>
          </a:xfrm>
          <a:custGeom>
            <a:avLst/>
            <a:gdLst>
              <a:gd name="T0" fmla="*/ 2147483647 w 70"/>
              <a:gd name="T1" fmla="*/ 2147483647 h 104"/>
              <a:gd name="T2" fmla="*/ 0 w 70"/>
              <a:gd name="T3" fmla="*/ 2147483647 h 104"/>
              <a:gd name="T4" fmla="*/ 2147483647 w 70"/>
              <a:gd name="T5" fmla="*/ 2147483647 h 104"/>
              <a:gd name="T6" fmla="*/ 2147483647 w 70"/>
              <a:gd name="T7" fmla="*/ 2147483647 h 104"/>
              <a:gd name="T8" fmla="*/ 2147483647 w 70"/>
              <a:gd name="T9" fmla="*/ 2147483647 h 104"/>
              <a:gd name="T10" fmla="*/ 2147483647 w 70"/>
              <a:gd name="T11" fmla="*/ 2147483647 h 104"/>
              <a:gd name="T12" fmla="*/ 2147483647 w 70"/>
              <a:gd name="T13" fmla="*/ 2147483647 h 104"/>
              <a:gd name="T14" fmla="*/ 2147483647 w 70"/>
              <a:gd name="T15" fmla="*/ 2147483647 h 104"/>
              <a:gd name="T16" fmla="*/ 2147483647 w 70"/>
              <a:gd name="T17" fmla="*/ 2147483647 h 104"/>
              <a:gd name="T18" fmla="*/ 2147483647 w 70"/>
              <a:gd name="T19" fmla="*/ 0 h 104"/>
              <a:gd name="T20" fmla="*/ 2147483647 w 70"/>
              <a:gd name="T21" fmla="*/ 2147483647 h 104"/>
              <a:gd name="T22" fmla="*/ 2147483647 w 70"/>
              <a:gd name="T23" fmla="*/ 2147483647 h 104"/>
              <a:gd name="T24" fmla="*/ 2147483647 w 70"/>
              <a:gd name="T25" fmla="*/ 2147483647 h 104"/>
              <a:gd name="T26" fmla="*/ 2147483647 w 70"/>
              <a:gd name="T27" fmla="*/ 2147483647 h 104"/>
              <a:gd name="T28" fmla="*/ 2147483647 w 70"/>
              <a:gd name="T29" fmla="*/ 2147483647 h 104"/>
              <a:gd name="T30" fmla="*/ 2147483647 w 70"/>
              <a:gd name="T31" fmla="*/ 2147483647 h 104"/>
              <a:gd name="T32" fmla="*/ 2147483647 w 70"/>
              <a:gd name="T33" fmla="*/ 2147483647 h 104"/>
              <a:gd name="T34" fmla="*/ 2147483647 w 70"/>
              <a:gd name="T35" fmla="*/ 2147483647 h 104"/>
              <a:gd name="T36" fmla="*/ 2147483647 w 70"/>
              <a:gd name="T37" fmla="*/ 2147483647 h 104"/>
              <a:gd name="T38" fmla="*/ 2147483647 w 70"/>
              <a:gd name="T39" fmla="*/ 2147483647 h 104"/>
              <a:gd name="T40" fmla="*/ 2147483647 w 70"/>
              <a:gd name="T41" fmla="*/ 2147483647 h 104"/>
              <a:gd name="T42" fmla="*/ 2147483647 w 70"/>
              <a:gd name="T43" fmla="*/ 2147483647 h 104"/>
              <a:gd name="T44" fmla="*/ 2147483647 w 70"/>
              <a:gd name="T45" fmla="*/ 2147483647 h 104"/>
              <a:gd name="T46" fmla="*/ 2147483647 w 70"/>
              <a:gd name="T47" fmla="*/ 2147483647 h 104"/>
              <a:gd name="T48" fmla="*/ 2147483647 w 70"/>
              <a:gd name="T49" fmla="*/ 2147483647 h 104"/>
              <a:gd name="T50" fmla="*/ 2147483647 w 70"/>
              <a:gd name="T51" fmla="*/ 2147483647 h 104"/>
              <a:gd name="T52" fmla="*/ 2147483647 w 70"/>
              <a:gd name="T53" fmla="*/ 2147483647 h 104"/>
              <a:gd name="T54" fmla="*/ 2147483647 w 70"/>
              <a:gd name="T55" fmla="*/ 2147483647 h 104"/>
              <a:gd name="T56" fmla="*/ 2147483647 w 70"/>
              <a:gd name="T57" fmla="*/ 2147483647 h 104"/>
              <a:gd name="T58" fmla="*/ 2147483647 w 70"/>
              <a:gd name="T59" fmla="*/ 2147483647 h 104"/>
              <a:gd name="T60" fmla="*/ 2147483647 w 70"/>
              <a:gd name="T61" fmla="*/ 2147483647 h 104"/>
              <a:gd name="T62" fmla="*/ 2147483647 w 70"/>
              <a:gd name="T63" fmla="*/ 2147483647 h 104"/>
              <a:gd name="T64" fmla="*/ 2147483647 w 70"/>
              <a:gd name="T65" fmla="*/ 2147483647 h 104"/>
              <a:gd name="T66" fmla="*/ 2147483647 w 70"/>
              <a:gd name="T67" fmla="*/ 2147483647 h 104"/>
              <a:gd name="T68" fmla="*/ 2147483647 w 70"/>
              <a:gd name="T69" fmla="*/ 2147483647 h 104"/>
              <a:gd name="T70" fmla="*/ 2147483647 w 70"/>
              <a:gd name="T71" fmla="*/ 2147483647 h 104"/>
              <a:gd name="T72" fmla="*/ 2147483647 w 70"/>
              <a:gd name="T73" fmla="*/ 2147483647 h 104"/>
              <a:gd name="T74" fmla="*/ 2147483647 w 70"/>
              <a:gd name="T75" fmla="*/ 2147483647 h 104"/>
              <a:gd name="T76" fmla="*/ 2147483647 w 70"/>
              <a:gd name="T77" fmla="*/ 2147483647 h 104"/>
              <a:gd name="T78" fmla="*/ 2147483647 w 70"/>
              <a:gd name="T79" fmla="*/ 2147483647 h 104"/>
              <a:gd name="T80" fmla="*/ 2147483647 w 70"/>
              <a:gd name="T81" fmla="*/ 2147483647 h 104"/>
              <a:gd name="T82" fmla="*/ 2147483647 w 70"/>
              <a:gd name="T83" fmla="*/ 2147483647 h 104"/>
              <a:gd name="T84" fmla="*/ 2147483647 w 70"/>
              <a:gd name="T85" fmla="*/ 2147483647 h 104"/>
              <a:gd name="T86" fmla="*/ 2147483647 w 70"/>
              <a:gd name="T87" fmla="*/ 2147483647 h 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0" h="104">
                <a:moveTo>
                  <a:pt x="10" y="48"/>
                </a:moveTo>
                <a:lnTo>
                  <a:pt x="0" y="37"/>
                </a:lnTo>
                <a:lnTo>
                  <a:pt x="3" y="34"/>
                </a:lnTo>
                <a:lnTo>
                  <a:pt x="4" y="26"/>
                </a:lnTo>
                <a:lnTo>
                  <a:pt x="10" y="26"/>
                </a:lnTo>
                <a:lnTo>
                  <a:pt x="15" y="22"/>
                </a:lnTo>
                <a:lnTo>
                  <a:pt x="11" y="19"/>
                </a:lnTo>
                <a:lnTo>
                  <a:pt x="10" y="15"/>
                </a:lnTo>
                <a:lnTo>
                  <a:pt x="22" y="5"/>
                </a:lnTo>
                <a:lnTo>
                  <a:pt x="20" y="0"/>
                </a:lnTo>
                <a:lnTo>
                  <a:pt x="32" y="7"/>
                </a:lnTo>
                <a:lnTo>
                  <a:pt x="41" y="17"/>
                </a:lnTo>
                <a:lnTo>
                  <a:pt x="39" y="30"/>
                </a:lnTo>
                <a:lnTo>
                  <a:pt x="44" y="24"/>
                </a:lnTo>
                <a:lnTo>
                  <a:pt x="59" y="34"/>
                </a:lnTo>
                <a:lnTo>
                  <a:pt x="59" y="44"/>
                </a:lnTo>
                <a:lnTo>
                  <a:pt x="58" y="46"/>
                </a:lnTo>
                <a:lnTo>
                  <a:pt x="60" y="48"/>
                </a:lnTo>
                <a:lnTo>
                  <a:pt x="58" y="50"/>
                </a:lnTo>
                <a:lnTo>
                  <a:pt x="49" y="53"/>
                </a:lnTo>
                <a:lnTo>
                  <a:pt x="51" y="55"/>
                </a:lnTo>
                <a:lnTo>
                  <a:pt x="48" y="65"/>
                </a:lnTo>
                <a:lnTo>
                  <a:pt x="53" y="74"/>
                </a:lnTo>
                <a:lnTo>
                  <a:pt x="58" y="74"/>
                </a:lnTo>
                <a:lnTo>
                  <a:pt x="59" y="81"/>
                </a:lnTo>
                <a:lnTo>
                  <a:pt x="67" y="93"/>
                </a:lnTo>
                <a:lnTo>
                  <a:pt x="70" y="94"/>
                </a:lnTo>
                <a:lnTo>
                  <a:pt x="58" y="93"/>
                </a:lnTo>
                <a:lnTo>
                  <a:pt x="55" y="97"/>
                </a:lnTo>
                <a:lnTo>
                  <a:pt x="48" y="99"/>
                </a:lnTo>
                <a:lnTo>
                  <a:pt x="44" y="99"/>
                </a:lnTo>
                <a:lnTo>
                  <a:pt x="41" y="103"/>
                </a:lnTo>
                <a:lnTo>
                  <a:pt x="37" y="104"/>
                </a:lnTo>
                <a:lnTo>
                  <a:pt x="30" y="101"/>
                </a:lnTo>
                <a:lnTo>
                  <a:pt x="24" y="95"/>
                </a:lnTo>
                <a:lnTo>
                  <a:pt x="24" y="89"/>
                </a:lnTo>
                <a:lnTo>
                  <a:pt x="20" y="83"/>
                </a:lnTo>
                <a:lnTo>
                  <a:pt x="22" y="71"/>
                </a:lnTo>
                <a:lnTo>
                  <a:pt x="26" y="66"/>
                </a:lnTo>
                <a:lnTo>
                  <a:pt x="24" y="59"/>
                </a:lnTo>
                <a:lnTo>
                  <a:pt x="18" y="57"/>
                </a:lnTo>
                <a:lnTo>
                  <a:pt x="20" y="50"/>
                </a:lnTo>
                <a:lnTo>
                  <a:pt x="18" y="47"/>
                </a:lnTo>
                <a:lnTo>
                  <a:pt x="10" y="48"/>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68" name="Freeform 67"/>
          <p:cNvSpPr>
            <a:spLocks/>
          </p:cNvSpPr>
          <p:nvPr/>
        </p:nvSpPr>
        <p:spPr bwMode="auto">
          <a:xfrm>
            <a:off x="3363964" y="4612942"/>
            <a:ext cx="71438" cy="85725"/>
          </a:xfrm>
          <a:custGeom>
            <a:avLst/>
            <a:gdLst>
              <a:gd name="T0" fmla="*/ 2147483647 w 42"/>
              <a:gd name="T1" fmla="*/ 2147483647 h 51"/>
              <a:gd name="T2" fmla="*/ 2147483647 w 42"/>
              <a:gd name="T3" fmla="*/ 2147483647 h 51"/>
              <a:gd name="T4" fmla="*/ 2147483647 w 42"/>
              <a:gd name="T5" fmla="*/ 2147483647 h 51"/>
              <a:gd name="T6" fmla="*/ 2147483647 w 42"/>
              <a:gd name="T7" fmla="*/ 2147483647 h 51"/>
              <a:gd name="T8" fmla="*/ 2147483647 w 42"/>
              <a:gd name="T9" fmla="*/ 2147483647 h 51"/>
              <a:gd name="T10" fmla="*/ 2147483647 w 42"/>
              <a:gd name="T11" fmla="*/ 2147483647 h 51"/>
              <a:gd name="T12" fmla="*/ 0 w 42"/>
              <a:gd name="T13" fmla="*/ 2147483647 h 51"/>
              <a:gd name="T14" fmla="*/ 2147483647 w 42"/>
              <a:gd name="T15" fmla="*/ 2147483647 h 51"/>
              <a:gd name="T16" fmla="*/ 2147483647 w 42"/>
              <a:gd name="T17" fmla="*/ 2147483647 h 51"/>
              <a:gd name="T18" fmla="*/ 2147483647 w 42"/>
              <a:gd name="T19" fmla="*/ 2147483647 h 51"/>
              <a:gd name="T20" fmla="*/ 2147483647 w 42"/>
              <a:gd name="T21" fmla="*/ 2147483647 h 51"/>
              <a:gd name="T22" fmla="*/ 2147483647 w 42"/>
              <a:gd name="T23" fmla="*/ 2147483647 h 51"/>
              <a:gd name="T24" fmla="*/ 2147483647 w 42"/>
              <a:gd name="T25" fmla="*/ 2147483647 h 51"/>
              <a:gd name="T26" fmla="*/ 2147483647 w 42"/>
              <a:gd name="T27" fmla="*/ 0 h 51"/>
              <a:gd name="T28" fmla="*/ 2147483647 w 42"/>
              <a:gd name="T29" fmla="*/ 2147483647 h 51"/>
              <a:gd name="T30" fmla="*/ 2147483647 w 42"/>
              <a:gd name="T31" fmla="*/ 2147483647 h 51"/>
              <a:gd name="T32" fmla="*/ 2147483647 w 42"/>
              <a:gd name="T33" fmla="*/ 2147483647 h 51"/>
              <a:gd name="T34" fmla="*/ 2147483647 w 42"/>
              <a:gd name="T35" fmla="*/ 2147483647 h 51"/>
              <a:gd name="T36" fmla="*/ 2147483647 w 42"/>
              <a:gd name="T37" fmla="*/ 2147483647 h 51"/>
              <a:gd name="T38" fmla="*/ 2147483647 w 42"/>
              <a:gd name="T39" fmla="*/ 2147483647 h 5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2" h="51">
                <a:moveTo>
                  <a:pt x="42" y="24"/>
                </a:moveTo>
                <a:lnTo>
                  <a:pt x="32" y="36"/>
                </a:lnTo>
                <a:lnTo>
                  <a:pt x="29" y="46"/>
                </a:lnTo>
                <a:lnTo>
                  <a:pt x="24" y="50"/>
                </a:lnTo>
                <a:lnTo>
                  <a:pt x="12" y="47"/>
                </a:lnTo>
                <a:lnTo>
                  <a:pt x="7" y="51"/>
                </a:lnTo>
                <a:lnTo>
                  <a:pt x="0" y="48"/>
                </a:lnTo>
                <a:lnTo>
                  <a:pt x="6" y="42"/>
                </a:lnTo>
                <a:lnTo>
                  <a:pt x="6" y="36"/>
                </a:lnTo>
                <a:lnTo>
                  <a:pt x="9" y="32"/>
                </a:lnTo>
                <a:lnTo>
                  <a:pt x="4" y="24"/>
                </a:lnTo>
                <a:lnTo>
                  <a:pt x="2" y="14"/>
                </a:lnTo>
                <a:lnTo>
                  <a:pt x="6" y="6"/>
                </a:lnTo>
                <a:lnTo>
                  <a:pt x="11" y="0"/>
                </a:lnTo>
                <a:lnTo>
                  <a:pt x="24" y="4"/>
                </a:lnTo>
                <a:lnTo>
                  <a:pt x="37" y="15"/>
                </a:lnTo>
                <a:lnTo>
                  <a:pt x="36" y="20"/>
                </a:lnTo>
                <a:lnTo>
                  <a:pt x="38" y="16"/>
                </a:lnTo>
                <a:lnTo>
                  <a:pt x="40" y="16"/>
                </a:lnTo>
                <a:lnTo>
                  <a:pt x="42" y="24"/>
                </a:lnTo>
                <a:close/>
              </a:path>
            </a:pathLst>
          </a:custGeom>
          <a:solidFill>
            <a:schemeClr val="accent1">
              <a:lumMod val="75000"/>
            </a:schemeClr>
          </a:solidFill>
          <a:ln w="4826">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69" name="Freeform 66"/>
          <p:cNvSpPr>
            <a:spLocks/>
          </p:cNvSpPr>
          <p:nvPr/>
        </p:nvSpPr>
        <p:spPr bwMode="auto">
          <a:xfrm>
            <a:off x="3275065" y="5495592"/>
            <a:ext cx="125413" cy="136525"/>
          </a:xfrm>
          <a:custGeom>
            <a:avLst/>
            <a:gdLst>
              <a:gd name="T0" fmla="*/ 2147483647 w 74"/>
              <a:gd name="T1" fmla="*/ 2147483647 h 82"/>
              <a:gd name="T2" fmla="*/ 2147483647 w 74"/>
              <a:gd name="T3" fmla="*/ 2147483647 h 82"/>
              <a:gd name="T4" fmla="*/ 2147483647 w 74"/>
              <a:gd name="T5" fmla="*/ 2147483647 h 82"/>
              <a:gd name="T6" fmla="*/ 2147483647 w 74"/>
              <a:gd name="T7" fmla="*/ 2147483647 h 82"/>
              <a:gd name="T8" fmla="*/ 2147483647 w 74"/>
              <a:gd name="T9" fmla="*/ 2147483647 h 82"/>
              <a:gd name="T10" fmla="*/ 2147483647 w 74"/>
              <a:gd name="T11" fmla="*/ 2147483647 h 82"/>
              <a:gd name="T12" fmla="*/ 2147483647 w 74"/>
              <a:gd name="T13" fmla="*/ 2147483647 h 82"/>
              <a:gd name="T14" fmla="*/ 2147483647 w 74"/>
              <a:gd name="T15" fmla="*/ 2147483647 h 82"/>
              <a:gd name="T16" fmla="*/ 2147483647 w 74"/>
              <a:gd name="T17" fmla="*/ 2147483647 h 82"/>
              <a:gd name="T18" fmla="*/ 0 w 74"/>
              <a:gd name="T19" fmla="*/ 2147483647 h 82"/>
              <a:gd name="T20" fmla="*/ 0 w 74"/>
              <a:gd name="T21" fmla="*/ 2147483647 h 82"/>
              <a:gd name="T22" fmla="*/ 2147483647 w 74"/>
              <a:gd name="T23" fmla="*/ 2147483647 h 82"/>
              <a:gd name="T24" fmla="*/ 2147483647 w 74"/>
              <a:gd name="T25" fmla="*/ 2147483647 h 82"/>
              <a:gd name="T26" fmla="*/ 2147483647 w 74"/>
              <a:gd name="T27" fmla="*/ 2147483647 h 82"/>
              <a:gd name="T28" fmla="*/ 2147483647 w 74"/>
              <a:gd name="T29" fmla="*/ 2147483647 h 82"/>
              <a:gd name="T30" fmla="*/ 2147483647 w 74"/>
              <a:gd name="T31" fmla="*/ 2147483647 h 82"/>
              <a:gd name="T32" fmla="*/ 2147483647 w 74"/>
              <a:gd name="T33" fmla="*/ 2147483647 h 82"/>
              <a:gd name="T34" fmla="*/ 2147483647 w 74"/>
              <a:gd name="T35" fmla="*/ 2147483647 h 82"/>
              <a:gd name="T36" fmla="*/ 2147483647 w 74"/>
              <a:gd name="T37" fmla="*/ 2147483647 h 82"/>
              <a:gd name="T38" fmla="*/ 2147483647 w 74"/>
              <a:gd name="T39" fmla="*/ 2147483647 h 82"/>
              <a:gd name="T40" fmla="*/ 2147483647 w 74"/>
              <a:gd name="T41" fmla="*/ 2147483647 h 82"/>
              <a:gd name="T42" fmla="*/ 2147483647 w 74"/>
              <a:gd name="T43" fmla="*/ 2147483647 h 82"/>
              <a:gd name="T44" fmla="*/ 2147483647 w 74"/>
              <a:gd name="T45" fmla="*/ 2147483647 h 82"/>
              <a:gd name="T46" fmla="*/ 2147483647 w 74"/>
              <a:gd name="T47" fmla="*/ 0 h 82"/>
              <a:gd name="T48" fmla="*/ 2147483647 w 74"/>
              <a:gd name="T49" fmla="*/ 2147483647 h 82"/>
              <a:gd name="T50" fmla="*/ 2147483647 w 74"/>
              <a:gd name="T51" fmla="*/ 2147483647 h 82"/>
              <a:gd name="T52" fmla="*/ 2147483647 w 74"/>
              <a:gd name="T53" fmla="*/ 2147483647 h 82"/>
              <a:gd name="T54" fmla="*/ 2147483647 w 74"/>
              <a:gd name="T55" fmla="*/ 2147483647 h 82"/>
              <a:gd name="T56" fmla="*/ 2147483647 w 74"/>
              <a:gd name="T57" fmla="*/ 2147483647 h 82"/>
              <a:gd name="T58" fmla="*/ 2147483647 w 74"/>
              <a:gd name="T59" fmla="*/ 2147483647 h 82"/>
              <a:gd name="T60" fmla="*/ 2147483647 w 74"/>
              <a:gd name="T61" fmla="*/ 2147483647 h 82"/>
              <a:gd name="T62" fmla="*/ 2147483647 w 74"/>
              <a:gd name="T63" fmla="*/ 2147483647 h 82"/>
              <a:gd name="T64" fmla="*/ 2147483647 w 74"/>
              <a:gd name="T65" fmla="*/ 2147483647 h 82"/>
              <a:gd name="T66" fmla="*/ 2147483647 w 74"/>
              <a:gd name="T67" fmla="*/ 2147483647 h 82"/>
              <a:gd name="T68" fmla="*/ 2147483647 w 74"/>
              <a:gd name="T69" fmla="*/ 2147483647 h 82"/>
              <a:gd name="T70" fmla="*/ 2147483647 w 74"/>
              <a:gd name="T71" fmla="*/ 2147483647 h 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4" h="82">
                <a:moveTo>
                  <a:pt x="70" y="61"/>
                </a:moveTo>
                <a:lnTo>
                  <a:pt x="60" y="77"/>
                </a:lnTo>
                <a:lnTo>
                  <a:pt x="57" y="75"/>
                </a:lnTo>
                <a:lnTo>
                  <a:pt x="58" y="77"/>
                </a:lnTo>
                <a:lnTo>
                  <a:pt x="49" y="82"/>
                </a:lnTo>
                <a:lnTo>
                  <a:pt x="38" y="79"/>
                </a:lnTo>
                <a:lnTo>
                  <a:pt x="29" y="81"/>
                </a:lnTo>
                <a:lnTo>
                  <a:pt x="18" y="74"/>
                </a:lnTo>
                <a:lnTo>
                  <a:pt x="8" y="74"/>
                </a:lnTo>
                <a:lnTo>
                  <a:pt x="0" y="64"/>
                </a:lnTo>
                <a:lnTo>
                  <a:pt x="0" y="51"/>
                </a:lnTo>
                <a:lnTo>
                  <a:pt x="1" y="50"/>
                </a:lnTo>
                <a:lnTo>
                  <a:pt x="3" y="49"/>
                </a:lnTo>
                <a:lnTo>
                  <a:pt x="2" y="40"/>
                </a:lnTo>
                <a:lnTo>
                  <a:pt x="4" y="37"/>
                </a:lnTo>
                <a:lnTo>
                  <a:pt x="2" y="30"/>
                </a:lnTo>
                <a:lnTo>
                  <a:pt x="5" y="29"/>
                </a:lnTo>
                <a:lnTo>
                  <a:pt x="4" y="23"/>
                </a:lnTo>
                <a:lnTo>
                  <a:pt x="8" y="14"/>
                </a:lnTo>
                <a:lnTo>
                  <a:pt x="6" y="8"/>
                </a:lnTo>
                <a:lnTo>
                  <a:pt x="10" y="2"/>
                </a:lnTo>
                <a:lnTo>
                  <a:pt x="16" y="4"/>
                </a:lnTo>
                <a:lnTo>
                  <a:pt x="19" y="1"/>
                </a:lnTo>
                <a:lnTo>
                  <a:pt x="22" y="0"/>
                </a:lnTo>
                <a:lnTo>
                  <a:pt x="34" y="12"/>
                </a:lnTo>
                <a:lnTo>
                  <a:pt x="34" y="17"/>
                </a:lnTo>
                <a:lnTo>
                  <a:pt x="39" y="13"/>
                </a:lnTo>
                <a:lnTo>
                  <a:pt x="44" y="19"/>
                </a:lnTo>
                <a:lnTo>
                  <a:pt x="53" y="23"/>
                </a:lnTo>
                <a:lnTo>
                  <a:pt x="58" y="29"/>
                </a:lnTo>
                <a:lnTo>
                  <a:pt x="63" y="32"/>
                </a:lnTo>
                <a:lnTo>
                  <a:pt x="68" y="40"/>
                </a:lnTo>
                <a:lnTo>
                  <a:pt x="74" y="44"/>
                </a:lnTo>
                <a:lnTo>
                  <a:pt x="69" y="51"/>
                </a:lnTo>
                <a:lnTo>
                  <a:pt x="68" y="60"/>
                </a:lnTo>
                <a:lnTo>
                  <a:pt x="70" y="61"/>
                </a:lnTo>
                <a:close/>
              </a:path>
            </a:pathLst>
          </a:custGeom>
          <a:solidFill>
            <a:srgbClr val="336699"/>
          </a:solidFill>
          <a:ln w="4826">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70" name="Freeform 67"/>
          <p:cNvSpPr>
            <a:spLocks noEditPoints="1"/>
          </p:cNvSpPr>
          <p:nvPr/>
        </p:nvSpPr>
        <p:spPr bwMode="auto">
          <a:xfrm>
            <a:off x="2913115" y="5276517"/>
            <a:ext cx="474663" cy="1039813"/>
          </a:xfrm>
          <a:custGeom>
            <a:avLst/>
            <a:gdLst>
              <a:gd name="T0" fmla="*/ 2147483647 w 282"/>
              <a:gd name="T1" fmla="*/ 2147483647 h 619"/>
              <a:gd name="T2" fmla="*/ 2147483647 w 282"/>
              <a:gd name="T3" fmla="*/ 2147483647 h 619"/>
              <a:gd name="T4" fmla="*/ 2147483647 w 282"/>
              <a:gd name="T5" fmla="*/ 2147483647 h 619"/>
              <a:gd name="T6" fmla="*/ 2147483647 w 282"/>
              <a:gd name="T7" fmla="*/ 2147483647 h 619"/>
              <a:gd name="T8" fmla="*/ 2147483647 w 282"/>
              <a:gd name="T9" fmla="*/ 2147483647 h 619"/>
              <a:gd name="T10" fmla="*/ 2147483647 w 282"/>
              <a:gd name="T11" fmla="*/ 2147483647 h 619"/>
              <a:gd name="T12" fmla="*/ 2147483647 w 282"/>
              <a:gd name="T13" fmla="*/ 2147483647 h 619"/>
              <a:gd name="T14" fmla="*/ 2147483647 w 282"/>
              <a:gd name="T15" fmla="*/ 2147483647 h 619"/>
              <a:gd name="T16" fmla="*/ 2147483647 w 282"/>
              <a:gd name="T17" fmla="*/ 2147483647 h 619"/>
              <a:gd name="T18" fmla="*/ 2147483647 w 282"/>
              <a:gd name="T19" fmla="*/ 2147483647 h 619"/>
              <a:gd name="T20" fmla="*/ 2147483647 w 282"/>
              <a:gd name="T21" fmla="*/ 2147483647 h 619"/>
              <a:gd name="T22" fmla="*/ 2147483647 w 282"/>
              <a:gd name="T23" fmla="*/ 2147483647 h 619"/>
              <a:gd name="T24" fmla="*/ 2147483647 w 282"/>
              <a:gd name="T25" fmla="*/ 2147483647 h 619"/>
              <a:gd name="T26" fmla="*/ 2147483647 w 282"/>
              <a:gd name="T27" fmla="*/ 2147483647 h 619"/>
              <a:gd name="T28" fmla="*/ 2147483647 w 282"/>
              <a:gd name="T29" fmla="*/ 2147483647 h 619"/>
              <a:gd name="T30" fmla="*/ 2147483647 w 282"/>
              <a:gd name="T31" fmla="*/ 0 h 619"/>
              <a:gd name="T32" fmla="*/ 2147483647 w 282"/>
              <a:gd name="T33" fmla="*/ 2147483647 h 619"/>
              <a:gd name="T34" fmla="*/ 2147483647 w 282"/>
              <a:gd name="T35" fmla="*/ 2147483647 h 619"/>
              <a:gd name="T36" fmla="*/ 2147483647 w 282"/>
              <a:gd name="T37" fmla="*/ 2147483647 h 619"/>
              <a:gd name="T38" fmla="*/ 2147483647 w 282"/>
              <a:gd name="T39" fmla="*/ 2147483647 h 619"/>
              <a:gd name="T40" fmla="*/ 2147483647 w 282"/>
              <a:gd name="T41" fmla="*/ 2147483647 h 619"/>
              <a:gd name="T42" fmla="*/ 2147483647 w 282"/>
              <a:gd name="T43" fmla="*/ 2147483647 h 619"/>
              <a:gd name="T44" fmla="*/ 2147483647 w 282"/>
              <a:gd name="T45" fmla="*/ 2147483647 h 619"/>
              <a:gd name="T46" fmla="*/ 2147483647 w 282"/>
              <a:gd name="T47" fmla="*/ 2147483647 h 619"/>
              <a:gd name="T48" fmla="*/ 2147483647 w 282"/>
              <a:gd name="T49" fmla="*/ 2147483647 h 619"/>
              <a:gd name="T50" fmla="*/ 2147483647 w 282"/>
              <a:gd name="T51" fmla="*/ 2147483647 h 619"/>
              <a:gd name="T52" fmla="*/ 2147483647 w 282"/>
              <a:gd name="T53" fmla="*/ 2147483647 h 619"/>
              <a:gd name="T54" fmla="*/ 2147483647 w 282"/>
              <a:gd name="T55" fmla="*/ 2147483647 h 619"/>
              <a:gd name="T56" fmla="*/ 2147483647 w 282"/>
              <a:gd name="T57" fmla="*/ 2147483647 h 619"/>
              <a:gd name="T58" fmla="*/ 2147483647 w 282"/>
              <a:gd name="T59" fmla="*/ 2147483647 h 619"/>
              <a:gd name="T60" fmla="*/ 2147483647 w 282"/>
              <a:gd name="T61" fmla="*/ 2147483647 h 619"/>
              <a:gd name="T62" fmla="*/ 2147483647 w 282"/>
              <a:gd name="T63" fmla="*/ 2147483647 h 619"/>
              <a:gd name="T64" fmla="*/ 2147483647 w 282"/>
              <a:gd name="T65" fmla="*/ 2147483647 h 619"/>
              <a:gd name="T66" fmla="*/ 2147483647 w 282"/>
              <a:gd name="T67" fmla="*/ 2147483647 h 619"/>
              <a:gd name="T68" fmla="*/ 2147483647 w 282"/>
              <a:gd name="T69" fmla="*/ 2147483647 h 619"/>
              <a:gd name="T70" fmla="*/ 2147483647 w 282"/>
              <a:gd name="T71" fmla="*/ 2147483647 h 619"/>
              <a:gd name="T72" fmla="*/ 2147483647 w 282"/>
              <a:gd name="T73" fmla="*/ 2147483647 h 619"/>
              <a:gd name="T74" fmla="*/ 2147483647 w 282"/>
              <a:gd name="T75" fmla="*/ 2147483647 h 619"/>
              <a:gd name="T76" fmla="*/ 2147483647 w 282"/>
              <a:gd name="T77" fmla="*/ 2147483647 h 619"/>
              <a:gd name="T78" fmla="*/ 2147483647 w 282"/>
              <a:gd name="T79" fmla="*/ 2147483647 h 619"/>
              <a:gd name="T80" fmla="*/ 2147483647 w 282"/>
              <a:gd name="T81" fmla="*/ 2147483647 h 619"/>
              <a:gd name="T82" fmla="*/ 2147483647 w 282"/>
              <a:gd name="T83" fmla="*/ 2147483647 h 619"/>
              <a:gd name="T84" fmla="*/ 2147483647 w 282"/>
              <a:gd name="T85" fmla="*/ 2147483647 h 619"/>
              <a:gd name="T86" fmla="*/ 2147483647 w 282"/>
              <a:gd name="T87" fmla="*/ 2147483647 h 619"/>
              <a:gd name="T88" fmla="*/ 2147483647 w 282"/>
              <a:gd name="T89" fmla="*/ 2147483647 h 619"/>
              <a:gd name="T90" fmla="*/ 2147483647 w 282"/>
              <a:gd name="T91" fmla="*/ 2147483647 h 619"/>
              <a:gd name="T92" fmla="*/ 2147483647 w 282"/>
              <a:gd name="T93" fmla="*/ 2147483647 h 619"/>
              <a:gd name="T94" fmla="*/ 2147483647 w 282"/>
              <a:gd name="T95" fmla="*/ 2147483647 h 619"/>
              <a:gd name="T96" fmla="*/ 2147483647 w 282"/>
              <a:gd name="T97" fmla="*/ 2147483647 h 619"/>
              <a:gd name="T98" fmla="*/ 2147483647 w 282"/>
              <a:gd name="T99" fmla="*/ 2147483647 h 619"/>
              <a:gd name="T100" fmla="*/ 2147483647 w 282"/>
              <a:gd name="T101" fmla="*/ 2147483647 h 619"/>
              <a:gd name="T102" fmla="*/ 2147483647 w 282"/>
              <a:gd name="T103" fmla="*/ 2147483647 h 619"/>
              <a:gd name="T104" fmla="*/ 2147483647 w 282"/>
              <a:gd name="T105" fmla="*/ 2147483647 h 619"/>
              <a:gd name="T106" fmla="*/ 2147483647 w 282"/>
              <a:gd name="T107" fmla="*/ 2147483647 h 619"/>
              <a:gd name="T108" fmla="*/ 2147483647 w 282"/>
              <a:gd name="T109" fmla="*/ 2147483647 h 619"/>
              <a:gd name="T110" fmla="*/ 2147483647 w 282"/>
              <a:gd name="T111" fmla="*/ 2147483647 h 619"/>
              <a:gd name="T112" fmla="*/ 2147483647 w 282"/>
              <a:gd name="T113" fmla="*/ 2147483647 h 619"/>
              <a:gd name="T114" fmla="*/ 2147483647 w 282"/>
              <a:gd name="T115" fmla="*/ 2147483647 h 61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82" h="619">
                <a:moveTo>
                  <a:pt x="125" y="616"/>
                </a:moveTo>
                <a:lnTo>
                  <a:pt x="125" y="613"/>
                </a:lnTo>
                <a:lnTo>
                  <a:pt x="131" y="611"/>
                </a:lnTo>
                <a:lnTo>
                  <a:pt x="138" y="611"/>
                </a:lnTo>
                <a:lnTo>
                  <a:pt x="125" y="616"/>
                </a:lnTo>
                <a:close/>
                <a:moveTo>
                  <a:pt x="26" y="375"/>
                </a:moveTo>
                <a:lnTo>
                  <a:pt x="24" y="373"/>
                </a:lnTo>
                <a:lnTo>
                  <a:pt x="26" y="370"/>
                </a:lnTo>
                <a:lnTo>
                  <a:pt x="23" y="367"/>
                </a:lnTo>
                <a:lnTo>
                  <a:pt x="26" y="361"/>
                </a:lnTo>
                <a:lnTo>
                  <a:pt x="20" y="358"/>
                </a:lnTo>
                <a:lnTo>
                  <a:pt x="20" y="344"/>
                </a:lnTo>
                <a:lnTo>
                  <a:pt x="26" y="341"/>
                </a:lnTo>
                <a:lnTo>
                  <a:pt x="23" y="333"/>
                </a:lnTo>
                <a:lnTo>
                  <a:pt x="24" y="319"/>
                </a:lnTo>
                <a:lnTo>
                  <a:pt x="23" y="315"/>
                </a:lnTo>
                <a:lnTo>
                  <a:pt x="27" y="308"/>
                </a:lnTo>
                <a:lnTo>
                  <a:pt x="24" y="306"/>
                </a:lnTo>
                <a:lnTo>
                  <a:pt x="27" y="301"/>
                </a:lnTo>
                <a:lnTo>
                  <a:pt x="26" y="294"/>
                </a:lnTo>
                <a:lnTo>
                  <a:pt x="29" y="295"/>
                </a:lnTo>
                <a:lnTo>
                  <a:pt x="30" y="289"/>
                </a:lnTo>
                <a:lnTo>
                  <a:pt x="30" y="282"/>
                </a:lnTo>
                <a:lnTo>
                  <a:pt x="38" y="276"/>
                </a:lnTo>
                <a:lnTo>
                  <a:pt x="34" y="260"/>
                </a:lnTo>
                <a:lnTo>
                  <a:pt x="33" y="244"/>
                </a:lnTo>
                <a:lnTo>
                  <a:pt x="35" y="238"/>
                </a:lnTo>
                <a:lnTo>
                  <a:pt x="40" y="237"/>
                </a:lnTo>
                <a:lnTo>
                  <a:pt x="40" y="235"/>
                </a:lnTo>
                <a:lnTo>
                  <a:pt x="44" y="232"/>
                </a:lnTo>
                <a:lnTo>
                  <a:pt x="45" y="227"/>
                </a:lnTo>
                <a:lnTo>
                  <a:pt x="42" y="217"/>
                </a:lnTo>
                <a:lnTo>
                  <a:pt x="45" y="215"/>
                </a:lnTo>
                <a:lnTo>
                  <a:pt x="49" y="200"/>
                </a:lnTo>
                <a:lnTo>
                  <a:pt x="53" y="200"/>
                </a:lnTo>
                <a:lnTo>
                  <a:pt x="52" y="191"/>
                </a:lnTo>
                <a:lnTo>
                  <a:pt x="53" y="185"/>
                </a:lnTo>
                <a:lnTo>
                  <a:pt x="49" y="182"/>
                </a:lnTo>
                <a:lnTo>
                  <a:pt x="50" y="177"/>
                </a:lnTo>
                <a:lnTo>
                  <a:pt x="46" y="166"/>
                </a:lnTo>
                <a:lnTo>
                  <a:pt x="47" y="161"/>
                </a:lnTo>
                <a:lnTo>
                  <a:pt x="42" y="155"/>
                </a:lnTo>
                <a:lnTo>
                  <a:pt x="43" y="148"/>
                </a:lnTo>
                <a:lnTo>
                  <a:pt x="46" y="146"/>
                </a:lnTo>
                <a:lnTo>
                  <a:pt x="47" y="138"/>
                </a:lnTo>
                <a:lnTo>
                  <a:pt x="53" y="132"/>
                </a:lnTo>
                <a:lnTo>
                  <a:pt x="50" y="118"/>
                </a:lnTo>
                <a:lnTo>
                  <a:pt x="53" y="114"/>
                </a:lnTo>
                <a:lnTo>
                  <a:pt x="55" y="103"/>
                </a:lnTo>
                <a:lnTo>
                  <a:pt x="62" y="96"/>
                </a:lnTo>
                <a:lnTo>
                  <a:pt x="67" y="83"/>
                </a:lnTo>
                <a:lnTo>
                  <a:pt x="75" y="80"/>
                </a:lnTo>
                <a:lnTo>
                  <a:pt x="70" y="73"/>
                </a:lnTo>
                <a:lnTo>
                  <a:pt x="73" y="68"/>
                </a:lnTo>
                <a:lnTo>
                  <a:pt x="70" y="57"/>
                </a:lnTo>
                <a:lnTo>
                  <a:pt x="73" y="52"/>
                </a:lnTo>
                <a:lnTo>
                  <a:pt x="71" y="46"/>
                </a:lnTo>
                <a:lnTo>
                  <a:pt x="75" y="40"/>
                </a:lnTo>
                <a:lnTo>
                  <a:pt x="88" y="34"/>
                </a:lnTo>
                <a:lnTo>
                  <a:pt x="92" y="19"/>
                </a:lnTo>
                <a:lnTo>
                  <a:pt x="90" y="16"/>
                </a:lnTo>
                <a:lnTo>
                  <a:pt x="96" y="7"/>
                </a:lnTo>
                <a:lnTo>
                  <a:pt x="102" y="5"/>
                </a:lnTo>
                <a:lnTo>
                  <a:pt x="103" y="0"/>
                </a:lnTo>
                <a:lnTo>
                  <a:pt x="110" y="5"/>
                </a:lnTo>
                <a:lnTo>
                  <a:pt x="127" y="7"/>
                </a:lnTo>
                <a:lnTo>
                  <a:pt x="130" y="17"/>
                </a:lnTo>
                <a:lnTo>
                  <a:pt x="136" y="4"/>
                </a:lnTo>
                <a:lnTo>
                  <a:pt x="152" y="3"/>
                </a:lnTo>
                <a:lnTo>
                  <a:pt x="154" y="7"/>
                </a:lnTo>
                <a:lnTo>
                  <a:pt x="178" y="31"/>
                </a:lnTo>
                <a:lnTo>
                  <a:pt x="192" y="34"/>
                </a:lnTo>
                <a:lnTo>
                  <a:pt x="209" y="46"/>
                </a:lnTo>
                <a:lnTo>
                  <a:pt x="224" y="52"/>
                </a:lnTo>
                <a:lnTo>
                  <a:pt x="226" y="58"/>
                </a:lnTo>
                <a:lnTo>
                  <a:pt x="218" y="68"/>
                </a:lnTo>
                <a:lnTo>
                  <a:pt x="217" y="76"/>
                </a:lnTo>
                <a:lnTo>
                  <a:pt x="211" y="83"/>
                </a:lnTo>
                <a:lnTo>
                  <a:pt x="212" y="86"/>
                </a:lnTo>
                <a:lnTo>
                  <a:pt x="223" y="86"/>
                </a:lnTo>
                <a:lnTo>
                  <a:pt x="243" y="90"/>
                </a:lnTo>
                <a:lnTo>
                  <a:pt x="246" y="86"/>
                </a:lnTo>
                <a:lnTo>
                  <a:pt x="252" y="88"/>
                </a:lnTo>
                <a:lnTo>
                  <a:pt x="255" y="83"/>
                </a:lnTo>
                <a:lnTo>
                  <a:pt x="263" y="77"/>
                </a:lnTo>
                <a:lnTo>
                  <a:pt x="267" y="72"/>
                </a:lnTo>
                <a:lnTo>
                  <a:pt x="268" y="58"/>
                </a:lnTo>
                <a:lnTo>
                  <a:pt x="275" y="57"/>
                </a:lnTo>
                <a:lnTo>
                  <a:pt x="278" y="60"/>
                </a:lnTo>
                <a:lnTo>
                  <a:pt x="282" y="69"/>
                </a:lnTo>
                <a:lnTo>
                  <a:pt x="280" y="83"/>
                </a:lnTo>
                <a:lnTo>
                  <a:pt x="265" y="90"/>
                </a:lnTo>
                <a:lnTo>
                  <a:pt x="262" y="94"/>
                </a:lnTo>
                <a:lnTo>
                  <a:pt x="252" y="100"/>
                </a:lnTo>
                <a:lnTo>
                  <a:pt x="253" y="103"/>
                </a:lnTo>
                <a:lnTo>
                  <a:pt x="250" y="103"/>
                </a:lnTo>
                <a:lnTo>
                  <a:pt x="225" y="132"/>
                </a:lnTo>
                <a:lnTo>
                  <a:pt x="221" y="138"/>
                </a:lnTo>
                <a:lnTo>
                  <a:pt x="223" y="144"/>
                </a:lnTo>
                <a:lnTo>
                  <a:pt x="219" y="153"/>
                </a:lnTo>
                <a:lnTo>
                  <a:pt x="220" y="159"/>
                </a:lnTo>
                <a:lnTo>
                  <a:pt x="217" y="160"/>
                </a:lnTo>
                <a:lnTo>
                  <a:pt x="219" y="167"/>
                </a:lnTo>
                <a:lnTo>
                  <a:pt x="217" y="170"/>
                </a:lnTo>
                <a:lnTo>
                  <a:pt x="218" y="179"/>
                </a:lnTo>
                <a:lnTo>
                  <a:pt x="216" y="180"/>
                </a:lnTo>
                <a:lnTo>
                  <a:pt x="214" y="180"/>
                </a:lnTo>
                <a:lnTo>
                  <a:pt x="213" y="187"/>
                </a:lnTo>
                <a:lnTo>
                  <a:pt x="215" y="196"/>
                </a:lnTo>
                <a:lnTo>
                  <a:pt x="213" y="205"/>
                </a:lnTo>
                <a:lnTo>
                  <a:pt x="232" y="218"/>
                </a:lnTo>
                <a:lnTo>
                  <a:pt x="229" y="230"/>
                </a:lnTo>
                <a:lnTo>
                  <a:pt x="234" y="235"/>
                </a:lnTo>
                <a:lnTo>
                  <a:pt x="238" y="235"/>
                </a:lnTo>
                <a:lnTo>
                  <a:pt x="239" y="246"/>
                </a:lnTo>
                <a:lnTo>
                  <a:pt x="227" y="262"/>
                </a:lnTo>
                <a:lnTo>
                  <a:pt x="227" y="268"/>
                </a:lnTo>
                <a:lnTo>
                  <a:pt x="216" y="274"/>
                </a:lnTo>
                <a:lnTo>
                  <a:pt x="177" y="283"/>
                </a:lnTo>
                <a:lnTo>
                  <a:pt x="158" y="280"/>
                </a:lnTo>
                <a:lnTo>
                  <a:pt x="159" y="288"/>
                </a:lnTo>
                <a:lnTo>
                  <a:pt x="163" y="291"/>
                </a:lnTo>
                <a:lnTo>
                  <a:pt x="160" y="289"/>
                </a:lnTo>
                <a:lnTo>
                  <a:pt x="163" y="292"/>
                </a:lnTo>
                <a:lnTo>
                  <a:pt x="162" y="299"/>
                </a:lnTo>
                <a:lnTo>
                  <a:pt x="159" y="300"/>
                </a:lnTo>
                <a:lnTo>
                  <a:pt x="156" y="307"/>
                </a:lnTo>
                <a:lnTo>
                  <a:pt x="160" y="312"/>
                </a:lnTo>
                <a:lnTo>
                  <a:pt x="159" y="314"/>
                </a:lnTo>
                <a:lnTo>
                  <a:pt x="161" y="313"/>
                </a:lnTo>
                <a:lnTo>
                  <a:pt x="158" y="318"/>
                </a:lnTo>
                <a:lnTo>
                  <a:pt x="149" y="323"/>
                </a:lnTo>
                <a:lnTo>
                  <a:pt x="139" y="323"/>
                </a:lnTo>
                <a:lnTo>
                  <a:pt x="124" y="315"/>
                </a:lnTo>
                <a:lnTo>
                  <a:pt x="119" y="317"/>
                </a:lnTo>
                <a:lnTo>
                  <a:pt x="121" y="341"/>
                </a:lnTo>
                <a:lnTo>
                  <a:pt x="129" y="344"/>
                </a:lnTo>
                <a:lnTo>
                  <a:pt x="126" y="346"/>
                </a:lnTo>
                <a:lnTo>
                  <a:pt x="129" y="348"/>
                </a:lnTo>
                <a:lnTo>
                  <a:pt x="133" y="347"/>
                </a:lnTo>
                <a:lnTo>
                  <a:pt x="134" y="344"/>
                </a:lnTo>
                <a:lnTo>
                  <a:pt x="130" y="344"/>
                </a:lnTo>
                <a:lnTo>
                  <a:pt x="139" y="341"/>
                </a:lnTo>
                <a:lnTo>
                  <a:pt x="141" y="345"/>
                </a:lnTo>
                <a:lnTo>
                  <a:pt x="140" y="353"/>
                </a:lnTo>
                <a:lnTo>
                  <a:pt x="134" y="356"/>
                </a:lnTo>
                <a:lnTo>
                  <a:pt x="129" y="349"/>
                </a:lnTo>
                <a:lnTo>
                  <a:pt x="122" y="352"/>
                </a:lnTo>
                <a:lnTo>
                  <a:pt x="121" y="354"/>
                </a:lnTo>
                <a:lnTo>
                  <a:pt x="131" y="358"/>
                </a:lnTo>
                <a:lnTo>
                  <a:pt x="122" y="363"/>
                </a:lnTo>
                <a:lnTo>
                  <a:pt x="117" y="371"/>
                </a:lnTo>
                <a:lnTo>
                  <a:pt x="117" y="384"/>
                </a:lnTo>
                <a:lnTo>
                  <a:pt x="111" y="391"/>
                </a:lnTo>
                <a:lnTo>
                  <a:pt x="113" y="395"/>
                </a:lnTo>
                <a:lnTo>
                  <a:pt x="113" y="398"/>
                </a:lnTo>
                <a:lnTo>
                  <a:pt x="104" y="397"/>
                </a:lnTo>
                <a:lnTo>
                  <a:pt x="94" y="402"/>
                </a:lnTo>
                <a:lnTo>
                  <a:pt x="84" y="417"/>
                </a:lnTo>
                <a:lnTo>
                  <a:pt x="85" y="426"/>
                </a:lnTo>
                <a:lnTo>
                  <a:pt x="95" y="438"/>
                </a:lnTo>
                <a:lnTo>
                  <a:pt x="110" y="442"/>
                </a:lnTo>
                <a:lnTo>
                  <a:pt x="109" y="454"/>
                </a:lnTo>
                <a:lnTo>
                  <a:pt x="103" y="456"/>
                </a:lnTo>
                <a:lnTo>
                  <a:pt x="107" y="454"/>
                </a:lnTo>
                <a:lnTo>
                  <a:pt x="110" y="458"/>
                </a:lnTo>
                <a:lnTo>
                  <a:pt x="84" y="481"/>
                </a:lnTo>
                <a:lnTo>
                  <a:pt x="81" y="489"/>
                </a:lnTo>
                <a:lnTo>
                  <a:pt x="84" y="486"/>
                </a:lnTo>
                <a:lnTo>
                  <a:pt x="80" y="501"/>
                </a:lnTo>
                <a:lnTo>
                  <a:pt x="75" y="505"/>
                </a:lnTo>
                <a:lnTo>
                  <a:pt x="70" y="500"/>
                </a:lnTo>
                <a:lnTo>
                  <a:pt x="64" y="502"/>
                </a:lnTo>
                <a:lnTo>
                  <a:pt x="70" y="501"/>
                </a:lnTo>
                <a:lnTo>
                  <a:pt x="73" y="505"/>
                </a:lnTo>
                <a:lnTo>
                  <a:pt x="65" y="511"/>
                </a:lnTo>
                <a:lnTo>
                  <a:pt x="62" y="522"/>
                </a:lnTo>
                <a:lnTo>
                  <a:pt x="58" y="526"/>
                </a:lnTo>
                <a:lnTo>
                  <a:pt x="61" y="523"/>
                </a:lnTo>
                <a:lnTo>
                  <a:pt x="65" y="537"/>
                </a:lnTo>
                <a:lnTo>
                  <a:pt x="56" y="538"/>
                </a:lnTo>
                <a:lnTo>
                  <a:pt x="64" y="538"/>
                </a:lnTo>
                <a:lnTo>
                  <a:pt x="72" y="556"/>
                </a:lnTo>
                <a:lnTo>
                  <a:pt x="50" y="547"/>
                </a:lnTo>
                <a:lnTo>
                  <a:pt x="23" y="547"/>
                </a:lnTo>
                <a:lnTo>
                  <a:pt x="16" y="536"/>
                </a:lnTo>
                <a:lnTo>
                  <a:pt x="18" y="530"/>
                </a:lnTo>
                <a:lnTo>
                  <a:pt x="16" y="527"/>
                </a:lnTo>
                <a:lnTo>
                  <a:pt x="18" y="524"/>
                </a:lnTo>
                <a:lnTo>
                  <a:pt x="18" y="516"/>
                </a:lnTo>
                <a:lnTo>
                  <a:pt x="5" y="519"/>
                </a:lnTo>
                <a:lnTo>
                  <a:pt x="4" y="509"/>
                </a:lnTo>
                <a:lnTo>
                  <a:pt x="0" y="505"/>
                </a:lnTo>
                <a:lnTo>
                  <a:pt x="0" y="490"/>
                </a:lnTo>
                <a:lnTo>
                  <a:pt x="1" y="487"/>
                </a:lnTo>
                <a:lnTo>
                  <a:pt x="5" y="487"/>
                </a:lnTo>
                <a:lnTo>
                  <a:pt x="8" y="480"/>
                </a:lnTo>
                <a:lnTo>
                  <a:pt x="14" y="476"/>
                </a:lnTo>
                <a:lnTo>
                  <a:pt x="14" y="469"/>
                </a:lnTo>
                <a:lnTo>
                  <a:pt x="18" y="466"/>
                </a:lnTo>
                <a:lnTo>
                  <a:pt x="18" y="460"/>
                </a:lnTo>
                <a:lnTo>
                  <a:pt x="14" y="457"/>
                </a:lnTo>
                <a:lnTo>
                  <a:pt x="17" y="447"/>
                </a:lnTo>
                <a:lnTo>
                  <a:pt x="24" y="443"/>
                </a:lnTo>
                <a:lnTo>
                  <a:pt x="23" y="434"/>
                </a:lnTo>
                <a:lnTo>
                  <a:pt x="26" y="432"/>
                </a:lnTo>
                <a:lnTo>
                  <a:pt x="26" y="422"/>
                </a:lnTo>
                <a:lnTo>
                  <a:pt x="23" y="421"/>
                </a:lnTo>
                <a:lnTo>
                  <a:pt x="27" y="417"/>
                </a:lnTo>
                <a:lnTo>
                  <a:pt x="25" y="410"/>
                </a:lnTo>
                <a:lnTo>
                  <a:pt x="32" y="403"/>
                </a:lnTo>
                <a:lnTo>
                  <a:pt x="28" y="397"/>
                </a:lnTo>
                <a:lnTo>
                  <a:pt x="21" y="395"/>
                </a:lnTo>
                <a:lnTo>
                  <a:pt x="20" y="393"/>
                </a:lnTo>
                <a:lnTo>
                  <a:pt x="32" y="393"/>
                </a:lnTo>
                <a:lnTo>
                  <a:pt x="34" y="388"/>
                </a:lnTo>
                <a:lnTo>
                  <a:pt x="24" y="385"/>
                </a:lnTo>
                <a:lnTo>
                  <a:pt x="26" y="375"/>
                </a:lnTo>
                <a:close/>
                <a:moveTo>
                  <a:pt x="70" y="562"/>
                </a:moveTo>
                <a:lnTo>
                  <a:pt x="75" y="573"/>
                </a:lnTo>
                <a:lnTo>
                  <a:pt x="73" y="570"/>
                </a:lnTo>
                <a:lnTo>
                  <a:pt x="71" y="576"/>
                </a:lnTo>
                <a:lnTo>
                  <a:pt x="76" y="577"/>
                </a:lnTo>
                <a:lnTo>
                  <a:pt x="85" y="592"/>
                </a:lnTo>
                <a:lnTo>
                  <a:pt x="103" y="607"/>
                </a:lnTo>
                <a:lnTo>
                  <a:pt x="119" y="610"/>
                </a:lnTo>
                <a:lnTo>
                  <a:pt x="116" y="617"/>
                </a:lnTo>
                <a:lnTo>
                  <a:pt x="101" y="619"/>
                </a:lnTo>
                <a:lnTo>
                  <a:pt x="86" y="615"/>
                </a:lnTo>
                <a:lnTo>
                  <a:pt x="69" y="613"/>
                </a:lnTo>
                <a:lnTo>
                  <a:pt x="70" y="562"/>
                </a:lnTo>
                <a:close/>
                <a:moveTo>
                  <a:pt x="69" y="613"/>
                </a:moveTo>
                <a:lnTo>
                  <a:pt x="71" y="615"/>
                </a:lnTo>
                <a:lnTo>
                  <a:pt x="69" y="615"/>
                </a:lnTo>
                <a:lnTo>
                  <a:pt x="69" y="613"/>
                </a:lnTo>
                <a:close/>
              </a:path>
            </a:pathLst>
          </a:custGeom>
          <a:solidFill>
            <a:srgbClr val="2B5885"/>
          </a:solidFill>
          <a:ln w="9525"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defRPr/>
            </a:pPr>
            <a:endParaRPr lang="en-US">
              <a:solidFill>
                <a:srgbClr val="000000"/>
              </a:solidFill>
            </a:endParaRPr>
          </a:p>
        </p:txBody>
      </p:sp>
      <p:sp>
        <p:nvSpPr>
          <p:cNvPr id="71" name="Freeform 68"/>
          <p:cNvSpPr>
            <a:spLocks/>
          </p:cNvSpPr>
          <p:nvPr/>
        </p:nvSpPr>
        <p:spPr bwMode="auto">
          <a:xfrm>
            <a:off x="2782940" y="4452604"/>
            <a:ext cx="290513" cy="398462"/>
          </a:xfrm>
          <a:custGeom>
            <a:avLst/>
            <a:gdLst>
              <a:gd name="T0" fmla="*/ 2147483647 w 173"/>
              <a:gd name="T1" fmla="*/ 2147483647 h 237"/>
              <a:gd name="T2" fmla="*/ 2147483647 w 173"/>
              <a:gd name="T3" fmla="*/ 2147483647 h 237"/>
              <a:gd name="T4" fmla="*/ 2147483647 w 173"/>
              <a:gd name="T5" fmla="*/ 2147483647 h 237"/>
              <a:gd name="T6" fmla="*/ 0 w 173"/>
              <a:gd name="T7" fmla="*/ 2147483647 h 237"/>
              <a:gd name="T8" fmla="*/ 2147483647 w 173"/>
              <a:gd name="T9" fmla="*/ 2147483647 h 237"/>
              <a:gd name="T10" fmla="*/ 2147483647 w 173"/>
              <a:gd name="T11" fmla="*/ 2147483647 h 237"/>
              <a:gd name="T12" fmla="*/ 2147483647 w 173"/>
              <a:gd name="T13" fmla="*/ 2147483647 h 237"/>
              <a:gd name="T14" fmla="*/ 2147483647 w 173"/>
              <a:gd name="T15" fmla="*/ 2147483647 h 237"/>
              <a:gd name="T16" fmla="*/ 2147483647 w 173"/>
              <a:gd name="T17" fmla="*/ 2147483647 h 237"/>
              <a:gd name="T18" fmla="*/ 2147483647 w 173"/>
              <a:gd name="T19" fmla="*/ 2147483647 h 237"/>
              <a:gd name="T20" fmla="*/ 2147483647 w 173"/>
              <a:gd name="T21" fmla="*/ 2147483647 h 237"/>
              <a:gd name="T22" fmla="*/ 2147483647 w 173"/>
              <a:gd name="T23" fmla="*/ 2147483647 h 237"/>
              <a:gd name="T24" fmla="*/ 2147483647 w 173"/>
              <a:gd name="T25" fmla="*/ 2147483647 h 237"/>
              <a:gd name="T26" fmla="*/ 2147483647 w 173"/>
              <a:gd name="T27" fmla="*/ 2147483647 h 237"/>
              <a:gd name="T28" fmla="*/ 2147483647 w 173"/>
              <a:gd name="T29" fmla="*/ 2147483647 h 237"/>
              <a:gd name="T30" fmla="*/ 2147483647 w 173"/>
              <a:gd name="T31" fmla="*/ 2147483647 h 237"/>
              <a:gd name="T32" fmla="*/ 2147483647 w 173"/>
              <a:gd name="T33" fmla="*/ 2147483647 h 237"/>
              <a:gd name="T34" fmla="*/ 2147483647 w 173"/>
              <a:gd name="T35" fmla="*/ 2147483647 h 237"/>
              <a:gd name="T36" fmla="*/ 2147483647 w 173"/>
              <a:gd name="T37" fmla="*/ 2147483647 h 237"/>
              <a:gd name="T38" fmla="*/ 2147483647 w 173"/>
              <a:gd name="T39" fmla="*/ 2147483647 h 237"/>
              <a:gd name="T40" fmla="*/ 2147483647 w 173"/>
              <a:gd name="T41" fmla="*/ 2147483647 h 237"/>
              <a:gd name="T42" fmla="*/ 2147483647 w 173"/>
              <a:gd name="T43" fmla="*/ 2147483647 h 237"/>
              <a:gd name="T44" fmla="*/ 2147483647 w 173"/>
              <a:gd name="T45" fmla="*/ 2147483647 h 237"/>
              <a:gd name="T46" fmla="*/ 2147483647 w 173"/>
              <a:gd name="T47" fmla="*/ 2147483647 h 237"/>
              <a:gd name="T48" fmla="*/ 2147483647 w 173"/>
              <a:gd name="T49" fmla="*/ 2147483647 h 237"/>
              <a:gd name="T50" fmla="*/ 2147483647 w 173"/>
              <a:gd name="T51" fmla="*/ 2147483647 h 237"/>
              <a:gd name="T52" fmla="*/ 2147483647 w 173"/>
              <a:gd name="T53" fmla="*/ 2147483647 h 237"/>
              <a:gd name="T54" fmla="*/ 2147483647 w 173"/>
              <a:gd name="T55" fmla="*/ 2147483647 h 237"/>
              <a:gd name="T56" fmla="*/ 2147483647 w 173"/>
              <a:gd name="T57" fmla="*/ 2147483647 h 237"/>
              <a:gd name="T58" fmla="*/ 2147483647 w 173"/>
              <a:gd name="T59" fmla="*/ 2147483647 h 237"/>
              <a:gd name="T60" fmla="*/ 2147483647 w 173"/>
              <a:gd name="T61" fmla="*/ 2147483647 h 237"/>
              <a:gd name="T62" fmla="*/ 2147483647 w 173"/>
              <a:gd name="T63" fmla="*/ 2147483647 h 237"/>
              <a:gd name="T64" fmla="*/ 2147483647 w 173"/>
              <a:gd name="T65" fmla="*/ 2147483647 h 237"/>
              <a:gd name="T66" fmla="*/ 2147483647 w 173"/>
              <a:gd name="T67" fmla="*/ 2147483647 h 237"/>
              <a:gd name="T68" fmla="*/ 2147483647 w 173"/>
              <a:gd name="T69" fmla="*/ 2147483647 h 237"/>
              <a:gd name="T70" fmla="*/ 2147483647 w 173"/>
              <a:gd name="T71" fmla="*/ 2147483647 h 237"/>
              <a:gd name="T72" fmla="*/ 2147483647 w 173"/>
              <a:gd name="T73" fmla="*/ 2147483647 h 237"/>
              <a:gd name="T74" fmla="*/ 2147483647 w 173"/>
              <a:gd name="T75" fmla="*/ 2147483647 h 237"/>
              <a:gd name="T76" fmla="*/ 2147483647 w 173"/>
              <a:gd name="T77" fmla="*/ 2147483647 h 237"/>
              <a:gd name="T78" fmla="*/ 2147483647 w 173"/>
              <a:gd name="T79" fmla="*/ 2147483647 h 237"/>
              <a:gd name="T80" fmla="*/ 2147483647 w 173"/>
              <a:gd name="T81" fmla="*/ 2147483647 h 237"/>
              <a:gd name="T82" fmla="*/ 2147483647 w 173"/>
              <a:gd name="T83" fmla="*/ 2147483647 h 237"/>
              <a:gd name="T84" fmla="*/ 2147483647 w 173"/>
              <a:gd name="T85" fmla="*/ 2147483647 h 237"/>
              <a:gd name="T86" fmla="*/ 2147483647 w 173"/>
              <a:gd name="T87" fmla="*/ 2147483647 h 237"/>
              <a:gd name="T88" fmla="*/ 2147483647 w 173"/>
              <a:gd name="T89" fmla="*/ 2147483647 h 237"/>
              <a:gd name="T90" fmla="*/ 2147483647 w 173"/>
              <a:gd name="T91" fmla="*/ 2147483647 h 237"/>
              <a:gd name="T92" fmla="*/ 2147483647 w 173"/>
              <a:gd name="T93" fmla="*/ 2147483647 h 237"/>
              <a:gd name="T94" fmla="*/ 2147483647 w 173"/>
              <a:gd name="T95" fmla="*/ 2147483647 h 237"/>
              <a:gd name="T96" fmla="*/ 2147483647 w 173"/>
              <a:gd name="T97" fmla="*/ 2147483647 h 237"/>
              <a:gd name="T98" fmla="*/ 2147483647 w 173"/>
              <a:gd name="T99" fmla="*/ 2147483647 h 237"/>
              <a:gd name="T100" fmla="*/ 2147483647 w 173"/>
              <a:gd name="T101" fmla="*/ 2147483647 h 237"/>
              <a:gd name="T102" fmla="*/ 2147483647 w 173"/>
              <a:gd name="T103" fmla="*/ 2147483647 h 237"/>
              <a:gd name="T104" fmla="*/ 2147483647 w 173"/>
              <a:gd name="T105" fmla="*/ 2147483647 h 237"/>
              <a:gd name="T106" fmla="*/ 2147483647 w 173"/>
              <a:gd name="T107" fmla="*/ 2147483647 h 237"/>
              <a:gd name="T108" fmla="*/ 2147483647 w 173"/>
              <a:gd name="T109" fmla="*/ 2147483647 h 237"/>
              <a:gd name="T110" fmla="*/ 2147483647 w 173"/>
              <a:gd name="T111" fmla="*/ 2147483647 h 237"/>
              <a:gd name="T112" fmla="*/ 2147483647 w 173"/>
              <a:gd name="T113" fmla="*/ 2147483647 h 23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3" h="237">
                <a:moveTo>
                  <a:pt x="54" y="178"/>
                </a:moveTo>
                <a:lnTo>
                  <a:pt x="40" y="172"/>
                </a:lnTo>
                <a:lnTo>
                  <a:pt x="36" y="174"/>
                </a:lnTo>
                <a:lnTo>
                  <a:pt x="24" y="172"/>
                </a:lnTo>
                <a:lnTo>
                  <a:pt x="20" y="165"/>
                </a:lnTo>
                <a:lnTo>
                  <a:pt x="13" y="164"/>
                </a:lnTo>
                <a:lnTo>
                  <a:pt x="3" y="157"/>
                </a:lnTo>
                <a:lnTo>
                  <a:pt x="0" y="154"/>
                </a:lnTo>
                <a:lnTo>
                  <a:pt x="3" y="151"/>
                </a:lnTo>
                <a:lnTo>
                  <a:pt x="6" y="152"/>
                </a:lnTo>
                <a:lnTo>
                  <a:pt x="5" y="146"/>
                </a:lnTo>
                <a:lnTo>
                  <a:pt x="7" y="143"/>
                </a:lnTo>
                <a:lnTo>
                  <a:pt x="18" y="140"/>
                </a:lnTo>
                <a:lnTo>
                  <a:pt x="18" y="138"/>
                </a:lnTo>
                <a:lnTo>
                  <a:pt x="29" y="122"/>
                </a:lnTo>
                <a:lnTo>
                  <a:pt x="25" y="123"/>
                </a:lnTo>
                <a:lnTo>
                  <a:pt x="26" y="120"/>
                </a:lnTo>
                <a:lnTo>
                  <a:pt x="24" y="121"/>
                </a:lnTo>
                <a:lnTo>
                  <a:pt x="23" y="120"/>
                </a:lnTo>
                <a:lnTo>
                  <a:pt x="26" y="117"/>
                </a:lnTo>
                <a:lnTo>
                  <a:pt x="24" y="116"/>
                </a:lnTo>
                <a:lnTo>
                  <a:pt x="24" y="103"/>
                </a:lnTo>
                <a:lnTo>
                  <a:pt x="21" y="99"/>
                </a:lnTo>
                <a:lnTo>
                  <a:pt x="26" y="96"/>
                </a:lnTo>
                <a:lnTo>
                  <a:pt x="22" y="90"/>
                </a:lnTo>
                <a:lnTo>
                  <a:pt x="24" y="85"/>
                </a:lnTo>
                <a:lnTo>
                  <a:pt x="17" y="75"/>
                </a:lnTo>
                <a:lnTo>
                  <a:pt x="18" y="68"/>
                </a:lnTo>
                <a:lnTo>
                  <a:pt x="21" y="71"/>
                </a:lnTo>
                <a:lnTo>
                  <a:pt x="26" y="65"/>
                </a:lnTo>
                <a:lnTo>
                  <a:pt x="22" y="58"/>
                </a:lnTo>
                <a:lnTo>
                  <a:pt x="24" y="55"/>
                </a:lnTo>
                <a:lnTo>
                  <a:pt x="32" y="62"/>
                </a:lnTo>
                <a:lnTo>
                  <a:pt x="30" y="65"/>
                </a:lnTo>
                <a:lnTo>
                  <a:pt x="32" y="65"/>
                </a:lnTo>
                <a:lnTo>
                  <a:pt x="32" y="58"/>
                </a:lnTo>
                <a:lnTo>
                  <a:pt x="30" y="56"/>
                </a:lnTo>
                <a:lnTo>
                  <a:pt x="39" y="51"/>
                </a:lnTo>
                <a:lnTo>
                  <a:pt x="42" y="45"/>
                </a:lnTo>
                <a:lnTo>
                  <a:pt x="48" y="44"/>
                </a:lnTo>
                <a:lnTo>
                  <a:pt x="50" y="28"/>
                </a:lnTo>
                <a:lnTo>
                  <a:pt x="59" y="19"/>
                </a:lnTo>
                <a:lnTo>
                  <a:pt x="67" y="21"/>
                </a:lnTo>
                <a:lnTo>
                  <a:pt x="63" y="23"/>
                </a:lnTo>
                <a:lnTo>
                  <a:pt x="66" y="25"/>
                </a:lnTo>
                <a:lnTo>
                  <a:pt x="69" y="17"/>
                </a:lnTo>
                <a:lnTo>
                  <a:pt x="82" y="17"/>
                </a:lnTo>
                <a:lnTo>
                  <a:pt x="96" y="9"/>
                </a:lnTo>
                <a:lnTo>
                  <a:pt x="98" y="3"/>
                </a:lnTo>
                <a:lnTo>
                  <a:pt x="101" y="5"/>
                </a:lnTo>
                <a:lnTo>
                  <a:pt x="104" y="0"/>
                </a:lnTo>
                <a:lnTo>
                  <a:pt x="111" y="2"/>
                </a:lnTo>
                <a:lnTo>
                  <a:pt x="112" y="6"/>
                </a:lnTo>
                <a:lnTo>
                  <a:pt x="109" y="9"/>
                </a:lnTo>
                <a:lnTo>
                  <a:pt x="100" y="11"/>
                </a:lnTo>
                <a:lnTo>
                  <a:pt x="97" y="18"/>
                </a:lnTo>
                <a:lnTo>
                  <a:pt x="93" y="19"/>
                </a:lnTo>
                <a:lnTo>
                  <a:pt x="81" y="47"/>
                </a:lnTo>
                <a:lnTo>
                  <a:pt x="86" y="45"/>
                </a:lnTo>
                <a:lnTo>
                  <a:pt x="89" y="49"/>
                </a:lnTo>
                <a:lnTo>
                  <a:pt x="95" y="62"/>
                </a:lnTo>
                <a:lnTo>
                  <a:pt x="93" y="71"/>
                </a:lnTo>
                <a:lnTo>
                  <a:pt x="98" y="74"/>
                </a:lnTo>
                <a:lnTo>
                  <a:pt x="100" y="78"/>
                </a:lnTo>
                <a:lnTo>
                  <a:pt x="112" y="79"/>
                </a:lnTo>
                <a:lnTo>
                  <a:pt x="118" y="77"/>
                </a:lnTo>
                <a:lnTo>
                  <a:pt x="127" y="79"/>
                </a:lnTo>
                <a:lnTo>
                  <a:pt x="136" y="91"/>
                </a:lnTo>
                <a:lnTo>
                  <a:pt x="139" y="91"/>
                </a:lnTo>
                <a:lnTo>
                  <a:pt x="142" y="89"/>
                </a:lnTo>
                <a:lnTo>
                  <a:pt x="147" y="90"/>
                </a:lnTo>
                <a:lnTo>
                  <a:pt x="159" y="88"/>
                </a:lnTo>
                <a:lnTo>
                  <a:pt x="164" y="90"/>
                </a:lnTo>
                <a:lnTo>
                  <a:pt x="165" y="93"/>
                </a:lnTo>
                <a:lnTo>
                  <a:pt x="159" y="102"/>
                </a:lnTo>
                <a:lnTo>
                  <a:pt x="158" y="113"/>
                </a:lnTo>
                <a:lnTo>
                  <a:pt x="162" y="124"/>
                </a:lnTo>
                <a:lnTo>
                  <a:pt x="166" y="129"/>
                </a:lnTo>
                <a:lnTo>
                  <a:pt x="159" y="136"/>
                </a:lnTo>
                <a:lnTo>
                  <a:pt x="168" y="143"/>
                </a:lnTo>
                <a:lnTo>
                  <a:pt x="173" y="160"/>
                </a:lnTo>
                <a:lnTo>
                  <a:pt x="170" y="161"/>
                </a:lnTo>
                <a:lnTo>
                  <a:pt x="170" y="154"/>
                </a:lnTo>
                <a:lnTo>
                  <a:pt x="165" y="147"/>
                </a:lnTo>
                <a:lnTo>
                  <a:pt x="158" y="153"/>
                </a:lnTo>
                <a:lnTo>
                  <a:pt x="154" y="149"/>
                </a:lnTo>
                <a:lnTo>
                  <a:pt x="154" y="153"/>
                </a:lnTo>
                <a:lnTo>
                  <a:pt x="130" y="153"/>
                </a:lnTo>
                <a:lnTo>
                  <a:pt x="130" y="162"/>
                </a:lnTo>
                <a:lnTo>
                  <a:pt x="139" y="162"/>
                </a:lnTo>
                <a:lnTo>
                  <a:pt x="140" y="168"/>
                </a:lnTo>
                <a:lnTo>
                  <a:pt x="136" y="166"/>
                </a:lnTo>
                <a:lnTo>
                  <a:pt x="128" y="169"/>
                </a:lnTo>
                <a:lnTo>
                  <a:pt x="127" y="179"/>
                </a:lnTo>
                <a:lnTo>
                  <a:pt x="134" y="184"/>
                </a:lnTo>
                <a:lnTo>
                  <a:pt x="137" y="196"/>
                </a:lnTo>
                <a:lnTo>
                  <a:pt x="129" y="237"/>
                </a:lnTo>
                <a:lnTo>
                  <a:pt x="124" y="230"/>
                </a:lnTo>
                <a:lnTo>
                  <a:pt x="118" y="230"/>
                </a:lnTo>
                <a:lnTo>
                  <a:pt x="127" y="216"/>
                </a:lnTo>
                <a:lnTo>
                  <a:pt x="124" y="212"/>
                </a:lnTo>
                <a:lnTo>
                  <a:pt x="120" y="212"/>
                </a:lnTo>
                <a:lnTo>
                  <a:pt x="116" y="208"/>
                </a:lnTo>
                <a:lnTo>
                  <a:pt x="109" y="210"/>
                </a:lnTo>
                <a:lnTo>
                  <a:pt x="104" y="207"/>
                </a:lnTo>
                <a:lnTo>
                  <a:pt x="97" y="212"/>
                </a:lnTo>
                <a:lnTo>
                  <a:pt x="87" y="212"/>
                </a:lnTo>
                <a:lnTo>
                  <a:pt x="84" y="210"/>
                </a:lnTo>
                <a:lnTo>
                  <a:pt x="84" y="203"/>
                </a:lnTo>
                <a:lnTo>
                  <a:pt x="78" y="202"/>
                </a:lnTo>
                <a:lnTo>
                  <a:pt x="78" y="196"/>
                </a:lnTo>
                <a:lnTo>
                  <a:pt x="68" y="191"/>
                </a:lnTo>
                <a:lnTo>
                  <a:pt x="66" y="185"/>
                </a:lnTo>
                <a:lnTo>
                  <a:pt x="60" y="180"/>
                </a:lnTo>
                <a:lnTo>
                  <a:pt x="54" y="178"/>
                </a:lnTo>
                <a:close/>
              </a:path>
            </a:pathLst>
          </a:custGeom>
          <a:solidFill>
            <a:schemeClr val="tx2"/>
          </a:solidFill>
          <a:ln w="9525" cap="flat" cmpd="sng">
            <a:solidFill>
              <a:schemeClr val="bg1">
                <a:lumMod val="50000"/>
              </a:schemeClr>
            </a:solidFill>
            <a:prstDash val="solid"/>
            <a:round/>
            <a:headEnd type="none" w="med" len="med"/>
            <a:tailEnd type="none" w="med" len="med"/>
          </a:ln>
          <a:effectLst/>
          <a:extLst/>
        </p:spPr>
        <p:txBody>
          <a:bodyPr wrap="none" anchor="ctr"/>
          <a:lstStyle/>
          <a:p>
            <a:pPr algn="ctr" fontAlgn="base">
              <a:spcBef>
                <a:spcPct val="0"/>
              </a:spcBef>
              <a:spcAft>
                <a:spcPct val="0"/>
              </a:spcAft>
              <a:defRPr/>
            </a:pPr>
            <a:endParaRPr lang="en-US">
              <a:solidFill>
                <a:srgbClr val="000000"/>
              </a:solidFill>
            </a:endParaRPr>
          </a:p>
        </p:txBody>
      </p:sp>
      <p:sp>
        <p:nvSpPr>
          <p:cNvPr id="72" name="Freeform 69"/>
          <p:cNvSpPr>
            <a:spLocks noEditPoints="1"/>
          </p:cNvSpPr>
          <p:nvPr/>
        </p:nvSpPr>
        <p:spPr bwMode="auto">
          <a:xfrm>
            <a:off x="2862315" y="5170155"/>
            <a:ext cx="206375" cy="1177925"/>
          </a:xfrm>
          <a:custGeom>
            <a:avLst/>
            <a:gdLst>
              <a:gd name="T0" fmla="*/ 2147483647 w 123"/>
              <a:gd name="T1" fmla="*/ 2147483647 h 702"/>
              <a:gd name="T2" fmla="*/ 2147483647 w 123"/>
              <a:gd name="T3" fmla="*/ 2147483647 h 702"/>
              <a:gd name="T4" fmla="*/ 2147483647 w 123"/>
              <a:gd name="T5" fmla="*/ 2147483647 h 702"/>
              <a:gd name="T6" fmla="*/ 2147483647 w 123"/>
              <a:gd name="T7" fmla="*/ 2147483647 h 702"/>
              <a:gd name="T8" fmla="*/ 2147483647 w 123"/>
              <a:gd name="T9" fmla="*/ 2147483647 h 702"/>
              <a:gd name="T10" fmla="*/ 2147483647 w 123"/>
              <a:gd name="T11" fmla="*/ 2147483647 h 702"/>
              <a:gd name="T12" fmla="*/ 2147483647 w 123"/>
              <a:gd name="T13" fmla="*/ 2147483647 h 702"/>
              <a:gd name="T14" fmla="*/ 2147483647 w 123"/>
              <a:gd name="T15" fmla="*/ 2147483647 h 702"/>
              <a:gd name="T16" fmla="*/ 2147483647 w 123"/>
              <a:gd name="T17" fmla="*/ 2147483647 h 702"/>
              <a:gd name="T18" fmla="*/ 2147483647 w 123"/>
              <a:gd name="T19" fmla="*/ 2147483647 h 702"/>
              <a:gd name="T20" fmla="*/ 2147483647 w 123"/>
              <a:gd name="T21" fmla="*/ 2147483647 h 702"/>
              <a:gd name="T22" fmla="*/ 2147483647 w 123"/>
              <a:gd name="T23" fmla="*/ 2147483647 h 702"/>
              <a:gd name="T24" fmla="*/ 2147483647 w 123"/>
              <a:gd name="T25" fmla="*/ 2147483647 h 702"/>
              <a:gd name="T26" fmla="*/ 2147483647 w 123"/>
              <a:gd name="T27" fmla="*/ 2147483647 h 702"/>
              <a:gd name="T28" fmla="*/ 2147483647 w 123"/>
              <a:gd name="T29" fmla="*/ 2147483647 h 702"/>
              <a:gd name="T30" fmla="*/ 2147483647 w 123"/>
              <a:gd name="T31" fmla="*/ 2147483647 h 702"/>
              <a:gd name="T32" fmla="*/ 2147483647 w 123"/>
              <a:gd name="T33" fmla="*/ 2147483647 h 702"/>
              <a:gd name="T34" fmla="*/ 2147483647 w 123"/>
              <a:gd name="T35" fmla="*/ 2147483647 h 702"/>
              <a:gd name="T36" fmla="*/ 2147483647 w 123"/>
              <a:gd name="T37" fmla="*/ 2147483647 h 702"/>
              <a:gd name="T38" fmla="*/ 2147483647 w 123"/>
              <a:gd name="T39" fmla="*/ 2147483647 h 702"/>
              <a:gd name="T40" fmla="*/ 2147483647 w 123"/>
              <a:gd name="T41" fmla="*/ 2147483647 h 702"/>
              <a:gd name="T42" fmla="*/ 2147483647 w 123"/>
              <a:gd name="T43" fmla="*/ 2147483647 h 702"/>
              <a:gd name="T44" fmla="*/ 2147483647 w 123"/>
              <a:gd name="T45" fmla="*/ 2147483647 h 702"/>
              <a:gd name="T46" fmla="*/ 2147483647 w 123"/>
              <a:gd name="T47" fmla="*/ 2147483647 h 702"/>
              <a:gd name="T48" fmla="*/ 2147483647 w 123"/>
              <a:gd name="T49" fmla="*/ 2147483647 h 702"/>
              <a:gd name="T50" fmla="*/ 2147483647 w 123"/>
              <a:gd name="T51" fmla="*/ 2147483647 h 702"/>
              <a:gd name="T52" fmla="*/ 2147483647 w 123"/>
              <a:gd name="T53" fmla="*/ 2147483647 h 702"/>
              <a:gd name="T54" fmla="*/ 2147483647 w 123"/>
              <a:gd name="T55" fmla="*/ 2147483647 h 702"/>
              <a:gd name="T56" fmla="*/ 2147483647 w 123"/>
              <a:gd name="T57" fmla="*/ 2147483647 h 702"/>
              <a:gd name="T58" fmla="*/ 0 w 123"/>
              <a:gd name="T59" fmla="*/ 2147483647 h 702"/>
              <a:gd name="T60" fmla="*/ 2147483647 w 123"/>
              <a:gd name="T61" fmla="*/ 2147483647 h 702"/>
              <a:gd name="T62" fmla="*/ 2147483647 w 123"/>
              <a:gd name="T63" fmla="*/ 2147483647 h 702"/>
              <a:gd name="T64" fmla="*/ 2147483647 w 123"/>
              <a:gd name="T65" fmla="*/ 2147483647 h 702"/>
              <a:gd name="T66" fmla="*/ 2147483647 w 123"/>
              <a:gd name="T67" fmla="*/ 2147483647 h 702"/>
              <a:gd name="T68" fmla="*/ 2147483647 w 123"/>
              <a:gd name="T69" fmla="*/ 2147483647 h 702"/>
              <a:gd name="T70" fmla="*/ 2147483647 w 123"/>
              <a:gd name="T71" fmla="*/ 2147483647 h 702"/>
              <a:gd name="T72" fmla="*/ 2147483647 w 123"/>
              <a:gd name="T73" fmla="*/ 2147483647 h 702"/>
              <a:gd name="T74" fmla="*/ 2147483647 w 123"/>
              <a:gd name="T75" fmla="*/ 2147483647 h 702"/>
              <a:gd name="T76" fmla="*/ 2147483647 w 123"/>
              <a:gd name="T77" fmla="*/ 2147483647 h 702"/>
              <a:gd name="T78" fmla="*/ 2147483647 w 123"/>
              <a:gd name="T79" fmla="*/ 2147483647 h 702"/>
              <a:gd name="T80" fmla="*/ 2147483647 w 123"/>
              <a:gd name="T81" fmla="*/ 2147483647 h 702"/>
              <a:gd name="T82" fmla="*/ 2147483647 w 123"/>
              <a:gd name="T83" fmla="*/ 2147483647 h 702"/>
              <a:gd name="T84" fmla="*/ 2147483647 w 123"/>
              <a:gd name="T85" fmla="*/ 2147483647 h 702"/>
              <a:gd name="T86" fmla="*/ 2147483647 w 123"/>
              <a:gd name="T87" fmla="*/ 2147483647 h 702"/>
              <a:gd name="T88" fmla="*/ 2147483647 w 123"/>
              <a:gd name="T89" fmla="*/ 2147483647 h 702"/>
              <a:gd name="T90" fmla="*/ 2147483647 w 123"/>
              <a:gd name="T91" fmla="*/ 2147483647 h 702"/>
              <a:gd name="T92" fmla="*/ 2147483647 w 123"/>
              <a:gd name="T93" fmla="*/ 2147483647 h 702"/>
              <a:gd name="T94" fmla="*/ 2147483647 w 123"/>
              <a:gd name="T95" fmla="*/ 2147483647 h 702"/>
              <a:gd name="T96" fmla="*/ 2147483647 w 123"/>
              <a:gd name="T97" fmla="*/ 2147483647 h 702"/>
              <a:gd name="T98" fmla="*/ 2147483647 w 123"/>
              <a:gd name="T99" fmla="*/ 2147483647 h 702"/>
              <a:gd name="T100" fmla="*/ 2147483647 w 123"/>
              <a:gd name="T101" fmla="*/ 2147483647 h 702"/>
              <a:gd name="T102" fmla="*/ 2147483647 w 123"/>
              <a:gd name="T103" fmla="*/ 2147483647 h 702"/>
              <a:gd name="T104" fmla="*/ 2147483647 w 123"/>
              <a:gd name="T105" fmla="*/ 2147483647 h 702"/>
              <a:gd name="T106" fmla="*/ 2147483647 w 123"/>
              <a:gd name="T107" fmla="*/ 2147483647 h 702"/>
              <a:gd name="T108" fmla="*/ 2147483647 w 123"/>
              <a:gd name="T109" fmla="*/ 2147483647 h 702"/>
              <a:gd name="T110" fmla="*/ 2147483647 w 123"/>
              <a:gd name="T111" fmla="*/ 2147483647 h 702"/>
              <a:gd name="T112" fmla="*/ 2147483647 w 123"/>
              <a:gd name="T113" fmla="*/ 2147483647 h 702"/>
              <a:gd name="T114" fmla="*/ 2147483647 w 123"/>
              <a:gd name="T115" fmla="*/ 2147483647 h 702"/>
              <a:gd name="T116" fmla="*/ 2147483647 w 123"/>
              <a:gd name="T117" fmla="*/ 2147483647 h 702"/>
              <a:gd name="T118" fmla="*/ 2147483647 w 123"/>
              <a:gd name="T119" fmla="*/ 2147483647 h 7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3" h="702">
                <a:moveTo>
                  <a:pt x="20" y="523"/>
                </a:moveTo>
                <a:lnTo>
                  <a:pt x="17" y="521"/>
                </a:lnTo>
                <a:lnTo>
                  <a:pt x="20" y="519"/>
                </a:lnTo>
                <a:lnTo>
                  <a:pt x="27" y="520"/>
                </a:lnTo>
                <a:lnTo>
                  <a:pt x="20" y="523"/>
                </a:lnTo>
                <a:close/>
                <a:moveTo>
                  <a:pt x="9" y="572"/>
                </a:moveTo>
                <a:lnTo>
                  <a:pt x="7" y="576"/>
                </a:lnTo>
                <a:lnTo>
                  <a:pt x="7" y="573"/>
                </a:lnTo>
                <a:lnTo>
                  <a:pt x="4" y="574"/>
                </a:lnTo>
                <a:lnTo>
                  <a:pt x="5" y="569"/>
                </a:lnTo>
                <a:lnTo>
                  <a:pt x="8" y="572"/>
                </a:lnTo>
                <a:lnTo>
                  <a:pt x="5" y="567"/>
                </a:lnTo>
                <a:lnTo>
                  <a:pt x="8" y="567"/>
                </a:lnTo>
                <a:lnTo>
                  <a:pt x="9" y="570"/>
                </a:lnTo>
                <a:lnTo>
                  <a:pt x="13" y="568"/>
                </a:lnTo>
                <a:lnTo>
                  <a:pt x="9" y="572"/>
                </a:lnTo>
                <a:close/>
                <a:moveTo>
                  <a:pt x="21" y="585"/>
                </a:moveTo>
                <a:lnTo>
                  <a:pt x="16" y="581"/>
                </a:lnTo>
                <a:lnTo>
                  <a:pt x="19" y="577"/>
                </a:lnTo>
                <a:lnTo>
                  <a:pt x="15" y="576"/>
                </a:lnTo>
                <a:lnTo>
                  <a:pt x="19" y="577"/>
                </a:lnTo>
                <a:lnTo>
                  <a:pt x="21" y="585"/>
                </a:lnTo>
                <a:close/>
                <a:moveTo>
                  <a:pt x="6" y="583"/>
                </a:moveTo>
                <a:lnTo>
                  <a:pt x="3" y="580"/>
                </a:lnTo>
                <a:lnTo>
                  <a:pt x="5" y="580"/>
                </a:lnTo>
                <a:lnTo>
                  <a:pt x="4" y="577"/>
                </a:lnTo>
                <a:lnTo>
                  <a:pt x="9" y="577"/>
                </a:lnTo>
                <a:lnTo>
                  <a:pt x="6" y="583"/>
                </a:lnTo>
                <a:close/>
                <a:moveTo>
                  <a:pt x="15" y="586"/>
                </a:moveTo>
                <a:lnTo>
                  <a:pt x="11" y="582"/>
                </a:lnTo>
                <a:lnTo>
                  <a:pt x="14" y="582"/>
                </a:lnTo>
                <a:lnTo>
                  <a:pt x="15" y="586"/>
                </a:lnTo>
                <a:close/>
                <a:moveTo>
                  <a:pt x="32" y="644"/>
                </a:moveTo>
                <a:lnTo>
                  <a:pt x="32" y="648"/>
                </a:lnTo>
                <a:lnTo>
                  <a:pt x="27" y="644"/>
                </a:lnTo>
                <a:lnTo>
                  <a:pt x="32" y="644"/>
                </a:lnTo>
                <a:close/>
                <a:moveTo>
                  <a:pt x="34" y="654"/>
                </a:moveTo>
                <a:lnTo>
                  <a:pt x="35" y="651"/>
                </a:lnTo>
                <a:lnTo>
                  <a:pt x="31" y="652"/>
                </a:lnTo>
                <a:lnTo>
                  <a:pt x="32" y="650"/>
                </a:lnTo>
                <a:lnTo>
                  <a:pt x="30" y="648"/>
                </a:lnTo>
                <a:lnTo>
                  <a:pt x="39" y="650"/>
                </a:lnTo>
                <a:lnTo>
                  <a:pt x="32" y="645"/>
                </a:lnTo>
                <a:lnTo>
                  <a:pt x="37" y="646"/>
                </a:lnTo>
                <a:lnTo>
                  <a:pt x="38" y="644"/>
                </a:lnTo>
                <a:lnTo>
                  <a:pt x="40" y="644"/>
                </a:lnTo>
                <a:lnTo>
                  <a:pt x="40" y="650"/>
                </a:lnTo>
                <a:lnTo>
                  <a:pt x="40" y="645"/>
                </a:lnTo>
                <a:lnTo>
                  <a:pt x="51" y="653"/>
                </a:lnTo>
                <a:lnTo>
                  <a:pt x="47" y="655"/>
                </a:lnTo>
                <a:lnTo>
                  <a:pt x="48" y="659"/>
                </a:lnTo>
                <a:lnTo>
                  <a:pt x="41" y="661"/>
                </a:lnTo>
                <a:lnTo>
                  <a:pt x="38" y="660"/>
                </a:lnTo>
                <a:lnTo>
                  <a:pt x="42" y="658"/>
                </a:lnTo>
                <a:lnTo>
                  <a:pt x="43" y="654"/>
                </a:lnTo>
                <a:lnTo>
                  <a:pt x="38" y="654"/>
                </a:lnTo>
                <a:lnTo>
                  <a:pt x="37" y="658"/>
                </a:lnTo>
                <a:lnTo>
                  <a:pt x="34" y="654"/>
                </a:lnTo>
                <a:close/>
                <a:moveTo>
                  <a:pt x="74" y="663"/>
                </a:moveTo>
                <a:lnTo>
                  <a:pt x="69" y="660"/>
                </a:lnTo>
                <a:lnTo>
                  <a:pt x="69" y="655"/>
                </a:lnTo>
                <a:lnTo>
                  <a:pt x="72" y="655"/>
                </a:lnTo>
                <a:lnTo>
                  <a:pt x="71" y="651"/>
                </a:lnTo>
                <a:lnTo>
                  <a:pt x="74" y="647"/>
                </a:lnTo>
                <a:lnTo>
                  <a:pt x="76" y="658"/>
                </a:lnTo>
                <a:lnTo>
                  <a:pt x="72" y="656"/>
                </a:lnTo>
                <a:lnTo>
                  <a:pt x="74" y="663"/>
                </a:lnTo>
                <a:close/>
                <a:moveTo>
                  <a:pt x="58" y="656"/>
                </a:moveTo>
                <a:lnTo>
                  <a:pt x="57" y="662"/>
                </a:lnTo>
                <a:lnTo>
                  <a:pt x="54" y="658"/>
                </a:lnTo>
                <a:lnTo>
                  <a:pt x="57" y="663"/>
                </a:lnTo>
                <a:lnTo>
                  <a:pt x="55" y="666"/>
                </a:lnTo>
                <a:lnTo>
                  <a:pt x="49" y="656"/>
                </a:lnTo>
                <a:lnTo>
                  <a:pt x="58" y="656"/>
                </a:lnTo>
                <a:close/>
                <a:moveTo>
                  <a:pt x="63" y="658"/>
                </a:moveTo>
                <a:lnTo>
                  <a:pt x="67" y="660"/>
                </a:lnTo>
                <a:lnTo>
                  <a:pt x="65" y="667"/>
                </a:lnTo>
                <a:lnTo>
                  <a:pt x="61" y="660"/>
                </a:lnTo>
                <a:lnTo>
                  <a:pt x="60" y="664"/>
                </a:lnTo>
                <a:lnTo>
                  <a:pt x="57" y="662"/>
                </a:lnTo>
                <a:lnTo>
                  <a:pt x="58" y="656"/>
                </a:lnTo>
                <a:lnTo>
                  <a:pt x="63" y="658"/>
                </a:lnTo>
                <a:close/>
                <a:moveTo>
                  <a:pt x="49" y="660"/>
                </a:moveTo>
                <a:lnTo>
                  <a:pt x="49" y="664"/>
                </a:lnTo>
                <a:lnTo>
                  <a:pt x="46" y="664"/>
                </a:lnTo>
                <a:lnTo>
                  <a:pt x="49" y="660"/>
                </a:lnTo>
                <a:close/>
                <a:moveTo>
                  <a:pt x="66" y="681"/>
                </a:moveTo>
                <a:lnTo>
                  <a:pt x="61" y="679"/>
                </a:lnTo>
                <a:lnTo>
                  <a:pt x="67" y="679"/>
                </a:lnTo>
                <a:lnTo>
                  <a:pt x="68" y="681"/>
                </a:lnTo>
                <a:lnTo>
                  <a:pt x="66" y="681"/>
                </a:lnTo>
                <a:close/>
                <a:moveTo>
                  <a:pt x="76" y="679"/>
                </a:moveTo>
                <a:lnTo>
                  <a:pt x="71" y="682"/>
                </a:lnTo>
                <a:lnTo>
                  <a:pt x="77" y="683"/>
                </a:lnTo>
                <a:lnTo>
                  <a:pt x="74" y="688"/>
                </a:lnTo>
                <a:lnTo>
                  <a:pt x="67" y="683"/>
                </a:lnTo>
                <a:lnTo>
                  <a:pt x="76" y="679"/>
                </a:lnTo>
                <a:close/>
                <a:moveTo>
                  <a:pt x="21" y="422"/>
                </a:moveTo>
                <a:lnTo>
                  <a:pt x="24" y="399"/>
                </a:lnTo>
                <a:lnTo>
                  <a:pt x="31" y="400"/>
                </a:lnTo>
                <a:lnTo>
                  <a:pt x="33" y="408"/>
                </a:lnTo>
                <a:lnTo>
                  <a:pt x="27" y="413"/>
                </a:lnTo>
                <a:lnTo>
                  <a:pt x="32" y="419"/>
                </a:lnTo>
                <a:lnTo>
                  <a:pt x="30" y="421"/>
                </a:lnTo>
                <a:lnTo>
                  <a:pt x="32" y="424"/>
                </a:lnTo>
                <a:lnTo>
                  <a:pt x="28" y="425"/>
                </a:lnTo>
                <a:lnTo>
                  <a:pt x="28" y="429"/>
                </a:lnTo>
                <a:lnTo>
                  <a:pt x="27" y="430"/>
                </a:lnTo>
                <a:lnTo>
                  <a:pt x="19" y="427"/>
                </a:lnTo>
                <a:lnTo>
                  <a:pt x="21" y="422"/>
                </a:lnTo>
                <a:close/>
                <a:moveTo>
                  <a:pt x="24" y="440"/>
                </a:moveTo>
                <a:lnTo>
                  <a:pt x="23" y="438"/>
                </a:lnTo>
                <a:lnTo>
                  <a:pt x="27" y="438"/>
                </a:lnTo>
                <a:lnTo>
                  <a:pt x="24" y="440"/>
                </a:lnTo>
                <a:close/>
                <a:moveTo>
                  <a:pt x="40" y="456"/>
                </a:moveTo>
                <a:lnTo>
                  <a:pt x="35" y="459"/>
                </a:lnTo>
                <a:lnTo>
                  <a:pt x="35" y="460"/>
                </a:lnTo>
                <a:lnTo>
                  <a:pt x="33" y="458"/>
                </a:lnTo>
                <a:lnTo>
                  <a:pt x="36" y="457"/>
                </a:lnTo>
                <a:lnTo>
                  <a:pt x="32" y="454"/>
                </a:lnTo>
                <a:lnTo>
                  <a:pt x="39" y="449"/>
                </a:lnTo>
                <a:lnTo>
                  <a:pt x="43" y="452"/>
                </a:lnTo>
                <a:lnTo>
                  <a:pt x="39" y="454"/>
                </a:lnTo>
                <a:lnTo>
                  <a:pt x="40" y="456"/>
                </a:lnTo>
                <a:close/>
                <a:moveTo>
                  <a:pt x="28" y="457"/>
                </a:moveTo>
                <a:lnTo>
                  <a:pt x="27" y="453"/>
                </a:lnTo>
                <a:lnTo>
                  <a:pt x="29" y="452"/>
                </a:lnTo>
                <a:lnTo>
                  <a:pt x="30" y="455"/>
                </a:lnTo>
                <a:lnTo>
                  <a:pt x="28" y="457"/>
                </a:lnTo>
                <a:close/>
                <a:moveTo>
                  <a:pt x="21" y="458"/>
                </a:moveTo>
                <a:lnTo>
                  <a:pt x="19" y="454"/>
                </a:lnTo>
                <a:lnTo>
                  <a:pt x="26" y="455"/>
                </a:lnTo>
                <a:lnTo>
                  <a:pt x="21" y="458"/>
                </a:lnTo>
                <a:close/>
                <a:moveTo>
                  <a:pt x="20" y="462"/>
                </a:moveTo>
                <a:lnTo>
                  <a:pt x="22" y="459"/>
                </a:lnTo>
                <a:lnTo>
                  <a:pt x="26" y="461"/>
                </a:lnTo>
                <a:lnTo>
                  <a:pt x="20" y="462"/>
                </a:lnTo>
                <a:close/>
                <a:moveTo>
                  <a:pt x="28" y="467"/>
                </a:moveTo>
                <a:lnTo>
                  <a:pt x="21" y="463"/>
                </a:lnTo>
                <a:lnTo>
                  <a:pt x="27" y="461"/>
                </a:lnTo>
                <a:lnTo>
                  <a:pt x="28" y="467"/>
                </a:lnTo>
                <a:close/>
                <a:moveTo>
                  <a:pt x="24" y="469"/>
                </a:moveTo>
                <a:lnTo>
                  <a:pt x="23" y="467"/>
                </a:lnTo>
                <a:lnTo>
                  <a:pt x="23" y="466"/>
                </a:lnTo>
                <a:lnTo>
                  <a:pt x="28" y="467"/>
                </a:lnTo>
                <a:lnTo>
                  <a:pt x="24" y="469"/>
                </a:lnTo>
                <a:close/>
                <a:moveTo>
                  <a:pt x="30" y="477"/>
                </a:moveTo>
                <a:lnTo>
                  <a:pt x="28" y="475"/>
                </a:lnTo>
                <a:lnTo>
                  <a:pt x="29" y="470"/>
                </a:lnTo>
                <a:lnTo>
                  <a:pt x="31" y="471"/>
                </a:lnTo>
                <a:lnTo>
                  <a:pt x="30" y="477"/>
                </a:lnTo>
                <a:close/>
                <a:moveTo>
                  <a:pt x="18" y="477"/>
                </a:moveTo>
                <a:lnTo>
                  <a:pt x="18" y="471"/>
                </a:lnTo>
                <a:lnTo>
                  <a:pt x="20" y="471"/>
                </a:lnTo>
                <a:lnTo>
                  <a:pt x="21" y="475"/>
                </a:lnTo>
                <a:lnTo>
                  <a:pt x="18" y="477"/>
                </a:lnTo>
                <a:close/>
                <a:moveTo>
                  <a:pt x="9" y="484"/>
                </a:moveTo>
                <a:lnTo>
                  <a:pt x="11" y="482"/>
                </a:lnTo>
                <a:lnTo>
                  <a:pt x="9" y="479"/>
                </a:lnTo>
                <a:lnTo>
                  <a:pt x="14" y="477"/>
                </a:lnTo>
                <a:lnTo>
                  <a:pt x="13" y="482"/>
                </a:lnTo>
                <a:lnTo>
                  <a:pt x="9" y="484"/>
                </a:lnTo>
                <a:close/>
                <a:moveTo>
                  <a:pt x="28" y="486"/>
                </a:moveTo>
                <a:lnTo>
                  <a:pt x="26" y="482"/>
                </a:lnTo>
                <a:lnTo>
                  <a:pt x="29" y="483"/>
                </a:lnTo>
                <a:lnTo>
                  <a:pt x="28" y="486"/>
                </a:lnTo>
                <a:close/>
                <a:moveTo>
                  <a:pt x="12" y="524"/>
                </a:moveTo>
                <a:lnTo>
                  <a:pt x="7" y="523"/>
                </a:lnTo>
                <a:lnTo>
                  <a:pt x="13" y="519"/>
                </a:lnTo>
                <a:lnTo>
                  <a:pt x="12" y="524"/>
                </a:lnTo>
                <a:close/>
                <a:moveTo>
                  <a:pt x="8" y="538"/>
                </a:moveTo>
                <a:lnTo>
                  <a:pt x="6" y="532"/>
                </a:lnTo>
                <a:lnTo>
                  <a:pt x="2" y="531"/>
                </a:lnTo>
                <a:lnTo>
                  <a:pt x="5" y="529"/>
                </a:lnTo>
                <a:lnTo>
                  <a:pt x="2" y="530"/>
                </a:lnTo>
                <a:lnTo>
                  <a:pt x="3" y="523"/>
                </a:lnTo>
                <a:lnTo>
                  <a:pt x="5" y="523"/>
                </a:lnTo>
                <a:lnTo>
                  <a:pt x="9" y="534"/>
                </a:lnTo>
                <a:lnTo>
                  <a:pt x="8" y="538"/>
                </a:lnTo>
                <a:close/>
                <a:moveTo>
                  <a:pt x="10" y="533"/>
                </a:moveTo>
                <a:lnTo>
                  <a:pt x="7" y="524"/>
                </a:lnTo>
                <a:lnTo>
                  <a:pt x="13" y="527"/>
                </a:lnTo>
                <a:lnTo>
                  <a:pt x="10" y="533"/>
                </a:lnTo>
                <a:close/>
                <a:moveTo>
                  <a:pt x="17" y="530"/>
                </a:moveTo>
                <a:lnTo>
                  <a:pt x="16" y="526"/>
                </a:lnTo>
                <a:lnTo>
                  <a:pt x="19" y="529"/>
                </a:lnTo>
                <a:lnTo>
                  <a:pt x="17" y="530"/>
                </a:lnTo>
                <a:close/>
                <a:moveTo>
                  <a:pt x="16" y="538"/>
                </a:moveTo>
                <a:lnTo>
                  <a:pt x="10" y="534"/>
                </a:lnTo>
                <a:lnTo>
                  <a:pt x="15" y="533"/>
                </a:lnTo>
                <a:lnTo>
                  <a:pt x="14" y="526"/>
                </a:lnTo>
                <a:lnTo>
                  <a:pt x="17" y="535"/>
                </a:lnTo>
                <a:lnTo>
                  <a:pt x="16" y="538"/>
                </a:lnTo>
                <a:close/>
                <a:moveTo>
                  <a:pt x="2" y="538"/>
                </a:moveTo>
                <a:lnTo>
                  <a:pt x="4" y="536"/>
                </a:lnTo>
                <a:lnTo>
                  <a:pt x="1" y="536"/>
                </a:lnTo>
                <a:lnTo>
                  <a:pt x="1" y="533"/>
                </a:lnTo>
                <a:lnTo>
                  <a:pt x="5" y="532"/>
                </a:lnTo>
                <a:lnTo>
                  <a:pt x="6" y="535"/>
                </a:lnTo>
                <a:lnTo>
                  <a:pt x="2" y="538"/>
                </a:lnTo>
                <a:close/>
                <a:moveTo>
                  <a:pt x="8" y="555"/>
                </a:moveTo>
                <a:lnTo>
                  <a:pt x="6" y="550"/>
                </a:lnTo>
                <a:lnTo>
                  <a:pt x="12" y="552"/>
                </a:lnTo>
                <a:lnTo>
                  <a:pt x="13" y="546"/>
                </a:lnTo>
                <a:lnTo>
                  <a:pt x="9" y="540"/>
                </a:lnTo>
                <a:lnTo>
                  <a:pt x="17" y="538"/>
                </a:lnTo>
                <a:lnTo>
                  <a:pt x="18" y="551"/>
                </a:lnTo>
                <a:lnTo>
                  <a:pt x="16" y="559"/>
                </a:lnTo>
                <a:lnTo>
                  <a:pt x="19" y="559"/>
                </a:lnTo>
                <a:lnTo>
                  <a:pt x="18" y="564"/>
                </a:lnTo>
                <a:lnTo>
                  <a:pt x="13" y="567"/>
                </a:lnTo>
                <a:lnTo>
                  <a:pt x="12" y="566"/>
                </a:lnTo>
                <a:lnTo>
                  <a:pt x="15" y="564"/>
                </a:lnTo>
                <a:lnTo>
                  <a:pt x="12" y="564"/>
                </a:lnTo>
                <a:lnTo>
                  <a:pt x="12" y="556"/>
                </a:lnTo>
                <a:lnTo>
                  <a:pt x="15" y="552"/>
                </a:lnTo>
                <a:lnTo>
                  <a:pt x="11" y="555"/>
                </a:lnTo>
                <a:lnTo>
                  <a:pt x="10" y="564"/>
                </a:lnTo>
                <a:lnTo>
                  <a:pt x="4" y="553"/>
                </a:lnTo>
                <a:lnTo>
                  <a:pt x="5" y="550"/>
                </a:lnTo>
                <a:lnTo>
                  <a:pt x="8" y="555"/>
                </a:lnTo>
                <a:close/>
                <a:moveTo>
                  <a:pt x="7" y="546"/>
                </a:moveTo>
                <a:lnTo>
                  <a:pt x="5" y="543"/>
                </a:lnTo>
                <a:lnTo>
                  <a:pt x="4" y="545"/>
                </a:lnTo>
                <a:lnTo>
                  <a:pt x="1" y="542"/>
                </a:lnTo>
                <a:lnTo>
                  <a:pt x="6" y="541"/>
                </a:lnTo>
                <a:lnTo>
                  <a:pt x="7" y="546"/>
                </a:lnTo>
                <a:close/>
                <a:moveTo>
                  <a:pt x="3" y="550"/>
                </a:moveTo>
                <a:lnTo>
                  <a:pt x="1" y="549"/>
                </a:lnTo>
                <a:lnTo>
                  <a:pt x="5" y="545"/>
                </a:lnTo>
                <a:lnTo>
                  <a:pt x="5" y="544"/>
                </a:lnTo>
                <a:lnTo>
                  <a:pt x="6" y="546"/>
                </a:lnTo>
                <a:lnTo>
                  <a:pt x="7" y="546"/>
                </a:lnTo>
                <a:lnTo>
                  <a:pt x="3" y="550"/>
                </a:lnTo>
                <a:close/>
                <a:moveTo>
                  <a:pt x="11" y="550"/>
                </a:moveTo>
                <a:lnTo>
                  <a:pt x="7" y="547"/>
                </a:lnTo>
                <a:lnTo>
                  <a:pt x="11" y="545"/>
                </a:lnTo>
                <a:lnTo>
                  <a:pt x="11" y="550"/>
                </a:lnTo>
                <a:close/>
                <a:moveTo>
                  <a:pt x="8" y="564"/>
                </a:moveTo>
                <a:lnTo>
                  <a:pt x="2" y="563"/>
                </a:lnTo>
                <a:lnTo>
                  <a:pt x="2" y="558"/>
                </a:lnTo>
                <a:lnTo>
                  <a:pt x="5" y="558"/>
                </a:lnTo>
                <a:lnTo>
                  <a:pt x="8" y="564"/>
                </a:lnTo>
                <a:close/>
                <a:moveTo>
                  <a:pt x="15" y="591"/>
                </a:moveTo>
                <a:lnTo>
                  <a:pt x="11" y="586"/>
                </a:lnTo>
                <a:lnTo>
                  <a:pt x="16" y="586"/>
                </a:lnTo>
                <a:lnTo>
                  <a:pt x="15" y="582"/>
                </a:lnTo>
                <a:lnTo>
                  <a:pt x="19" y="584"/>
                </a:lnTo>
                <a:lnTo>
                  <a:pt x="19" y="590"/>
                </a:lnTo>
                <a:lnTo>
                  <a:pt x="15" y="591"/>
                </a:lnTo>
                <a:close/>
                <a:moveTo>
                  <a:pt x="83" y="683"/>
                </a:moveTo>
                <a:lnTo>
                  <a:pt x="83" y="679"/>
                </a:lnTo>
                <a:lnTo>
                  <a:pt x="93" y="681"/>
                </a:lnTo>
                <a:lnTo>
                  <a:pt x="83" y="683"/>
                </a:lnTo>
                <a:close/>
                <a:moveTo>
                  <a:pt x="119" y="702"/>
                </a:moveTo>
                <a:lnTo>
                  <a:pt x="116" y="698"/>
                </a:lnTo>
                <a:lnTo>
                  <a:pt x="119" y="697"/>
                </a:lnTo>
                <a:lnTo>
                  <a:pt x="119" y="702"/>
                </a:lnTo>
                <a:close/>
                <a:moveTo>
                  <a:pt x="37" y="624"/>
                </a:moveTo>
                <a:lnTo>
                  <a:pt x="29" y="628"/>
                </a:lnTo>
                <a:lnTo>
                  <a:pt x="31" y="624"/>
                </a:lnTo>
                <a:lnTo>
                  <a:pt x="28" y="611"/>
                </a:lnTo>
                <a:lnTo>
                  <a:pt x="34" y="616"/>
                </a:lnTo>
                <a:lnTo>
                  <a:pt x="39" y="613"/>
                </a:lnTo>
                <a:lnTo>
                  <a:pt x="40" y="617"/>
                </a:lnTo>
                <a:lnTo>
                  <a:pt x="42" y="612"/>
                </a:lnTo>
                <a:lnTo>
                  <a:pt x="40" y="616"/>
                </a:lnTo>
                <a:lnTo>
                  <a:pt x="39" y="613"/>
                </a:lnTo>
                <a:lnTo>
                  <a:pt x="43" y="611"/>
                </a:lnTo>
                <a:lnTo>
                  <a:pt x="45" y="618"/>
                </a:lnTo>
                <a:lnTo>
                  <a:pt x="40" y="621"/>
                </a:lnTo>
                <a:lnTo>
                  <a:pt x="46" y="618"/>
                </a:lnTo>
                <a:lnTo>
                  <a:pt x="43" y="610"/>
                </a:lnTo>
                <a:lnTo>
                  <a:pt x="46" y="609"/>
                </a:lnTo>
                <a:lnTo>
                  <a:pt x="46" y="606"/>
                </a:lnTo>
                <a:lnTo>
                  <a:pt x="35" y="599"/>
                </a:lnTo>
                <a:lnTo>
                  <a:pt x="45" y="606"/>
                </a:lnTo>
                <a:lnTo>
                  <a:pt x="35" y="602"/>
                </a:lnTo>
                <a:lnTo>
                  <a:pt x="39" y="606"/>
                </a:lnTo>
                <a:lnTo>
                  <a:pt x="36" y="608"/>
                </a:lnTo>
                <a:lnTo>
                  <a:pt x="40" y="607"/>
                </a:lnTo>
                <a:lnTo>
                  <a:pt x="35" y="613"/>
                </a:lnTo>
                <a:lnTo>
                  <a:pt x="33" y="603"/>
                </a:lnTo>
                <a:lnTo>
                  <a:pt x="35" y="614"/>
                </a:lnTo>
                <a:lnTo>
                  <a:pt x="31" y="612"/>
                </a:lnTo>
                <a:lnTo>
                  <a:pt x="30" y="607"/>
                </a:lnTo>
                <a:lnTo>
                  <a:pt x="33" y="611"/>
                </a:lnTo>
                <a:lnTo>
                  <a:pt x="30" y="605"/>
                </a:lnTo>
                <a:lnTo>
                  <a:pt x="32" y="604"/>
                </a:lnTo>
                <a:lnTo>
                  <a:pt x="29" y="606"/>
                </a:lnTo>
                <a:lnTo>
                  <a:pt x="26" y="602"/>
                </a:lnTo>
                <a:lnTo>
                  <a:pt x="26" y="596"/>
                </a:lnTo>
                <a:lnTo>
                  <a:pt x="30" y="602"/>
                </a:lnTo>
                <a:lnTo>
                  <a:pt x="28" y="592"/>
                </a:lnTo>
                <a:lnTo>
                  <a:pt x="23" y="593"/>
                </a:lnTo>
                <a:lnTo>
                  <a:pt x="21" y="587"/>
                </a:lnTo>
                <a:lnTo>
                  <a:pt x="27" y="586"/>
                </a:lnTo>
                <a:lnTo>
                  <a:pt x="28" y="580"/>
                </a:lnTo>
                <a:lnTo>
                  <a:pt x="31" y="582"/>
                </a:lnTo>
                <a:lnTo>
                  <a:pt x="28" y="578"/>
                </a:lnTo>
                <a:lnTo>
                  <a:pt x="31" y="575"/>
                </a:lnTo>
                <a:lnTo>
                  <a:pt x="24" y="584"/>
                </a:lnTo>
                <a:lnTo>
                  <a:pt x="20" y="576"/>
                </a:lnTo>
                <a:lnTo>
                  <a:pt x="26" y="578"/>
                </a:lnTo>
                <a:lnTo>
                  <a:pt x="15" y="571"/>
                </a:lnTo>
                <a:lnTo>
                  <a:pt x="20" y="568"/>
                </a:lnTo>
                <a:lnTo>
                  <a:pt x="27" y="572"/>
                </a:lnTo>
                <a:lnTo>
                  <a:pt x="19" y="566"/>
                </a:lnTo>
                <a:lnTo>
                  <a:pt x="26" y="568"/>
                </a:lnTo>
                <a:lnTo>
                  <a:pt x="20" y="563"/>
                </a:lnTo>
                <a:lnTo>
                  <a:pt x="24" y="560"/>
                </a:lnTo>
                <a:lnTo>
                  <a:pt x="20" y="560"/>
                </a:lnTo>
                <a:lnTo>
                  <a:pt x="21" y="557"/>
                </a:lnTo>
                <a:lnTo>
                  <a:pt x="24" y="556"/>
                </a:lnTo>
                <a:lnTo>
                  <a:pt x="23" y="554"/>
                </a:lnTo>
                <a:lnTo>
                  <a:pt x="24" y="550"/>
                </a:lnTo>
                <a:lnTo>
                  <a:pt x="27" y="552"/>
                </a:lnTo>
                <a:lnTo>
                  <a:pt x="24" y="546"/>
                </a:lnTo>
                <a:lnTo>
                  <a:pt x="27" y="545"/>
                </a:lnTo>
                <a:lnTo>
                  <a:pt x="24" y="545"/>
                </a:lnTo>
                <a:lnTo>
                  <a:pt x="21" y="556"/>
                </a:lnTo>
                <a:lnTo>
                  <a:pt x="19" y="553"/>
                </a:lnTo>
                <a:lnTo>
                  <a:pt x="18" y="540"/>
                </a:lnTo>
                <a:lnTo>
                  <a:pt x="24" y="539"/>
                </a:lnTo>
                <a:lnTo>
                  <a:pt x="19" y="536"/>
                </a:lnTo>
                <a:lnTo>
                  <a:pt x="24" y="534"/>
                </a:lnTo>
                <a:lnTo>
                  <a:pt x="24" y="531"/>
                </a:lnTo>
                <a:lnTo>
                  <a:pt x="16" y="523"/>
                </a:lnTo>
                <a:lnTo>
                  <a:pt x="20" y="523"/>
                </a:lnTo>
                <a:lnTo>
                  <a:pt x="21" y="528"/>
                </a:lnTo>
                <a:lnTo>
                  <a:pt x="20" y="523"/>
                </a:lnTo>
                <a:lnTo>
                  <a:pt x="28" y="523"/>
                </a:lnTo>
                <a:lnTo>
                  <a:pt x="31" y="528"/>
                </a:lnTo>
                <a:lnTo>
                  <a:pt x="35" y="525"/>
                </a:lnTo>
                <a:lnTo>
                  <a:pt x="32" y="526"/>
                </a:lnTo>
                <a:lnTo>
                  <a:pt x="30" y="521"/>
                </a:lnTo>
                <a:lnTo>
                  <a:pt x="35" y="523"/>
                </a:lnTo>
                <a:lnTo>
                  <a:pt x="28" y="518"/>
                </a:lnTo>
                <a:lnTo>
                  <a:pt x="28" y="513"/>
                </a:lnTo>
                <a:lnTo>
                  <a:pt x="28" y="518"/>
                </a:lnTo>
                <a:lnTo>
                  <a:pt x="26" y="520"/>
                </a:lnTo>
                <a:lnTo>
                  <a:pt x="14" y="517"/>
                </a:lnTo>
                <a:lnTo>
                  <a:pt x="17" y="514"/>
                </a:lnTo>
                <a:lnTo>
                  <a:pt x="22" y="518"/>
                </a:lnTo>
                <a:lnTo>
                  <a:pt x="20" y="516"/>
                </a:lnTo>
                <a:lnTo>
                  <a:pt x="24" y="513"/>
                </a:lnTo>
                <a:lnTo>
                  <a:pt x="20" y="515"/>
                </a:lnTo>
                <a:lnTo>
                  <a:pt x="17" y="511"/>
                </a:lnTo>
                <a:lnTo>
                  <a:pt x="20" y="507"/>
                </a:lnTo>
                <a:lnTo>
                  <a:pt x="23" y="509"/>
                </a:lnTo>
                <a:lnTo>
                  <a:pt x="26" y="503"/>
                </a:lnTo>
                <a:lnTo>
                  <a:pt x="20" y="497"/>
                </a:lnTo>
                <a:lnTo>
                  <a:pt x="16" y="497"/>
                </a:lnTo>
                <a:lnTo>
                  <a:pt x="17" y="500"/>
                </a:lnTo>
                <a:lnTo>
                  <a:pt x="10" y="497"/>
                </a:lnTo>
                <a:lnTo>
                  <a:pt x="11" y="491"/>
                </a:lnTo>
                <a:lnTo>
                  <a:pt x="2" y="496"/>
                </a:lnTo>
                <a:lnTo>
                  <a:pt x="5" y="500"/>
                </a:lnTo>
                <a:lnTo>
                  <a:pt x="4" y="501"/>
                </a:lnTo>
                <a:lnTo>
                  <a:pt x="0" y="495"/>
                </a:lnTo>
                <a:lnTo>
                  <a:pt x="13" y="484"/>
                </a:lnTo>
                <a:lnTo>
                  <a:pt x="15" y="478"/>
                </a:lnTo>
                <a:lnTo>
                  <a:pt x="19" y="477"/>
                </a:lnTo>
                <a:lnTo>
                  <a:pt x="23" y="478"/>
                </a:lnTo>
                <a:lnTo>
                  <a:pt x="22" y="484"/>
                </a:lnTo>
                <a:lnTo>
                  <a:pt x="17" y="485"/>
                </a:lnTo>
                <a:lnTo>
                  <a:pt x="27" y="489"/>
                </a:lnTo>
                <a:lnTo>
                  <a:pt x="24" y="486"/>
                </a:lnTo>
                <a:lnTo>
                  <a:pt x="26" y="484"/>
                </a:lnTo>
                <a:lnTo>
                  <a:pt x="28" y="488"/>
                </a:lnTo>
                <a:lnTo>
                  <a:pt x="24" y="493"/>
                </a:lnTo>
                <a:lnTo>
                  <a:pt x="27" y="493"/>
                </a:lnTo>
                <a:lnTo>
                  <a:pt x="32" y="483"/>
                </a:lnTo>
                <a:lnTo>
                  <a:pt x="29" y="488"/>
                </a:lnTo>
                <a:lnTo>
                  <a:pt x="29" y="481"/>
                </a:lnTo>
                <a:lnTo>
                  <a:pt x="36" y="475"/>
                </a:lnTo>
                <a:lnTo>
                  <a:pt x="31" y="477"/>
                </a:lnTo>
                <a:lnTo>
                  <a:pt x="31" y="470"/>
                </a:lnTo>
                <a:lnTo>
                  <a:pt x="35" y="467"/>
                </a:lnTo>
                <a:lnTo>
                  <a:pt x="32" y="466"/>
                </a:lnTo>
                <a:lnTo>
                  <a:pt x="34" y="465"/>
                </a:lnTo>
                <a:lnTo>
                  <a:pt x="34" y="461"/>
                </a:lnTo>
                <a:lnTo>
                  <a:pt x="36" y="460"/>
                </a:lnTo>
                <a:lnTo>
                  <a:pt x="42" y="457"/>
                </a:lnTo>
                <a:lnTo>
                  <a:pt x="44" y="451"/>
                </a:lnTo>
                <a:lnTo>
                  <a:pt x="35" y="445"/>
                </a:lnTo>
                <a:lnTo>
                  <a:pt x="41" y="437"/>
                </a:lnTo>
                <a:lnTo>
                  <a:pt x="38" y="436"/>
                </a:lnTo>
                <a:lnTo>
                  <a:pt x="38" y="428"/>
                </a:lnTo>
                <a:lnTo>
                  <a:pt x="42" y="423"/>
                </a:lnTo>
                <a:lnTo>
                  <a:pt x="40" y="414"/>
                </a:lnTo>
                <a:lnTo>
                  <a:pt x="45" y="413"/>
                </a:lnTo>
                <a:lnTo>
                  <a:pt x="41" y="409"/>
                </a:lnTo>
                <a:lnTo>
                  <a:pt x="45" y="406"/>
                </a:lnTo>
                <a:lnTo>
                  <a:pt x="47" y="412"/>
                </a:lnTo>
                <a:lnTo>
                  <a:pt x="46" y="402"/>
                </a:lnTo>
                <a:lnTo>
                  <a:pt x="40" y="402"/>
                </a:lnTo>
                <a:lnTo>
                  <a:pt x="48" y="397"/>
                </a:lnTo>
                <a:lnTo>
                  <a:pt x="49" y="393"/>
                </a:lnTo>
                <a:lnTo>
                  <a:pt x="46" y="397"/>
                </a:lnTo>
                <a:lnTo>
                  <a:pt x="39" y="393"/>
                </a:lnTo>
                <a:lnTo>
                  <a:pt x="37" y="398"/>
                </a:lnTo>
                <a:lnTo>
                  <a:pt x="31" y="399"/>
                </a:lnTo>
                <a:lnTo>
                  <a:pt x="28" y="398"/>
                </a:lnTo>
                <a:lnTo>
                  <a:pt x="32" y="394"/>
                </a:lnTo>
                <a:lnTo>
                  <a:pt x="26" y="393"/>
                </a:lnTo>
                <a:lnTo>
                  <a:pt x="24" y="383"/>
                </a:lnTo>
                <a:lnTo>
                  <a:pt x="28" y="375"/>
                </a:lnTo>
                <a:lnTo>
                  <a:pt x="28" y="366"/>
                </a:lnTo>
                <a:lnTo>
                  <a:pt x="34" y="363"/>
                </a:lnTo>
                <a:lnTo>
                  <a:pt x="35" y="353"/>
                </a:lnTo>
                <a:lnTo>
                  <a:pt x="31" y="339"/>
                </a:lnTo>
                <a:lnTo>
                  <a:pt x="32" y="330"/>
                </a:lnTo>
                <a:lnTo>
                  <a:pt x="29" y="325"/>
                </a:lnTo>
                <a:lnTo>
                  <a:pt x="29" y="318"/>
                </a:lnTo>
                <a:lnTo>
                  <a:pt x="30" y="314"/>
                </a:lnTo>
                <a:lnTo>
                  <a:pt x="36" y="314"/>
                </a:lnTo>
                <a:lnTo>
                  <a:pt x="37" y="306"/>
                </a:lnTo>
                <a:lnTo>
                  <a:pt x="39" y="306"/>
                </a:lnTo>
                <a:lnTo>
                  <a:pt x="42" y="294"/>
                </a:lnTo>
                <a:lnTo>
                  <a:pt x="45" y="291"/>
                </a:lnTo>
                <a:lnTo>
                  <a:pt x="43" y="287"/>
                </a:lnTo>
                <a:lnTo>
                  <a:pt x="50" y="278"/>
                </a:lnTo>
                <a:lnTo>
                  <a:pt x="53" y="262"/>
                </a:lnTo>
                <a:lnTo>
                  <a:pt x="58" y="254"/>
                </a:lnTo>
                <a:lnTo>
                  <a:pt x="56" y="245"/>
                </a:lnTo>
                <a:lnTo>
                  <a:pt x="61" y="237"/>
                </a:lnTo>
                <a:lnTo>
                  <a:pt x="57" y="205"/>
                </a:lnTo>
                <a:lnTo>
                  <a:pt x="58" y="197"/>
                </a:lnTo>
                <a:lnTo>
                  <a:pt x="61" y="196"/>
                </a:lnTo>
                <a:lnTo>
                  <a:pt x="63" y="192"/>
                </a:lnTo>
                <a:lnTo>
                  <a:pt x="60" y="175"/>
                </a:lnTo>
                <a:lnTo>
                  <a:pt x="68" y="155"/>
                </a:lnTo>
                <a:lnTo>
                  <a:pt x="68" y="148"/>
                </a:lnTo>
                <a:lnTo>
                  <a:pt x="70" y="145"/>
                </a:lnTo>
                <a:lnTo>
                  <a:pt x="72" y="134"/>
                </a:lnTo>
                <a:lnTo>
                  <a:pt x="71" y="126"/>
                </a:lnTo>
                <a:lnTo>
                  <a:pt x="75" y="119"/>
                </a:lnTo>
                <a:lnTo>
                  <a:pt x="73" y="109"/>
                </a:lnTo>
                <a:lnTo>
                  <a:pt x="76" y="91"/>
                </a:lnTo>
                <a:lnTo>
                  <a:pt x="72" y="90"/>
                </a:lnTo>
                <a:lnTo>
                  <a:pt x="73" y="84"/>
                </a:lnTo>
                <a:lnTo>
                  <a:pt x="77" y="81"/>
                </a:lnTo>
                <a:lnTo>
                  <a:pt x="80" y="58"/>
                </a:lnTo>
                <a:lnTo>
                  <a:pt x="76" y="12"/>
                </a:lnTo>
                <a:lnTo>
                  <a:pt x="82" y="11"/>
                </a:lnTo>
                <a:lnTo>
                  <a:pt x="84" y="7"/>
                </a:lnTo>
                <a:lnTo>
                  <a:pt x="84" y="3"/>
                </a:lnTo>
                <a:lnTo>
                  <a:pt x="88" y="0"/>
                </a:lnTo>
                <a:lnTo>
                  <a:pt x="91" y="7"/>
                </a:lnTo>
                <a:lnTo>
                  <a:pt x="94" y="8"/>
                </a:lnTo>
                <a:lnTo>
                  <a:pt x="96" y="22"/>
                </a:lnTo>
                <a:lnTo>
                  <a:pt x="103" y="29"/>
                </a:lnTo>
                <a:lnTo>
                  <a:pt x="100" y="33"/>
                </a:lnTo>
                <a:lnTo>
                  <a:pt x="102" y="36"/>
                </a:lnTo>
                <a:lnTo>
                  <a:pt x="99" y="39"/>
                </a:lnTo>
                <a:lnTo>
                  <a:pt x="99" y="44"/>
                </a:lnTo>
                <a:lnTo>
                  <a:pt x="103" y="47"/>
                </a:lnTo>
                <a:lnTo>
                  <a:pt x="102" y="50"/>
                </a:lnTo>
                <a:lnTo>
                  <a:pt x="107" y="57"/>
                </a:lnTo>
                <a:lnTo>
                  <a:pt x="111" y="80"/>
                </a:lnTo>
                <a:lnTo>
                  <a:pt x="121" y="80"/>
                </a:lnTo>
                <a:lnTo>
                  <a:pt x="123" y="83"/>
                </a:lnTo>
                <a:lnTo>
                  <a:pt x="119" y="98"/>
                </a:lnTo>
                <a:lnTo>
                  <a:pt x="106" y="104"/>
                </a:lnTo>
                <a:lnTo>
                  <a:pt x="102" y="110"/>
                </a:lnTo>
                <a:lnTo>
                  <a:pt x="104" y="116"/>
                </a:lnTo>
                <a:lnTo>
                  <a:pt x="101" y="121"/>
                </a:lnTo>
                <a:lnTo>
                  <a:pt x="104" y="132"/>
                </a:lnTo>
                <a:lnTo>
                  <a:pt x="101" y="137"/>
                </a:lnTo>
                <a:lnTo>
                  <a:pt x="106" y="144"/>
                </a:lnTo>
                <a:lnTo>
                  <a:pt x="98" y="147"/>
                </a:lnTo>
                <a:lnTo>
                  <a:pt x="93" y="160"/>
                </a:lnTo>
                <a:lnTo>
                  <a:pt x="86" y="167"/>
                </a:lnTo>
                <a:lnTo>
                  <a:pt x="84" y="178"/>
                </a:lnTo>
                <a:lnTo>
                  <a:pt x="81" y="182"/>
                </a:lnTo>
                <a:lnTo>
                  <a:pt x="84" y="196"/>
                </a:lnTo>
                <a:lnTo>
                  <a:pt x="78" y="202"/>
                </a:lnTo>
                <a:lnTo>
                  <a:pt x="77" y="210"/>
                </a:lnTo>
                <a:lnTo>
                  <a:pt x="74" y="212"/>
                </a:lnTo>
                <a:lnTo>
                  <a:pt x="73" y="219"/>
                </a:lnTo>
                <a:lnTo>
                  <a:pt x="78" y="225"/>
                </a:lnTo>
                <a:lnTo>
                  <a:pt x="77" y="230"/>
                </a:lnTo>
                <a:lnTo>
                  <a:pt x="81" y="241"/>
                </a:lnTo>
                <a:lnTo>
                  <a:pt x="80" y="246"/>
                </a:lnTo>
                <a:lnTo>
                  <a:pt x="84" y="249"/>
                </a:lnTo>
                <a:lnTo>
                  <a:pt x="83" y="255"/>
                </a:lnTo>
                <a:lnTo>
                  <a:pt x="84" y="264"/>
                </a:lnTo>
                <a:lnTo>
                  <a:pt x="80" y="264"/>
                </a:lnTo>
                <a:lnTo>
                  <a:pt x="76" y="279"/>
                </a:lnTo>
                <a:lnTo>
                  <a:pt x="73" y="281"/>
                </a:lnTo>
                <a:lnTo>
                  <a:pt x="76" y="291"/>
                </a:lnTo>
                <a:lnTo>
                  <a:pt x="75" y="296"/>
                </a:lnTo>
                <a:lnTo>
                  <a:pt x="71" y="299"/>
                </a:lnTo>
                <a:lnTo>
                  <a:pt x="71" y="301"/>
                </a:lnTo>
                <a:lnTo>
                  <a:pt x="66" y="302"/>
                </a:lnTo>
                <a:lnTo>
                  <a:pt x="64" y="308"/>
                </a:lnTo>
                <a:lnTo>
                  <a:pt x="65" y="324"/>
                </a:lnTo>
                <a:lnTo>
                  <a:pt x="69" y="340"/>
                </a:lnTo>
                <a:lnTo>
                  <a:pt x="61" y="346"/>
                </a:lnTo>
                <a:lnTo>
                  <a:pt x="61" y="353"/>
                </a:lnTo>
                <a:lnTo>
                  <a:pt x="60" y="359"/>
                </a:lnTo>
                <a:lnTo>
                  <a:pt x="57" y="358"/>
                </a:lnTo>
                <a:lnTo>
                  <a:pt x="58" y="365"/>
                </a:lnTo>
                <a:lnTo>
                  <a:pt x="55" y="370"/>
                </a:lnTo>
                <a:lnTo>
                  <a:pt x="58" y="372"/>
                </a:lnTo>
                <a:lnTo>
                  <a:pt x="54" y="379"/>
                </a:lnTo>
                <a:lnTo>
                  <a:pt x="55" y="383"/>
                </a:lnTo>
                <a:lnTo>
                  <a:pt x="54" y="397"/>
                </a:lnTo>
                <a:lnTo>
                  <a:pt x="57" y="405"/>
                </a:lnTo>
                <a:lnTo>
                  <a:pt x="51" y="408"/>
                </a:lnTo>
                <a:lnTo>
                  <a:pt x="51" y="422"/>
                </a:lnTo>
                <a:lnTo>
                  <a:pt x="57" y="425"/>
                </a:lnTo>
                <a:lnTo>
                  <a:pt x="54" y="431"/>
                </a:lnTo>
                <a:lnTo>
                  <a:pt x="57" y="434"/>
                </a:lnTo>
                <a:lnTo>
                  <a:pt x="55" y="437"/>
                </a:lnTo>
                <a:lnTo>
                  <a:pt x="57" y="439"/>
                </a:lnTo>
                <a:lnTo>
                  <a:pt x="55" y="449"/>
                </a:lnTo>
                <a:lnTo>
                  <a:pt x="65" y="452"/>
                </a:lnTo>
                <a:lnTo>
                  <a:pt x="63" y="457"/>
                </a:lnTo>
                <a:lnTo>
                  <a:pt x="51" y="457"/>
                </a:lnTo>
                <a:lnTo>
                  <a:pt x="52" y="459"/>
                </a:lnTo>
                <a:lnTo>
                  <a:pt x="59" y="461"/>
                </a:lnTo>
                <a:lnTo>
                  <a:pt x="63" y="467"/>
                </a:lnTo>
                <a:lnTo>
                  <a:pt x="56" y="474"/>
                </a:lnTo>
                <a:lnTo>
                  <a:pt x="58" y="481"/>
                </a:lnTo>
                <a:lnTo>
                  <a:pt x="54" y="485"/>
                </a:lnTo>
                <a:lnTo>
                  <a:pt x="57" y="486"/>
                </a:lnTo>
                <a:lnTo>
                  <a:pt x="57" y="496"/>
                </a:lnTo>
                <a:lnTo>
                  <a:pt x="54" y="498"/>
                </a:lnTo>
                <a:lnTo>
                  <a:pt x="55" y="507"/>
                </a:lnTo>
                <a:lnTo>
                  <a:pt x="48" y="511"/>
                </a:lnTo>
                <a:lnTo>
                  <a:pt x="45" y="521"/>
                </a:lnTo>
                <a:lnTo>
                  <a:pt x="49" y="524"/>
                </a:lnTo>
                <a:lnTo>
                  <a:pt x="49" y="530"/>
                </a:lnTo>
                <a:lnTo>
                  <a:pt x="45" y="533"/>
                </a:lnTo>
                <a:lnTo>
                  <a:pt x="45" y="540"/>
                </a:lnTo>
                <a:lnTo>
                  <a:pt x="39" y="544"/>
                </a:lnTo>
                <a:lnTo>
                  <a:pt x="36" y="551"/>
                </a:lnTo>
                <a:lnTo>
                  <a:pt x="32" y="551"/>
                </a:lnTo>
                <a:lnTo>
                  <a:pt x="31" y="554"/>
                </a:lnTo>
                <a:lnTo>
                  <a:pt x="31" y="569"/>
                </a:lnTo>
                <a:lnTo>
                  <a:pt x="35" y="573"/>
                </a:lnTo>
                <a:lnTo>
                  <a:pt x="36" y="583"/>
                </a:lnTo>
                <a:lnTo>
                  <a:pt x="49" y="580"/>
                </a:lnTo>
                <a:lnTo>
                  <a:pt x="49" y="588"/>
                </a:lnTo>
                <a:lnTo>
                  <a:pt x="47" y="591"/>
                </a:lnTo>
                <a:lnTo>
                  <a:pt x="49" y="594"/>
                </a:lnTo>
                <a:lnTo>
                  <a:pt x="47" y="600"/>
                </a:lnTo>
                <a:lnTo>
                  <a:pt x="54" y="611"/>
                </a:lnTo>
                <a:lnTo>
                  <a:pt x="81" y="611"/>
                </a:lnTo>
                <a:lnTo>
                  <a:pt x="103" y="620"/>
                </a:lnTo>
                <a:lnTo>
                  <a:pt x="92" y="616"/>
                </a:lnTo>
                <a:lnTo>
                  <a:pt x="86" y="623"/>
                </a:lnTo>
                <a:lnTo>
                  <a:pt x="70" y="628"/>
                </a:lnTo>
                <a:lnTo>
                  <a:pt x="68" y="652"/>
                </a:lnTo>
                <a:lnTo>
                  <a:pt x="63" y="655"/>
                </a:lnTo>
                <a:lnTo>
                  <a:pt x="51" y="651"/>
                </a:lnTo>
                <a:lnTo>
                  <a:pt x="46" y="644"/>
                </a:lnTo>
                <a:lnTo>
                  <a:pt x="49" y="640"/>
                </a:lnTo>
                <a:lnTo>
                  <a:pt x="51" y="640"/>
                </a:lnTo>
                <a:lnTo>
                  <a:pt x="50" y="644"/>
                </a:lnTo>
                <a:lnTo>
                  <a:pt x="51" y="644"/>
                </a:lnTo>
                <a:lnTo>
                  <a:pt x="55" y="639"/>
                </a:lnTo>
                <a:lnTo>
                  <a:pt x="56" y="644"/>
                </a:lnTo>
                <a:lnTo>
                  <a:pt x="53" y="647"/>
                </a:lnTo>
                <a:lnTo>
                  <a:pt x="55" y="646"/>
                </a:lnTo>
                <a:lnTo>
                  <a:pt x="57" y="639"/>
                </a:lnTo>
                <a:lnTo>
                  <a:pt x="62" y="636"/>
                </a:lnTo>
                <a:lnTo>
                  <a:pt x="65" y="630"/>
                </a:lnTo>
                <a:lnTo>
                  <a:pt x="53" y="637"/>
                </a:lnTo>
                <a:lnTo>
                  <a:pt x="46" y="636"/>
                </a:lnTo>
                <a:lnTo>
                  <a:pt x="50" y="639"/>
                </a:lnTo>
                <a:lnTo>
                  <a:pt x="43" y="642"/>
                </a:lnTo>
                <a:lnTo>
                  <a:pt x="47" y="647"/>
                </a:lnTo>
                <a:lnTo>
                  <a:pt x="34" y="638"/>
                </a:lnTo>
                <a:lnTo>
                  <a:pt x="43" y="641"/>
                </a:lnTo>
                <a:lnTo>
                  <a:pt x="42" y="639"/>
                </a:lnTo>
                <a:lnTo>
                  <a:pt x="43" y="637"/>
                </a:lnTo>
                <a:lnTo>
                  <a:pt x="40" y="636"/>
                </a:lnTo>
                <a:lnTo>
                  <a:pt x="39" y="630"/>
                </a:lnTo>
                <a:lnTo>
                  <a:pt x="43" y="628"/>
                </a:lnTo>
                <a:lnTo>
                  <a:pt x="60" y="625"/>
                </a:lnTo>
                <a:lnTo>
                  <a:pt x="42" y="624"/>
                </a:lnTo>
                <a:lnTo>
                  <a:pt x="40" y="625"/>
                </a:lnTo>
                <a:lnTo>
                  <a:pt x="43" y="626"/>
                </a:lnTo>
                <a:lnTo>
                  <a:pt x="39" y="630"/>
                </a:lnTo>
                <a:lnTo>
                  <a:pt x="39" y="636"/>
                </a:lnTo>
                <a:lnTo>
                  <a:pt x="36" y="637"/>
                </a:lnTo>
                <a:lnTo>
                  <a:pt x="32" y="634"/>
                </a:lnTo>
                <a:lnTo>
                  <a:pt x="35" y="632"/>
                </a:lnTo>
                <a:lnTo>
                  <a:pt x="31" y="629"/>
                </a:lnTo>
                <a:lnTo>
                  <a:pt x="35" y="629"/>
                </a:lnTo>
                <a:lnTo>
                  <a:pt x="37" y="624"/>
                </a:lnTo>
                <a:close/>
                <a:moveTo>
                  <a:pt x="11" y="599"/>
                </a:moveTo>
                <a:lnTo>
                  <a:pt x="13" y="593"/>
                </a:lnTo>
                <a:lnTo>
                  <a:pt x="17" y="594"/>
                </a:lnTo>
                <a:lnTo>
                  <a:pt x="11" y="599"/>
                </a:lnTo>
                <a:close/>
                <a:moveTo>
                  <a:pt x="6" y="602"/>
                </a:moveTo>
                <a:lnTo>
                  <a:pt x="8" y="595"/>
                </a:lnTo>
                <a:lnTo>
                  <a:pt x="11" y="596"/>
                </a:lnTo>
                <a:lnTo>
                  <a:pt x="6" y="602"/>
                </a:lnTo>
                <a:close/>
                <a:moveTo>
                  <a:pt x="24" y="606"/>
                </a:moveTo>
                <a:lnTo>
                  <a:pt x="21" y="604"/>
                </a:lnTo>
                <a:lnTo>
                  <a:pt x="23" y="601"/>
                </a:lnTo>
                <a:lnTo>
                  <a:pt x="26" y="605"/>
                </a:lnTo>
                <a:lnTo>
                  <a:pt x="24" y="606"/>
                </a:lnTo>
                <a:close/>
                <a:moveTo>
                  <a:pt x="11" y="606"/>
                </a:moveTo>
                <a:lnTo>
                  <a:pt x="11" y="603"/>
                </a:lnTo>
                <a:lnTo>
                  <a:pt x="13" y="602"/>
                </a:lnTo>
                <a:lnTo>
                  <a:pt x="12" y="606"/>
                </a:lnTo>
                <a:lnTo>
                  <a:pt x="12" y="608"/>
                </a:lnTo>
                <a:lnTo>
                  <a:pt x="11" y="614"/>
                </a:lnTo>
                <a:lnTo>
                  <a:pt x="9" y="610"/>
                </a:lnTo>
                <a:lnTo>
                  <a:pt x="11" y="606"/>
                </a:lnTo>
                <a:close/>
                <a:moveTo>
                  <a:pt x="22" y="610"/>
                </a:moveTo>
                <a:lnTo>
                  <a:pt x="17" y="605"/>
                </a:lnTo>
                <a:lnTo>
                  <a:pt x="23" y="608"/>
                </a:lnTo>
                <a:lnTo>
                  <a:pt x="22" y="610"/>
                </a:lnTo>
                <a:close/>
                <a:moveTo>
                  <a:pt x="12" y="614"/>
                </a:moveTo>
                <a:lnTo>
                  <a:pt x="14" y="607"/>
                </a:lnTo>
                <a:lnTo>
                  <a:pt x="16" y="607"/>
                </a:lnTo>
                <a:lnTo>
                  <a:pt x="12" y="614"/>
                </a:lnTo>
                <a:close/>
                <a:moveTo>
                  <a:pt x="20" y="614"/>
                </a:moveTo>
                <a:lnTo>
                  <a:pt x="26" y="618"/>
                </a:lnTo>
                <a:lnTo>
                  <a:pt x="23" y="620"/>
                </a:lnTo>
                <a:lnTo>
                  <a:pt x="20" y="614"/>
                </a:lnTo>
                <a:close/>
                <a:moveTo>
                  <a:pt x="27" y="620"/>
                </a:moveTo>
                <a:lnTo>
                  <a:pt x="23" y="615"/>
                </a:lnTo>
                <a:lnTo>
                  <a:pt x="27" y="617"/>
                </a:lnTo>
                <a:lnTo>
                  <a:pt x="27" y="620"/>
                </a:lnTo>
                <a:close/>
                <a:moveTo>
                  <a:pt x="26" y="628"/>
                </a:moveTo>
                <a:lnTo>
                  <a:pt x="24" y="624"/>
                </a:lnTo>
                <a:lnTo>
                  <a:pt x="28" y="620"/>
                </a:lnTo>
                <a:lnTo>
                  <a:pt x="26" y="628"/>
                </a:lnTo>
                <a:close/>
                <a:moveTo>
                  <a:pt x="101" y="626"/>
                </a:moveTo>
                <a:lnTo>
                  <a:pt x="100" y="677"/>
                </a:lnTo>
                <a:lnTo>
                  <a:pt x="100" y="679"/>
                </a:lnTo>
                <a:lnTo>
                  <a:pt x="97" y="677"/>
                </a:lnTo>
                <a:lnTo>
                  <a:pt x="99" y="680"/>
                </a:lnTo>
                <a:lnTo>
                  <a:pt x="93" y="681"/>
                </a:lnTo>
                <a:lnTo>
                  <a:pt x="86" y="678"/>
                </a:lnTo>
                <a:lnTo>
                  <a:pt x="87" y="675"/>
                </a:lnTo>
                <a:lnTo>
                  <a:pt x="70" y="678"/>
                </a:lnTo>
                <a:lnTo>
                  <a:pt x="74" y="673"/>
                </a:lnTo>
                <a:lnTo>
                  <a:pt x="66" y="677"/>
                </a:lnTo>
                <a:lnTo>
                  <a:pt x="68" y="673"/>
                </a:lnTo>
                <a:lnTo>
                  <a:pt x="63" y="674"/>
                </a:lnTo>
                <a:lnTo>
                  <a:pt x="62" y="670"/>
                </a:lnTo>
                <a:lnTo>
                  <a:pt x="60" y="675"/>
                </a:lnTo>
                <a:lnTo>
                  <a:pt x="54" y="674"/>
                </a:lnTo>
                <a:lnTo>
                  <a:pt x="53" y="670"/>
                </a:lnTo>
                <a:lnTo>
                  <a:pt x="57" y="672"/>
                </a:lnTo>
                <a:lnTo>
                  <a:pt x="55" y="668"/>
                </a:lnTo>
                <a:lnTo>
                  <a:pt x="59" y="670"/>
                </a:lnTo>
                <a:lnTo>
                  <a:pt x="58" y="668"/>
                </a:lnTo>
                <a:lnTo>
                  <a:pt x="62" y="667"/>
                </a:lnTo>
                <a:lnTo>
                  <a:pt x="68" y="669"/>
                </a:lnTo>
                <a:lnTo>
                  <a:pt x="70" y="666"/>
                </a:lnTo>
                <a:lnTo>
                  <a:pt x="73" y="666"/>
                </a:lnTo>
                <a:lnTo>
                  <a:pt x="70" y="672"/>
                </a:lnTo>
                <a:lnTo>
                  <a:pt x="73" y="667"/>
                </a:lnTo>
                <a:lnTo>
                  <a:pt x="79" y="671"/>
                </a:lnTo>
                <a:lnTo>
                  <a:pt x="69" y="661"/>
                </a:lnTo>
                <a:lnTo>
                  <a:pt x="79" y="668"/>
                </a:lnTo>
                <a:lnTo>
                  <a:pt x="79" y="666"/>
                </a:lnTo>
                <a:lnTo>
                  <a:pt x="80" y="664"/>
                </a:lnTo>
                <a:lnTo>
                  <a:pt x="84" y="671"/>
                </a:lnTo>
                <a:lnTo>
                  <a:pt x="83" y="664"/>
                </a:lnTo>
                <a:lnTo>
                  <a:pt x="92" y="668"/>
                </a:lnTo>
                <a:lnTo>
                  <a:pt x="90" y="674"/>
                </a:lnTo>
                <a:lnTo>
                  <a:pt x="93" y="672"/>
                </a:lnTo>
                <a:lnTo>
                  <a:pt x="95" y="668"/>
                </a:lnTo>
                <a:lnTo>
                  <a:pt x="80" y="660"/>
                </a:lnTo>
                <a:lnTo>
                  <a:pt x="79" y="654"/>
                </a:lnTo>
                <a:lnTo>
                  <a:pt x="90" y="646"/>
                </a:lnTo>
                <a:lnTo>
                  <a:pt x="90" y="642"/>
                </a:lnTo>
                <a:lnTo>
                  <a:pt x="78" y="645"/>
                </a:lnTo>
                <a:lnTo>
                  <a:pt x="75" y="643"/>
                </a:lnTo>
                <a:lnTo>
                  <a:pt x="75" y="635"/>
                </a:lnTo>
                <a:lnTo>
                  <a:pt x="80" y="632"/>
                </a:lnTo>
                <a:lnTo>
                  <a:pt x="75" y="629"/>
                </a:lnTo>
                <a:lnTo>
                  <a:pt x="83" y="630"/>
                </a:lnTo>
                <a:lnTo>
                  <a:pt x="89" y="621"/>
                </a:lnTo>
                <a:lnTo>
                  <a:pt x="93" y="626"/>
                </a:lnTo>
                <a:lnTo>
                  <a:pt x="101" y="626"/>
                </a:lnTo>
                <a:close/>
                <a:moveTo>
                  <a:pt x="31" y="640"/>
                </a:moveTo>
                <a:lnTo>
                  <a:pt x="26" y="636"/>
                </a:lnTo>
                <a:lnTo>
                  <a:pt x="20" y="636"/>
                </a:lnTo>
                <a:lnTo>
                  <a:pt x="14" y="628"/>
                </a:lnTo>
                <a:lnTo>
                  <a:pt x="30" y="636"/>
                </a:lnTo>
                <a:lnTo>
                  <a:pt x="31" y="640"/>
                </a:lnTo>
                <a:lnTo>
                  <a:pt x="32" y="637"/>
                </a:lnTo>
                <a:lnTo>
                  <a:pt x="38" y="643"/>
                </a:lnTo>
                <a:lnTo>
                  <a:pt x="31" y="640"/>
                </a:lnTo>
                <a:close/>
                <a:moveTo>
                  <a:pt x="120" y="681"/>
                </a:moveTo>
                <a:lnTo>
                  <a:pt x="123" y="686"/>
                </a:lnTo>
                <a:lnTo>
                  <a:pt x="120" y="690"/>
                </a:lnTo>
                <a:lnTo>
                  <a:pt x="116" y="686"/>
                </a:lnTo>
                <a:lnTo>
                  <a:pt x="108" y="688"/>
                </a:lnTo>
                <a:lnTo>
                  <a:pt x="104" y="681"/>
                </a:lnTo>
                <a:lnTo>
                  <a:pt x="108" y="680"/>
                </a:lnTo>
                <a:lnTo>
                  <a:pt x="117" y="681"/>
                </a:lnTo>
                <a:lnTo>
                  <a:pt x="120" y="681"/>
                </a:lnTo>
                <a:close/>
                <a:moveTo>
                  <a:pt x="91" y="686"/>
                </a:moveTo>
                <a:lnTo>
                  <a:pt x="90" y="689"/>
                </a:lnTo>
                <a:lnTo>
                  <a:pt x="93" y="695"/>
                </a:lnTo>
                <a:lnTo>
                  <a:pt x="87" y="692"/>
                </a:lnTo>
                <a:lnTo>
                  <a:pt x="85" y="689"/>
                </a:lnTo>
                <a:lnTo>
                  <a:pt x="88" y="686"/>
                </a:lnTo>
                <a:lnTo>
                  <a:pt x="83" y="689"/>
                </a:lnTo>
                <a:lnTo>
                  <a:pt x="81" y="686"/>
                </a:lnTo>
                <a:lnTo>
                  <a:pt x="82" y="684"/>
                </a:lnTo>
                <a:lnTo>
                  <a:pt x="102" y="681"/>
                </a:lnTo>
                <a:lnTo>
                  <a:pt x="105" y="683"/>
                </a:lnTo>
                <a:lnTo>
                  <a:pt x="101" y="686"/>
                </a:lnTo>
                <a:lnTo>
                  <a:pt x="95" y="683"/>
                </a:lnTo>
                <a:lnTo>
                  <a:pt x="106" y="688"/>
                </a:lnTo>
                <a:lnTo>
                  <a:pt x="99" y="689"/>
                </a:lnTo>
                <a:lnTo>
                  <a:pt x="107" y="692"/>
                </a:lnTo>
                <a:lnTo>
                  <a:pt x="110" y="699"/>
                </a:lnTo>
                <a:lnTo>
                  <a:pt x="104" y="694"/>
                </a:lnTo>
                <a:lnTo>
                  <a:pt x="97" y="694"/>
                </a:lnTo>
                <a:lnTo>
                  <a:pt x="98" y="687"/>
                </a:lnTo>
                <a:lnTo>
                  <a:pt x="91" y="686"/>
                </a:lnTo>
                <a:close/>
              </a:path>
            </a:pathLst>
          </a:custGeom>
          <a:solidFill>
            <a:srgbClr val="336699"/>
          </a:solidFill>
          <a:ln w="4763"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73" name="Freeform 70"/>
          <p:cNvSpPr>
            <a:spLocks noEditPoints="1"/>
          </p:cNvSpPr>
          <p:nvPr/>
        </p:nvSpPr>
        <p:spPr bwMode="auto">
          <a:xfrm>
            <a:off x="1333553" y="998205"/>
            <a:ext cx="2058987" cy="2681287"/>
          </a:xfrm>
          <a:custGeom>
            <a:avLst/>
            <a:gdLst>
              <a:gd name="T0" fmla="*/ 2147483647 w 1251"/>
              <a:gd name="T1" fmla="*/ 2147483647 h 1629"/>
              <a:gd name="T2" fmla="*/ 2147483647 w 1251"/>
              <a:gd name="T3" fmla="*/ 2147483647 h 1629"/>
              <a:gd name="T4" fmla="*/ 2147483647 w 1251"/>
              <a:gd name="T5" fmla="*/ 2147483647 h 1629"/>
              <a:gd name="T6" fmla="*/ 2147483647 w 1251"/>
              <a:gd name="T7" fmla="*/ 2147483647 h 1629"/>
              <a:gd name="T8" fmla="*/ 2147483647 w 1251"/>
              <a:gd name="T9" fmla="*/ 2147483647 h 1629"/>
              <a:gd name="T10" fmla="*/ 2147483647 w 1251"/>
              <a:gd name="T11" fmla="*/ 2147483647 h 1629"/>
              <a:gd name="T12" fmla="*/ 2147483647 w 1251"/>
              <a:gd name="T13" fmla="*/ 2147483647 h 1629"/>
              <a:gd name="T14" fmla="*/ 2147483647 w 1251"/>
              <a:gd name="T15" fmla="*/ 2147483647 h 1629"/>
              <a:gd name="T16" fmla="*/ 2147483647 w 1251"/>
              <a:gd name="T17" fmla="*/ 2147483647 h 1629"/>
              <a:gd name="T18" fmla="*/ 2147483647 w 1251"/>
              <a:gd name="T19" fmla="*/ 2147483647 h 1629"/>
              <a:gd name="T20" fmla="*/ 2147483647 w 1251"/>
              <a:gd name="T21" fmla="*/ 2147483647 h 1629"/>
              <a:gd name="T22" fmla="*/ 2147483647 w 1251"/>
              <a:gd name="T23" fmla="*/ 2147483647 h 1629"/>
              <a:gd name="T24" fmla="*/ 2147483647 w 1251"/>
              <a:gd name="T25" fmla="*/ 2147483647 h 1629"/>
              <a:gd name="T26" fmla="*/ 2147483647 w 1251"/>
              <a:gd name="T27" fmla="*/ 2147483647 h 1629"/>
              <a:gd name="T28" fmla="*/ 2147483647 w 1251"/>
              <a:gd name="T29" fmla="*/ 2147483647 h 1629"/>
              <a:gd name="T30" fmla="*/ 2147483647 w 1251"/>
              <a:gd name="T31" fmla="*/ 2147483647 h 1629"/>
              <a:gd name="T32" fmla="*/ 2147483647 w 1251"/>
              <a:gd name="T33" fmla="*/ 2147483647 h 1629"/>
              <a:gd name="T34" fmla="*/ 2147483647 w 1251"/>
              <a:gd name="T35" fmla="*/ 2147483647 h 1629"/>
              <a:gd name="T36" fmla="*/ 2147483647 w 1251"/>
              <a:gd name="T37" fmla="*/ 2147483647 h 1629"/>
              <a:gd name="T38" fmla="*/ 2147483647 w 1251"/>
              <a:gd name="T39" fmla="*/ 2147483647 h 1629"/>
              <a:gd name="T40" fmla="*/ 2147483647 w 1251"/>
              <a:gd name="T41" fmla="*/ 2147483647 h 1629"/>
              <a:gd name="T42" fmla="*/ 2147483647 w 1251"/>
              <a:gd name="T43" fmla="*/ 2147483647 h 1629"/>
              <a:gd name="T44" fmla="*/ 2147483647 w 1251"/>
              <a:gd name="T45" fmla="*/ 2147483647 h 1629"/>
              <a:gd name="T46" fmla="*/ 2147483647 w 1251"/>
              <a:gd name="T47" fmla="*/ 2147483647 h 1629"/>
              <a:gd name="T48" fmla="*/ 2147483647 w 1251"/>
              <a:gd name="T49" fmla="*/ 2147483647 h 1629"/>
              <a:gd name="T50" fmla="*/ 2147483647 w 1251"/>
              <a:gd name="T51" fmla="*/ 2147483647 h 1629"/>
              <a:gd name="T52" fmla="*/ 2147483647 w 1251"/>
              <a:gd name="T53" fmla="*/ 2147483647 h 1629"/>
              <a:gd name="T54" fmla="*/ 2147483647 w 1251"/>
              <a:gd name="T55" fmla="*/ 2147483647 h 1629"/>
              <a:gd name="T56" fmla="*/ 2147483647 w 1251"/>
              <a:gd name="T57" fmla="*/ 2147483647 h 1629"/>
              <a:gd name="T58" fmla="*/ 2147483647 w 1251"/>
              <a:gd name="T59" fmla="*/ 2147483647 h 1629"/>
              <a:gd name="T60" fmla="*/ 2147483647 w 1251"/>
              <a:gd name="T61" fmla="*/ 2147483647 h 1629"/>
              <a:gd name="T62" fmla="*/ 2147483647 w 1251"/>
              <a:gd name="T63" fmla="*/ 2147483647 h 1629"/>
              <a:gd name="T64" fmla="*/ 2147483647 w 1251"/>
              <a:gd name="T65" fmla="*/ 2147483647 h 1629"/>
              <a:gd name="T66" fmla="*/ 2147483647 w 1251"/>
              <a:gd name="T67" fmla="*/ 2147483647 h 1629"/>
              <a:gd name="T68" fmla="*/ 2147483647 w 1251"/>
              <a:gd name="T69" fmla="*/ 2147483647 h 1629"/>
              <a:gd name="T70" fmla="*/ 2147483647 w 1251"/>
              <a:gd name="T71" fmla="*/ 2147483647 h 1629"/>
              <a:gd name="T72" fmla="*/ 2147483647 w 1251"/>
              <a:gd name="T73" fmla="*/ 2147483647 h 1629"/>
              <a:gd name="T74" fmla="*/ 2147483647 w 1251"/>
              <a:gd name="T75" fmla="*/ 2147483647 h 1629"/>
              <a:gd name="T76" fmla="*/ 2147483647 w 1251"/>
              <a:gd name="T77" fmla="*/ 2147483647 h 1629"/>
              <a:gd name="T78" fmla="*/ 2147483647 w 1251"/>
              <a:gd name="T79" fmla="*/ 2147483647 h 1629"/>
              <a:gd name="T80" fmla="*/ 2147483647 w 1251"/>
              <a:gd name="T81" fmla="*/ 2147483647 h 1629"/>
              <a:gd name="T82" fmla="*/ 2147483647 w 1251"/>
              <a:gd name="T83" fmla="*/ 2147483647 h 1629"/>
              <a:gd name="T84" fmla="*/ 2147483647 w 1251"/>
              <a:gd name="T85" fmla="*/ 2147483647 h 1629"/>
              <a:gd name="T86" fmla="*/ 2147483647 w 1251"/>
              <a:gd name="T87" fmla="*/ 2147483647 h 1629"/>
              <a:gd name="T88" fmla="*/ 2147483647 w 1251"/>
              <a:gd name="T89" fmla="*/ 2147483647 h 1629"/>
              <a:gd name="T90" fmla="*/ 2147483647 w 1251"/>
              <a:gd name="T91" fmla="*/ 2147483647 h 1629"/>
              <a:gd name="T92" fmla="*/ 2147483647 w 1251"/>
              <a:gd name="T93" fmla="*/ 2147483647 h 1629"/>
              <a:gd name="T94" fmla="*/ 2147483647 w 1251"/>
              <a:gd name="T95" fmla="*/ 2147483647 h 1629"/>
              <a:gd name="T96" fmla="*/ 2147483647 w 1251"/>
              <a:gd name="T97" fmla="*/ 2147483647 h 1629"/>
              <a:gd name="T98" fmla="*/ 2147483647 w 1251"/>
              <a:gd name="T99" fmla="*/ 2147483647 h 1629"/>
              <a:gd name="T100" fmla="*/ 2147483647 w 1251"/>
              <a:gd name="T101" fmla="*/ 2147483647 h 1629"/>
              <a:gd name="T102" fmla="*/ 2147483647 w 1251"/>
              <a:gd name="T103" fmla="*/ 2147483647 h 1629"/>
              <a:gd name="T104" fmla="*/ 2147483647 w 1251"/>
              <a:gd name="T105" fmla="*/ 2147483647 h 1629"/>
              <a:gd name="T106" fmla="*/ 2147483647 w 1251"/>
              <a:gd name="T107" fmla="*/ 2147483647 h 1629"/>
              <a:gd name="T108" fmla="*/ 2147483647 w 1251"/>
              <a:gd name="T109" fmla="*/ 2147483647 h 1629"/>
              <a:gd name="T110" fmla="*/ 2147483647 w 1251"/>
              <a:gd name="T111" fmla="*/ 2147483647 h 1629"/>
              <a:gd name="T112" fmla="*/ 2147483647 w 1251"/>
              <a:gd name="T113" fmla="*/ 2147483647 h 1629"/>
              <a:gd name="T114" fmla="*/ 2147483647 w 1251"/>
              <a:gd name="T115" fmla="*/ 2147483647 h 1629"/>
              <a:gd name="T116" fmla="*/ 2147483647 w 1251"/>
              <a:gd name="T117" fmla="*/ 2147483647 h 1629"/>
              <a:gd name="T118" fmla="*/ 2147483647 w 1251"/>
              <a:gd name="T119" fmla="*/ 2147483647 h 1629"/>
              <a:gd name="T120" fmla="*/ 2147483647 w 1251"/>
              <a:gd name="T121" fmla="*/ 2147483647 h 1629"/>
              <a:gd name="T122" fmla="*/ 2147483647 w 1251"/>
              <a:gd name="T123" fmla="*/ 2147483647 h 1629"/>
              <a:gd name="T124" fmla="*/ 2147483647 w 1251"/>
              <a:gd name="T125" fmla="*/ 2147483647 h 16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51" h="1629">
                <a:moveTo>
                  <a:pt x="597" y="331"/>
                </a:moveTo>
                <a:lnTo>
                  <a:pt x="579" y="313"/>
                </a:lnTo>
                <a:lnTo>
                  <a:pt x="577" y="302"/>
                </a:lnTo>
                <a:lnTo>
                  <a:pt x="584" y="292"/>
                </a:lnTo>
                <a:lnTo>
                  <a:pt x="596" y="298"/>
                </a:lnTo>
                <a:lnTo>
                  <a:pt x="599" y="321"/>
                </a:lnTo>
                <a:lnTo>
                  <a:pt x="597" y="331"/>
                </a:lnTo>
                <a:close/>
                <a:moveTo>
                  <a:pt x="527" y="401"/>
                </a:moveTo>
                <a:lnTo>
                  <a:pt x="520" y="398"/>
                </a:lnTo>
                <a:lnTo>
                  <a:pt x="526" y="390"/>
                </a:lnTo>
                <a:lnTo>
                  <a:pt x="521" y="383"/>
                </a:lnTo>
                <a:lnTo>
                  <a:pt x="509" y="396"/>
                </a:lnTo>
                <a:lnTo>
                  <a:pt x="514" y="382"/>
                </a:lnTo>
                <a:lnTo>
                  <a:pt x="501" y="379"/>
                </a:lnTo>
                <a:lnTo>
                  <a:pt x="503" y="359"/>
                </a:lnTo>
                <a:lnTo>
                  <a:pt x="537" y="360"/>
                </a:lnTo>
                <a:lnTo>
                  <a:pt x="543" y="375"/>
                </a:lnTo>
                <a:lnTo>
                  <a:pt x="542" y="386"/>
                </a:lnTo>
                <a:lnTo>
                  <a:pt x="543" y="391"/>
                </a:lnTo>
                <a:lnTo>
                  <a:pt x="557" y="377"/>
                </a:lnTo>
                <a:lnTo>
                  <a:pt x="566" y="387"/>
                </a:lnTo>
                <a:lnTo>
                  <a:pt x="564" y="397"/>
                </a:lnTo>
                <a:lnTo>
                  <a:pt x="581" y="403"/>
                </a:lnTo>
                <a:lnTo>
                  <a:pt x="580" y="410"/>
                </a:lnTo>
                <a:lnTo>
                  <a:pt x="587" y="412"/>
                </a:lnTo>
                <a:lnTo>
                  <a:pt x="582" y="423"/>
                </a:lnTo>
                <a:lnTo>
                  <a:pt x="583" y="432"/>
                </a:lnTo>
                <a:lnTo>
                  <a:pt x="595" y="449"/>
                </a:lnTo>
                <a:lnTo>
                  <a:pt x="594" y="460"/>
                </a:lnTo>
                <a:lnTo>
                  <a:pt x="581" y="468"/>
                </a:lnTo>
                <a:lnTo>
                  <a:pt x="572" y="461"/>
                </a:lnTo>
                <a:lnTo>
                  <a:pt x="565" y="439"/>
                </a:lnTo>
                <a:lnTo>
                  <a:pt x="543" y="437"/>
                </a:lnTo>
                <a:lnTo>
                  <a:pt x="541" y="427"/>
                </a:lnTo>
                <a:lnTo>
                  <a:pt x="517" y="435"/>
                </a:lnTo>
                <a:lnTo>
                  <a:pt x="509" y="417"/>
                </a:lnTo>
                <a:lnTo>
                  <a:pt x="530" y="419"/>
                </a:lnTo>
                <a:lnTo>
                  <a:pt x="532" y="410"/>
                </a:lnTo>
                <a:lnTo>
                  <a:pt x="523" y="409"/>
                </a:lnTo>
                <a:lnTo>
                  <a:pt x="533" y="402"/>
                </a:lnTo>
                <a:lnTo>
                  <a:pt x="527" y="401"/>
                </a:lnTo>
                <a:close/>
                <a:moveTo>
                  <a:pt x="780" y="378"/>
                </a:moveTo>
                <a:lnTo>
                  <a:pt x="791" y="381"/>
                </a:lnTo>
                <a:lnTo>
                  <a:pt x="773" y="390"/>
                </a:lnTo>
                <a:lnTo>
                  <a:pt x="780" y="378"/>
                </a:lnTo>
                <a:close/>
                <a:moveTo>
                  <a:pt x="624" y="467"/>
                </a:moveTo>
                <a:lnTo>
                  <a:pt x="612" y="451"/>
                </a:lnTo>
                <a:lnTo>
                  <a:pt x="625" y="444"/>
                </a:lnTo>
                <a:lnTo>
                  <a:pt x="608" y="432"/>
                </a:lnTo>
                <a:lnTo>
                  <a:pt x="603" y="419"/>
                </a:lnTo>
                <a:lnTo>
                  <a:pt x="609" y="415"/>
                </a:lnTo>
                <a:lnTo>
                  <a:pt x="603" y="399"/>
                </a:lnTo>
                <a:lnTo>
                  <a:pt x="622" y="400"/>
                </a:lnTo>
                <a:lnTo>
                  <a:pt x="653" y="428"/>
                </a:lnTo>
                <a:lnTo>
                  <a:pt x="645" y="437"/>
                </a:lnTo>
                <a:lnTo>
                  <a:pt x="653" y="446"/>
                </a:lnTo>
                <a:lnTo>
                  <a:pt x="649" y="456"/>
                </a:lnTo>
                <a:lnTo>
                  <a:pt x="624" y="467"/>
                </a:lnTo>
                <a:close/>
                <a:moveTo>
                  <a:pt x="439" y="405"/>
                </a:moveTo>
                <a:lnTo>
                  <a:pt x="449" y="419"/>
                </a:lnTo>
                <a:lnTo>
                  <a:pt x="447" y="432"/>
                </a:lnTo>
                <a:lnTo>
                  <a:pt x="391" y="430"/>
                </a:lnTo>
                <a:lnTo>
                  <a:pt x="425" y="403"/>
                </a:lnTo>
                <a:lnTo>
                  <a:pt x="439" y="405"/>
                </a:lnTo>
                <a:close/>
                <a:moveTo>
                  <a:pt x="539" y="435"/>
                </a:moveTo>
                <a:lnTo>
                  <a:pt x="541" y="439"/>
                </a:lnTo>
                <a:lnTo>
                  <a:pt x="537" y="445"/>
                </a:lnTo>
                <a:lnTo>
                  <a:pt x="534" y="442"/>
                </a:lnTo>
                <a:lnTo>
                  <a:pt x="539" y="435"/>
                </a:lnTo>
                <a:close/>
                <a:moveTo>
                  <a:pt x="439" y="446"/>
                </a:moveTo>
                <a:lnTo>
                  <a:pt x="444" y="449"/>
                </a:lnTo>
                <a:lnTo>
                  <a:pt x="443" y="456"/>
                </a:lnTo>
                <a:lnTo>
                  <a:pt x="426" y="463"/>
                </a:lnTo>
                <a:lnTo>
                  <a:pt x="437" y="468"/>
                </a:lnTo>
                <a:lnTo>
                  <a:pt x="437" y="483"/>
                </a:lnTo>
                <a:lnTo>
                  <a:pt x="426" y="492"/>
                </a:lnTo>
                <a:lnTo>
                  <a:pt x="405" y="496"/>
                </a:lnTo>
                <a:lnTo>
                  <a:pt x="393" y="485"/>
                </a:lnTo>
                <a:lnTo>
                  <a:pt x="391" y="466"/>
                </a:lnTo>
                <a:lnTo>
                  <a:pt x="406" y="452"/>
                </a:lnTo>
                <a:lnTo>
                  <a:pt x="439" y="446"/>
                </a:lnTo>
                <a:close/>
                <a:moveTo>
                  <a:pt x="379" y="473"/>
                </a:moveTo>
                <a:lnTo>
                  <a:pt x="366" y="456"/>
                </a:lnTo>
                <a:lnTo>
                  <a:pt x="378" y="449"/>
                </a:lnTo>
                <a:lnTo>
                  <a:pt x="388" y="466"/>
                </a:lnTo>
                <a:lnTo>
                  <a:pt x="379" y="473"/>
                </a:lnTo>
                <a:close/>
                <a:moveTo>
                  <a:pt x="557" y="460"/>
                </a:moveTo>
                <a:lnTo>
                  <a:pt x="567" y="472"/>
                </a:lnTo>
                <a:lnTo>
                  <a:pt x="551" y="475"/>
                </a:lnTo>
                <a:lnTo>
                  <a:pt x="545" y="464"/>
                </a:lnTo>
                <a:lnTo>
                  <a:pt x="557" y="460"/>
                </a:lnTo>
                <a:close/>
                <a:moveTo>
                  <a:pt x="677" y="473"/>
                </a:moveTo>
                <a:lnTo>
                  <a:pt x="671" y="491"/>
                </a:lnTo>
                <a:lnTo>
                  <a:pt x="639" y="489"/>
                </a:lnTo>
                <a:lnTo>
                  <a:pt x="632" y="480"/>
                </a:lnTo>
                <a:lnTo>
                  <a:pt x="644" y="466"/>
                </a:lnTo>
                <a:lnTo>
                  <a:pt x="677" y="473"/>
                </a:lnTo>
                <a:close/>
                <a:moveTo>
                  <a:pt x="500" y="470"/>
                </a:moveTo>
                <a:lnTo>
                  <a:pt x="519" y="504"/>
                </a:lnTo>
                <a:lnTo>
                  <a:pt x="512" y="511"/>
                </a:lnTo>
                <a:lnTo>
                  <a:pt x="501" y="499"/>
                </a:lnTo>
                <a:lnTo>
                  <a:pt x="494" y="472"/>
                </a:lnTo>
                <a:lnTo>
                  <a:pt x="500" y="470"/>
                </a:lnTo>
                <a:close/>
                <a:moveTo>
                  <a:pt x="717" y="506"/>
                </a:moveTo>
                <a:lnTo>
                  <a:pt x="706" y="495"/>
                </a:lnTo>
                <a:lnTo>
                  <a:pt x="705" y="482"/>
                </a:lnTo>
                <a:lnTo>
                  <a:pt x="716" y="478"/>
                </a:lnTo>
                <a:lnTo>
                  <a:pt x="726" y="489"/>
                </a:lnTo>
                <a:lnTo>
                  <a:pt x="726" y="500"/>
                </a:lnTo>
                <a:lnTo>
                  <a:pt x="717" y="506"/>
                </a:lnTo>
                <a:close/>
                <a:moveTo>
                  <a:pt x="789" y="481"/>
                </a:moveTo>
                <a:lnTo>
                  <a:pt x="795" y="487"/>
                </a:lnTo>
                <a:lnTo>
                  <a:pt x="791" y="490"/>
                </a:lnTo>
                <a:lnTo>
                  <a:pt x="785" y="484"/>
                </a:lnTo>
                <a:lnTo>
                  <a:pt x="789" y="481"/>
                </a:lnTo>
                <a:close/>
                <a:moveTo>
                  <a:pt x="278" y="545"/>
                </a:moveTo>
                <a:lnTo>
                  <a:pt x="309" y="498"/>
                </a:lnTo>
                <a:lnTo>
                  <a:pt x="342" y="498"/>
                </a:lnTo>
                <a:lnTo>
                  <a:pt x="344" y="494"/>
                </a:lnTo>
                <a:lnTo>
                  <a:pt x="337" y="490"/>
                </a:lnTo>
                <a:lnTo>
                  <a:pt x="347" y="483"/>
                </a:lnTo>
                <a:lnTo>
                  <a:pt x="363" y="499"/>
                </a:lnTo>
                <a:lnTo>
                  <a:pt x="350" y="507"/>
                </a:lnTo>
                <a:lnTo>
                  <a:pt x="350" y="516"/>
                </a:lnTo>
                <a:lnTo>
                  <a:pt x="357" y="522"/>
                </a:lnTo>
                <a:lnTo>
                  <a:pt x="349" y="523"/>
                </a:lnTo>
                <a:lnTo>
                  <a:pt x="355" y="537"/>
                </a:lnTo>
                <a:lnTo>
                  <a:pt x="339" y="547"/>
                </a:lnTo>
                <a:lnTo>
                  <a:pt x="340" y="559"/>
                </a:lnTo>
                <a:lnTo>
                  <a:pt x="338" y="562"/>
                </a:lnTo>
                <a:lnTo>
                  <a:pt x="325" y="555"/>
                </a:lnTo>
                <a:lnTo>
                  <a:pt x="329" y="533"/>
                </a:lnTo>
                <a:lnTo>
                  <a:pt x="321" y="533"/>
                </a:lnTo>
                <a:lnTo>
                  <a:pt x="318" y="536"/>
                </a:lnTo>
                <a:lnTo>
                  <a:pt x="321" y="545"/>
                </a:lnTo>
                <a:lnTo>
                  <a:pt x="311" y="549"/>
                </a:lnTo>
                <a:lnTo>
                  <a:pt x="316" y="553"/>
                </a:lnTo>
                <a:lnTo>
                  <a:pt x="316" y="562"/>
                </a:lnTo>
                <a:lnTo>
                  <a:pt x="310" y="574"/>
                </a:lnTo>
                <a:lnTo>
                  <a:pt x="302" y="562"/>
                </a:lnTo>
                <a:lnTo>
                  <a:pt x="303" y="569"/>
                </a:lnTo>
                <a:lnTo>
                  <a:pt x="300" y="572"/>
                </a:lnTo>
                <a:lnTo>
                  <a:pt x="304" y="581"/>
                </a:lnTo>
                <a:lnTo>
                  <a:pt x="298" y="588"/>
                </a:lnTo>
                <a:lnTo>
                  <a:pt x="291" y="590"/>
                </a:lnTo>
                <a:lnTo>
                  <a:pt x="291" y="579"/>
                </a:lnTo>
                <a:lnTo>
                  <a:pt x="285" y="568"/>
                </a:lnTo>
                <a:lnTo>
                  <a:pt x="283" y="571"/>
                </a:lnTo>
                <a:lnTo>
                  <a:pt x="283" y="583"/>
                </a:lnTo>
                <a:lnTo>
                  <a:pt x="267" y="577"/>
                </a:lnTo>
                <a:lnTo>
                  <a:pt x="261" y="583"/>
                </a:lnTo>
                <a:lnTo>
                  <a:pt x="258" y="581"/>
                </a:lnTo>
                <a:lnTo>
                  <a:pt x="262" y="573"/>
                </a:lnTo>
                <a:lnTo>
                  <a:pt x="259" y="572"/>
                </a:lnTo>
                <a:lnTo>
                  <a:pt x="261" y="570"/>
                </a:lnTo>
                <a:lnTo>
                  <a:pt x="254" y="574"/>
                </a:lnTo>
                <a:lnTo>
                  <a:pt x="260" y="559"/>
                </a:lnTo>
                <a:lnTo>
                  <a:pt x="278" y="545"/>
                </a:lnTo>
                <a:close/>
                <a:moveTo>
                  <a:pt x="706" y="502"/>
                </a:moveTo>
                <a:lnTo>
                  <a:pt x="712" y="506"/>
                </a:lnTo>
                <a:lnTo>
                  <a:pt x="705" y="508"/>
                </a:lnTo>
                <a:lnTo>
                  <a:pt x="704" y="504"/>
                </a:lnTo>
                <a:lnTo>
                  <a:pt x="706" y="502"/>
                </a:lnTo>
                <a:close/>
                <a:moveTo>
                  <a:pt x="381" y="537"/>
                </a:moveTo>
                <a:lnTo>
                  <a:pt x="369" y="533"/>
                </a:lnTo>
                <a:lnTo>
                  <a:pt x="384" y="525"/>
                </a:lnTo>
                <a:lnTo>
                  <a:pt x="390" y="533"/>
                </a:lnTo>
                <a:lnTo>
                  <a:pt x="381" y="537"/>
                </a:lnTo>
                <a:close/>
                <a:moveTo>
                  <a:pt x="722" y="551"/>
                </a:moveTo>
                <a:lnTo>
                  <a:pt x="713" y="534"/>
                </a:lnTo>
                <a:lnTo>
                  <a:pt x="724" y="530"/>
                </a:lnTo>
                <a:lnTo>
                  <a:pt x="727" y="535"/>
                </a:lnTo>
                <a:lnTo>
                  <a:pt x="724" y="544"/>
                </a:lnTo>
                <a:lnTo>
                  <a:pt x="727" y="549"/>
                </a:lnTo>
                <a:lnTo>
                  <a:pt x="722" y="551"/>
                </a:lnTo>
                <a:close/>
                <a:moveTo>
                  <a:pt x="879" y="572"/>
                </a:moveTo>
                <a:lnTo>
                  <a:pt x="875" y="582"/>
                </a:lnTo>
                <a:lnTo>
                  <a:pt x="879" y="589"/>
                </a:lnTo>
                <a:lnTo>
                  <a:pt x="867" y="586"/>
                </a:lnTo>
                <a:lnTo>
                  <a:pt x="879" y="572"/>
                </a:lnTo>
                <a:close/>
                <a:moveTo>
                  <a:pt x="331" y="572"/>
                </a:moveTo>
                <a:lnTo>
                  <a:pt x="333" y="574"/>
                </a:lnTo>
                <a:lnTo>
                  <a:pt x="331" y="581"/>
                </a:lnTo>
                <a:lnTo>
                  <a:pt x="321" y="605"/>
                </a:lnTo>
                <a:lnTo>
                  <a:pt x="306" y="602"/>
                </a:lnTo>
                <a:lnTo>
                  <a:pt x="331" y="572"/>
                </a:lnTo>
                <a:close/>
                <a:moveTo>
                  <a:pt x="659" y="581"/>
                </a:moveTo>
                <a:lnTo>
                  <a:pt x="660" y="593"/>
                </a:lnTo>
                <a:lnTo>
                  <a:pt x="654" y="593"/>
                </a:lnTo>
                <a:lnTo>
                  <a:pt x="652" y="583"/>
                </a:lnTo>
                <a:lnTo>
                  <a:pt x="659" y="581"/>
                </a:lnTo>
                <a:close/>
                <a:moveTo>
                  <a:pt x="285" y="584"/>
                </a:moveTo>
                <a:lnTo>
                  <a:pt x="283" y="594"/>
                </a:lnTo>
                <a:lnTo>
                  <a:pt x="278" y="593"/>
                </a:lnTo>
                <a:lnTo>
                  <a:pt x="285" y="584"/>
                </a:lnTo>
                <a:close/>
                <a:moveTo>
                  <a:pt x="637" y="602"/>
                </a:moveTo>
                <a:lnTo>
                  <a:pt x="625" y="616"/>
                </a:lnTo>
                <a:lnTo>
                  <a:pt x="622" y="608"/>
                </a:lnTo>
                <a:lnTo>
                  <a:pt x="637" y="602"/>
                </a:lnTo>
                <a:close/>
                <a:moveTo>
                  <a:pt x="618" y="656"/>
                </a:moveTo>
                <a:lnTo>
                  <a:pt x="619" y="658"/>
                </a:lnTo>
                <a:lnTo>
                  <a:pt x="617" y="662"/>
                </a:lnTo>
                <a:lnTo>
                  <a:pt x="611" y="663"/>
                </a:lnTo>
                <a:lnTo>
                  <a:pt x="618" y="656"/>
                </a:lnTo>
                <a:close/>
                <a:moveTo>
                  <a:pt x="356" y="704"/>
                </a:moveTo>
                <a:lnTo>
                  <a:pt x="363" y="712"/>
                </a:lnTo>
                <a:lnTo>
                  <a:pt x="361" y="718"/>
                </a:lnTo>
                <a:lnTo>
                  <a:pt x="310" y="756"/>
                </a:lnTo>
                <a:lnTo>
                  <a:pt x="307" y="769"/>
                </a:lnTo>
                <a:lnTo>
                  <a:pt x="300" y="775"/>
                </a:lnTo>
                <a:lnTo>
                  <a:pt x="293" y="773"/>
                </a:lnTo>
                <a:lnTo>
                  <a:pt x="295" y="779"/>
                </a:lnTo>
                <a:lnTo>
                  <a:pt x="291" y="788"/>
                </a:lnTo>
                <a:lnTo>
                  <a:pt x="292" y="800"/>
                </a:lnTo>
                <a:lnTo>
                  <a:pt x="288" y="809"/>
                </a:lnTo>
                <a:lnTo>
                  <a:pt x="273" y="810"/>
                </a:lnTo>
                <a:lnTo>
                  <a:pt x="258" y="826"/>
                </a:lnTo>
                <a:lnTo>
                  <a:pt x="251" y="825"/>
                </a:lnTo>
                <a:lnTo>
                  <a:pt x="241" y="801"/>
                </a:lnTo>
                <a:lnTo>
                  <a:pt x="227" y="787"/>
                </a:lnTo>
                <a:lnTo>
                  <a:pt x="212" y="787"/>
                </a:lnTo>
                <a:lnTo>
                  <a:pt x="226" y="759"/>
                </a:lnTo>
                <a:lnTo>
                  <a:pt x="226" y="747"/>
                </a:lnTo>
                <a:lnTo>
                  <a:pt x="234" y="742"/>
                </a:lnTo>
                <a:lnTo>
                  <a:pt x="228" y="735"/>
                </a:lnTo>
                <a:lnTo>
                  <a:pt x="243" y="701"/>
                </a:lnTo>
                <a:lnTo>
                  <a:pt x="237" y="695"/>
                </a:lnTo>
                <a:lnTo>
                  <a:pt x="230" y="671"/>
                </a:lnTo>
                <a:lnTo>
                  <a:pt x="276" y="660"/>
                </a:lnTo>
                <a:lnTo>
                  <a:pt x="303" y="677"/>
                </a:lnTo>
                <a:lnTo>
                  <a:pt x="300" y="687"/>
                </a:lnTo>
                <a:lnTo>
                  <a:pt x="304" y="677"/>
                </a:lnTo>
                <a:lnTo>
                  <a:pt x="310" y="678"/>
                </a:lnTo>
                <a:lnTo>
                  <a:pt x="309" y="689"/>
                </a:lnTo>
                <a:lnTo>
                  <a:pt x="316" y="677"/>
                </a:lnTo>
                <a:lnTo>
                  <a:pt x="333" y="677"/>
                </a:lnTo>
                <a:lnTo>
                  <a:pt x="356" y="704"/>
                </a:lnTo>
                <a:close/>
                <a:moveTo>
                  <a:pt x="614" y="684"/>
                </a:moveTo>
                <a:lnTo>
                  <a:pt x="603" y="697"/>
                </a:lnTo>
                <a:lnTo>
                  <a:pt x="588" y="694"/>
                </a:lnTo>
                <a:lnTo>
                  <a:pt x="614" y="684"/>
                </a:lnTo>
                <a:close/>
                <a:moveTo>
                  <a:pt x="853" y="701"/>
                </a:moveTo>
                <a:lnTo>
                  <a:pt x="900" y="711"/>
                </a:lnTo>
                <a:lnTo>
                  <a:pt x="920" y="744"/>
                </a:lnTo>
                <a:lnTo>
                  <a:pt x="870" y="750"/>
                </a:lnTo>
                <a:lnTo>
                  <a:pt x="864" y="745"/>
                </a:lnTo>
                <a:lnTo>
                  <a:pt x="861" y="728"/>
                </a:lnTo>
                <a:lnTo>
                  <a:pt x="851" y="722"/>
                </a:lnTo>
                <a:lnTo>
                  <a:pt x="853" y="701"/>
                </a:lnTo>
                <a:close/>
                <a:moveTo>
                  <a:pt x="626" y="730"/>
                </a:moveTo>
                <a:lnTo>
                  <a:pt x="629" y="735"/>
                </a:lnTo>
                <a:lnTo>
                  <a:pt x="628" y="741"/>
                </a:lnTo>
                <a:lnTo>
                  <a:pt x="621" y="736"/>
                </a:lnTo>
                <a:lnTo>
                  <a:pt x="626" y="730"/>
                </a:lnTo>
                <a:close/>
                <a:moveTo>
                  <a:pt x="627" y="744"/>
                </a:moveTo>
                <a:lnTo>
                  <a:pt x="626" y="752"/>
                </a:lnTo>
                <a:lnTo>
                  <a:pt x="622" y="749"/>
                </a:lnTo>
                <a:lnTo>
                  <a:pt x="627" y="744"/>
                </a:lnTo>
                <a:close/>
                <a:moveTo>
                  <a:pt x="574" y="845"/>
                </a:moveTo>
                <a:lnTo>
                  <a:pt x="577" y="854"/>
                </a:lnTo>
                <a:lnTo>
                  <a:pt x="571" y="849"/>
                </a:lnTo>
                <a:lnTo>
                  <a:pt x="574" y="845"/>
                </a:lnTo>
                <a:close/>
                <a:moveTo>
                  <a:pt x="867" y="883"/>
                </a:moveTo>
                <a:lnTo>
                  <a:pt x="873" y="885"/>
                </a:lnTo>
                <a:lnTo>
                  <a:pt x="863" y="888"/>
                </a:lnTo>
                <a:lnTo>
                  <a:pt x="863" y="893"/>
                </a:lnTo>
                <a:lnTo>
                  <a:pt x="852" y="886"/>
                </a:lnTo>
                <a:lnTo>
                  <a:pt x="867" y="883"/>
                </a:lnTo>
                <a:close/>
                <a:moveTo>
                  <a:pt x="890" y="884"/>
                </a:moveTo>
                <a:lnTo>
                  <a:pt x="892" y="888"/>
                </a:lnTo>
                <a:lnTo>
                  <a:pt x="879" y="894"/>
                </a:lnTo>
                <a:lnTo>
                  <a:pt x="890" y="884"/>
                </a:lnTo>
                <a:close/>
                <a:moveTo>
                  <a:pt x="635" y="892"/>
                </a:moveTo>
                <a:lnTo>
                  <a:pt x="634" y="899"/>
                </a:lnTo>
                <a:lnTo>
                  <a:pt x="626" y="890"/>
                </a:lnTo>
                <a:lnTo>
                  <a:pt x="635" y="892"/>
                </a:lnTo>
                <a:close/>
                <a:moveTo>
                  <a:pt x="886" y="897"/>
                </a:moveTo>
                <a:lnTo>
                  <a:pt x="889" y="901"/>
                </a:lnTo>
                <a:lnTo>
                  <a:pt x="882" y="915"/>
                </a:lnTo>
                <a:lnTo>
                  <a:pt x="872" y="918"/>
                </a:lnTo>
                <a:lnTo>
                  <a:pt x="886" y="897"/>
                </a:lnTo>
                <a:close/>
                <a:moveTo>
                  <a:pt x="579" y="908"/>
                </a:moveTo>
                <a:lnTo>
                  <a:pt x="580" y="915"/>
                </a:lnTo>
                <a:lnTo>
                  <a:pt x="577" y="912"/>
                </a:lnTo>
                <a:lnTo>
                  <a:pt x="579" y="908"/>
                </a:lnTo>
                <a:close/>
                <a:moveTo>
                  <a:pt x="880" y="935"/>
                </a:moveTo>
                <a:lnTo>
                  <a:pt x="879" y="932"/>
                </a:lnTo>
                <a:lnTo>
                  <a:pt x="882" y="930"/>
                </a:lnTo>
                <a:lnTo>
                  <a:pt x="879" y="927"/>
                </a:lnTo>
                <a:lnTo>
                  <a:pt x="885" y="928"/>
                </a:lnTo>
                <a:lnTo>
                  <a:pt x="880" y="935"/>
                </a:lnTo>
                <a:close/>
                <a:moveTo>
                  <a:pt x="514" y="930"/>
                </a:moveTo>
                <a:lnTo>
                  <a:pt x="518" y="934"/>
                </a:lnTo>
                <a:lnTo>
                  <a:pt x="516" y="937"/>
                </a:lnTo>
                <a:lnTo>
                  <a:pt x="508" y="931"/>
                </a:lnTo>
                <a:lnTo>
                  <a:pt x="514" y="930"/>
                </a:lnTo>
                <a:close/>
                <a:moveTo>
                  <a:pt x="876" y="938"/>
                </a:moveTo>
                <a:lnTo>
                  <a:pt x="880" y="942"/>
                </a:lnTo>
                <a:lnTo>
                  <a:pt x="876" y="945"/>
                </a:lnTo>
                <a:lnTo>
                  <a:pt x="876" y="938"/>
                </a:lnTo>
                <a:close/>
                <a:moveTo>
                  <a:pt x="466" y="972"/>
                </a:moveTo>
                <a:lnTo>
                  <a:pt x="465" y="965"/>
                </a:lnTo>
                <a:lnTo>
                  <a:pt x="467" y="965"/>
                </a:lnTo>
                <a:lnTo>
                  <a:pt x="468" y="969"/>
                </a:lnTo>
                <a:lnTo>
                  <a:pt x="466" y="972"/>
                </a:lnTo>
                <a:close/>
                <a:moveTo>
                  <a:pt x="808" y="1024"/>
                </a:moveTo>
                <a:lnTo>
                  <a:pt x="811" y="1027"/>
                </a:lnTo>
                <a:lnTo>
                  <a:pt x="811" y="1031"/>
                </a:lnTo>
                <a:lnTo>
                  <a:pt x="818" y="1034"/>
                </a:lnTo>
                <a:lnTo>
                  <a:pt x="816" y="1037"/>
                </a:lnTo>
                <a:lnTo>
                  <a:pt x="805" y="1033"/>
                </a:lnTo>
                <a:lnTo>
                  <a:pt x="805" y="1028"/>
                </a:lnTo>
                <a:lnTo>
                  <a:pt x="800" y="1019"/>
                </a:lnTo>
                <a:lnTo>
                  <a:pt x="808" y="1024"/>
                </a:lnTo>
                <a:close/>
                <a:moveTo>
                  <a:pt x="794" y="1024"/>
                </a:moveTo>
                <a:lnTo>
                  <a:pt x="799" y="1035"/>
                </a:lnTo>
                <a:lnTo>
                  <a:pt x="797" y="1040"/>
                </a:lnTo>
                <a:lnTo>
                  <a:pt x="791" y="1032"/>
                </a:lnTo>
                <a:lnTo>
                  <a:pt x="791" y="1025"/>
                </a:lnTo>
                <a:lnTo>
                  <a:pt x="794" y="1024"/>
                </a:lnTo>
                <a:close/>
                <a:moveTo>
                  <a:pt x="774" y="1068"/>
                </a:moveTo>
                <a:lnTo>
                  <a:pt x="778" y="1034"/>
                </a:lnTo>
                <a:lnTo>
                  <a:pt x="785" y="1026"/>
                </a:lnTo>
                <a:lnTo>
                  <a:pt x="785" y="1031"/>
                </a:lnTo>
                <a:lnTo>
                  <a:pt x="791" y="1032"/>
                </a:lnTo>
                <a:lnTo>
                  <a:pt x="792" y="1037"/>
                </a:lnTo>
                <a:lnTo>
                  <a:pt x="788" y="1040"/>
                </a:lnTo>
                <a:lnTo>
                  <a:pt x="794" y="1051"/>
                </a:lnTo>
                <a:lnTo>
                  <a:pt x="799" y="1042"/>
                </a:lnTo>
                <a:lnTo>
                  <a:pt x="805" y="1051"/>
                </a:lnTo>
                <a:lnTo>
                  <a:pt x="815" y="1054"/>
                </a:lnTo>
                <a:lnTo>
                  <a:pt x="818" y="1060"/>
                </a:lnTo>
                <a:lnTo>
                  <a:pt x="838" y="1075"/>
                </a:lnTo>
                <a:lnTo>
                  <a:pt x="841" y="1087"/>
                </a:lnTo>
                <a:lnTo>
                  <a:pt x="835" y="1091"/>
                </a:lnTo>
                <a:lnTo>
                  <a:pt x="850" y="1091"/>
                </a:lnTo>
                <a:lnTo>
                  <a:pt x="851" y="1087"/>
                </a:lnTo>
                <a:lnTo>
                  <a:pt x="861" y="1098"/>
                </a:lnTo>
                <a:lnTo>
                  <a:pt x="848" y="1109"/>
                </a:lnTo>
                <a:lnTo>
                  <a:pt x="829" y="1101"/>
                </a:lnTo>
                <a:lnTo>
                  <a:pt x="830" y="1094"/>
                </a:lnTo>
                <a:lnTo>
                  <a:pt x="820" y="1093"/>
                </a:lnTo>
                <a:lnTo>
                  <a:pt x="822" y="1087"/>
                </a:lnTo>
                <a:lnTo>
                  <a:pt x="820" y="1085"/>
                </a:lnTo>
                <a:lnTo>
                  <a:pt x="813" y="1088"/>
                </a:lnTo>
                <a:lnTo>
                  <a:pt x="811" y="1091"/>
                </a:lnTo>
                <a:lnTo>
                  <a:pt x="812" y="1098"/>
                </a:lnTo>
                <a:lnTo>
                  <a:pt x="803" y="1104"/>
                </a:lnTo>
                <a:lnTo>
                  <a:pt x="799" y="1112"/>
                </a:lnTo>
                <a:lnTo>
                  <a:pt x="786" y="1119"/>
                </a:lnTo>
                <a:lnTo>
                  <a:pt x="782" y="1100"/>
                </a:lnTo>
                <a:lnTo>
                  <a:pt x="761" y="1103"/>
                </a:lnTo>
                <a:lnTo>
                  <a:pt x="766" y="1094"/>
                </a:lnTo>
                <a:lnTo>
                  <a:pt x="776" y="1088"/>
                </a:lnTo>
                <a:lnTo>
                  <a:pt x="773" y="1077"/>
                </a:lnTo>
                <a:lnTo>
                  <a:pt x="774" y="1068"/>
                </a:lnTo>
                <a:close/>
                <a:moveTo>
                  <a:pt x="910" y="1108"/>
                </a:moveTo>
                <a:lnTo>
                  <a:pt x="913" y="1108"/>
                </a:lnTo>
                <a:lnTo>
                  <a:pt x="910" y="1112"/>
                </a:lnTo>
                <a:lnTo>
                  <a:pt x="906" y="1110"/>
                </a:lnTo>
                <a:lnTo>
                  <a:pt x="899" y="1102"/>
                </a:lnTo>
                <a:lnTo>
                  <a:pt x="905" y="1102"/>
                </a:lnTo>
                <a:lnTo>
                  <a:pt x="910" y="1108"/>
                </a:lnTo>
                <a:close/>
                <a:moveTo>
                  <a:pt x="1085" y="1103"/>
                </a:moveTo>
                <a:lnTo>
                  <a:pt x="1089" y="1114"/>
                </a:lnTo>
                <a:lnTo>
                  <a:pt x="1084" y="1108"/>
                </a:lnTo>
                <a:lnTo>
                  <a:pt x="1083" y="1104"/>
                </a:lnTo>
                <a:lnTo>
                  <a:pt x="1085" y="1103"/>
                </a:lnTo>
                <a:close/>
                <a:moveTo>
                  <a:pt x="889" y="1108"/>
                </a:moveTo>
                <a:lnTo>
                  <a:pt x="897" y="1109"/>
                </a:lnTo>
                <a:lnTo>
                  <a:pt x="899" y="1114"/>
                </a:lnTo>
                <a:lnTo>
                  <a:pt x="892" y="1120"/>
                </a:lnTo>
                <a:lnTo>
                  <a:pt x="884" y="1110"/>
                </a:lnTo>
                <a:lnTo>
                  <a:pt x="889" y="1108"/>
                </a:lnTo>
                <a:close/>
                <a:moveTo>
                  <a:pt x="833" y="1124"/>
                </a:moveTo>
                <a:lnTo>
                  <a:pt x="837" y="1125"/>
                </a:lnTo>
                <a:lnTo>
                  <a:pt x="836" y="1132"/>
                </a:lnTo>
                <a:lnTo>
                  <a:pt x="821" y="1147"/>
                </a:lnTo>
                <a:lnTo>
                  <a:pt x="811" y="1149"/>
                </a:lnTo>
                <a:lnTo>
                  <a:pt x="808" y="1140"/>
                </a:lnTo>
                <a:lnTo>
                  <a:pt x="816" y="1126"/>
                </a:lnTo>
                <a:lnTo>
                  <a:pt x="833" y="1124"/>
                </a:lnTo>
                <a:close/>
                <a:moveTo>
                  <a:pt x="997" y="1130"/>
                </a:moveTo>
                <a:lnTo>
                  <a:pt x="1002" y="1136"/>
                </a:lnTo>
                <a:lnTo>
                  <a:pt x="995" y="1137"/>
                </a:lnTo>
                <a:lnTo>
                  <a:pt x="993" y="1130"/>
                </a:lnTo>
                <a:lnTo>
                  <a:pt x="988" y="1127"/>
                </a:lnTo>
                <a:lnTo>
                  <a:pt x="997" y="1130"/>
                </a:lnTo>
                <a:close/>
                <a:moveTo>
                  <a:pt x="1085" y="1138"/>
                </a:moveTo>
                <a:lnTo>
                  <a:pt x="1082" y="1143"/>
                </a:lnTo>
                <a:lnTo>
                  <a:pt x="1076" y="1139"/>
                </a:lnTo>
                <a:lnTo>
                  <a:pt x="1085" y="1138"/>
                </a:lnTo>
                <a:close/>
                <a:moveTo>
                  <a:pt x="870" y="1159"/>
                </a:moveTo>
                <a:lnTo>
                  <a:pt x="866" y="1166"/>
                </a:lnTo>
                <a:lnTo>
                  <a:pt x="860" y="1159"/>
                </a:lnTo>
                <a:lnTo>
                  <a:pt x="860" y="1150"/>
                </a:lnTo>
                <a:lnTo>
                  <a:pt x="864" y="1142"/>
                </a:lnTo>
                <a:lnTo>
                  <a:pt x="871" y="1142"/>
                </a:lnTo>
                <a:lnTo>
                  <a:pt x="874" y="1148"/>
                </a:lnTo>
                <a:lnTo>
                  <a:pt x="870" y="1159"/>
                </a:lnTo>
                <a:close/>
                <a:moveTo>
                  <a:pt x="1075" y="1156"/>
                </a:moveTo>
                <a:lnTo>
                  <a:pt x="1079" y="1161"/>
                </a:lnTo>
                <a:lnTo>
                  <a:pt x="1073" y="1159"/>
                </a:lnTo>
                <a:lnTo>
                  <a:pt x="1075" y="1156"/>
                </a:lnTo>
                <a:close/>
                <a:moveTo>
                  <a:pt x="1081" y="1166"/>
                </a:moveTo>
                <a:lnTo>
                  <a:pt x="1078" y="1174"/>
                </a:lnTo>
                <a:lnTo>
                  <a:pt x="1069" y="1166"/>
                </a:lnTo>
                <a:lnTo>
                  <a:pt x="1076" y="1163"/>
                </a:lnTo>
                <a:lnTo>
                  <a:pt x="1081" y="1166"/>
                </a:lnTo>
                <a:close/>
                <a:moveTo>
                  <a:pt x="1034" y="1196"/>
                </a:moveTo>
                <a:lnTo>
                  <a:pt x="1035" y="1201"/>
                </a:lnTo>
                <a:lnTo>
                  <a:pt x="1028" y="1205"/>
                </a:lnTo>
                <a:lnTo>
                  <a:pt x="1032" y="1196"/>
                </a:lnTo>
                <a:lnTo>
                  <a:pt x="1034" y="1196"/>
                </a:lnTo>
                <a:close/>
                <a:moveTo>
                  <a:pt x="1083" y="1203"/>
                </a:moveTo>
                <a:lnTo>
                  <a:pt x="1078" y="1199"/>
                </a:lnTo>
                <a:lnTo>
                  <a:pt x="1084" y="1200"/>
                </a:lnTo>
                <a:lnTo>
                  <a:pt x="1083" y="1203"/>
                </a:lnTo>
                <a:close/>
                <a:moveTo>
                  <a:pt x="1176" y="1346"/>
                </a:moveTo>
                <a:lnTo>
                  <a:pt x="1177" y="1349"/>
                </a:lnTo>
                <a:lnTo>
                  <a:pt x="1172" y="1348"/>
                </a:lnTo>
                <a:lnTo>
                  <a:pt x="1176" y="1346"/>
                </a:lnTo>
                <a:close/>
                <a:moveTo>
                  <a:pt x="848" y="1388"/>
                </a:moveTo>
                <a:lnTo>
                  <a:pt x="853" y="1393"/>
                </a:lnTo>
                <a:lnTo>
                  <a:pt x="853" y="1399"/>
                </a:lnTo>
                <a:lnTo>
                  <a:pt x="834" y="1392"/>
                </a:lnTo>
                <a:lnTo>
                  <a:pt x="837" y="1388"/>
                </a:lnTo>
                <a:lnTo>
                  <a:pt x="848" y="1388"/>
                </a:lnTo>
                <a:close/>
                <a:moveTo>
                  <a:pt x="873" y="1413"/>
                </a:moveTo>
                <a:lnTo>
                  <a:pt x="872" y="1416"/>
                </a:lnTo>
                <a:lnTo>
                  <a:pt x="868" y="1415"/>
                </a:lnTo>
                <a:lnTo>
                  <a:pt x="873" y="1413"/>
                </a:lnTo>
                <a:close/>
                <a:moveTo>
                  <a:pt x="1098" y="1464"/>
                </a:moveTo>
                <a:lnTo>
                  <a:pt x="1120" y="1474"/>
                </a:lnTo>
                <a:lnTo>
                  <a:pt x="1123" y="1479"/>
                </a:lnTo>
                <a:lnTo>
                  <a:pt x="1116" y="1480"/>
                </a:lnTo>
                <a:lnTo>
                  <a:pt x="1097" y="1473"/>
                </a:lnTo>
                <a:lnTo>
                  <a:pt x="1083" y="1463"/>
                </a:lnTo>
                <a:lnTo>
                  <a:pt x="1098" y="1464"/>
                </a:lnTo>
                <a:close/>
                <a:moveTo>
                  <a:pt x="1231" y="1466"/>
                </a:moveTo>
                <a:lnTo>
                  <a:pt x="1232" y="1468"/>
                </a:lnTo>
                <a:lnTo>
                  <a:pt x="1228" y="1469"/>
                </a:lnTo>
                <a:lnTo>
                  <a:pt x="1228" y="1466"/>
                </a:lnTo>
                <a:lnTo>
                  <a:pt x="1231" y="1466"/>
                </a:lnTo>
                <a:close/>
                <a:moveTo>
                  <a:pt x="1127" y="1511"/>
                </a:moveTo>
                <a:lnTo>
                  <a:pt x="1119" y="1517"/>
                </a:lnTo>
                <a:lnTo>
                  <a:pt x="1121" y="1519"/>
                </a:lnTo>
                <a:lnTo>
                  <a:pt x="1118" y="1519"/>
                </a:lnTo>
                <a:lnTo>
                  <a:pt x="1119" y="1515"/>
                </a:lnTo>
                <a:lnTo>
                  <a:pt x="1127" y="1511"/>
                </a:lnTo>
                <a:close/>
                <a:moveTo>
                  <a:pt x="1093" y="1538"/>
                </a:moveTo>
                <a:lnTo>
                  <a:pt x="1088" y="1536"/>
                </a:lnTo>
                <a:lnTo>
                  <a:pt x="1089" y="1532"/>
                </a:lnTo>
                <a:lnTo>
                  <a:pt x="1084" y="1531"/>
                </a:lnTo>
                <a:lnTo>
                  <a:pt x="1090" y="1523"/>
                </a:lnTo>
                <a:lnTo>
                  <a:pt x="1089" y="1529"/>
                </a:lnTo>
                <a:lnTo>
                  <a:pt x="1094" y="1536"/>
                </a:lnTo>
                <a:lnTo>
                  <a:pt x="1095" y="1533"/>
                </a:lnTo>
                <a:lnTo>
                  <a:pt x="1101" y="1536"/>
                </a:lnTo>
                <a:lnTo>
                  <a:pt x="1119" y="1535"/>
                </a:lnTo>
                <a:lnTo>
                  <a:pt x="1110" y="1541"/>
                </a:lnTo>
                <a:lnTo>
                  <a:pt x="1112" y="1542"/>
                </a:lnTo>
                <a:lnTo>
                  <a:pt x="1110" y="1545"/>
                </a:lnTo>
                <a:lnTo>
                  <a:pt x="1103" y="1540"/>
                </a:lnTo>
                <a:lnTo>
                  <a:pt x="1105" y="1538"/>
                </a:lnTo>
                <a:lnTo>
                  <a:pt x="1100" y="1541"/>
                </a:lnTo>
                <a:lnTo>
                  <a:pt x="1093" y="1538"/>
                </a:lnTo>
                <a:close/>
                <a:moveTo>
                  <a:pt x="1126" y="1548"/>
                </a:moveTo>
                <a:lnTo>
                  <a:pt x="1126" y="1541"/>
                </a:lnTo>
                <a:lnTo>
                  <a:pt x="1138" y="1523"/>
                </a:lnTo>
                <a:lnTo>
                  <a:pt x="1142" y="1527"/>
                </a:lnTo>
                <a:lnTo>
                  <a:pt x="1138" y="1540"/>
                </a:lnTo>
                <a:lnTo>
                  <a:pt x="1141" y="1538"/>
                </a:lnTo>
                <a:lnTo>
                  <a:pt x="1131" y="1545"/>
                </a:lnTo>
                <a:lnTo>
                  <a:pt x="1136" y="1543"/>
                </a:lnTo>
                <a:lnTo>
                  <a:pt x="1130" y="1551"/>
                </a:lnTo>
                <a:lnTo>
                  <a:pt x="1140" y="1546"/>
                </a:lnTo>
                <a:lnTo>
                  <a:pt x="1136" y="1546"/>
                </a:lnTo>
                <a:lnTo>
                  <a:pt x="1142" y="1540"/>
                </a:lnTo>
                <a:lnTo>
                  <a:pt x="1138" y="1543"/>
                </a:lnTo>
                <a:lnTo>
                  <a:pt x="1142" y="1538"/>
                </a:lnTo>
                <a:lnTo>
                  <a:pt x="1149" y="1542"/>
                </a:lnTo>
                <a:lnTo>
                  <a:pt x="1149" y="1545"/>
                </a:lnTo>
                <a:lnTo>
                  <a:pt x="1140" y="1552"/>
                </a:lnTo>
                <a:lnTo>
                  <a:pt x="1128" y="1553"/>
                </a:lnTo>
                <a:lnTo>
                  <a:pt x="1126" y="1548"/>
                </a:lnTo>
                <a:close/>
                <a:moveTo>
                  <a:pt x="1128" y="1295"/>
                </a:moveTo>
                <a:lnTo>
                  <a:pt x="1125" y="1299"/>
                </a:lnTo>
                <a:lnTo>
                  <a:pt x="1127" y="1299"/>
                </a:lnTo>
                <a:lnTo>
                  <a:pt x="1127" y="1303"/>
                </a:lnTo>
                <a:lnTo>
                  <a:pt x="1123" y="1300"/>
                </a:lnTo>
                <a:lnTo>
                  <a:pt x="1126" y="1294"/>
                </a:lnTo>
                <a:lnTo>
                  <a:pt x="1128" y="1295"/>
                </a:lnTo>
                <a:close/>
                <a:moveTo>
                  <a:pt x="1125" y="1305"/>
                </a:moveTo>
                <a:lnTo>
                  <a:pt x="1130" y="1307"/>
                </a:lnTo>
                <a:lnTo>
                  <a:pt x="1123" y="1307"/>
                </a:lnTo>
                <a:lnTo>
                  <a:pt x="1127" y="1306"/>
                </a:lnTo>
                <a:lnTo>
                  <a:pt x="1125" y="1305"/>
                </a:lnTo>
                <a:close/>
                <a:moveTo>
                  <a:pt x="1132" y="1314"/>
                </a:moveTo>
                <a:lnTo>
                  <a:pt x="1133" y="1318"/>
                </a:lnTo>
                <a:lnTo>
                  <a:pt x="1130" y="1317"/>
                </a:lnTo>
                <a:lnTo>
                  <a:pt x="1132" y="1314"/>
                </a:lnTo>
                <a:close/>
                <a:moveTo>
                  <a:pt x="1232" y="1499"/>
                </a:moveTo>
                <a:lnTo>
                  <a:pt x="1233" y="1501"/>
                </a:lnTo>
                <a:lnTo>
                  <a:pt x="1236" y="1502"/>
                </a:lnTo>
                <a:lnTo>
                  <a:pt x="1233" y="1503"/>
                </a:lnTo>
                <a:lnTo>
                  <a:pt x="1238" y="1502"/>
                </a:lnTo>
                <a:lnTo>
                  <a:pt x="1234" y="1508"/>
                </a:lnTo>
                <a:lnTo>
                  <a:pt x="1238" y="1513"/>
                </a:lnTo>
                <a:lnTo>
                  <a:pt x="1242" y="1503"/>
                </a:lnTo>
                <a:lnTo>
                  <a:pt x="1248" y="1501"/>
                </a:lnTo>
                <a:lnTo>
                  <a:pt x="1242" y="1513"/>
                </a:lnTo>
                <a:lnTo>
                  <a:pt x="1244" y="1515"/>
                </a:lnTo>
                <a:lnTo>
                  <a:pt x="1249" y="1507"/>
                </a:lnTo>
                <a:lnTo>
                  <a:pt x="1251" y="1513"/>
                </a:lnTo>
                <a:lnTo>
                  <a:pt x="1247" y="1528"/>
                </a:lnTo>
                <a:lnTo>
                  <a:pt x="1244" y="1532"/>
                </a:lnTo>
                <a:lnTo>
                  <a:pt x="1241" y="1529"/>
                </a:lnTo>
                <a:lnTo>
                  <a:pt x="1238" y="1532"/>
                </a:lnTo>
                <a:lnTo>
                  <a:pt x="1238" y="1521"/>
                </a:lnTo>
                <a:lnTo>
                  <a:pt x="1229" y="1527"/>
                </a:lnTo>
                <a:lnTo>
                  <a:pt x="1233" y="1515"/>
                </a:lnTo>
                <a:lnTo>
                  <a:pt x="1232" y="1508"/>
                </a:lnTo>
                <a:lnTo>
                  <a:pt x="1229" y="1506"/>
                </a:lnTo>
                <a:lnTo>
                  <a:pt x="1225" y="1515"/>
                </a:lnTo>
                <a:lnTo>
                  <a:pt x="1223" y="1517"/>
                </a:lnTo>
                <a:lnTo>
                  <a:pt x="1226" y="1511"/>
                </a:lnTo>
                <a:lnTo>
                  <a:pt x="1220" y="1516"/>
                </a:lnTo>
                <a:lnTo>
                  <a:pt x="1212" y="1527"/>
                </a:lnTo>
                <a:lnTo>
                  <a:pt x="1204" y="1524"/>
                </a:lnTo>
                <a:lnTo>
                  <a:pt x="1210" y="1521"/>
                </a:lnTo>
                <a:lnTo>
                  <a:pt x="1220" y="1511"/>
                </a:lnTo>
                <a:lnTo>
                  <a:pt x="1217" y="1511"/>
                </a:lnTo>
                <a:lnTo>
                  <a:pt x="1219" y="1508"/>
                </a:lnTo>
                <a:lnTo>
                  <a:pt x="1216" y="1511"/>
                </a:lnTo>
                <a:lnTo>
                  <a:pt x="1212" y="1508"/>
                </a:lnTo>
                <a:lnTo>
                  <a:pt x="1209" y="1515"/>
                </a:lnTo>
                <a:lnTo>
                  <a:pt x="1205" y="1515"/>
                </a:lnTo>
                <a:lnTo>
                  <a:pt x="1207" y="1512"/>
                </a:lnTo>
                <a:lnTo>
                  <a:pt x="1202" y="1514"/>
                </a:lnTo>
                <a:lnTo>
                  <a:pt x="1209" y="1510"/>
                </a:lnTo>
                <a:lnTo>
                  <a:pt x="1205" y="1510"/>
                </a:lnTo>
                <a:lnTo>
                  <a:pt x="1207" y="1504"/>
                </a:lnTo>
                <a:lnTo>
                  <a:pt x="1201" y="1511"/>
                </a:lnTo>
                <a:lnTo>
                  <a:pt x="1191" y="1513"/>
                </a:lnTo>
                <a:lnTo>
                  <a:pt x="1175" y="1510"/>
                </a:lnTo>
                <a:lnTo>
                  <a:pt x="1157" y="1511"/>
                </a:lnTo>
                <a:lnTo>
                  <a:pt x="1156" y="1504"/>
                </a:lnTo>
                <a:lnTo>
                  <a:pt x="1169" y="1493"/>
                </a:lnTo>
                <a:lnTo>
                  <a:pt x="1158" y="1491"/>
                </a:lnTo>
                <a:lnTo>
                  <a:pt x="1164" y="1487"/>
                </a:lnTo>
                <a:lnTo>
                  <a:pt x="1161" y="1490"/>
                </a:lnTo>
                <a:lnTo>
                  <a:pt x="1165" y="1491"/>
                </a:lnTo>
                <a:lnTo>
                  <a:pt x="1170" y="1479"/>
                </a:lnTo>
                <a:lnTo>
                  <a:pt x="1176" y="1482"/>
                </a:lnTo>
                <a:lnTo>
                  <a:pt x="1173" y="1479"/>
                </a:lnTo>
                <a:lnTo>
                  <a:pt x="1176" y="1479"/>
                </a:lnTo>
                <a:lnTo>
                  <a:pt x="1174" y="1478"/>
                </a:lnTo>
                <a:lnTo>
                  <a:pt x="1176" y="1476"/>
                </a:lnTo>
                <a:lnTo>
                  <a:pt x="1172" y="1476"/>
                </a:lnTo>
                <a:lnTo>
                  <a:pt x="1172" y="1473"/>
                </a:lnTo>
                <a:lnTo>
                  <a:pt x="1175" y="1469"/>
                </a:lnTo>
                <a:lnTo>
                  <a:pt x="1179" y="1472"/>
                </a:lnTo>
                <a:lnTo>
                  <a:pt x="1176" y="1467"/>
                </a:lnTo>
                <a:lnTo>
                  <a:pt x="1184" y="1447"/>
                </a:lnTo>
                <a:lnTo>
                  <a:pt x="1187" y="1446"/>
                </a:lnTo>
                <a:lnTo>
                  <a:pt x="1184" y="1445"/>
                </a:lnTo>
                <a:lnTo>
                  <a:pt x="1190" y="1439"/>
                </a:lnTo>
                <a:lnTo>
                  <a:pt x="1194" y="1430"/>
                </a:lnTo>
                <a:lnTo>
                  <a:pt x="1205" y="1424"/>
                </a:lnTo>
                <a:lnTo>
                  <a:pt x="1205" y="1427"/>
                </a:lnTo>
                <a:lnTo>
                  <a:pt x="1212" y="1425"/>
                </a:lnTo>
                <a:lnTo>
                  <a:pt x="1209" y="1431"/>
                </a:lnTo>
                <a:lnTo>
                  <a:pt x="1202" y="1430"/>
                </a:lnTo>
                <a:lnTo>
                  <a:pt x="1204" y="1434"/>
                </a:lnTo>
                <a:lnTo>
                  <a:pt x="1208" y="1434"/>
                </a:lnTo>
                <a:lnTo>
                  <a:pt x="1206" y="1437"/>
                </a:lnTo>
                <a:lnTo>
                  <a:pt x="1202" y="1444"/>
                </a:lnTo>
                <a:lnTo>
                  <a:pt x="1201" y="1440"/>
                </a:lnTo>
                <a:lnTo>
                  <a:pt x="1201" y="1446"/>
                </a:lnTo>
                <a:lnTo>
                  <a:pt x="1191" y="1465"/>
                </a:lnTo>
                <a:lnTo>
                  <a:pt x="1193" y="1466"/>
                </a:lnTo>
                <a:lnTo>
                  <a:pt x="1191" y="1470"/>
                </a:lnTo>
                <a:lnTo>
                  <a:pt x="1202" y="1457"/>
                </a:lnTo>
                <a:lnTo>
                  <a:pt x="1207" y="1462"/>
                </a:lnTo>
                <a:lnTo>
                  <a:pt x="1211" y="1461"/>
                </a:lnTo>
                <a:lnTo>
                  <a:pt x="1204" y="1465"/>
                </a:lnTo>
                <a:lnTo>
                  <a:pt x="1202" y="1468"/>
                </a:lnTo>
                <a:lnTo>
                  <a:pt x="1206" y="1467"/>
                </a:lnTo>
                <a:lnTo>
                  <a:pt x="1202" y="1472"/>
                </a:lnTo>
                <a:lnTo>
                  <a:pt x="1206" y="1470"/>
                </a:lnTo>
                <a:lnTo>
                  <a:pt x="1208" y="1473"/>
                </a:lnTo>
                <a:lnTo>
                  <a:pt x="1210" y="1471"/>
                </a:lnTo>
                <a:lnTo>
                  <a:pt x="1210" y="1474"/>
                </a:lnTo>
                <a:lnTo>
                  <a:pt x="1212" y="1471"/>
                </a:lnTo>
                <a:lnTo>
                  <a:pt x="1213" y="1475"/>
                </a:lnTo>
                <a:lnTo>
                  <a:pt x="1213" y="1470"/>
                </a:lnTo>
                <a:lnTo>
                  <a:pt x="1216" y="1470"/>
                </a:lnTo>
                <a:lnTo>
                  <a:pt x="1212" y="1481"/>
                </a:lnTo>
                <a:lnTo>
                  <a:pt x="1217" y="1474"/>
                </a:lnTo>
                <a:lnTo>
                  <a:pt x="1220" y="1476"/>
                </a:lnTo>
                <a:lnTo>
                  <a:pt x="1224" y="1470"/>
                </a:lnTo>
                <a:lnTo>
                  <a:pt x="1225" y="1476"/>
                </a:lnTo>
                <a:lnTo>
                  <a:pt x="1231" y="1471"/>
                </a:lnTo>
                <a:lnTo>
                  <a:pt x="1239" y="1476"/>
                </a:lnTo>
                <a:lnTo>
                  <a:pt x="1238" y="1481"/>
                </a:lnTo>
                <a:lnTo>
                  <a:pt x="1231" y="1485"/>
                </a:lnTo>
                <a:lnTo>
                  <a:pt x="1235" y="1485"/>
                </a:lnTo>
                <a:lnTo>
                  <a:pt x="1233" y="1489"/>
                </a:lnTo>
                <a:lnTo>
                  <a:pt x="1238" y="1488"/>
                </a:lnTo>
                <a:lnTo>
                  <a:pt x="1232" y="1491"/>
                </a:lnTo>
                <a:lnTo>
                  <a:pt x="1238" y="1494"/>
                </a:lnTo>
                <a:lnTo>
                  <a:pt x="1245" y="1488"/>
                </a:lnTo>
                <a:lnTo>
                  <a:pt x="1246" y="1491"/>
                </a:lnTo>
                <a:lnTo>
                  <a:pt x="1238" y="1499"/>
                </a:lnTo>
                <a:lnTo>
                  <a:pt x="1237" y="1499"/>
                </a:lnTo>
                <a:lnTo>
                  <a:pt x="1236" y="1499"/>
                </a:lnTo>
                <a:lnTo>
                  <a:pt x="1233" y="1498"/>
                </a:lnTo>
                <a:lnTo>
                  <a:pt x="1232" y="1499"/>
                </a:lnTo>
                <a:close/>
                <a:moveTo>
                  <a:pt x="1233" y="1499"/>
                </a:moveTo>
                <a:lnTo>
                  <a:pt x="1236" y="1500"/>
                </a:lnTo>
                <a:lnTo>
                  <a:pt x="1238" y="1499"/>
                </a:lnTo>
                <a:lnTo>
                  <a:pt x="1237" y="1502"/>
                </a:lnTo>
                <a:lnTo>
                  <a:pt x="1233" y="1499"/>
                </a:lnTo>
                <a:close/>
                <a:moveTo>
                  <a:pt x="124" y="1388"/>
                </a:moveTo>
                <a:lnTo>
                  <a:pt x="117" y="1386"/>
                </a:lnTo>
                <a:lnTo>
                  <a:pt x="120" y="1385"/>
                </a:lnTo>
                <a:lnTo>
                  <a:pt x="117" y="1383"/>
                </a:lnTo>
                <a:lnTo>
                  <a:pt x="121" y="1384"/>
                </a:lnTo>
                <a:lnTo>
                  <a:pt x="115" y="1381"/>
                </a:lnTo>
                <a:lnTo>
                  <a:pt x="113" y="1376"/>
                </a:lnTo>
                <a:lnTo>
                  <a:pt x="111" y="1371"/>
                </a:lnTo>
                <a:lnTo>
                  <a:pt x="112" y="1364"/>
                </a:lnTo>
                <a:lnTo>
                  <a:pt x="119" y="1365"/>
                </a:lnTo>
                <a:lnTo>
                  <a:pt x="118" y="1370"/>
                </a:lnTo>
                <a:lnTo>
                  <a:pt x="124" y="1366"/>
                </a:lnTo>
                <a:lnTo>
                  <a:pt x="125" y="1371"/>
                </a:lnTo>
                <a:lnTo>
                  <a:pt x="118" y="1375"/>
                </a:lnTo>
                <a:lnTo>
                  <a:pt x="121" y="1378"/>
                </a:lnTo>
                <a:lnTo>
                  <a:pt x="125" y="1375"/>
                </a:lnTo>
                <a:lnTo>
                  <a:pt x="126" y="1367"/>
                </a:lnTo>
                <a:lnTo>
                  <a:pt x="132" y="1364"/>
                </a:lnTo>
                <a:lnTo>
                  <a:pt x="128" y="1377"/>
                </a:lnTo>
                <a:lnTo>
                  <a:pt x="128" y="1383"/>
                </a:lnTo>
                <a:lnTo>
                  <a:pt x="125" y="1387"/>
                </a:lnTo>
                <a:lnTo>
                  <a:pt x="125" y="1388"/>
                </a:lnTo>
                <a:lnTo>
                  <a:pt x="124" y="1388"/>
                </a:lnTo>
                <a:close/>
                <a:moveTo>
                  <a:pt x="151" y="1366"/>
                </a:moveTo>
                <a:lnTo>
                  <a:pt x="152" y="1369"/>
                </a:lnTo>
                <a:lnTo>
                  <a:pt x="151" y="1372"/>
                </a:lnTo>
                <a:lnTo>
                  <a:pt x="149" y="1371"/>
                </a:lnTo>
                <a:lnTo>
                  <a:pt x="151" y="1368"/>
                </a:lnTo>
                <a:lnTo>
                  <a:pt x="145" y="1371"/>
                </a:lnTo>
                <a:lnTo>
                  <a:pt x="149" y="1366"/>
                </a:lnTo>
                <a:lnTo>
                  <a:pt x="151" y="1366"/>
                </a:lnTo>
                <a:close/>
                <a:moveTo>
                  <a:pt x="162" y="1387"/>
                </a:moveTo>
                <a:lnTo>
                  <a:pt x="152" y="1371"/>
                </a:lnTo>
                <a:lnTo>
                  <a:pt x="163" y="1382"/>
                </a:lnTo>
                <a:lnTo>
                  <a:pt x="162" y="1387"/>
                </a:lnTo>
                <a:close/>
                <a:moveTo>
                  <a:pt x="152" y="1373"/>
                </a:moveTo>
                <a:lnTo>
                  <a:pt x="154" y="1378"/>
                </a:lnTo>
                <a:lnTo>
                  <a:pt x="149" y="1375"/>
                </a:lnTo>
                <a:lnTo>
                  <a:pt x="152" y="1373"/>
                </a:lnTo>
                <a:close/>
                <a:moveTo>
                  <a:pt x="172" y="1375"/>
                </a:moveTo>
                <a:lnTo>
                  <a:pt x="167" y="1382"/>
                </a:lnTo>
                <a:lnTo>
                  <a:pt x="167" y="1377"/>
                </a:lnTo>
                <a:lnTo>
                  <a:pt x="172" y="1375"/>
                </a:lnTo>
                <a:close/>
                <a:moveTo>
                  <a:pt x="150" y="1377"/>
                </a:moveTo>
                <a:lnTo>
                  <a:pt x="156" y="1382"/>
                </a:lnTo>
                <a:lnTo>
                  <a:pt x="159" y="1388"/>
                </a:lnTo>
                <a:lnTo>
                  <a:pt x="151" y="1383"/>
                </a:lnTo>
                <a:lnTo>
                  <a:pt x="148" y="1379"/>
                </a:lnTo>
                <a:lnTo>
                  <a:pt x="150" y="1377"/>
                </a:lnTo>
                <a:close/>
                <a:moveTo>
                  <a:pt x="170" y="1379"/>
                </a:moveTo>
                <a:lnTo>
                  <a:pt x="171" y="1384"/>
                </a:lnTo>
                <a:lnTo>
                  <a:pt x="168" y="1384"/>
                </a:lnTo>
                <a:lnTo>
                  <a:pt x="170" y="1379"/>
                </a:lnTo>
                <a:close/>
                <a:moveTo>
                  <a:pt x="166" y="1384"/>
                </a:moveTo>
                <a:lnTo>
                  <a:pt x="167" y="1389"/>
                </a:lnTo>
                <a:lnTo>
                  <a:pt x="165" y="1389"/>
                </a:lnTo>
                <a:lnTo>
                  <a:pt x="166" y="1384"/>
                </a:lnTo>
                <a:close/>
                <a:moveTo>
                  <a:pt x="175" y="1401"/>
                </a:moveTo>
                <a:lnTo>
                  <a:pt x="175" y="1401"/>
                </a:lnTo>
                <a:lnTo>
                  <a:pt x="173" y="1401"/>
                </a:lnTo>
                <a:lnTo>
                  <a:pt x="175" y="1393"/>
                </a:lnTo>
                <a:lnTo>
                  <a:pt x="172" y="1400"/>
                </a:lnTo>
                <a:lnTo>
                  <a:pt x="168" y="1396"/>
                </a:lnTo>
                <a:lnTo>
                  <a:pt x="172" y="1391"/>
                </a:lnTo>
                <a:lnTo>
                  <a:pt x="170" y="1389"/>
                </a:lnTo>
                <a:lnTo>
                  <a:pt x="171" y="1391"/>
                </a:lnTo>
                <a:lnTo>
                  <a:pt x="167" y="1394"/>
                </a:lnTo>
                <a:lnTo>
                  <a:pt x="168" y="1385"/>
                </a:lnTo>
                <a:lnTo>
                  <a:pt x="176" y="1392"/>
                </a:lnTo>
                <a:lnTo>
                  <a:pt x="175" y="1401"/>
                </a:lnTo>
                <a:close/>
                <a:moveTo>
                  <a:pt x="125" y="1393"/>
                </a:moveTo>
                <a:lnTo>
                  <a:pt x="119" y="1388"/>
                </a:lnTo>
                <a:lnTo>
                  <a:pt x="126" y="1388"/>
                </a:lnTo>
                <a:lnTo>
                  <a:pt x="130" y="1386"/>
                </a:lnTo>
                <a:lnTo>
                  <a:pt x="133" y="1391"/>
                </a:lnTo>
                <a:lnTo>
                  <a:pt x="128" y="1391"/>
                </a:lnTo>
                <a:lnTo>
                  <a:pt x="133" y="1394"/>
                </a:lnTo>
                <a:lnTo>
                  <a:pt x="128" y="1394"/>
                </a:lnTo>
                <a:lnTo>
                  <a:pt x="136" y="1407"/>
                </a:lnTo>
                <a:lnTo>
                  <a:pt x="138" y="1405"/>
                </a:lnTo>
                <a:lnTo>
                  <a:pt x="137" y="1408"/>
                </a:lnTo>
                <a:lnTo>
                  <a:pt x="141" y="1411"/>
                </a:lnTo>
                <a:lnTo>
                  <a:pt x="137" y="1412"/>
                </a:lnTo>
                <a:lnTo>
                  <a:pt x="126" y="1398"/>
                </a:lnTo>
                <a:lnTo>
                  <a:pt x="128" y="1397"/>
                </a:lnTo>
                <a:lnTo>
                  <a:pt x="124" y="1396"/>
                </a:lnTo>
                <a:lnTo>
                  <a:pt x="122" y="1393"/>
                </a:lnTo>
                <a:lnTo>
                  <a:pt x="125" y="1393"/>
                </a:lnTo>
                <a:close/>
                <a:moveTo>
                  <a:pt x="166" y="1396"/>
                </a:moveTo>
                <a:lnTo>
                  <a:pt x="171" y="1401"/>
                </a:lnTo>
                <a:lnTo>
                  <a:pt x="170" y="1404"/>
                </a:lnTo>
                <a:lnTo>
                  <a:pt x="166" y="1396"/>
                </a:lnTo>
                <a:close/>
                <a:moveTo>
                  <a:pt x="179" y="1403"/>
                </a:moveTo>
                <a:lnTo>
                  <a:pt x="180" y="1404"/>
                </a:lnTo>
                <a:lnTo>
                  <a:pt x="179" y="1404"/>
                </a:lnTo>
                <a:lnTo>
                  <a:pt x="178" y="1407"/>
                </a:lnTo>
                <a:lnTo>
                  <a:pt x="178" y="1397"/>
                </a:lnTo>
                <a:lnTo>
                  <a:pt x="179" y="1403"/>
                </a:lnTo>
                <a:close/>
                <a:moveTo>
                  <a:pt x="175" y="1401"/>
                </a:moveTo>
                <a:lnTo>
                  <a:pt x="176" y="1400"/>
                </a:lnTo>
                <a:lnTo>
                  <a:pt x="177" y="1405"/>
                </a:lnTo>
                <a:lnTo>
                  <a:pt x="172" y="1403"/>
                </a:lnTo>
                <a:lnTo>
                  <a:pt x="175" y="1401"/>
                </a:lnTo>
                <a:close/>
                <a:moveTo>
                  <a:pt x="189" y="1412"/>
                </a:moveTo>
                <a:lnTo>
                  <a:pt x="185" y="1416"/>
                </a:lnTo>
                <a:lnTo>
                  <a:pt x="187" y="1410"/>
                </a:lnTo>
                <a:lnTo>
                  <a:pt x="194" y="1405"/>
                </a:lnTo>
                <a:lnTo>
                  <a:pt x="189" y="1412"/>
                </a:lnTo>
                <a:close/>
                <a:moveTo>
                  <a:pt x="185" y="1414"/>
                </a:moveTo>
                <a:lnTo>
                  <a:pt x="182" y="1421"/>
                </a:lnTo>
                <a:lnTo>
                  <a:pt x="181" y="1416"/>
                </a:lnTo>
                <a:lnTo>
                  <a:pt x="185" y="1414"/>
                </a:lnTo>
                <a:close/>
                <a:moveTo>
                  <a:pt x="183" y="1422"/>
                </a:moveTo>
                <a:lnTo>
                  <a:pt x="185" y="1428"/>
                </a:lnTo>
                <a:lnTo>
                  <a:pt x="182" y="1424"/>
                </a:lnTo>
                <a:lnTo>
                  <a:pt x="183" y="1422"/>
                </a:lnTo>
                <a:close/>
                <a:moveTo>
                  <a:pt x="192" y="1451"/>
                </a:moveTo>
                <a:lnTo>
                  <a:pt x="190" y="1449"/>
                </a:lnTo>
                <a:lnTo>
                  <a:pt x="192" y="1447"/>
                </a:lnTo>
                <a:lnTo>
                  <a:pt x="186" y="1446"/>
                </a:lnTo>
                <a:lnTo>
                  <a:pt x="189" y="1448"/>
                </a:lnTo>
                <a:lnTo>
                  <a:pt x="183" y="1450"/>
                </a:lnTo>
                <a:lnTo>
                  <a:pt x="179" y="1446"/>
                </a:lnTo>
                <a:lnTo>
                  <a:pt x="178" y="1443"/>
                </a:lnTo>
                <a:lnTo>
                  <a:pt x="185" y="1441"/>
                </a:lnTo>
                <a:lnTo>
                  <a:pt x="220" y="1453"/>
                </a:lnTo>
                <a:lnTo>
                  <a:pt x="229" y="1472"/>
                </a:lnTo>
                <a:lnTo>
                  <a:pt x="241" y="1477"/>
                </a:lnTo>
                <a:lnTo>
                  <a:pt x="250" y="1494"/>
                </a:lnTo>
                <a:lnTo>
                  <a:pt x="246" y="1496"/>
                </a:lnTo>
                <a:lnTo>
                  <a:pt x="225" y="1488"/>
                </a:lnTo>
                <a:lnTo>
                  <a:pt x="224" y="1486"/>
                </a:lnTo>
                <a:lnTo>
                  <a:pt x="228" y="1481"/>
                </a:lnTo>
                <a:lnTo>
                  <a:pt x="229" y="1477"/>
                </a:lnTo>
                <a:lnTo>
                  <a:pt x="227" y="1482"/>
                </a:lnTo>
                <a:lnTo>
                  <a:pt x="219" y="1483"/>
                </a:lnTo>
                <a:lnTo>
                  <a:pt x="215" y="1480"/>
                </a:lnTo>
                <a:lnTo>
                  <a:pt x="217" y="1477"/>
                </a:lnTo>
                <a:lnTo>
                  <a:pt x="212" y="1476"/>
                </a:lnTo>
                <a:lnTo>
                  <a:pt x="213" y="1473"/>
                </a:lnTo>
                <a:lnTo>
                  <a:pt x="204" y="1473"/>
                </a:lnTo>
                <a:lnTo>
                  <a:pt x="204" y="1469"/>
                </a:lnTo>
                <a:lnTo>
                  <a:pt x="211" y="1468"/>
                </a:lnTo>
                <a:lnTo>
                  <a:pt x="204" y="1466"/>
                </a:lnTo>
                <a:lnTo>
                  <a:pt x="202" y="1462"/>
                </a:lnTo>
                <a:lnTo>
                  <a:pt x="201" y="1462"/>
                </a:lnTo>
                <a:lnTo>
                  <a:pt x="196" y="1463"/>
                </a:lnTo>
                <a:lnTo>
                  <a:pt x="196" y="1458"/>
                </a:lnTo>
                <a:lnTo>
                  <a:pt x="185" y="1458"/>
                </a:lnTo>
                <a:lnTo>
                  <a:pt x="187" y="1455"/>
                </a:lnTo>
                <a:lnTo>
                  <a:pt x="184" y="1452"/>
                </a:lnTo>
                <a:lnTo>
                  <a:pt x="185" y="1450"/>
                </a:lnTo>
                <a:lnTo>
                  <a:pt x="192" y="1451"/>
                </a:lnTo>
                <a:close/>
                <a:moveTo>
                  <a:pt x="208" y="1442"/>
                </a:moveTo>
                <a:lnTo>
                  <a:pt x="208" y="1442"/>
                </a:lnTo>
                <a:lnTo>
                  <a:pt x="208" y="1443"/>
                </a:lnTo>
                <a:lnTo>
                  <a:pt x="208" y="1446"/>
                </a:lnTo>
                <a:lnTo>
                  <a:pt x="203" y="1445"/>
                </a:lnTo>
                <a:lnTo>
                  <a:pt x="208" y="1442"/>
                </a:lnTo>
                <a:close/>
                <a:moveTo>
                  <a:pt x="222" y="1450"/>
                </a:moveTo>
                <a:lnTo>
                  <a:pt x="225" y="1455"/>
                </a:lnTo>
                <a:lnTo>
                  <a:pt x="224" y="1457"/>
                </a:lnTo>
                <a:lnTo>
                  <a:pt x="224" y="1455"/>
                </a:lnTo>
                <a:lnTo>
                  <a:pt x="223" y="1453"/>
                </a:lnTo>
                <a:lnTo>
                  <a:pt x="220" y="1453"/>
                </a:lnTo>
                <a:lnTo>
                  <a:pt x="222" y="1450"/>
                </a:lnTo>
                <a:close/>
                <a:moveTo>
                  <a:pt x="224" y="1455"/>
                </a:moveTo>
                <a:lnTo>
                  <a:pt x="224" y="1460"/>
                </a:lnTo>
                <a:lnTo>
                  <a:pt x="221" y="1454"/>
                </a:lnTo>
                <a:lnTo>
                  <a:pt x="224" y="1455"/>
                </a:lnTo>
                <a:close/>
                <a:moveTo>
                  <a:pt x="201" y="1462"/>
                </a:moveTo>
                <a:lnTo>
                  <a:pt x="201" y="1463"/>
                </a:lnTo>
                <a:lnTo>
                  <a:pt x="203" y="1469"/>
                </a:lnTo>
                <a:lnTo>
                  <a:pt x="198" y="1466"/>
                </a:lnTo>
                <a:lnTo>
                  <a:pt x="201" y="1462"/>
                </a:lnTo>
                <a:close/>
                <a:moveTo>
                  <a:pt x="75" y="913"/>
                </a:moveTo>
                <a:lnTo>
                  <a:pt x="72" y="909"/>
                </a:lnTo>
                <a:lnTo>
                  <a:pt x="72" y="903"/>
                </a:lnTo>
                <a:lnTo>
                  <a:pt x="77" y="908"/>
                </a:lnTo>
                <a:lnTo>
                  <a:pt x="73" y="901"/>
                </a:lnTo>
                <a:lnTo>
                  <a:pt x="82" y="903"/>
                </a:lnTo>
                <a:lnTo>
                  <a:pt x="80" y="896"/>
                </a:lnTo>
                <a:lnTo>
                  <a:pt x="83" y="894"/>
                </a:lnTo>
                <a:lnTo>
                  <a:pt x="92" y="895"/>
                </a:lnTo>
                <a:lnTo>
                  <a:pt x="92" y="885"/>
                </a:lnTo>
                <a:lnTo>
                  <a:pt x="102" y="892"/>
                </a:lnTo>
                <a:lnTo>
                  <a:pt x="89" y="913"/>
                </a:lnTo>
                <a:lnTo>
                  <a:pt x="92" y="917"/>
                </a:lnTo>
                <a:lnTo>
                  <a:pt x="95" y="924"/>
                </a:lnTo>
                <a:lnTo>
                  <a:pt x="94" y="922"/>
                </a:lnTo>
                <a:lnTo>
                  <a:pt x="87" y="914"/>
                </a:lnTo>
                <a:lnTo>
                  <a:pt x="75" y="913"/>
                </a:lnTo>
                <a:close/>
                <a:moveTo>
                  <a:pt x="758" y="252"/>
                </a:moveTo>
                <a:lnTo>
                  <a:pt x="731" y="225"/>
                </a:lnTo>
                <a:lnTo>
                  <a:pt x="769" y="218"/>
                </a:lnTo>
                <a:lnTo>
                  <a:pt x="796" y="192"/>
                </a:lnTo>
                <a:lnTo>
                  <a:pt x="724" y="218"/>
                </a:lnTo>
                <a:lnTo>
                  <a:pt x="718" y="200"/>
                </a:lnTo>
                <a:lnTo>
                  <a:pt x="737" y="196"/>
                </a:lnTo>
                <a:lnTo>
                  <a:pt x="723" y="187"/>
                </a:lnTo>
                <a:lnTo>
                  <a:pt x="743" y="169"/>
                </a:lnTo>
                <a:lnTo>
                  <a:pt x="761" y="171"/>
                </a:lnTo>
                <a:lnTo>
                  <a:pt x="745" y="164"/>
                </a:lnTo>
                <a:lnTo>
                  <a:pt x="716" y="184"/>
                </a:lnTo>
                <a:lnTo>
                  <a:pt x="710" y="175"/>
                </a:lnTo>
                <a:lnTo>
                  <a:pt x="728" y="160"/>
                </a:lnTo>
                <a:lnTo>
                  <a:pt x="718" y="153"/>
                </a:lnTo>
                <a:lnTo>
                  <a:pt x="702" y="169"/>
                </a:lnTo>
                <a:lnTo>
                  <a:pt x="694" y="156"/>
                </a:lnTo>
                <a:lnTo>
                  <a:pt x="716" y="134"/>
                </a:lnTo>
                <a:lnTo>
                  <a:pt x="731" y="142"/>
                </a:lnTo>
                <a:lnTo>
                  <a:pt x="733" y="134"/>
                </a:lnTo>
                <a:lnTo>
                  <a:pt x="731" y="129"/>
                </a:lnTo>
                <a:lnTo>
                  <a:pt x="750" y="112"/>
                </a:lnTo>
                <a:lnTo>
                  <a:pt x="768" y="134"/>
                </a:lnTo>
                <a:lnTo>
                  <a:pt x="762" y="126"/>
                </a:lnTo>
                <a:lnTo>
                  <a:pt x="765" y="119"/>
                </a:lnTo>
                <a:lnTo>
                  <a:pt x="776" y="118"/>
                </a:lnTo>
                <a:lnTo>
                  <a:pt x="787" y="137"/>
                </a:lnTo>
                <a:lnTo>
                  <a:pt x="782" y="124"/>
                </a:lnTo>
                <a:lnTo>
                  <a:pt x="798" y="134"/>
                </a:lnTo>
                <a:lnTo>
                  <a:pt x="795" y="123"/>
                </a:lnTo>
                <a:lnTo>
                  <a:pt x="766" y="102"/>
                </a:lnTo>
                <a:lnTo>
                  <a:pt x="784" y="97"/>
                </a:lnTo>
                <a:lnTo>
                  <a:pt x="788" y="93"/>
                </a:lnTo>
                <a:lnTo>
                  <a:pt x="785" y="81"/>
                </a:lnTo>
                <a:lnTo>
                  <a:pt x="780" y="78"/>
                </a:lnTo>
                <a:lnTo>
                  <a:pt x="792" y="72"/>
                </a:lnTo>
                <a:lnTo>
                  <a:pt x="814" y="90"/>
                </a:lnTo>
                <a:lnTo>
                  <a:pt x="822" y="108"/>
                </a:lnTo>
                <a:lnTo>
                  <a:pt x="820" y="116"/>
                </a:lnTo>
                <a:lnTo>
                  <a:pt x="837" y="119"/>
                </a:lnTo>
                <a:lnTo>
                  <a:pt x="826" y="112"/>
                </a:lnTo>
                <a:lnTo>
                  <a:pt x="820" y="98"/>
                </a:lnTo>
                <a:lnTo>
                  <a:pt x="826" y="93"/>
                </a:lnTo>
                <a:lnTo>
                  <a:pt x="874" y="141"/>
                </a:lnTo>
                <a:lnTo>
                  <a:pt x="825" y="81"/>
                </a:lnTo>
                <a:lnTo>
                  <a:pt x="842" y="70"/>
                </a:lnTo>
                <a:lnTo>
                  <a:pt x="831" y="60"/>
                </a:lnTo>
                <a:lnTo>
                  <a:pt x="832" y="51"/>
                </a:lnTo>
                <a:lnTo>
                  <a:pt x="855" y="65"/>
                </a:lnTo>
                <a:lnTo>
                  <a:pt x="842" y="34"/>
                </a:lnTo>
                <a:lnTo>
                  <a:pt x="865" y="54"/>
                </a:lnTo>
                <a:lnTo>
                  <a:pt x="884" y="50"/>
                </a:lnTo>
                <a:lnTo>
                  <a:pt x="866" y="43"/>
                </a:lnTo>
                <a:lnTo>
                  <a:pt x="864" y="36"/>
                </a:lnTo>
                <a:lnTo>
                  <a:pt x="868" y="34"/>
                </a:lnTo>
                <a:lnTo>
                  <a:pt x="857" y="26"/>
                </a:lnTo>
                <a:lnTo>
                  <a:pt x="862" y="21"/>
                </a:lnTo>
                <a:lnTo>
                  <a:pt x="904" y="29"/>
                </a:lnTo>
                <a:lnTo>
                  <a:pt x="922" y="60"/>
                </a:lnTo>
                <a:lnTo>
                  <a:pt x="917" y="76"/>
                </a:lnTo>
                <a:lnTo>
                  <a:pt x="928" y="58"/>
                </a:lnTo>
                <a:lnTo>
                  <a:pt x="925" y="54"/>
                </a:lnTo>
                <a:lnTo>
                  <a:pt x="901" y="15"/>
                </a:lnTo>
                <a:lnTo>
                  <a:pt x="920" y="7"/>
                </a:lnTo>
                <a:lnTo>
                  <a:pt x="943" y="11"/>
                </a:lnTo>
                <a:lnTo>
                  <a:pt x="968" y="48"/>
                </a:lnTo>
                <a:lnTo>
                  <a:pt x="954" y="22"/>
                </a:lnTo>
                <a:lnTo>
                  <a:pt x="967" y="2"/>
                </a:lnTo>
                <a:lnTo>
                  <a:pt x="982" y="3"/>
                </a:lnTo>
                <a:lnTo>
                  <a:pt x="980" y="13"/>
                </a:lnTo>
                <a:lnTo>
                  <a:pt x="983" y="21"/>
                </a:lnTo>
                <a:lnTo>
                  <a:pt x="993" y="28"/>
                </a:lnTo>
                <a:lnTo>
                  <a:pt x="984" y="13"/>
                </a:lnTo>
                <a:lnTo>
                  <a:pt x="1000" y="0"/>
                </a:lnTo>
                <a:lnTo>
                  <a:pt x="1058" y="22"/>
                </a:lnTo>
                <a:lnTo>
                  <a:pt x="1024" y="56"/>
                </a:lnTo>
                <a:lnTo>
                  <a:pt x="1065" y="32"/>
                </a:lnTo>
                <a:lnTo>
                  <a:pt x="1074" y="41"/>
                </a:lnTo>
                <a:lnTo>
                  <a:pt x="1072" y="29"/>
                </a:lnTo>
                <a:lnTo>
                  <a:pt x="1077" y="25"/>
                </a:lnTo>
                <a:lnTo>
                  <a:pt x="1084" y="41"/>
                </a:lnTo>
                <a:lnTo>
                  <a:pt x="1098" y="34"/>
                </a:lnTo>
                <a:lnTo>
                  <a:pt x="1092" y="46"/>
                </a:lnTo>
                <a:lnTo>
                  <a:pt x="1105" y="62"/>
                </a:lnTo>
                <a:lnTo>
                  <a:pt x="1099" y="76"/>
                </a:lnTo>
                <a:lnTo>
                  <a:pt x="1125" y="72"/>
                </a:lnTo>
                <a:lnTo>
                  <a:pt x="1131" y="83"/>
                </a:lnTo>
                <a:lnTo>
                  <a:pt x="1130" y="98"/>
                </a:lnTo>
                <a:lnTo>
                  <a:pt x="1087" y="149"/>
                </a:lnTo>
                <a:lnTo>
                  <a:pt x="1060" y="160"/>
                </a:lnTo>
                <a:lnTo>
                  <a:pt x="1030" y="166"/>
                </a:lnTo>
                <a:lnTo>
                  <a:pt x="1015" y="151"/>
                </a:lnTo>
                <a:lnTo>
                  <a:pt x="1026" y="170"/>
                </a:lnTo>
                <a:lnTo>
                  <a:pt x="1053" y="170"/>
                </a:lnTo>
                <a:lnTo>
                  <a:pt x="1002" y="202"/>
                </a:lnTo>
                <a:lnTo>
                  <a:pt x="1010" y="202"/>
                </a:lnTo>
                <a:lnTo>
                  <a:pt x="1005" y="210"/>
                </a:lnTo>
                <a:lnTo>
                  <a:pt x="1066" y="172"/>
                </a:lnTo>
                <a:lnTo>
                  <a:pt x="1082" y="168"/>
                </a:lnTo>
                <a:lnTo>
                  <a:pt x="1083" y="177"/>
                </a:lnTo>
                <a:lnTo>
                  <a:pt x="1040" y="224"/>
                </a:lnTo>
                <a:lnTo>
                  <a:pt x="1013" y="272"/>
                </a:lnTo>
                <a:lnTo>
                  <a:pt x="1002" y="275"/>
                </a:lnTo>
                <a:lnTo>
                  <a:pt x="1005" y="282"/>
                </a:lnTo>
                <a:lnTo>
                  <a:pt x="1003" y="288"/>
                </a:lnTo>
                <a:lnTo>
                  <a:pt x="981" y="295"/>
                </a:lnTo>
                <a:lnTo>
                  <a:pt x="971" y="286"/>
                </a:lnTo>
                <a:lnTo>
                  <a:pt x="978" y="295"/>
                </a:lnTo>
                <a:lnTo>
                  <a:pt x="973" y="299"/>
                </a:lnTo>
                <a:lnTo>
                  <a:pt x="998" y="297"/>
                </a:lnTo>
                <a:lnTo>
                  <a:pt x="985" y="310"/>
                </a:lnTo>
                <a:lnTo>
                  <a:pt x="992" y="314"/>
                </a:lnTo>
                <a:lnTo>
                  <a:pt x="988" y="322"/>
                </a:lnTo>
                <a:lnTo>
                  <a:pt x="973" y="332"/>
                </a:lnTo>
                <a:lnTo>
                  <a:pt x="962" y="318"/>
                </a:lnTo>
                <a:lnTo>
                  <a:pt x="937" y="317"/>
                </a:lnTo>
                <a:lnTo>
                  <a:pt x="957" y="324"/>
                </a:lnTo>
                <a:lnTo>
                  <a:pt x="961" y="339"/>
                </a:lnTo>
                <a:lnTo>
                  <a:pt x="935" y="343"/>
                </a:lnTo>
                <a:lnTo>
                  <a:pt x="936" y="351"/>
                </a:lnTo>
                <a:lnTo>
                  <a:pt x="933" y="354"/>
                </a:lnTo>
                <a:lnTo>
                  <a:pt x="904" y="340"/>
                </a:lnTo>
                <a:lnTo>
                  <a:pt x="922" y="355"/>
                </a:lnTo>
                <a:lnTo>
                  <a:pt x="901" y="347"/>
                </a:lnTo>
                <a:lnTo>
                  <a:pt x="903" y="358"/>
                </a:lnTo>
                <a:lnTo>
                  <a:pt x="891" y="355"/>
                </a:lnTo>
                <a:lnTo>
                  <a:pt x="941" y="365"/>
                </a:lnTo>
                <a:lnTo>
                  <a:pt x="937" y="369"/>
                </a:lnTo>
                <a:lnTo>
                  <a:pt x="941" y="380"/>
                </a:lnTo>
                <a:lnTo>
                  <a:pt x="918" y="367"/>
                </a:lnTo>
                <a:lnTo>
                  <a:pt x="888" y="369"/>
                </a:lnTo>
                <a:lnTo>
                  <a:pt x="918" y="377"/>
                </a:lnTo>
                <a:lnTo>
                  <a:pt x="879" y="377"/>
                </a:lnTo>
                <a:lnTo>
                  <a:pt x="896" y="381"/>
                </a:lnTo>
                <a:lnTo>
                  <a:pt x="888" y="399"/>
                </a:lnTo>
                <a:lnTo>
                  <a:pt x="896" y="385"/>
                </a:lnTo>
                <a:lnTo>
                  <a:pt x="910" y="380"/>
                </a:lnTo>
                <a:lnTo>
                  <a:pt x="924" y="385"/>
                </a:lnTo>
                <a:lnTo>
                  <a:pt x="914" y="394"/>
                </a:lnTo>
                <a:lnTo>
                  <a:pt x="937" y="394"/>
                </a:lnTo>
                <a:lnTo>
                  <a:pt x="937" y="412"/>
                </a:lnTo>
                <a:lnTo>
                  <a:pt x="934" y="416"/>
                </a:lnTo>
                <a:lnTo>
                  <a:pt x="910" y="418"/>
                </a:lnTo>
                <a:lnTo>
                  <a:pt x="933" y="427"/>
                </a:lnTo>
                <a:lnTo>
                  <a:pt x="926" y="439"/>
                </a:lnTo>
                <a:lnTo>
                  <a:pt x="907" y="438"/>
                </a:lnTo>
                <a:lnTo>
                  <a:pt x="925" y="445"/>
                </a:lnTo>
                <a:lnTo>
                  <a:pt x="921" y="456"/>
                </a:lnTo>
                <a:lnTo>
                  <a:pt x="888" y="453"/>
                </a:lnTo>
                <a:lnTo>
                  <a:pt x="886" y="459"/>
                </a:lnTo>
                <a:lnTo>
                  <a:pt x="896" y="480"/>
                </a:lnTo>
                <a:lnTo>
                  <a:pt x="881" y="499"/>
                </a:lnTo>
                <a:lnTo>
                  <a:pt x="853" y="498"/>
                </a:lnTo>
                <a:lnTo>
                  <a:pt x="836" y="475"/>
                </a:lnTo>
                <a:lnTo>
                  <a:pt x="840" y="484"/>
                </a:lnTo>
                <a:lnTo>
                  <a:pt x="839" y="491"/>
                </a:lnTo>
                <a:lnTo>
                  <a:pt x="847" y="497"/>
                </a:lnTo>
                <a:lnTo>
                  <a:pt x="834" y="498"/>
                </a:lnTo>
                <a:lnTo>
                  <a:pt x="838" y="508"/>
                </a:lnTo>
                <a:lnTo>
                  <a:pt x="850" y="501"/>
                </a:lnTo>
                <a:lnTo>
                  <a:pt x="862" y="506"/>
                </a:lnTo>
                <a:lnTo>
                  <a:pt x="859" y="514"/>
                </a:lnTo>
                <a:lnTo>
                  <a:pt x="871" y="503"/>
                </a:lnTo>
                <a:lnTo>
                  <a:pt x="878" y="512"/>
                </a:lnTo>
                <a:lnTo>
                  <a:pt x="873" y="523"/>
                </a:lnTo>
                <a:lnTo>
                  <a:pt x="882" y="530"/>
                </a:lnTo>
                <a:lnTo>
                  <a:pt x="887" y="518"/>
                </a:lnTo>
                <a:lnTo>
                  <a:pt x="894" y="522"/>
                </a:lnTo>
                <a:lnTo>
                  <a:pt x="895" y="540"/>
                </a:lnTo>
                <a:lnTo>
                  <a:pt x="886" y="552"/>
                </a:lnTo>
                <a:lnTo>
                  <a:pt x="881" y="545"/>
                </a:lnTo>
                <a:lnTo>
                  <a:pt x="873" y="562"/>
                </a:lnTo>
                <a:lnTo>
                  <a:pt x="849" y="572"/>
                </a:lnTo>
                <a:lnTo>
                  <a:pt x="853" y="554"/>
                </a:lnTo>
                <a:lnTo>
                  <a:pt x="834" y="549"/>
                </a:lnTo>
                <a:lnTo>
                  <a:pt x="838" y="538"/>
                </a:lnTo>
                <a:lnTo>
                  <a:pt x="831" y="541"/>
                </a:lnTo>
                <a:lnTo>
                  <a:pt x="834" y="546"/>
                </a:lnTo>
                <a:lnTo>
                  <a:pt x="831" y="556"/>
                </a:lnTo>
                <a:lnTo>
                  <a:pt x="821" y="554"/>
                </a:lnTo>
                <a:lnTo>
                  <a:pt x="815" y="533"/>
                </a:lnTo>
                <a:lnTo>
                  <a:pt x="814" y="537"/>
                </a:lnTo>
                <a:lnTo>
                  <a:pt x="818" y="555"/>
                </a:lnTo>
                <a:lnTo>
                  <a:pt x="803" y="540"/>
                </a:lnTo>
                <a:lnTo>
                  <a:pt x="804" y="553"/>
                </a:lnTo>
                <a:lnTo>
                  <a:pt x="792" y="548"/>
                </a:lnTo>
                <a:lnTo>
                  <a:pt x="801" y="560"/>
                </a:lnTo>
                <a:lnTo>
                  <a:pt x="790" y="563"/>
                </a:lnTo>
                <a:lnTo>
                  <a:pt x="773" y="556"/>
                </a:lnTo>
                <a:lnTo>
                  <a:pt x="776" y="548"/>
                </a:lnTo>
                <a:lnTo>
                  <a:pt x="770" y="541"/>
                </a:lnTo>
                <a:lnTo>
                  <a:pt x="774" y="549"/>
                </a:lnTo>
                <a:lnTo>
                  <a:pt x="769" y="559"/>
                </a:lnTo>
                <a:lnTo>
                  <a:pt x="758" y="551"/>
                </a:lnTo>
                <a:lnTo>
                  <a:pt x="757" y="543"/>
                </a:lnTo>
                <a:lnTo>
                  <a:pt x="759" y="559"/>
                </a:lnTo>
                <a:lnTo>
                  <a:pt x="755" y="559"/>
                </a:lnTo>
                <a:lnTo>
                  <a:pt x="744" y="555"/>
                </a:lnTo>
                <a:lnTo>
                  <a:pt x="745" y="548"/>
                </a:lnTo>
                <a:lnTo>
                  <a:pt x="743" y="530"/>
                </a:lnTo>
                <a:lnTo>
                  <a:pt x="740" y="537"/>
                </a:lnTo>
                <a:lnTo>
                  <a:pt x="743" y="546"/>
                </a:lnTo>
                <a:lnTo>
                  <a:pt x="741" y="556"/>
                </a:lnTo>
                <a:lnTo>
                  <a:pt x="740" y="544"/>
                </a:lnTo>
                <a:lnTo>
                  <a:pt x="737" y="555"/>
                </a:lnTo>
                <a:lnTo>
                  <a:pt x="727" y="545"/>
                </a:lnTo>
                <a:lnTo>
                  <a:pt x="730" y="538"/>
                </a:lnTo>
                <a:lnTo>
                  <a:pt x="729" y="528"/>
                </a:lnTo>
                <a:lnTo>
                  <a:pt x="743" y="512"/>
                </a:lnTo>
                <a:lnTo>
                  <a:pt x="768" y="507"/>
                </a:lnTo>
                <a:lnTo>
                  <a:pt x="762" y="506"/>
                </a:lnTo>
                <a:lnTo>
                  <a:pt x="766" y="502"/>
                </a:lnTo>
                <a:lnTo>
                  <a:pt x="761" y="499"/>
                </a:lnTo>
                <a:lnTo>
                  <a:pt x="766" y="496"/>
                </a:lnTo>
                <a:lnTo>
                  <a:pt x="754" y="496"/>
                </a:lnTo>
                <a:lnTo>
                  <a:pt x="754" y="484"/>
                </a:lnTo>
                <a:lnTo>
                  <a:pt x="747" y="476"/>
                </a:lnTo>
                <a:lnTo>
                  <a:pt x="749" y="465"/>
                </a:lnTo>
                <a:lnTo>
                  <a:pt x="773" y="465"/>
                </a:lnTo>
                <a:lnTo>
                  <a:pt x="779" y="473"/>
                </a:lnTo>
                <a:lnTo>
                  <a:pt x="781" y="491"/>
                </a:lnTo>
                <a:lnTo>
                  <a:pt x="800" y="500"/>
                </a:lnTo>
                <a:lnTo>
                  <a:pt x="799" y="493"/>
                </a:lnTo>
                <a:lnTo>
                  <a:pt x="814" y="496"/>
                </a:lnTo>
                <a:lnTo>
                  <a:pt x="810" y="490"/>
                </a:lnTo>
                <a:lnTo>
                  <a:pt x="818" y="481"/>
                </a:lnTo>
                <a:lnTo>
                  <a:pt x="831" y="448"/>
                </a:lnTo>
                <a:lnTo>
                  <a:pt x="826" y="450"/>
                </a:lnTo>
                <a:lnTo>
                  <a:pt x="811" y="485"/>
                </a:lnTo>
                <a:lnTo>
                  <a:pt x="799" y="485"/>
                </a:lnTo>
                <a:lnTo>
                  <a:pt x="795" y="482"/>
                </a:lnTo>
                <a:lnTo>
                  <a:pt x="801" y="472"/>
                </a:lnTo>
                <a:lnTo>
                  <a:pt x="793" y="480"/>
                </a:lnTo>
                <a:lnTo>
                  <a:pt x="788" y="471"/>
                </a:lnTo>
                <a:lnTo>
                  <a:pt x="792" y="465"/>
                </a:lnTo>
                <a:lnTo>
                  <a:pt x="787" y="464"/>
                </a:lnTo>
                <a:lnTo>
                  <a:pt x="803" y="461"/>
                </a:lnTo>
                <a:lnTo>
                  <a:pt x="783" y="457"/>
                </a:lnTo>
                <a:lnTo>
                  <a:pt x="803" y="448"/>
                </a:lnTo>
                <a:lnTo>
                  <a:pt x="793" y="442"/>
                </a:lnTo>
                <a:lnTo>
                  <a:pt x="805" y="441"/>
                </a:lnTo>
                <a:lnTo>
                  <a:pt x="793" y="439"/>
                </a:lnTo>
                <a:lnTo>
                  <a:pt x="799" y="429"/>
                </a:lnTo>
                <a:lnTo>
                  <a:pt x="795" y="427"/>
                </a:lnTo>
                <a:lnTo>
                  <a:pt x="798" y="412"/>
                </a:lnTo>
                <a:lnTo>
                  <a:pt x="786" y="446"/>
                </a:lnTo>
                <a:lnTo>
                  <a:pt x="774" y="447"/>
                </a:lnTo>
                <a:lnTo>
                  <a:pt x="781" y="427"/>
                </a:lnTo>
                <a:lnTo>
                  <a:pt x="768" y="445"/>
                </a:lnTo>
                <a:lnTo>
                  <a:pt x="757" y="444"/>
                </a:lnTo>
                <a:lnTo>
                  <a:pt x="763" y="439"/>
                </a:lnTo>
                <a:lnTo>
                  <a:pt x="757" y="432"/>
                </a:lnTo>
                <a:lnTo>
                  <a:pt x="757" y="423"/>
                </a:lnTo>
                <a:lnTo>
                  <a:pt x="766" y="414"/>
                </a:lnTo>
                <a:lnTo>
                  <a:pt x="763" y="413"/>
                </a:lnTo>
                <a:lnTo>
                  <a:pt x="770" y="396"/>
                </a:lnTo>
                <a:lnTo>
                  <a:pt x="792" y="388"/>
                </a:lnTo>
                <a:lnTo>
                  <a:pt x="831" y="413"/>
                </a:lnTo>
                <a:lnTo>
                  <a:pt x="827" y="404"/>
                </a:lnTo>
                <a:lnTo>
                  <a:pt x="831" y="401"/>
                </a:lnTo>
                <a:lnTo>
                  <a:pt x="818" y="394"/>
                </a:lnTo>
                <a:lnTo>
                  <a:pt x="840" y="394"/>
                </a:lnTo>
                <a:lnTo>
                  <a:pt x="842" y="378"/>
                </a:lnTo>
                <a:lnTo>
                  <a:pt x="828" y="390"/>
                </a:lnTo>
                <a:lnTo>
                  <a:pt x="796" y="379"/>
                </a:lnTo>
                <a:lnTo>
                  <a:pt x="800" y="371"/>
                </a:lnTo>
                <a:lnTo>
                  <a:pt x="816" y="378"/>
                </a:lnTo>
                <a:lnTo>
                  <a:pt x="803" y="368"/>
                </a:lnTo>
                <a:lnTo>
                  <a:pt x="792" y="335"/>
                </a:lnTo>
                <a:lnTo>
                  <a:pt x="772" y="324"/>
                </a:lnTo>
                <a:lnTo>
                  <a:pt x="773" y="307"/>
                </a:lnTo>
                <a:lnTo>
                  <a:pt x="789" y="311"/>
                </a:lnTo>
                <a:lnTo>
                  <a:pt x="772" y="303"/>
                </a:lnTo>
                <a:lnTo>
                  <a:pt x="769" y="294"/>
                </a:lnTo>
                <a:lnTo>
                  <a:pt x="772" y="279"/>
                </a:lnTo>
                <a:lnTo>
                  <a:pt x="810" y="284"/>
                </a:lnTo>
                <a:lnTo>
                  <a:pt x="833" y="316"/>
                </a:lnTo>
                <a:lnTo>
                  <a:pt x="840" y="337"/>
                </a:lnTo>
                <a:lnTo>
                  <a:pt x="867" y="328"/>
                </a:lnTo>
                <a:lnTo>
                  <a:pt x="844" y="327"/>
                </a:lnTo>
                <a:lnTo>
                  <a:pt x="840" y="313"/>
                </a:lnTo>
                <a:lnTo>
                  <a:pt x="844" y="310"/>
                </a:lnTo>
                <a:lnTo>
                  <a:pt x="819" y="277"/>
                </a:lnTo>
                <a:lnTo>
                  <a:pt x="891" y="257"/>
                </a:lnTo>
                <a:lnTo>
                  <a:pt x="864" y="253"/>
                </a:lnTo>
                <a:lnTo>
                  <a:pt x="913" y="231"/>
                </a:lnTo>
                <a:lnTo>
                  <a:pt x="879" y="229"/>
                </a:lnTo>
                <a:lnTo>
                  <a:pt x="886" y="203"/>
                </a:lnTo>
                <a:lnTo>
                  <a:pt x="909" y="177"/>
                </a:lnTo>
                <a:lnTo>
                  <a:pt x="880" y="208"/>
                </a:lnTo>
                <a:lnTo>
                  <a:pt x="871" y="201"/>
                </a:lnTo>
                <a:lnTo>
                  <a:pt x="876" y="210"/>
                </a:lnTo>
                <a:lnTo>
                  <a:pt x="869" y="234"/>
                </a:lnTo>
                <a:lnTo>
                  <a:pt x="842" y="253"/>
                </a:lnTo>
                <a:lnTo>
                  <a:pt x="819" y="258"/>
                </a:lnTo>
                <a:lnTo>
                  <a:pt x="838" y="235"/>
                </a:lnTo>
                <a:lnTo>
                  <a:pt x="816" y="246"/>
                </a:lnTo>
                <a:lnTo>
                  <a:pt x="813" y="241"/>
                </a:lnTo>
                <a:lnTo>
                  <a:pt x="818" y="233"/>
                </a:lnTo>
                <a:lnTo>
                  <a:pt x="809" y="240"/>
                </a:lnTo>
                <a:lnTo>
                  <a:pt x="811" y="250"/>
                </a:lnTo>
                <a:lnTo>
                  <a:pt x="808" y="260"/>
                </a:lnTo>
                <a:lnTo>
                  <a:pt x="768" y="253"/>
                </a:lnTo>
                <a:lnTo>
                  <a:pt x="784" y="221"/>
                </a:lnTo>
                <a:lnTo>
                  <a:pt x="830" y="202"/>
                </a:lnTo>
                <a:lnTo>
                  <a:pt x="783" y="214"/>
                </a:lnTo>
                <a:lnTo>
                  <a:pt x="758" y="252"/>
                </a:lnTo>
                <a:close/>
                <a:moveTo>
                  <a:pt x="738" y="443"/>
                </a:moveTo>
                <a:lnTo>
                  <a:pt x="722" y="411"/>
                </a:lnTo>
                <a:lnTo>
                  <a:pt x="721" y="418"/>
                </a:lnTo>
                <a:lnTo>
                  <a:pt x="728" y="443"/>
                </a:lnTo>
                <a:lnTo>
                  <a:pt x="719" y="430"/>
                </a:lnTo>
                <a:lnTo>
                  <a:pt x="712" y="431"/>
                </a:lnTo>
                <a:lnTo>
                  <a:pt x="717" y="435"/>
                </a:lnTo>
                <a:lnTo>
                  <a:pt x="718" y="441"/>
                </a:lnTo>
                <a:lnTo>
                  <a:pt x="716" y="443"/>
                </a:lnTo>
                <a:lnTo>
                  <a:pt x="693" y="439"/>
                </a:lnTo>
                <a:lnTo>
                  <a:pt x="680" y="423"/>
                </a:lnTo>
                <a:lnTo>
                  <a:pt x="698" y="413"/>
                </a:lnTo>
                <a:lnTo>
                  <a:pt x="675" y="412"/>
                </a:lnTo>
                <a:lnTo>
                  <a:pt x="668" y="399"/>
                </a:lnTo>
                <a:lnTo>
                  <a:pt x="679" y="400"/>
                </a:lnTo>
                <a:lnTo>
                  <a:pt x="661" y="383"/>
                </a:lnTo>
                <a:lnTo>
                  <a:pt x="675" y="370"/>
                </a:lnTo>
                <a:lnTo>
                  <a:pt x="715" y="366"/>
                </a:lnTo>
                <a:lnTo>
                  <a:pt x="691" y="367"/>
                </a:lnTo>
                <a:lnTo>
                  <a:pt x="685" y="359"/>
                </a:lnTo>
                <a:lnTo>
                  <a:pt x="706" y="352"/>
                </a:lnTo>
                <a:lnTo>
                  <a:pt x="678" y="346"/>
                </a:lnTo>
                <a:lnTo>
                  <a:pt x="679" y="352"/>
                </a:lnTo>
                <a:lnTo>
                  <a:pt x="678" y="355"/>
                </a:lnTo>
                <a:lnTo>
                  <a:pt x="675" y="348"/>
                </a:lnTo>
                <a:lnTo>
                  <a:pt x="667" y="362"/>
                </a:lnTo>
                <a:lnTo>
                  <a:pt x="660" y="350"/>
                </a:lnTo>
                <a:lnTo>
                  <a:pt x="649" y="361"/>
                </a:lnTo>
                <a:lnTo>
                  <a:pt x="640" y="351"/>
                </a:lnTo>
                <a:lnTo>
                  <a:pt x="641" y="341"/>
                </a:lnTo>
                <a:lnTo>
                  <a:pt x="655" y="335"/>
                </a:lnTo>
                <a:lnTo>
                  <a:pt x="660" y="322"/>
                </a:lnTo>
                <a:lnTo>
                  <a:pt x="640" y="333"/>
                </a:lnTo>
                <a:lnTo>
                  <a:pt x="629" y="316"/>
                </a:lnTo>
                <a:lnTo>
                  <a:pt x="635" y="312"/>
                </a:lnTo>
                <a:lnTo>
                  <a:pt x="629" y="307"/>
                </a:lnTo>
                <a:lnTo>
                  <a:pt x="632" y="301"/>
                </a:lnTo>
                <a:lnTo>
                  <a:pt x="627" y="293"/>
                </a:lnTo>
                <a:lnTo>
                  <a:pt x="659" y="306"/>
                </a:lnTo>
                <a:lnTo>
                  <a:pt x="655" y="295"/>
                </a:lnTo>
                <a:lnTo>
                  <a:pt x="664" y="290"/>
                </a:lnTo>
                <a:lnTo>
                  <a:pt x="646" y="294"/>
                </a:lnTo>
                <a:lnTo>
                  <a:pt x="641" y="290"/>
                </a:lnTo>
                <a:lnTo>
                  <a:pt x="648" y="284"/>
                </a:lnTo>
                <a:lnTo>
                  <a:pt x="631" y="282"/>
                </a:lnTo>
                <a:lnTo>
                  <a:pt x="629" y="274"/>
                </a:lnTo>
                <a:lnTo>
                  <a:pt x="645" y="276"/>
                </a:lnTo>
                <a:lnTo>
                  <a:pt x="637" y="256"/>
                </a:lnTo>
                <a:lnTo>
                  <a:pt x="667" y="261"/>
                </a:lnTo>
                <a:lnTo>
                  <a:pt x="656" y="248"/>
                </a:lnTo>
                <a:lnTo>
                  <a:pt x="664" y="244"/>
                </a:lnTo>
                <a:lnTo>
                  <a:pt x="644" y="235"/>
                </a:lnTo>
                <a:lnTo>
                  <a:pt x="649" y="229"/>
                </a:lnTo>
                <a:lnTo>
                  <a:pt x="644" y="227"/>
                </a:lnTo>
                <a:lnTo>
                  <a:pt x="648" y="218"/>
                </a:lnTo>
                <a:lnTo>
                  <a:pt x="677" y="210"/>
                </a:lnTo>
                <a:lnTo>
                  <a:pt x="676" y="199"/>
                </a:lnTo>
                <a:lnTo>
                  <a:pt x="660" y="195"/>
                </a:lnTo>
                <a:lnTo>
                  <a:pt x="663" y="185"/>
                </a:lnTo>
                <a:lnTo>
                  <a:pt x="690" y="196"/>
                </a:lnTo>
                <a:lnTo>
                  <a:pt x="713" y="246"/>
                </a:lnTo>
                <a:lnTo>
                  <a:pt x="712" y="257"/>
                </a:lnTo>
                <a:lnTo>
                  <a:pt x="735" y="265"/>
                </a:lnTo>
                <a:lnTo>
                  <a:pt x="732" y="280"/>
                </a:lnTo>
                <a:lnTo>
                  <a:pt x="739" y="294"/>
                </a:lnTo>
                <a:lnTo>
                  <a:pt x="748" y="297"/>
                </a:lnTo>
                <a:lnTo>
                  <a:pt x="742" y="284"/>
                </a:lnTo>
                <a:lnTo>
                  <a:pt x="742" y="271"/>
                </a:lnTo>
                <a:lnTo>
                  <a:pt x="755" y="271"/>
                </a:lnTo>
                <a:lnTo>
                  <a:pt x="757" y="290"/>
                </a:lnTo>
                <a:lnTo>
                  <a:pt x="750" y="294"/>
                </a:lnTo>
                <a:lnTo>
                  <a:pt x="761" y="300"/>
                </a:lnTo>
                <a:lnTo>
                  <a:pt x="764" y="307"/>
                </a:lnTo>
                <a:lnTo>
                  <a:pt x="758" y="318"/>
                </a:lnTo>
                <a:lnTo>
                  <a:pt x="765" y="312"/>
                </a:lnTo>
                <a:lnTo>
                  <a:pt x="759" y="343"/>
                </a:lnTo>
                <a:lnTo>
                  <a:pt x="774" y="333"/>
                </a:lnTo>
                <a:lnTo>
                  <a:pt x="778" y="339"/>
                </a:lnTo>
                <a:lnTo>
                  <a:pt x="777" y="349"/>
                </a:lnTo>
                <a:lnTo>
                  <a:pt x="783" y="335"/>
                </a:lnTo>
                <a:lnTo>
                  <a:pt x="792" y="355"/>
                </a:lnTo>
                <a:lnTo>
                  <a:pt x="793" y="363"/>
                </a:lnTo>
                <a:lnTo>
                  <a:pt x="769" y="385"/>
                </a:lnTo>
                <a:lnTo>
                  <a:pt x="765" y="378"/>
                </a:lnTo>
                <a:lnTo>
                  <a:pt x="765" y="390"/>
                </a:lnTo>
                <a:lnTo>
                  <a:pt x="755" y="408"/>
                </a:lnTo>
                <a:lnTo>
                  <a:pt x="750" y="396"/>
                </a:lnTo>
                <a:lnTo>
                  <a:pt x="754" y="377"/>
                </a:lnTo>
                <a:lnTo>
                  <a:pt x="748" y="383"/>
                </a:lnTo>
                <a:lnTo>
                  <a:pt x="747" y="397"/>
                </a:lnTo>
                <a:lnTo>
                  <a:pt x="751" y="415"/>
                </a:lnTo>
                <a:lnTo>
                  <a:pt x="747" y="422"/>
                </a:lnTo>
                <a:lnTo>
                  <a:pt x="739" y="411"/>
                </a:lnTo>
                <a:lnTo>
                  <a:pt x="743" y="426"/>
                </a:lnTo>
                <a:lnTo>
                  <a:pt x="738" y="443"/>
                </a:lnTo>
                <a:close/>
                <a:moveTo>
                  <a:pt x="641" y="556"/>
                </a:moveTo>
                <a:lnTo>
                  <a:pt x="636" y="549"/>
                </a:lnTo>
                <a:lnTo>
                  <a:pt x="643" y="543"/>
                </a:lnTo>
                <a:lnTo>
                  <a:pt x="624" y="536"/>
                </a:lnTo>
                <a:lnTo>
                  <a:pt x="633" y="534"/>
                </a:lnTo>
                <a:lnTo>
                  <a:pt x="625" y="524"/>
                </a:lnTo>
                <a:lnTo>
                  <a:pt x="633" y="516"/>
                </a:lnTo>
                <a:lnTo>
                  <a:pt x="670" y="525"/>
                </a:lnTo>
                <a:lnTo>
                  <a:pt x="677" y="538"/>
                </a:lnTo>
                <a:lnTo>
                  <a:pt x="670" y="553"/>
                </a:lnTo>
                <a:lnTo>
                  <a:pt x="672" y="556"/>
                </a:lnTo>
                <a:lnTo>
                  <a:pt x="679" y="543"/>
                </a:lnTo>
                <a:lnTo>
                  <a:pt x="708" y="540"/>
                </a:lnTo>
                <a:lnTo>
                  <a:pt x="715" y="551"/>
                </a:lnTo>
                <a:lnTo>
                  <a:pt x="702" y="552"/>
                </a:lnTo>
                <a:lnTo>
                  <a:pt x="734" y="566"/>
                </a:lnTo>
                <a:lnTo>
                  <a:pt x="720" y="572"/>
                </a:lnTo>
                <a:lnTo>
                  <a:pt x="699" y="564"/>
                </a:lnTo>
                <a:lnTo>
                  <a:pt x="719" y="576"/>
                </a:lnTo>
                <a:lnTo>
                  <a:pt x="706" y="578"/>
                </a:lnTo>
                <a:lnTo>
                  <a:pt x="709" y="582"/>
                </a:lnTo>
                <a:lnTo>
                  <a:pt x="706" y="588"/>
                </a:lnTo>
                <a:lnTo>
                  <a:pt x="711" y="579"/>
                </a:lnTo>
                <a:lnTo>
                  <a:pt x="715" y="585"/>
                </a:lnTo>
                <a:lnTo>
                  <a:pt x="723" y="579"/>
                </a:lnTo>
                <a:lnTo>
                  <a:pt x="726" y="585"/>
                </a:lnTo>
                <a:lnTo>
                  <a:pt x="725" y="591"/>
                </a:lnTo>
                <a:lnTo>
                  <a:pt x="734" y="592"/>
                </a:lnTo>
                <a:lnTo>
                  <a:pt x="726" y="605"/>
                </a:lnTo>
                <a:lnTo>
                  <a:pt x="739" y="612"/>
                </a:lnTo>
                <a:lnTo>
                  <a:pt x="738" y="603"/>
                </a:lnTo>
                <a:lnTo>
                  <a:pt x="740" y="598"/>
                </a:lnTo>
                <a:lnTo>
                  <a:pt x="747" y="609"/>
                </a:lnTo>
                <a:lnTo>
                  <a:pt x="754" y="604"/>
                </a:lnTo>
                <a:lnTo>
                  <a:pt x="756" y="611"/>
                </a:lnTo>
                <a:lnTo>
                  <a:pt x="761" y="601"/>
                </a:lnTo>
                <a:lnTo>
                  <a:pt x="773" y="612"/>
                </a:lnTo>
                <a:lnTo>
                  <a:pt x="771" y="616"/>
                </a:lnTo>
                <a:lnTo>
                  <a:pt x="808" y="590"/>
                </a:lnTo>
                <a:lnTo>
                  <a:pt x="846" y="593"/>
                </a:lnTo>
                <a:lnTo>
                  <a:pt x="846" y="600"/>
                </a:lnTo>
                <a:lnTo>
                  <a:pt x="860" y="601"/>
                </a:lnTo>
                <a:lnTo>
                  <a:pt x="864" y="606"/>
                </a:lnTo>
                <a:lnTo>
                  <a:pt x="859" y="610"/>
                </a:lnTo>
                <a:lnTo>
                  <a:pt x="871" y="615"/>
                </a:lnTo>
                <a:lnTo>
                  <a:pt x="869" y="626"/>
                </a:lnTo>
                <a:lnTo>
                  <a:pt x="857" y="634"/>
                </a:lnTo>
                <a:lnTo>
                  <a:pt x="873" y="641"/>
                </a:lnTo>
                <a:lnTo>
                  <a:pt x="864" y="646"/>
                </a:lnTo>
                <a:lnTo>
                  <a:pt x="859" y="640"/>
                </a:lnTo>
                <a:lnTo>
                  <a:pt x="862" y="646"/>
                </a:lnTo>
                <a:lnTo>
                  <a:pt x="860" y="659"/>
                </a:lnTo>
                <a:lnTo>
                  <a:pt x="824" y="662"/>
                </a:lnTo>
                <a:lnTo>
                  <a:pt x="820" y="655"/>
                </a:lnTo>
                <a:lnTo>
                  <a:pt x="820" y="646"/>
                </a:lnTo>
                <a:lnTo>
                  <a:pt x="814" y="641"/>
                </a:lnTo>
                <a:lnTo>
                  <a:pt x="816" y="648"/>
                </a:lnTo>
                <a:lnTo>
                  <a:pt x="814" y="658"/>
                </a:lnTo>
                <a:lnTo>
                  <a:pt x="803" y="662"/>
                </a:lnTo>
                <a:lnTo>
                  <a:pt x="794" y="662"/>
                </a:lnTo>
                <a:lnTo>
                  <a:pt x="793" y="652"/>
                </a:lnTo>
                <a:lnTo>
                  <a:pt x="789" y="663"/>
                </a:lnTo>
                <a:lnTo>
                  <a:pt x="785" y="653"/>
                </a:lnTo>
                <a:lnTo>
                  <a:pt x="784" y="663"/>
                </a:lnTo>
                <a:lnTo>
                  <a:pt x="777" y="663"/>
                </a:lnTo>
                <a:lnTo>
                  <a:pt x="776" y="657"/>
                </a:lnTo>
                <a:lnTo>
                  <a:pt x="773" y="664"/>
                </a:lnTo>
                <a:lnTo>
                  <a:pt x="768" y="657"/>
                </a:lnTo>
                <a:lnTo>
                  <a:pt x="769" y="665"/>
                </a:lnTo>
                <a:lnTo>
                  <a:pt x="743" y="663"/>
                </a:lnTo>
                <a:lnTo>
                  <a:pt x="742" y="658"/>
                </a:lnTo>
                <a:lnTo>
                  <a:pt x="745" y="647"/>
                </a:lnTo>
                <a:lnTo>
                  <a:pt x="743" y="641"/>
                </a:lnTo>
                <a:lnTo>
                  <a:pt x="738" y="654"/>
                </a:lnTo>
                <a:lnTo>
                  <a:pt x="735" y="644"/>
                </a:lnTo>
                <a:lnTo>
                  <a:pt x="735" y="651"/>
                </a:lnTo>
                <a:lnTo>
                  <a:pt x="732" y="649"/>
                </a:lnTo>
                <a:lnTo>
                  <a:pt x="734" y="657"/>
                </a:lnTo>
                <a:lnTo>
                  <a:pt x="728" y="661"/>
                </a:lnTo>
                <a:lnTo>
                  <a:pt x="708" y="652"/>
                </a:lnTo>
                <a:lnTo>
                  <a:pt x="711" y="642"/>
                </a:lnTo>
                <a:lnTo>
                  <a:pt x="705" y="650"/>
                </a:lnTo>
                <a:lnTo>
                  <a:pt x="706" y="656"/>
                </a:lnTo>
                <a:lnTo>
                  <a:pt x="696" y="651"/>
                </a:lnTo>
                <a:lnTo>
                  <a:pt x="690" y="632"/>
                </a:lnTo>
                <a:lnTo>
                  <a:pt x="693" y="628"/>
                </a:lnTo>
                <a:lnTo>
                  <a:pt x="687" y="624"/>
                </a:lnTo>
                <a:lnTo>
                  <a:pt x="688" y="611"/>
                </a:lnTo>
                <a:lnTo>
                  <a:pt x="693" y="603"/>
                </a:lnTo>
                <a:lnTo>
                  <a:pt x="691" y="594"/>
                </a:lnTo>
                <a:lnTo>
                  <a:pt x="692" y="588"/>
                </a:lnTo>
                <a:lnTo>
                  <a:pt x="678" y="558"/>
                </a:lnTo>
                <a:lnTo>
                  <a:pt x="646" y="566"/>
                </a:lnTo>
                <a:lnTo>
                  <a:pt x="653" y="559"/>
                </a:lnTo>
                <a:lnTo>
                  <a:pt x="641" y="556"/>
                </a:lnTo>
                <a:close/>
                <a:moveTo>
                  <a:pt x="439" y="606"/>
                </a:moveTo>
                <a:lnTo>
                  <a:pt x="454" y="609"/>
                </a:lnTo>
                <a:lnTo>
                  <a:pt x="455" y="597"/>
                </a:lnTo>
                <a:lnTo>
                  <a:pt x="438" y="585"/>
                </a:lnTo>
                <a:lnTo>
                  <a:pt x="448" y="573"/>
                </a:lnTo>
                <a:lnTo>
                  <a:pt x="433" y="562"/>
                </a:lnTo>
                <a:lnTo>
                  <a:pt x="433" y="554"/>
                </a:lnTo>
                <a:lnTo>
                  <a:pt x="442" y="549"/>
                </a:lnTo>
                <a:lnTo>
                  <a:pt x="451" y="530"/>
                </a:lnTo>
                <a:lnTo>
                  <a:pt x="460" y="535"/>
                </a:lnTo>
                <a:lnTo>
                  <a:pt x="457" y="541"/>
                </a:lnTo>
                <a:lnTo>
                  <a:pt x="459" y="555"/>
                </a:lnTo>
                <a:lnTo>
                  <a:pt x="466" y="563"/>
                </a:lnTo>
                <a:lnTo>
                  <a:pt x="461" y="576"/>
                </a:lnTo>
                <a:lnTo>
                  <a:pt x="472" y="580"/>
                </a:lnTo>
                <a:lnTo>
                  <a:pt x="467" y="592"/>
                </a:lnTo>
                <a:lnTo>
                  <a:pt x="478" y="585"/>
                </a:lnTo>
                <a:lnTo>
                  <a:pt x="482" y="595"/>
                </a:lnTo>
                <a:lnTo>
                  <a:pt x="486" y="591"/>
                </a:lnTo>
                <a:lnTo>
                  <a:pt x="482" y="583"/>
                </a:lnTo>
                <a:lnTo>
                  <a:pt x="486" y="576"/>
                </a:lnTo>
                <a:lnTo>
                  <a:pt x="501" y="583"/>
                </a:lnTo>
                <a:lnTo>
                  <a:pt x="504" y="600"/>
                </a:lnTo>
                <a:lnTo>
                  <a:pt x="499" y="609"/>
                </a:lnTo>
                <a:lnTo>
                  <a:pt x="501" y="610"/>
                </a:lnTo>
                <a:lnTo>
                  <a:pt x="500" y="616"/>
                </a:lnTo>
                <a:lnTo>
                  <a:pt x="495" y="632"/>
                </a:lnTo>
                <a:lnTo>
                  <a:pt x="478" y="640"/>
                </a:lnTo>
                <a:lnTo>
                  <a:pt x="470" y="631"/>
                </a:lnTo>
                <a:lnTo>
                  <a:pt x="467" y="640"/>
                </a:lnTo>
                <a:lnTo>
                  <a:pt x="462" y="640"/>
                </a:lnTo>
                <a:lnTo>
                  <a:pt x="455" y="632"/>
                </a:lnTo>
                <a:lnTo>
                  <a:pt x="415" y="663"/>
                </a:lnTo>
                <a:lnTo>
                  <a:pt x="397" y="668"/>
                </a:lnTo>
                <a:lnTo>
                  <a:pt x="386" y="666"/>
                </a:lnTo>
                <a:lnTo>
                  <a:pt x="376" y="652"/>
                </a:lnTo>
                <a:lnTo>
                  <a:pt x="398" y="637"/>
                </a:lnTo>
                <a:lnTo>
                  <a:pt x="414" y="636"/>
                </a:lnTo>
                <a:lnTo>
                  <a:pt x="426" y="623"/>
                </a:lnTo>
                <a:lnTo>
                  <a:pt x="405" y="629"/>
                </a:lnTo>
                <a:lnTo>
                  <a:pt x="406" y="625"/>
                </a:lnTo>
                <a:lnTo>
                  <a:pt x="401" y="620"/>
                </a:lnTo>
                <a:lnTo>
                  <a:pt x="399" y="629"/>
                </a:lnTo>
                <a:lnTo>
                  <a:pt x="383" y="633"/>
                </a:lnTo>
                <a:lnTo>
                  <a:pt x="384" y="618"/>
                </a:lnTo>
                <a:lnTo>
                  <a:pt x="391" y="613"/>
                </a:lnTo>
                <a:lnTo>
                  <a:pt x="381" y="610"/>
                </a:lnTo>
                <a:lnTo>
                  <a:pt x="380" y="622"/>
                </a:lnTo>
                <a:lnTo>
                  <a:pt x="375" y="619"/>
                </a:lnTo>
                <a:lnTo>
                  <a:pt x="378" y="628"/>
                </a:lnTo>
                <a:lnTo>
                  <a:pt x="371" y="636"/>
                </a:lnTo>
                <a:lnTo>
                  <a:pt x="365" y="636"/>
                </a:lnTo>
                <a:lnTo>
                  <a:pt x="365" y="627"/>
                </a:lnTo>
                <a:lnTo>
                  <a:pt x="359" y="629"/>
                </a:lnTo>
                <a:lnTo>
                  <a:pt x="360" y="635"/>
                </a:lnTo>
                <a:lnTo>
                  <a:pt x="358" y="638"/>
                </a:lnTo>
                <a:lnTo>
                  <a:pt x="351" y="634"/>
                </a:lnTo>
                <a:lnTo>
                  <a:pt x="350" y="624"/>
                </a:lnTo>
                <a:lnTo>
                  <a:pt x="344" y="629"/>
                </a:lnTo>
                <a:lnTo>
                  <a:pt x="330" y="622"/>
                </a:lnTo>
                <a:lnTo>
                  <a:pt x="336" y="609"/>
                </a:lnTo>
                <a:lnTo>
                  <a:pt x="353" y="609"/>
                </a:lnTo>
                <a:lnTo>
                  <a:pt x="368" y="597"/>
                </a:lnTo>
                <a:lnTo>
                  <a:pt x="336" y="603"/>
                </a:lnTo>
                <a:lnTo>
                  <a:pt x="341" y="591"/>
                </a:lnTo>
                <a:lnTo>
                  <a:pt x="370" y="586"/>
                </a:lnTo>
                <a:lnTo>
                  <a:pt x="344" y="585"/>
                </a:lnTo>
                <a:lnTo>
                  <a:pt x="347" y="581"/>
                </a:lnTo>
                <a:lnTo>
                  <a:pt x="345" y="572"/>
                </a:lnTo>
                <a:lnTo>
                  <a:pt x="349" y="568"/>
                </a:lnTo>
                <a:lnTo>
                  <a:pt x="372" y="570"/>
                </a:lnTo>
                <a:lnTo>
                  <a:pt x="356" y="564"/>
                </a:lnTo>
                <a:lnTo>
                  <a:pt x="355" y="559"/>
                </a:lnTo>
                <a:lnTo>
                  <a:pt x="361" y="552"/>
                </a:lnTo>
                <a:lnTo>
                  <a:pt x="379" y="551"/>
                </a:lnTo>
                <a:lnTo>
                  <a:pt x="382" y="568"/>
                </a:lnTo>
                <a:lnTo>
                  <a:pt x="398" y="564"/>
                </a:lnTo>
                <a:lnTo>
                  <a:pt x="414" y="582"/>
                </a:lnTo>
                <a:lnTo>
                  <a:pt x="407" y="590"/>
                </a:lnTo>
                <a:lnTo>
                  <a:pt x="418" y="589"/>
                </a:lnTo>
                <a:lnTo>
                  <a:pt x="421" y="606"/>
                </a:lnTo>
                <a:lnTo>
                  <a:pt x="439" y="606"/>
                </a:lnTo>
                <a:close/>
                <a:moveTo>
                  <a:pt x="585" y="572"/>
                </a:moveTo>
                <a:lnTo>
                  <a:pt x="574" y="567"/>
                </a:lnTo>
                <a:lnTo>
                  <a:pt x="583" y="563"/>
                </a:lnTo>
                <a:lnTo>
                  <a:pt x="567" y="551"/>
                </a:lnTo>
                <a:lnTo>
                  <a:pt x="575" y="541"/>
                </a:lnTo>
                <a:lnTo>
                  <a:pt x="586" y="542"/>
                </a:lnTo>
                <a:lnTo>
                  <a:pt x="593" y="556"/>
                </a:lnTo>
                <a:lnTo>
                  <a:pt x="596" y="553"/>
                </a:lnTo>
                <a:lnTo>
                  <a:pt x="594" y="543"/>
                </a:lnTo>
                <a:lnTo>
                  <a:pt x="601" y="542"/>
                </a:lnTo>
                <a:lnTo>
                  <a:pt x="598" y="538"/>
                </a:lnTo>
                <a:lnTo>
                  <a:pt x="613" y="551"/>
                </a:lnTo>
                <a:lnTo>
                  <a:pt x="612" y="559"/>
                </a:lnTo>
                <a:lnTo>
                  <a:pt x="616" y="571"/>
                </a:lnTo>
                <a:lnTo>
                  <a:pt x="614" y="588"/>
                </a:lnTo>
                <a:lnTo>
                  <a:pt x="610" y="594"/>
                </a:lnTo>
                <a:lnTo>
                  <a:pt x="617" y="597"/>
                </a:lnTo>
                <a:lnTo>
                  <a:pt x="619" y="614"/>
                </a:lnTo>
                <a:lnTo>
                  <a:pt x="613" y="604"/>
                </a:lnTo>
                <a:lnTo>
                  <a:pt x="608" y="609"/>
                </a:lnTo>
                <a:lnTo>
                  <a:pt x="612" y="612"/>
                </a:lnTo>
                <a:lnTo>
                  <a:pt x="607" y="619"/>
                </a:lnTo>
                <a:lnTo>
                  <a:pt x="615" y="628"/>
                </a:lnTo>
                <a:lnTo>
                  <a:pt x="607" y="624"/>
                </a:lnTo>
                <a:lnTo>
                  <a:pt x="609" y="635"/>
                </a:lnTo>
                <a:lnTo>
                  <a:pt x="575" y="634"/>
                </a:lnTo>
                <a:lnTo>
                  <a:pt x="573" y="625"/>
                </a:lnTo>
                <a:lnTo>
                  <a:pt x="580" y="623"/>
                </a:lnTo>
                <a:lnTo>
                  <a:pt x="570" y="612"/>
                </a:lnTo>
                <a:lnTo>
                  <a:pt x="596" y="596"/>
                </a:lnTo>
                <a:lnTo>
                  <a:pt x="545" y="607"/>
                </a:lnTo>
                <a:lnTo>
                  <a:pt x="539" y="601"/>
                </a:lnTo>
                <a:lnTo>
                  <a:pt x="551" y="597"/>
                </a:lnTo>
                <a:lnTo>
                  <a:pt x="547" y="591"/>
                </a:lnTo>
                <a:lnTo>
                  <a:pt x="550" y="586"/>
                </a:lnTo>
                <a:lnTo>
                  <a:pt x="564" y="592"/>
                </a:lnTo>
                <a:lnTo>
                  <a:pt x="558" y="585"/>
                </a:lnTo>
                <a:lnTo>
                  <a:pt x="561" y="578"/>
                </a:lnTo>
                <a:lnTo>
                  <a:pt x="553" y="574"/>
                </a:lnTo>
                <a:lnTo>
                  <a:pt x="561" y="564"/>
                </a:lnTo>
                <a:lnTo>
                  <a:pt x="550" y="565"/>
                </a:lnTo>
                <a:lnTo>
                  <a:pt x="554" y="552"/>
                </a:lnTo>
                <a:lnTo>
                  <a:pt x="562" y="555"/>
                </a:lnTo>
                <a:lnTo>
                  <a:pt x="580" y="586"/>
                </a:lnTo>
                <a:lnTo>
                  <a:pt x="588" y="581"/>
                </a:lnTo>
                <a:lnTo>
                  <a:pt x="582" y="583"/>
                </a:lnTo>
                <a:lnTo>
                  <a:pt x="578" y="571"/>
                </a:lnTo>
                <a:lnTo>
                  <a:pt x="585" y="572"/>
                </a:lnTo>
                <a:close/>
                <a:moveTo>
                  <a:pt x="522" y="539"/>
                </a:moveTo>
                <a:lnTo>
                  <a:pt x="538" y="553"/>
                </a:lnTo>
                <a:lnTo>
                  <a:pt x="518" y="560"/>
                </a:lnTo>
                <a:lnTo>
                  <a:pt x="515" y="543"/>
                </a:lnTo>
                <a:lnTo>
                  <a:pt x="522" y="539"/>
                </a:lnTo>
                <a:close/>
                <a:moveTo>
                  <a:pt x="543" y="562"/>
                </a:moveTo>
                <a:lnTo>
                  <a:pt x="545" y="567"/>
                </a:lnTo>
                <a:lnTo>
                  <a:pt x="543" y="572"/>
                </a:lnTo>
                <a:lnTo>
                  <a:pt x="533" y="577"/>
                </a:lnTo>
                <a:lnTo>
                  <a:pt x="517" y="571"/>
                </a:lnTo>
                <a:lnTo>
                  <a:pt x="543" y="562"/>
                </a:lnTo>
                <a:close/>
                <a:moveTo>
                  <a:pt x="637" y="643"/>
                </a:moveTo>
                <a:lnTo>
                  <a:pt x="636" y="635"/>
                </a:lnTo>
                <a:lnTo>
                  <a:pt x="633" y="641"/>
                </a:lnTo>
                <a:lnTo>
                  <a:pt x="628" y="636"/>
                </a:lnTo>
                <a:lnTo>
                  <a:pt x="630" y="625"/>
                </a:lnTo>
                <a:lnTo>
                  <a:pt x="638" y="620"/>
                </a:lnTo>
                <a:lnTo>
                  <a:pt x="636" y="619"/>
                </a:lnTo>
                <a:lnTo>
                  <a:pt x="639" y="615"/>
                </a:lnTo>
                <a:lnTo>
                  <a:pt x="636" y="613"/>
                </a:lnTo>
                <a:lnTo>
                  <a:pt x="652" y="600"/>
                </a:lnTo>
                <a:lnTo>
                  <a:pt x="672" y="621"/>
                </a:lnTo>
                <a:lnTo>
                  <a:pt x="674" y="642"/>
                </a:lnTo>
                <a:lnTo>
                  <a:pt x="671" y="654"/>
                </a:lnTo>
                <a:lnTo>
                  <a:pt x="657" y="656"/>
                </a:lnTo>
                <a:lnTo>
                  <a:pt x="637" y="643"/>
                </a:lnTo>
                <a:close/>
                <a:moveTo>
                  <a:pt x="522" y="612"/>
                </a:moveTo>
                <a:lnTo>
                  <a:pt x="529" y="628"/>
                </a:lnTo>
                <a:lnTo>
                  <a:pt x="520" y="635"/>
                </a:lnTo>
                <a:lnTo>
                  <a:pt x="512" y="629"/>
                </a:lnTo>
                <a:lnTo>
                  <a:pt x="514" y="617"/>
                </a:lnTo>
                <a:lnTo>
                  <a:pt x="522" y="612"/>
                </a:lnTo>
                <a:close/>
                <a:moveTo>
                  <a:pt x="642" y="655"/>
                </a:moveTo>
                <a:lnTo>
                  <a:pt x="648" y="662"/>
                </a:lnTo>
                <a:lnTo>
                  <a:pt x="639" y="659"/>
                </a:lnTo>
                <a:lnTo>
                  <a:pt x="642" y="655"/>
                </a:lnTo>
                <a:close/>
                <a:moveTo>
                  <a:pt x="659" y="784"/>
                </a:moveTo>
                <a:lnTo>
                  <a:pt x="648" y="786"/>
                </a:lnTo>
                <a:lnTo>
                  <a:pt x="648" y="781"/>
                </a:lnTo>
                <a:lnTo>
                  <a:pt x="655" y="779"/>
                </a:lnTo>
                <a:lnTo>
                  <a:pt x="649" y="779"/>
                </a:lnTo>
                <a:lnTo>
                  <a:pt x="649" y="764"/>
                </a:lnTo>
                <a:lnTo>
                  <a:pt x="643" y="753"/>
                </a:lnTo>
                <a:lnTo>
                  <a:pt x="643" y="722"/>
                </a:lnTo>
                <a:lnTo>
                  <a:pt x="642" y="702"/>
                </a:lnTo>
                <a:lnTo>
                  <a:pt x="656" y="707"/>
                </a:lnTo>
                <a:lnTo>
                  <a:pt x="647" y="693"/>
                </a:lnTo>
                <a:lnTo>
                  <a:pt x="655" y="684"/>
                </a:lnTo>
                <a:lnTo>
                  <a:pt x="675" y="680"/>
                </a:lnTo>
                <a:lnTo>
                  <a:pt x="689" y="692"/>
                </a:lnTo>
                <a:lnTo>
                  <a:pt x="719" y="694"/>
                </a:lnTo>
                <a:lnTo>
                  <a:pt x="692" y="751"/>
                </a:lnTo>
                <a:lnTo>
                  <a:pt x="661" y="750"/>
                </a:lnTo>
                <a:lnTo>
                  <a:pt x="668" y="753"/>
                </a:lnTo>
                <a:lnTo>
                  <a:pt x="673" y="765"/>
                </a:lnTo>
                <a:lnTo>
                  <a:pt x="663" y="783"/>
                </a:lnTo>
                <a:lnTo>
                  <a:pt x="664" y="787"/>
                </a:lnTo>
                <a:lnTo>
                  <a:pt x="659" y="784"/>
                </a:lnTo>
                <a:close/>
                <a:moveTo>
                  <a:pt x="574" y="719"/>
                </a:moveTo>
                <a:lnTo>
                  <a:pt x="572" y="709"/>
                </a:lnTo>
                <a:lnTo>
                  <a:pt x="564" y="703"/>
                </a:lnTo>
                <a:lnTo>
                  <a:pt x="572" y="696"/>
                </a:lnTo>
                <a:lnTo>
                  <a:pt x="579" y="701"/>
                </a:lnTo>
                <a:lnTo>
                  <a:pt x="582" y="697"/>
                </a:lnTo>
                <a:lnTo>
                  <a:pt x="577" y="697"/>
                </a:lnTo>
                <a:lnTo>
                  <a:pt x="579" y="692"/>
                </a:lnTo>
                <a:lnTo>
                  <a:pt x="591" y="702"/>
                </a:lnTo>
                <a:lnTo>
                  <a:pt x="619" y="696"/>
                </a:lnTo>
                <a:lnTo>
                  <a:pt x="624" y="707"/>
                </a:lnTo>
                <a:lnTo>
                  <a:pt x="613" y="715"/>
                </a:lnTo>
                <a:lnTo>
                  <a:pt x="620" y="716"/>
                </a:lnTo>
                <a:lnTo>
                  <a:pt x="620" y="721"/>
                </a:lnTo>
                <a:lnTo>
                  <a:pt x="611" y="726"/>
                </a:lnTo>
                <a:lnTo>
                  <a:pt x="602" y="738"/>
                </a:lnTo>
                <a:lnTo>
                  <a:pt x="602" y="745"/>
                </a:lnTo>
                <a:lnTo>
                  <a:pt x="609" y="737"/>
                </a:lnTo>
                <a:lnTo>
                  <a:pt x="617" y="739"/>
                </a:lnTo>
                <a:lnTo>
                  <a:pt x="622" y="752"/>
                </a:lnTo>
                <a:lnTo>
                  <a:pt x="620" y="757"/>
                </a:lnTo>
                <a:lnTo>
                  <a:pt x="628" y="751"/>
                </a:lnTo>
                <a:lnTo>
                  <a:pt x="633" y="766"/>
                </a:lnTo>
                <a:lnTo>
                  <a:pt x="625" y="771"/>
                </a:lnTo>
                <a:lnTo>
                  <a:pt x="629" y="773"/>
                </a:lnTo>
                <a:lnTo>
                  <a:pt x="630" y="782"/>
                </a:lnTo>
                <a:lnTo>
                  <a:pt x="625" y="784"/>
                </a:lnTo>
                <a:lnTo>
                  <a:pt x="630" y="784"/>
                </a:lnTo>
                <a:lnTo>
                  <a:pt x="626" y="790"/>
                </a:lnTo>
                <a:lnTo>
                  <a:pt x="630" y="789"/>
                </a:lnTo>
                <a:lnTo>
                  <a:pt x="629" y="794"/>
                </a:lnTo>
                <a:lnTo>
                  <a:pt x="607" y="802"/>
                </a:lnTo>
                <a:lnTo>
                  <a:pt x="603" y="798"/>
                </a:lnTo>
                <a:lnTo>
                  <a:pt x="605" y="790"/>
                </a:lnTo>
                <a:lnTo>
                  <a:pt x="602" y="798"/>
                </a:lnTo>
                <a:lnTo>
                  <a:pt x="608" y="807"/>
                </a:lnTo>
                <a:lnTo>
                  <a:pt x="606" y="812"/>
                </a:lnTo>
                <a:lnTo>
                  <a:pt x="599" y="818"/>
                </a:lnTo>
                <a:lnTo>
                  <a:pt x="591" y="815"/>
                </a:lnTo>
                <a:lnTo>
                  <a:pt x="585" y="797"/>
                </a:lnTo>
                <a:lnTo>
                  <a:pt x="571" y="777"/>
                </a:lnTo>
                <a:lnTo>
                  <a:pt x="555" y="772"/>
                </a:lnTo>
                <a:lnTo>
                  <a:pt x="542" y="752"/>
                </a:lnTo>
                <a:lnTo>
                  <a:pt x="545" y="737"/>
                </a:lnTo>
                <a:lnTo>
                  <a:pt x="550" y="734"/>
                </a:lnTo>
                <a:lnTo>
                  <a:pt x="562" y="753"/>
                </a:lnTo>
                <a:lnTo>
                  <a:pt x="575" y="751"/>
                </a:lnTo>
                <a:lnTo>
                  <a:pt x="576" y="748"/>
                </a:lnTo>
                <a:lnTo>
                  <a:pt x="574" y="738"/>
                </a:lnTo>
                <a:lnTo>
                  <a:pt x="576" y="737"/>
                </a:lnTo>
                <a:lnTo>
                  <a:pt x="576" y="745"/>
                </a:lnTo>
                <a:lnTo>
                  <a:pt x="580" y="742"/>
                </a:lnTo>
                <a:lnTo>
                  <a:pt x="577" y="732"/>
                </a:lnTo>
                <a:lnTo>
                  <a:pt x="572" y="730"/>
                </a:lnTo>
                <a:lnTo>
                  <a:pt x="575" y="725"/>
                </a:lnTo>
                <a:lnTo>
                  <a:pt x="583" y="729"/>
                </a:lnTo>
                <a:lnTo>
                  <a:pt x="575" y="719"/>
                </a:lnTo>
                <a:lnTo>
                  <a:pt x="568" y="726"/>
                </a:lnTo>
                <a:lnTo>
                  <a:pt x="557" y="715"/>
                </a:lnTo>
                <a:lnTo>
                  <a:pt x="567" y="709"/>
                </a:lnTo>
                <a:lnTo>
                  <a:pt x="574" y="719"/>
                </a:lnTo>
                <a:close/>
                <a:moveTo>
                  <a:pt x="506" y="742"/>
                </a:moveTo>
                <a:lnTo>
                  <a:pt x="504" y="745"/>
                </a:lnTo>
                <a:lnTo>
                  <a:pt x="489" y="719"/>
                </a:lnTo>
                <a:lnTo>
                  <a:pt x="481" y="715"/>
                </a:lnTo>
                <a:lnTo>
                  <a:pt x="493" y="702"/>
                </a:lnTo>
                <a:lnTo>
                  <a:pt x="507" y="701"/>
                </a:lnTo>
                <a:lnTo>
                  <a:pt x="515" y="709"/>
                </a:lnTo>
                <a:lnTo>
                  <a:pt x="515" y="723"/>
                </a:lnTo>
                <a:lnTo>
                  <a:pt x="506" y="742"/>
                </a:lnTo>
                <a:close/>
                <a:moveTo>
                  <a:pt x="532" y="922"/>
                </a:moveTo>
                <a:lnTo>
                  <a:pt x="508" y="917"/>
                </a:lnTo>
                <a:lnTo>
                  <a:pt x="506" y="915"/>
                </a:lnTo>
                <a:lnTo>
                  <a:pt x="511" y="910"/>
                </a:lnTo>
                <a:lnTo>
                  <a:pt x="489" y="906"/>
                </a:lnTo>
                <a:lnTo>
                  <a:pt x="491" y="898"/>
                </a:lnTo>
                <a:lnTo>
                  <a:pt x="486" y="893"/>
                </a:lnTo>
                <a:lnTo>
                  <a:pt x="476" y="912"/>
                </a:lnTo>
                <a:lnTo>
                  <a:pt x="459" y="915"/>
                </a:lnTo>
                <a:lnTo>
                  <a:pt x="451" y="924"/>
                </a:lnTo>
                <a:lnTo>
                  <a:pt x="393" y="934"/>
                </a:lnTo>
                <a:lnTo>
                  <a:pt x="395" y="932"/>
                </a:lnTo>
                <a:lnTo>
                  <a:pt x="387" y="921"/>
                </a:lnTo>
                <a:lnTo>
                  <a:pt x="388" y="911"/>
                </a:lnTo>
                <a:lnTo>
                  <a:pt x="386" y="905"/>
                </a:lnTo>
                <a:lnTo>
                  <a:pt x="388" y="906"/>
                </a:lnTo>
                <a:lnTo>
                  <a:pt x="346" y="897"/>
                </a:lnTo>
                <a:lnTo>
                  <a:pt x="345" y="891"/>
                </a:lnTo>
                <a:lnTo>
                  <a:pt x="336" y="883"/>
                </a:lnTo>
                <a:lnTo>
                  <a:pt x="334" y="873"/>
                </a:lnTo>
                <a:lnTo>
                  <a:pt x="374" y="860"/>
                </a:lnTo>
                <a:lnTo>
                  <a:pt x="402" y="864"/>
                </a:lnTo>
                <a:lnTo>
                  <a:pt x="417" y="859"/>
                </a:lnTo>
                <a:lnTo>
                  <a:pt x="383" y="843"/>
                </a:lnTo>
                <a:lnTo>
                  <a:pt x="353" y="849"/>
                </a:lnTo>
                <a:lnTo>
                  <a:pt x="331" y="848"/>
                </a:lnTo>
                <a:lnTo>
                  <a:pt x="319" y="831"/>
                </a:lnTo>
                <a:lnTo>
                  <a:pt x="367" y="807"/>
                </a:lnTo>
                <a:lnTo>
                  <a:pt x="324" y="814"/>
                </a:lnTo>
                <a:lnTo>
                  <a:pt x="321" y="809"/>
                </a:lnTo>
                <a:lnTo>
                  <a:pt x="330" y="806"/>
                </a:lnTo>
                <a:lnTo>
                  <a:pt x="327" y="803"/>
                </a:lnTo>
                <a:lnTo>
                  <a:pt x="329" y="801"/>
                </a:lnTo>
                <a:lnTo>
                  <a:pt x="312" y="805"/>
                </a:lnTo>
                <a:lnTo>
                  <a:pt x="310" y="800"/>
                </a:lnTo>
                <a:lnTo>
                  <a:pt x="312" y="786"/>
                </a:lnTo>
                <a:lnTo>
                  <a:pt x="324" y="775"/>
                </a:lnTo>
                <a:lnTo>
                  <a:pt x="318" y="763"/>
                </a:lnTo>
                <a:lnTo>
                  <a:pt x="334" y="743"/>
                </a:lnTo>
                <a:lnTo>
                  <a:pt x="374" y="720"/>
                </a:lnTo>
                <a:lnTo>
                  <a:pt x="383" y="733"/>
                </a:lnTo>
                <a:lnTo>
                  <a:pt x="382" y="747"/>
                </a:lnTo>
                <a:lnTo>
                  <a:pt x="374" y="760"/>
                </a:lnTo>
                <a:lnTo>
                  <a:pt x="390" y="754"/>
                </a:lnTo>
                <a:lnTo>
                  <a:pt x="388" y="749"/>
                </a:lnTo>
                <a:lnTo>
                  <a:pt x="396" y="738"/>
                </a:lnTo>
                <a:lnTo>
                  <a:pt x="421" y="752"/>
                </a:lnTo>
                <a:lnTo>
                  <a:pt x="421" y="759"/>
                </a:lnTo>
                <a:lnTo>
                  <a:pt x="412" y="769"/>
                </a:lnTo>
                <a:lnTo>
                  <a:pt x="415" y="773"/>
                </a:lnTo>
                <a:lnTo>
                  <a:pt x="420" y="764"/>
                </a:lnTo>
                <a:lnTo>
                  <a:pt x="423" y="770"/>
                </a:lnTo>
                <a:lnTo>
                  <a:pt x="429" y="759"/>
                </a:lnTo>
                <a:lnTo>
                  <a:pt x="433" y="766"/>
                </a:lnTo>
                <a:lnTo>
                  <a:pt x="431" y="763"/>
                </a:lnTo>
                <a:lnTo>
                  <a:pt x="433" y="760"/>
                </a:lnTo>
                <a:lnTo>
                  <a:pt x="439" y="763"/>
                </a:lnTo>
                <a:lnTo>
                  <a:pt x="435" y="760"/>
                </a:lnTo>
                <a:lnTo>
                  <a:pt x="441" y="763"/>
                </a:lnTo>
                <a:lnTo>
                  <a:pt x="439" y="757"/>
                </a:lnTo>
                <a:lnTo>
                  <a:pt x="435" y="755"/>
                </a:lnTo>
                <a:lnTo>
                  <a:pt x="442" y="752"/>
                </a:lnTo>
                <a:lnTo>
                  <a:pt x="431" y="746"/>
                </a:lnTo>
                <a:lnTo>
                  <a:pt x="428" y="741"/>
                </a:lnTo>
                <a:lnTo>
                  <a:pt x="430" y="738"/>
                </a:lnTo>
                <a:lnTo>
                  <a:pt x="443" y="742"/>
                </a:lnTo>
                <a:lnTo>
                  <a:pt x="452" y="759"/>
                </a:lnTo>
                <a:lnTo>
                  <a:pt x="458" y="760"/>
                </a:lnTo>
                <a:lnTo>
                  <a:pt x="458" y="770"/>
                </a:lnTo>
                <a:lnTo>
                  <a:pt x="465" y="788"/>
                </a:lnTo>
                <a:lnTo>
                  <a:pt x="463" y="799"/>
                </a:lnTo>
                <a:lnTo>
                  <a:pt x="470" y="803"/>
                </a:lnTo>
                <a:lnTo>
                  <a:pt x="470" y="798"/>
                </a:lnTo>
                <a:lnTo>
                  <a:pt x="477" y="791"/>
                </a:lnTo>
                <a:lnTo>
                  <a:pt x="470" y="779"/>
                </a:lnTo>
                <a:lnTo>
                  <a:pt x="469" y="759"/>
                </a:lnTo>
                <a:lnTo>
                  <a:pt x="463" y="733"/>
                </a:lnTo>
                <a:lnTo>
                  <a:pt x="469" y="730"/>
                </a:lnTo>
                <a:lnTo>
                  <a:pt x="466" y="722"/>
                </a:lnTo>
                <a:lnTo>
                  <a:pt x="480" y="730"/>
                </a:lnTo>
                <a:lnTo>
                  <a:pt x="483" y="723"/>
                </a:lnTo>
                <a:lnTo>
                  <a:pt x="501" y="743"/>
                </a:lnTo>
                <a:lnTo>
                  <a:pt x="510" y="778"/>
                </a:lnTo>
                <a:lnTo>
                  <a:pt x="509" y="783"/>
                </a:lnTo>
                <a:lnTo>
                  <a:pt x="519" y="805"/>
                </a:lnTo>
                <a:lnTo>
                  <a:pt x="515" y="828"/>
                </a:lnTo>
                <a:lnTo>
                  <a:pt x="530" y="847"/>
                </a:lnTo>
                <a:lnTo>
                  <a:pt x="538" y="852"/>
                </a:lnTo>
                <a:lnTo>
                  <a:pt x="537" y="844"/>
                </a:lnTo>
                <a:lnTo>
                  <a:pt x="558" y="862"/>
                </a:lnTo>
                <a:lnTo>
                  <a:pt x="558" y="868"/>
                </a:lnTo>
                <a:lnTo>
                  <a:pt x="566" y="866"/>
                </a:lnTo>
                <a:lnTo>
                  <a:pt x="566" y="886"/>
                </a:lnTo>
                <a:lnTo>
                  <a:pt x="561" y="886"/>
                </a:lnTo>
                <a:lnTo>
                  <a:pt x="560" y="877"/>
                </a:lnTo>
                <a:lnTo>
                  <a:pt x="556" y="886"/>
                </a:lnTo>
                <a:lnTo>
                  <a:pt x="549" y="876"/>
                </a:lnTo>
                <a:lnTo>
                  <a:pt x="542" y="882"/>
                </a:lnTo>
                <a:lnTo>
                  <a:pt x="545" y="886"/>
                </a:lnTo>
                <a:lnTo>
                  <a:pt x="543" y="892"/>
                </a:lnTo>
                <a:lnTo>
                  <a:pt x="531" y="885"/>
                </a:lnTo>
                <a:lnTo>
                  <a:pt x="538" y="894"/>
                </a:lnTo>
                <a:lnTo>
                  <a:pt x="535" y="909"/>
                </a:lnTo>
                <a:lnTo>
                  <a:pt x="540" y="898"/>
                </a:lnTo>
                <a:lnTo>
                  <a:pt x="547" y="893"/>
                </a:lnTo>
                <a:lnTo>
                  <a:pt x="553" y="897"/>
                </a:lnTo>
                <a:lnTo>
                  <a:pt x="549" y="904"/>
                </a:lnTo>
                <a:lnTo>
                  <a:pt x="556" y="907"/>
                </a:lnTo>
                <a:lnTo>
                  <a:pt x="554" y="914"/>
                </a:lnTo>
                <a:lnTo>
                  <a:pt x="532" y="922"/>
                </a:lnTo>
                <a:close/>
                <a:moveTo>
                  <a:pt x="964" y="802"/>
                </a:moveTo>
                <a:lnTo>
                  <a:pt x="967" y="804"/>
                </a:lnTo>
                <a:lnTo>
                  <a:pt x="963" y="806"/>
                </a:lnTo>
                <a:lnTo>
                  <a:pt x="964" y="802"/>
                </a:lnTo>
                <a:close/>
                <a:moveTo>
                  <a:pt x="962" y="817"/>
                </a:moveTo>
                <a:lnTo>
                  <a:pt x="958" y="807"/>
                </a:lnTo>
                <a:lnTo>
                  <a:pt x="960" y="805"/>
                </a:lnTo>
                <a:lnTo>
                  <a:pt x="965" y="810"/>
                </a:lnTo>
                <a:lnTo>
                  <a:pt x="962" y="817"/>
                </a:lnTo>
                <a:close/>
                <a:moveTo>
                  <a:pt x="979" y="828"/>
                </a:moveTo>
                <a:lnTo>
                  <a:pt x="986" y="831"/>
                </a:lnTo>
                <a:lnTo>
                  <a:pt x="975" y="839"/>
                </a:lnTo>
                <a:lnTo>
                  <a:pt x="974" y="833"/>
                </a:lnTo>
                <a:lnTo>
                  <a:pt x="979" y="828"/>
                </a:lnTo>
                <a:close/>
                <a:moveTo>
                  <a:pt x="761" y="868"/>
                </a:moveTo>
                <a:lnTo>
                  <a:pt x="772" y="873"/>
                </a:lnTo>
                <a:lnTo>
                  <a:pt x="763" y="873"/>
                </a:lnTo>
                <a:lnTo>
                  <a:pt x="761" y="868"/>
                </a:lnTo>
                <a:close/>
                <a:moveTo>
                  <a:pt x="591" y="919"/>
                </a:moveTo>
                <a:lnTo>
                  <a:pt x="586" y="912"/>
                </a:lnTo>
                <a:lnTo>
                  <a:pt x="587" y="909"/>
                </a:lnTo>
                <a:lnTo>
                  <a:pt x="603" y="901"/>
                </a:lnTo>
                <a:lnTo>
                  <a:pt x="600" y="895"/>
                </a:lnTo>
                <a:lnTo>
                  <a:pt x="603" y="894"/>
                </a:lnTo>
                <a:lnTo>
                  <a:pt x="601" y="890"/>
                </a:lnTo>
                <a:lnTo>
                  <a:pt x="609" y="896"/>
                </a:lnTo>
                <a:lnTo>
                  <a:pt x="603" y="889"/>
                </a:lnTo>
                <a:lnTo>
                  <a:pt x="609" y="877"/>
                </a:lnTo>
                <a:lnTo>
                  <a:pt x="617" y="882"/>
                </a:lnTo>
                <a:lnTo>
                  <a:pt x="617" y="889"/>
                </a:lnTo>
                <a:lnTo>
                  <a:pt x="619" y="885"/>
                </a:lnTo>
                <a:lnTo>
                  <a:pt x="634" y="901"/>
                </a:lnTo>
                <a:lnTo>
                  <a:pt x="634" y="912"/>
                </a:lnTo>
                <a:lnTo>
                  <a:pt x="636" y="904"/>
                </a:lnTo>
                <a:lnTo>
                  <a:pt x="640" y="918"/>
                </a:lnTo>
                <a:lnTo>
                  <a:pt x="648" y="919"/>
                </a:lnTo>
                <a:lnTo>
                  <a:pt x="629" y="935"/>
                </a:lnTo>
                <a:lnTo>
                  <a:pt x="607" y="926"/>
                </a:lnTo>
                <a:lnTo>
                  <a:pt x="603" y="919"/>
                </a:lnTo>
                <a:lnTo>
                  <a:pt x="601" y="923"/>
                </a:lnTo>
                <a:lnTo>
                  <a:pt x="596" y="916"/>
                </a:lnTo>
                <a:lnTo>
                  <a:pt x="591" y="919"/>
                </a:lnTo>
                <a:close/>
                <a:moveTo>
                  <a:pt x="1035" y="885"/>
                </a:moveTo>
                <a:lnTo>
                  <a:pt x="1035" y="892"/>
                </a:lnTo>
                <a:lnTo>
                  <a:pt x="1030" y="889"/>
                </a:lnTo>
                <a:lnTo>
                  <a:pt x="1035" y="885"/>
                </a:lnTo>
                <a:close/>
                <a:moveTo>
                  <a:pt x="644" y="890"/>
                </a:moveTo>
                <a:lnTo>
                  <a:pt x="646" y="893"/>
                </a:lnTo>
                <a:lnTo>
                  <a:pt x="644" y="900"/>
                </a:lnTo>
                <a:lnTo>
                  <a:pt x="641" y="900"/>
                </a:lnTo>
                <a:lnTo>
                  <a:pt x="641" y="893"/>
                </a:lnTo>
                <a:lnTo>
                  <a:pt x="640" y="890"/>
                </a:lnTo>
                <a:lnTo>
                  <a:pt x="639" y="899"/>
                </a:lnTo>
                <a:lnTo>
                  <a:pt x="637" y="899"/>
                </a:lnTo>
                <a:lnTo>
                  <a:pt x="638" y="889"/>
                </a:lnTo>
                <a:lnTo>
                  <a:pt x="644" y="890"/>
                </a:lnTo>
                <a:close/>
                <a:moveTo>
                  <a:pt x="565" y="893"/>
                </a:moveTo>
                <a:lnTo>
                  <a:pt x="566" y="895"/>
                </a:lnTo>
                <a:lnTo>
                  <a:pt x="563" y="898"/>
                </a:lnTo>
                <a:lnTo>
                  <a:pt x="564" y="894"/>
                </a:lnTo>
                <a:lnTo>
                  <a:pt x="561" y="892"/>
                </a:lnTo>
                <a:lnTo>
                  <a:pt x="565" y="893"/>
                </a:lnTo>
                <a:close/>
                <a:moveTo>
                  <a:pt x="905" y="896"/>
                </a:moveTo>
                <a:lnTo>
                  <a:pt x="911" y="900"/>
                </a:lnTo>
                <a:lnTo>
                  <a:pt x="903" y="908"/>
                </a:lnTo>
                <a:lnTo>
                  <a:pt x="901" y="897"/>
                </a:lnTo>
                <a:lnTo>
                  <a:pt x="905" y="896"/>
                </a:lnTo>
                <a:close/>
                <a:moveTo>
                  <a:pt x="719" y="897"/>
                </a:moveTo>
                <a:lnTo>
                  <a:pt x="717" y="904"/>
                </a:lnTo>
                <a:lnTo>
                  <a:pt x="715" y="900"/>
                </a:lnTo>
                <a:lnTo>
                  <a:pt x="719" y="897"/>
                </a:lnTo>
                <a:close/>
                <a:moveTo>
                  <a:pt x="712" y="900"/>
                </a:moveTo>
                <a:lnTo>
                  <a:pt x="714" y="899"/>
                </a:lnTo>
                <a:lnTo>
                  <a:pt x="716" y="904"/>
                </a:lnTo>
                <a:lnTo>
                  <a:pt x="714" y="905"/>
                </a:lnTo>
                <a:lnTo>
                  <a:pt x="711" y="900"/>
                </a:lnTo>
                <a:lnTo>
                  <a:pt x="712" y="900"/>
                </a:lnTo>
                <a:close/>
                <a:moveTo>
                  <a:pt x="576" y="913"/>
                </a:moveTo>
                <a:lnTo>
                  <a:pt x="579" y="917"/>
                </a:lnTo>
                <a:lnTo>
                  <a:pt x="578" y="921"/>
                </a:lnTo>
                <a:lnTo>
                  <a:pt x="572" y="923"/>
                </a:lnTo>
                <a:lnTo>
                  <a:pt x="572" y="913"/>
                </a:lnTo>
                <a:lnTo>
                  <a:pt x="576" y="913"/>
                </a:lnTo>
                <a:close/>
                <a:moveTo>
                  <a:pt x="556" y="922"/>
                </a:moveTo>
                <a:lnTo>
                  <a:pt x="554" y="930"/>
                </a:lnTo>
                <a:lnTo>
                  <a:pt x="547" y="926"/>
                </a:lnTo>
                <a:lnTo>
                  <a:pt x="552" y="920"/>
                </a:lnTo>
                <a:lnTo>
                  <a:pt x="556" y="922"/>
                </a:lnTo>
                <a:close/>
                <a:moveTo>
                  <a:pt x="935" y="926"/>
                </a:moveTo>
                <a:lnTo>
                  <a:pt x="937" y="934"/>
                </a:lnTo>
                <a:lnTo>
                  <a:pt x="937" y="939"/>
                </a:lnTo>
                <a:lnTo>
                  <a:pt x="928" y="932"/>
                </a:lnTo>
                <a:lnTo>
                  <a:pt x="931" y="924"/>
                </a:lnTo>
                <a:lnTo>
                  <a:pt x="935" y="926"/>
                </a:lnTo>
                <a:close/>
                <a:moveTo>
                  <a:pt x="944" y="934"/>
                </a:moveTo>
                <a:lnTo>
                  <a:pt x="947" y="939"/>
                </a:lnTo>
                <a:lnTo>
                  <a:pt x="945" y="942"/>
                </a:lnTo>
                <a:lnTo>
                  <a:pt x="944" y="934"/>
                </a:lnTo>
                <a:close/>
                <a:moveTo>
                  <a:pt x="911" y="981"/>
                </a:moveTo>
                <a:lnTo>
                  <a:pt x="905" y="979"/>
                </a:lnTo>
                <a:lnTo>
                  <a:pt x="902" y="963"/>
                </a:lnTo>
                <a:lnTo>
                  <a:pt x="910" y="943"/>
                </a:lnTo>
                <a:lnTo>
                  <a:pt x="923" y="939"/>
                </a:lnTo>
                <a:lnTo>
                  <a:pt x="934" y="946"/>
                </a:lnTo>
                <a:lnTo>
                  <a:pt x="932" y="953"/>
                </a:lnTo>
                <a:lnTo>
                  <a:pt x="934" y="966"/>
                </a:lnTo>
                <a:lnTo>
                  <a:pt x="932" y="972"/>
                </a:lnTo>
                <a:lnTo>
                  <a:pt x="911" y="981"/>
                </a:lnTo>
                <a:close/>
                <a:moveTo>
                  <a:pt x="772" y="946"/>
                </a:moveTo>
                <a:lnTo>
                  <a:pt x="773" y="957"/>
                </a:lnTo>
                <a:lnTo>
                  <a:pt x="770" y="962"/>
                </a:lnTo>
                <a:lnTo>
                  <a:pt x="765" y="955"/>
                </a:lnTo>
                <a:lnTo>
                  <a:pt x="767" y="951"/>
                </a:lnTo>
                <a:lnTo>
                  <a:pt x="765" y="949"/>
                </a:lnTo>
                <a:lnTo>
                  <a:pt x="769" y="941"/>
                </a:lnTo>
                <a:lnTo>
                  <a:pt x="772" y="946"/>
                </a:lnTo>
                <a:close/>
                <a:moveTo>
                  <a:pt x="954" y="951"/>
                </a:moveTo>
                <a:lnTo>
                  <a:pt x="957" y="953"/>
                </a:lnTo>
                <a:lnTo>
                  <a:pt x="956" y="961"/>
                </a:lnTo>
                <a:lnTo>
                  <a:pt x="941" y="960"/>
                </a:lnTo>
                <a:lnTo>
                  <a:pt x="937" y="951"/>
                </a:lnTo>
                <a:lnTo>
                  <a:pt x="944" y="945"/>
                </a:lnTo>
                <a:lnTo>
                  <a:pt x="954" y="951"/>
                </a:lnTo>
                <a:close/>
                <a:moveTo>
                  <a:pt x="1115" y="1034"/>
                </a:moveTo>
                <a:lnTo>
                  <a:pt x="1117" y="1036"/>
                </a:lnTo>
                <a:lnTo>
                  <a:pt x="1115" y="1038"/>
                </a:lnTo>
                <a:lnTo>
                  <a:pt x="1111" y="1034"/>
                </a:lnTo>
                <a:lnTo>
                  <a:pt x="1115" y="1034"/>
                </a:lnTo>
                <a:close/>
                <a:moveTo>
                  <a:pt x="955" y="1073"/>
                </a:moveTo>
                <a:lnTo>
                  <a:pt x="955" y="1079"/>
                </a:lnTo>
                <a:lnTo>
                  <a:pt x="954" y="1081"/>
                </a:lnTo>
                <a:lnTo>
                  <a:pt x="953" y="1074"/>
                </a:lnTo>
                <a:lnTo>
                  <a:pt x="955" y="1073"/>
                </a:lnTo>
                <a:close/>
                <a:moveTo>
                  <a:pt x="1083" y="1094"/>
                </a:moveTo>
                <a:lnTo>
                  <a:pt x="1084" y="1102"/>
                </a:lnTo>
                <a:lnTo>
                  <a:pt x="1077" y="1097"/>
                </a:lnTo>
                <a:lnTo>
                  <a:pt x="1083" y="1094"/>
                </a:lnTo>
                <a:close/>
                <a:moveTo>
                  <a:pt x="875" y="1321"/>
                </a:moveTo>
                <a:lnTo>
                  <a:pt x="878" y="1309"/>
                </a:lnTo>
                <a:lnTo>
                  <a:pt x="873" y="1322"/>
                </a:lnTo>
                <a:lnTo>
                  <a:pt x="876" y="1313"/>
                </a:lnTo>
                <a:lnTo>
                  <a:pt x="871" y="1322"/>
                </a:lnTo>
                <a:lnTo>
                  <a:pt x="867" y="1324"/>
                </a:lnTo>
                <a:lnTo>
                  <a:pt x="871" y="1316"/>
                </a:lnTo>
                <a:lnTo>
                  <a:pt x="864" y="1321"/>
                </a:lnTo>
                <a:lnTo>
                  <a:pt x="870" y="1311"/>
                </a:lnTo>
                <a:lnTo>
                  <a:pt x="871" y="1305"/>
                </a:lnTo>
                <a:lnTo>
                  <a:pt x="870" y="1313"/>
                </a:lnTo>
                <a:lnTo>
                  <a:pt x="872" y="1313"/>
                </a:lnTo>
                <a:lnTo>
                  <a:pt x="873" y="1304"/>
                </a:lnTo>
                <a:lnTo>
                  <a:pt x="879" y="1309"/>
                </a:lnTo>
                <a:lnTo>
                  <a:pt x="875" y="1321"/>
                </a:lnTo>
                <a:close/>
                <a:moveTo>
                  <a:pt x="879" y="1316"/>
                </a:moveTo>
                <a:lnTo>
                  <a:pt x="883" y="1307"/>
                </a:lnTo>
                <a:lnTo>
                  <a:pt x="882" y="1314"/>
                </a:lnTo>
                <a:lnTo>
                  <a:pt x="879" y="1316"/>
                </a:lnTo>
                <a:close/>
                <a:moveTo>
                  <a:pt x="1084" y="962"/>
                </a:moveTo>
                <a:lnTo>
                  <a:pt x="1086" y="962"/>
                </a:lnTo>
                <a:lnTo>
                  <a:pt x="1089" y="969"/>
                </a:lnTo>
                <a:lnTo>
                  <a:pt x="1084" y="971"/>
                </a:lnTo>
                <a:lnTo>
                  <a:pt x="1090" y="972"/>
                </a:lnTo>
                <a:lnTo>
                  <a:pt x="1091" y="978"/>
                </a:lnTo>
                <a:lnTo>
                  <a:pt x="1079" y="976"/>
                </a:lnTo>
                <a:lnTo>
                  <a:pt x="1087" y="978"/>
                </a:lnTo>
                <a:lnTo>
                  <a:pt x="1079" y="982"/>
                </a:lnTo>
                <a:lnTo>
                  <a:pt x="1091" y="979"/>
                </a:lnTo>
                <a:lnTo>
                  <a:pt x="1080" y="988"/>
                </a:lnTo>
                <a:lnTo>
                  <a:pt x="1096" y="980"/>
                </a:lnTo>
                <a:lnTo>
                  <a:pt x="1098" y="983"/>
                </a:lnTo>
                <a:lnTo>
                  <a:pt x="1094" y="989"/>
                </a:lnTo>
                <a:lnTo>
                  <a:pt x="1103" y="977"/>
                </a:lnTo>
                <a:lnTo>
                  <a:pt x="1104" y="980"/>
                </a:lnTo>
                <a:lnTo>
                  <a:pt x="1100" y="985"/>
                </a:lnTo>
                <a:lnTo>
                  <a:pt x="1101" y="989"/>
                </a:lnTo>
                <a:lnTo>
                  <a:pt x="1094" y="995"/>
                </a:lnTo>
                <a:lnTo>
                  <a:pt x="1098" y="992"/>
                </a:lnTo>
                <a:lnTo>
                  <a:pt x="1099" y="999"/>
                </a:lnTo>
                <a:lnTo>
                  <a:pt x="1101" y="992"/>
                </a:lnTo>
                <a:lnTo>
                  <a:pt x="1107" y="990"/>
                </a:lnTo>
                <a:lnTo>
                  <a:pt x="1106" y="1002"/>
                </a:lnTo>
                <a:lnTo>
                  <a:pt x="1110" y="991"/>
                </a:lnTo>
                <a:lnTo>
                  <a:pt x="1114" y="999"/>
                </a:lnTo>
                <a:lnTo>
                  <a:pt x="1113" y="991"/>
                </a:lnTo>
                <a:lnTo>
                  <a:pt x="1117" y="987"/>
                </a:lnTo>
                <a:lnTo>
                  <a:pt x="1117" y="992"/>
                </a:lnTo>
                <a:lnTo>
                  <a:pt x="1122" y="991"/>
                </a:lnTo>
                <a:lnTo>
                  <a:pt x="1129" y="1002"/>
                </a:lnTo>
                <a:lnTo>
                  <a:pt x="1117" y="1002"/>
                </a:lnTo>
                <a:lnTo>
                  <a:pt x="1125" y="1007"/>
                </a:lnTo>
                <a:lnTo>
                  <a:pt x="1119" y="1010"/>
                </a:lnTo>
                <a:lnTo>
                  <a:pt x="1126" y="1011"/>
                </a:lnTo>
                <a:lnTo>
                  <a:pt x="1120" y="1014"/>
                </a:lnTo>
                <a:lnTo>
                  <a:pt x="1112" y="1009"/>
                </a:lnTo>
                <a:lnTo>
                  <a:pt x="1108" y="1010"/>
                </a:lnTo>
                <a:lnTo>
                  <a:pt x="1114" y="1014"/>
                </a:lnTo>
                <a:lnTo>
                  <a:pt x="1110" y="1016"/>
                </a:lnTo>
                <a:lnTo>
                  <a:pt x="1119" y="1023"/>
                </a:lnTo>
                <a:lnTo>
                  <a:pt x="1105" y="1019"/>
                </a:lnTo>
                <a:lnTo>
                  <a:pt x="1114" y="1030"/>
                </a:lnTo>
                <a:lnTo>
                  <a:pt x="1106" y="1028"/>
                </a:lnTo>
                <a:lnTo>
                  <a:pt x="1110" y="1033"/>
                </a:lnTo>
                <a:lnTo>
                  <a:pt x="1107" y="1033"/>
                </a:lnTo>
                <a:lnTo>
                  <a:pt x="1109" y="1038"/>
                </a:lnTo>
                <a:lnTo>
                  <a:pt x="1105" y="1033"/>
                </a:lnTo>
                <a:lnTo>
                  <a:pt x="1105" y="1038"/>
                </a:lnTo>
                <a:lnTo>
                  <a:pt x="1102" y="1037"/>
                </a:lnTo>
                <a:lnTo>
                  <a:pt x="1098" y="1029"/>
                </a:lnTo>
                <a:lnTo>
                  <a:pt x="1099" y="1036"/>
                </a:lnTo>
                <a:lnTo>
                  <a:pt x="1094" y="1036"/>
                </a:lnTo>
                <a:lnTo>
                  <a:pt x="1100" y="1038"/>
                </a:lnTo>
                <a:lnTo>
                  <a:pt x="1096" y="1040"/>
                </a:lnTo>
                <a:lnTo>
                  <a:pt x="1100" y="1044"/>
                </a:lnTo>
                <a:lnTo>
                  <a:pt x="1095" y="1042"/>
                </a:lnTo>
                <a:lnTo>
                  <a:pt x="1099" y="1048"/>
                </a:lnTo>
                <a:lnTo>
                  <a:pt x="1096" y="1062"/>
                </a:lnTo>
                <a:lnTo>
                  <a:pt x="1092" y="1059"/>
                </a:lnTo>
                <a:lnTo>
                  <a:pt x="1095" y="1057"/>
                </a:lnTo>
                <a:lnTo>
                  <a:pt x="1085" y="1052"/>
                </a:lnTo>
                <a:lnTo>
                  <a:pt x="1087" y="1044"/>
                </a:lnTo>
                <a:lnTo>
                  <a:pt x="1083" y="1055"/>
                </a:lnTo>
                <a:lnTo>
                  <a:pt x="1081" y="1053"/>
                </a:lnTo>
                <a:lnTo>
                  <a:pt x="1077" y="1048"/>
                </a:lnTo>
                <a:lnTo>
                  <a:pt x="1080" y="1047"/>
                </a:lnTo>
                <a:lnTo>
                  <a:pt x="1077" y="1047"/>
                </a:lnTo>
                <a:lnTo>
                  <a:pt x="1084" y="1042"/>
                </a:lnTo>
                <a:lnTo>
                  <a:pt x="1075" y="1045"/>
                </a:lnTo>
                <a:lnTo>
                  <a:pt x="1074" y="1042"/>
                </a:lnTo>
                <a:lnTo>
                  <a:pt x="1080" y="1036"/>
                </a:lnTo>
                <a:lnTo>
                  <a:pt x="1072" y="1040"/>
                </a:lnTo>
                <a:lnTo>
                  <a:pt x="1079" y="1034"/>
                </a:lnTo>
                <a:lnTo>
                  <a:pt x="1069" y="1033"/>
                </a:lnTo>
                <a:lnTo>
                  <a:pt x="1071" y="1028"/>
                </a:lnTo>
                <a:lnTo>
                  <a:pt x="1080" y="1025"/>
                </a:lnTo>
                <a:lnTo>
                  <a:pt x="1080" y="1017"/>
                </a:lnTo>
                <a:lnTo>
                  <a:pt x="1070" y="1025"/>
                </a:lnTo>
                <a:lnTo>
                  <a:pt x="1062" y="1023"/>
                </a:lnTo>
                <a:lnTo>
                  <a:pt x="1069" y="1011"/>
                </a:lnTo>
                <a:lnTo>
                  <a:pt x="1063" y="1020"/>
                </a:lnTo>
                <a:lnTo>
                  <a:pt x="1056" y="1017"/>
                </a:lnTo>
                <a:lnTo>
                  <a:pt x="1054" y="1011"/>
                </a:lnTo>
                <a:lnTo>
                  <a:pt x="1056" y="1010"/>
                </a:lnTo>
                <a:lnTo>
                  <a:pt x="1051" y="1011"/>
                </a:lnTo>
                <a:lnTo>
                  <a:pt x="1049" y="1005"/>
                </a:lnTo>
                <a:lnTo>
                  <a:pt x="1046" y="1007"/>
                </a:lnTo>
                <a:lnTo>
                  <a:pt x="1037" y="1004"/>
                </a:lnTo>
                <a:lnTo>
                  <a:pt x="1046" y="1009"/>
                </a:lnTo>
                <a:lnTo>
                  <a:pt x="1042" y="1009"/>
                </a:lnTo>
                <a:lnTo>
                  <a:pt x="1046" y="1014"/>
                </a:lnTo>
                <a:lnTo>
                  <a:pt x="1043" y="1015"/>
                </a:lnTo>
                <a:lnTo>
                  <a:pt x="1034" y="1006"/>
                </a:lnTo>
                <a:lnTo>
                  <a:pt x="1045" y="1023"/>
                </a:lnTo>
                <a:lnTo>
                  <a:pt x="1045" y="1028"/>
                </a:lnTo>
                <a:lnTo>
                  <a:pt x="1036" y="1028"/>
                </a:lnTo>
                <a:lnTo>
                  <a:pt x="1033" y="1022"/>
                </a:lnTo>
                <a:lnTo>
                  <a:pt x="1030" y="1018"/>
                </a:lnTo>
                <a:lnTo>
                  <a:pt x="1022" y="1018"/>
                </a:lnTo>
                <a:lnTo>
                  <a:pt x="1032" y="1022"/>
                </a:lnTo>
                <a:lnTo>
                  <a:pt x="1033" y="1022"/>
                </a:lnTo>
                <a:lnTo>
                  <a:pt x="1032" y="1022"/>
                </a:lnTo>
                <a:lnTo>
                  <a:pt x="1029" y="1027"/>
                </a:lnTo>
                <a:lnTo>
                  <a:pt x="1036" y="1032"/>
                </a:lnTo>
                <a:lnTo>
                  <a:pt x="1033" y="1042"/>
                </a:lnTo>
                <a:lnTo>
                  <a:pt x="1044" y="1037"/>
                </a:lnTo>
                <a:lnTo>
                  <a:pt x="1041" y="1041"/>
                </a:lnTo>
                <a:lnTo>
                  <a:pt x="1047" y="1044"/>
                </a:lnTo>
                <a:lnTo>
                  <a:pt x="1042" y="1047"/>
                </a:lnTo>
                <a:lnTo>
                  <a:pt x="1049" y="1051"/>
                </a:lnTo>
                <a:lnTo>
                  <a:pt x="1046" y="1056"/>
                </a:lnTo>
                <a:lnTo>
                  <a:pt x="1051" y="1052"/>
                </a:lnTo>
                <a:lnTo>
                  <a:pt x="1052" y="1066"/>
                </a:lnTo>
                <a:lnTo>
                  <a:pt x="1053" y="1057"/>
                </a:lnTo>
                <a:lnTo>
                  <a:pt x="1060" y="1063"/>
                </a:lnTo>
                <a:lnTo>
                  <a:pt x="1059" y="1069"/>
                </a:lnTo>
                <a:lnTo>
                  <a:pt x="1061" y="1063"/>
                </a:lnTo>
                <a:lnTo>
                  <a:pt x="1064" y="1069"/>
                </a:lnTo>
                <a:lnTo>
                  <a:pt x="1062" y="1062"/>
                </a:lnTo>
                <a:lnTo>
                  <a:pt x="1066" y="1065"/>
                </a:lnTo>
                <a:lnTo>
                  <a:pt x="1066" y="1068"/>
                </a:lnTo>
                <a:lnTo>
                  <a:pt x="1068" y="1067"/>
                </a:lnTo>
                <a:lnTo>
                  <a:pt x="1066" y="1074"/>
                </a:lnTo>
                <a:lnTo>
                  <a:pt x="1066" y="1075"/>
                </a:lnTo>
                <a:lnTo>
                  <a:pt x="1075" y="1076"/>
                </a:lnTo>
                <a:lnTo>
                  <a:pt x="1073" y="1081"/>
                </a:lnTo>
                <a:lnTo>
                  <a:pt x="1066" y="1081"/>
                </a:lnTo>
                <a:lnTo>
                  <a:pt x="1072" y="1085"/>
                </a:lnTo>
                <a:lnTo>
                  <a:pt x="1075" y="1089"/>
                </a:lnTo>
                <a:lnTo>
                  <a:pt x="1073" y="1090"/>
                </a:lnTo>
                <a:lnTo>
                  <a:pt x="1081" y="1090"/>
                </a:lnTo>
                <a:lnTo>
                  <a:pt x="1076" y="1097"/>
                </a:lnTo>
                <a:lnTo>
                  <a:pt x="1083" y="1101"/>
                </a:lnTo>
                <a:lnTo>
                  <a:pt x="1083" y="1115"/>
                </a:lnTo>
                <a:lnTo>
                  <a:pt x="1072" y="1097"/>
                </a:lnTo>
                <a:lnTo>
                  <a:pt x="1077" y="1114"/>
                </a:lnTo>
                <a:lnTo>
                  <a:pt x="1074" y="1114"/>
                </a:lnTo>
                <a:lnTo>
                  <a:pt x="1075" y="1117"/>
                </a:lnTo>
                <a:lnTo>
                  <a:pt x="1081" y="1126"/>
                </a:lnTo>
                <a:lnTo>
                  <a:pt x="1072" y="1124"/>
                </a:lnTo>
                <a:lnTo>
                  <a:pt x="1077" y="1134"/>
                </a:lnTo>
                <a:lnTo>
                  <a:pt x="1073" y="1136"/>
                </a:lnTo>
                <a:lnTo>
                  <a:pt x="1071" y="1128"/>
                </a:lnTo>
                <a:lnTo>
                  <a:pt x="1058" y="1119"/>
                </a:lnTo>
                <a:lnTo>
                  <a:pt x="1060" y="1125"/>
                </a:lnTo>
                <a:lnTo>
                  <a:pt x="1056" y="1123"/>
                </a:lnTo>
                <a:lnTo>
                  <a:pt x="1053" y="1111"/>
                </a:lnTo>
                <a:lnTo>
                  <a:pt x="1051" y="1114"/>
                </a:lnTo>
                <a:lnTo>
                  <a:pt x="1054" y="1123"/>
                </a:lnTo>
                <a:lnTo>
                  <a:pt x="1052" y="1122"/>
                </a:lnTo>
                <a:lnTo>
                  <a:pt x="1050" y="1114"/>
                </a:lnTo>
                <a:lnTo>
                  <a:pt x="1050" y="1119"/>
                </a:lnTo>
                <a:lnTo>
                  <a:pt x="1047" y="1115"/>
                </a:lnTo>
                <a:lnTo>
                  <a:pt x="1048" y="1110"/>
                </a:lnTo>
                <a:lnTo>
                  <a:pt x="1045" y="1114"/>
                </a:lnTo>
                <a:lnTo>
                  <a:pt x="1035" y="1099"/>
                </a:lnTo>
                <a:lnTo>
                  <a:pt x="1038" y="1112"/>
                </a:lnTo>
                <a:lnTo>
                  <a:pt x="1026" y="1100"/>
                </a:lnTo>
                <a:lnTo>
                  <a:pt x="1019" y="1100"/>
                </a:lnTo>
                <a:lnTo>
                  <a:pt x="1032" y="1119"/>
                </a:lnTo>
                <a:lnTo>
                  <a:pt x="1039" y="1120"/>
                </a:lnTo>
                <a:lnTo>
                  <a:pt x="1037" y="1124"/>
                </a:lnTo>
                <a:lnTo>
                  <a:pt x="1040" y="1121"/>
                </a:lnTo>
                <a:lnTo>
                  <a:pt x="1038" y="1125"/>
                </a:lnTo>
                <a:lnTo>
                  <a:pt x="1042" y="1124"/>
                </a:lnTo>
                <a:lnTo>
                  <a:pt x="1053" y="1135"/>
                </a:lnTo>
                <a:lnTo>
                  <a:pt x="1057" y="1140"/>
                </a:lnTo>
                <a:lnTo>
                  <a:pt x="1055" y="1143"/>
                </a:lnTo>
                <a:lnTo>
                  <a:pt x="1057" y="1145"/>
                </a:lnTo>
                <a:lnTo>
                  <a:pt x="1063" y="1147"/>
                </a:lnTo>
                <a:lnTo>
                  <a:pt x="1060" y="1151"/>
                </a:lnTo>
                <a:lnTo>
                  <a:pt x="1062" y="1157"/>
                </a:lnTo>
                <a:lnTo>
                  <a:pt x="1026" y="1146"/>
                </a:lnTo>
                <a:lnTo>
                  <a:pt x="1013" y="1137"/>
                </a:lnTo>
                <a:lnTo>
                  <a:pt x="1011" y="1133"/>
                </a:lnTo>
                <a:lnTo>
                  <a:pt x="1012" y="1130"/>
                </a:lnTo>
                <a:lnTo>
                  <a:pt x="1002" y="1131"/>
                </a:lnTo>
                <a:lnTo>
                  <a:pt x="989" y="1123"/>
                </a:lnTo>
                <a:lnTo>
                  <a:pt x="992" y="1117"/>
                </a:lnTo>
                <a:lnTo>
                  <a:pt x="988" y="1123"/>
                </a:lnTo>
                <a:lnTo>
                  <a:pt x="981" y="1117"/>
                </a:lnTo>
                <a:lnTo>
                  <a:pt x="979" y="1111"/>
                </a:lnTo>
                <a:lnTo>
                  <a:pt x="975" y="1109"/>
                </a:lnTo>
                <a:lnTo>
                  <a:pt x="982" y="1110"/>
                </a:lnTo>
                <a:lnTo>
                  <a:pt x="988" y="1104"/>
                </a:lnTo>
                <a:lnTo>
                  <a:pt x="983" y="1105"/>
                </a:lnTo>
                <a:lnTo>
                  <a:pt x="983" y="1100"/>
                </a:lnTo>
                <a:lnTo>
                  <a:pt x="978" y="1097"/>
                </a:lnTo>
                <a:lnTo>
                  <a:pt x="978" y="1102"/>
                </a:lnTo>
                <a:lnTo>
                  <a:pt x="973" y="1102"/>
                </a:lnTo>
                <a:lnTo>
                  <a:pt x="973" y="1093"/>
                </a:lnTo>
                <a:lnTo>
                  <a:pt x="970" y="1098"/>
                </a:lnTo>
                <a:lnTo>
                  <a:pt x="967" y="1089"/>
                </a:lnTo>
                <a:lnTo>
                  <a:pt x="967" y="1093"/>
                </a:lnTo>
                <a:lnTo>
                  <a:pt x="964" y="1086"/>
                </a:lnTo>
                <a:lnTo>
                  <a:pt x="958" y="1082"/>
                </a:lnTo>
                <a:lnTo>
                  <a:pt x="957" y="1076"/>
                </a:lnTo>
                <a:lnTo>
                  <a:pt x="960" y="1071"/>
                </a:lnTo>
                <a:lnTo>
                  <a:pt x="950" y="1071"/>
                </a:lnTo>
                <a:lnTo>
                  <a:pt x="948" y="1081"/>
                </a:lnTo>
                <a:lnTo>
                  <a:pt x="948" y="1067"/>
                </a:lnTo>
                <a:lnTo>
                  <a:pt x="943" y="1072"/>
                </a:lnTo>
                <a:lnTo>
                  <a:pt x="939" y="1067"/>
                </a:lnTo>
                <a:lnTo>
                  <a:pt x="941" y="1064"/>
                </a:lnTo>
                <a:lnTo>
                  <a:pt x="940" y="1061"/>
                </a:lnTo>
                <a:lnTo>
                  <a:pt x="935" y="1066"/>
                </a:lnTo>
                <a:lnTo>
                  <a:pt x="942" y="1073"/>
                </a:lnTo>
                <a:lnTo>
                  <a:pt x="939" y="1079"/>
                </a:lnTo>
                <a:lnTo>
                  <a:pt x="922" y="1071"/>
                </a:lnTo>
                <a:lnTo>
                  <a:pt x="925" y="1076"/>
                </a:lnTo>
                <a:lnTo>
                  <a:pt x="921" y="1075"/>
                </a:lnTo>
                <a:lnTo>
                  <a:pt x="924" y="1079"/>
                </a:lnTo>
                <a:lnTo>
                  <a:pt x="910" y="1082"/>
                </a:lnTo>
                <a:lnTo>
                  <a:pt x="911" y="1085"/>
                </a:lnTo>
                <a:lnTo>
                  <a:pt x="895" y="1081"/>
                </a:lnTo>
                <a:lnTo>
                  <a:pt x="889" y="1072"/>
                </a:lnTo>
                <a:lnTo>
                  <a:pt x="890" y="1060"/>
                </a:lnTo>
                <a:lnTo>
                  <a:pt x="902" y="1052"/>
                </a:lnTo>
                <a:lnTo>
                  <a:pt x="899" y="1048"/>
                </a:lnTo>
                <a:lnTo>
                  <a:pt x="902" y="1046"/>
                </a:lnTo>
                <a:lnTo>
                  <a:pt x="901" y="1042"/>
                </a:lnTo>
                <a:lnTo>
                  <a:pt x="924" y="1051"/>
                </a:lnTo>
                <a:lnTo>
                  <a:pt x="927" y="1055"/>
                </a:lnTo>
                <a:lnTo>
                  <a:pt x="928" y="1057"/>
                </a:lnTo>
                <a:lnTo>
                  <a:pt x="925" y="1060"/>
                </a:lnTo>
                <a:lnTo>
                  <a:pt x="929" y="1068"/>
                </a:lnTo>
                <a:lnTo>
                  <a:pt x="929" y="1061"/>
                </a:lnTo>
                <a:lnTo>
                  <a:pt x="926" y="1063"/>
                </a:lnTo>
                <a:lnTo>
                  <a:pt x="932" y="1055"/>
                </a:lnTo>
                <a:lnTo>
                  <a:pt x="929" y="1058"/>
                </a:lnTo>
                <a:lnTo>
                  <a:pt x="927" y="1054"/>
                </a:lnTo>
                <a:lnTo>
                  <a:pt x="921" y="1048"/>
                </a:lnTo>
                <a:lnTo>
                  <a:pt x="932" y="1050"/>
                </a:lnTo>
                <a:lnTo>
                  <a:pt x="933" y="1045"/>
                </a:lnTo>
                <a:lnTo>
                  <a:pt x="941" y="1047"/>
                </a:lnTo>
                <a:lnTo>
                  <a:pt x="946" y="1041"/>
                </a:lnTo>
                <a:lnTo>
                  <a:pt x="956" y="1042"/>
                </a:lnTo>
                <a:lnTo>
                  <a:pt x="952" y="1033"/>
                </a:lnTo>
                <a:lnTo>
                  <a:pt x="942" y="1019"/>
                </a:lnTo>
                <a:lnTo>
                  <a:pt x="961" y="999"/>
                </a:lnTo>
                <a:lnTo>
                  <a:pt x="966" y="987"/>
                </a:lnTo>
                <a:lnTo>
                  <a:pt x="973" y="983"/>
                </a:lnTo>
                <a:lnTo>
                  <a:pt x="968" y="960"/>
                </a:lnTo>
                <a:lnTo>
                  <a:pt x="963" y="954"/>
                </a:lnTo>
                <a:lnTo>
                  <a:pt x="963" y="944"/>
                </a:lnTo>
                <a:lnTo>
                  <a:pt x="956" y="941"/>
                </a:lnTo>
                <a:lnTo>
                  <a:pt x="960" y="938"/>
                </a:lnTo>
                <a:lnTo>
                  <a:pt x="954" y="942"/>
                </a:lnTo>
                <a:lnTo>
                  <a:pt x="951" y="939"/>
                </a:lnTo>
                <a:lnTo>
                  <a:pt x="952" y="926"/>
                </a:lnTo>
                <a:lnTo>
                  <a:pt x="947" y="924"/>
                </a:lnTo>
                <a:lnTo>
                  <a:pt x="950" y="930"/>
                </a:lnTo>
                <a:lnTo>
                  <a:pt x="948" y="933"/>
                </a:lnTo>
                <a:lnTo>
                  <a:pt x="943" y="931"/>
                </a:lnTo>
                <a:lnTo>
                  <a:pt x="938" y="924"/>
                </a:lnTo>
                <a:lnTo>
                  <a:pt x="941" y="920"/>
                </a:lnTo>
                <a:lnTo>
                  <a:pt x="936" y="920"/>
                </a:lnTo>
                <a:lnTo>
                  <a:pt x="938" y="916"/>
                </a:lnTo>
                <a:lnTo>
                  <a:pt x="934" y="916"/>
                </a:lnTo>
                <a:lnTo>
                  <a:pt x="939" y="912"/>
                </a:lnTo>
                <a:lnTo>
                  <a:pt x="937" y="910"/>
                </a:lnTo>
                <a:lnTo>
                  <a:pt x="932" y="917"/>
                </a:lnTo>
                <a:lnTo>
                  <a:pt x="928" y="912"/>
                </a:lnTo>
                <a:lnTo>
                  <a:pt x="912" y="926"/>
                </a:lnTo>
                <a:lnTo>
                  <a:pt x="911" y="913"/>
                </a:lnTo>
                <a:lnTo>
                  <a:pt x="921" y="912"/>
                </a:lnTo>
                <a:lnTo>
                  <a:pt x="926" y="909"/>
                </a:lnTo>
                <a:lnTo>
                  <a:pt x="926" y="904"/>
                </a:lnTo>
                <a:lnTo>
                  <a:pt x="911" y="891"/>
                </a:lnTo>
                <a:lnTo>
                  <a:pt x="918" y="886"/>
                </a:lnTo>
                <a:lnTo>
                  <a:pt x="903" y="888"/>
                </a:lnTo>
                <a:lnTo>
                  <a:pt x="909" y="884"/>
                </a:lnTo>
                <a:lnTo>
                  <a:pt x="902" y="879"/>
                </a:lnTo>
                <a:lnTo>
                  <a:pt x="906" y="875"/>
                </a:lnTo>
                <a:lnTo>
                  <a:pt x="897" y="883"/>
                </a:lnTo>
                <a:lnTo>
                  <a:pt x="897" y="865"/>
                </a:lnTo>
                <a:lnTo>
                  <a:pt x="886" y="864"/>
                </a:lnTo>
                <a:lnTo>
                  <a:pt x="886" y="858"/>
                </a:lnTo>
                <a:lnTo>
                  <a:pt x="877" y="853"/>
                </a:lnTo>
                <a:lnTo>
                  <a:pt x="882" y="850"/>
                </a:lnTo>
                <a:lnTo>
                  <a:pt x="878" y="844"/>
                </a:lnTo>
                <a:lnTo>
                  <a:pt x="875" y="855"/>
                </a:lnTo>
                <a:lnTo>
                  <a:pt x="869" y="855"/>
                </a:lnTo>
                <a:lnTo>
                  <a:pt x="879" y="860"/>
                </a:lnTo>
                <a:lnTo>
                  <a:pt x="882" y="875"/>
                </a:lnTo>
                <a:lnTo>
                  <a:pt x="868" y="879"/>
                </a:lnTo>
                <a:lnTo>
                  <a:pt x="839" y="867"/>
                </a:lnTo>
                <a:lnTo>
                  <a:pt x="852" y="881"/>
                </a:lnTo>
                <a:lnTo>
                  <a:pt x="850" y="885"/>
                </a:lnTo>
                <a:lnTo>
                  <a:pt x="839" y="875"/>
                </a:lnTo>
                <a:lnTo>
                  <a:pt x="833" y="882"/>
                </a:lnTo>
                <a:lnTo>
                  <a:pt x="820" y="873"/>
                </a:lnTo>
                <a:lnTo>
                  <a:pt x="781" y="873"/>
                </a:lnTo>
                <a:lnTo>
                  <a:pt x="771" y="863"/>
                </a:lnTo>
                <a:lnTo>
                  <a:pt x="773" y="851"/>
                </a:lnTo>
                <a:lnTo>
                  <a:pt x="769" y="859"/>
                </a:lnTo>
                <a:lnTo>
                  <a:pt x="765" y="853"/>
                </a:lnTo>
                <a:lnTo>
                  <a:pt x="762" y="856"/>
                </a:lnTo>
                <a:lnTo>
                  <a:pt x="765" y="861"/>
                </a:lnTo>
                <a:lnTo>
                  <a:pt x="751" y="863"/>
                </a:lnTo>
                <a:lnTo>
                  <a:pt x="738" y="850"/>
                </a:lnTo>
                <a:lnTo>
                  <a:pt x="729" y="835"/>
                </a:lnTo>
                <a:lnTo>
                  <a:pt x="734" y="832"/>
                </a:lnTo>
                <a:lnTo>
                  <a:pt x="728" y="826"/>
                </a:lnTo>
                <a:lnTo>
                  <a:pt x="751" y="833"/>
                </a:lnTo>
                <a:lnTo>
                  <a:pt x="764" y="831"/>
                </a:lnTo>
                <a:lnTo>
                  <a:pt x="753" y="819"/>
                </a:lnTo>
                <a:lnTo>
                  <a:pt x="726" y="817"/>
                </a:lnTo>
                <a:lnTo>
                  <a:pt x="722" y="811"/>
                </a:lnTo>
                <a:lnTo>
                  <a:pt x="722" y="802"/>
                </a:lnTo>
                <a:lnTo>
                  <a:pt x="725" y="797"/>
                </a:lnTo>
                <a:lnTo>
                  <a:pt x="721" y="791"/>
                </a:lnTo>
                <a:lnTo>
                  <a:pt x="722" y="783"/>
                </a:lnTo>
                <a:lnTo>
                  <a:pt x="728" y="778"/>
                </a:lnTo>
                <a:lnTo>
                  <a:pt x="723" y="777"/>
                </a:lnTo>
                <a:lnTo>
                  <a:pt x="723" y="766"/>
                </a:lnTo>
                <a:lnTo>
                  <a:pt x="729" y="754"/>
                </a:lnTo>
                <a:lnTo>
                  <a:pt x="728" y="749"/>
                </a:lnTo>
                <a:lnTo>
                  <a:pt x="731" y="750"/>
                </a:lnTo>
                <a:lnTo>
                  <a:pt x="731" y="739"/>
                </a:lnTo>
                <a:lnTo>
                  <a:pt x="735" y="726"/>
                </a:lnTo>
                <a:lnTo>
                  <a:pt x="749" y="708"/>
                </a:lnTo>
                <a:lnTo>
                  <a:pt x="763" y="699"/>
                </a:lnTo>
                <a:lnTo>
                  <a:pt x="795" y="702"/>
                </a:lnTo>
                <a:lnTo>
                  <a:pt x="780" y="721"/>
                </a:lnTo>
                <a:lnTo>
                  <a:pt x="768" y="752"/>
                </a:lnTo>
                <a:lnTo>
                  <a:pt x="775" y="765"/>
                </a:lnTo>
                <a:lnTo>
                  <a:pt x="773" y="783"/>
                </a:lnTo>
                <a:lnTo>
                  <a:pt x="777" y="795"/>
                </a:lnTo>
                <a:lnTo>
                  <a:pt x="795" y="818"/>
                </a:lnTo>
                <a:lnTo>
                  <a:pt x="768" y="831"/>
                </a:lnTo>
                <a:lnTo>
                  <a:pt x="793" y="822"/>
                </a:lnTo>
                <a:lnTo>
                  <a:pt x="795" y="827"/>
                </a:lnTo>
                <a:lnTo>
                  <a:pt x="791" y="826"/>
                </a:lnTo>
                <a:lnTo>
                  <a:pt x="796" y="834"/>
                </a:lnTo>
                <a:lnTo>
                  <a:pt x="796" y="812"/>
                </a:lnTo>
                <a:lnTo>
                  <a:pt x="799" y="809"/>
                </a:lnTo>
                <a:lnTo>
                  <a:pt x="798" y="801"/>
                </a:lnTo>
                <a:lnTo>
                  <a:pt x="789" y="801"/>
                </a:lnTo>
                <a:lnTo>
                  <a:pt x="778" y="785"/>
                </a:lnTo>
                <a:lnTo>
                  <a:pt x="785" y="782"/>
                </a:lnTo>
                <a:lnTo>
                  <a:pt x="786" y="774"/>
                </a:lnTo>
                <a:lnTo>
                  <a:pt x="792" y="774"/>
                </a:lnTo>
                <a:lnTo>
                  <a:pt x="804" y="788"/>
                </a:lnTo>
                <a:lnTo>
                  <a:pt x="793" y="772"/>
                </a:lnTo>
                <a:lnTo>
                  <a:pt x="801" y="768"/>
                </a:lnTo>
                <a:lnTo>
                  <a:pt x="791" y="769"/>
                </a:lnTo>
                <a:lnTo>
                  <a:pt x="782" y="756"/>
                </a:lnTo>
                <a:lnTo>
                  <a:pt x="783" y="744"/>
                </a:lnTo>
                <a:lnTo>
                  <a:pt x="786" y="740"/>
                </a:lnTo>
                <a:lnTo>
                  <a:pt x="807" y="750"/>
                </a:lnTo>
                <a:lnTo>
                  <a:pt x="795" y="741"/>
                </a:lnTo>
                <a:lnTo>
                  <a:pt x="785" y="737"/>
                </a:lnTo>
                <a:lnTo>
                  <a:pt x="787" y="732"/>
                </a:lnTo>
                <a:lnTo>
                  <a:pt x="812" y="740"/>
                </a:lnTo>
                <a:lnTo>
                  <a:pt x="791" y="729"/>
                </a:lnTo>
                <a:lnTo>
                  <a:pt x="792" y="722"/>
                </a:lnTo>
                <a:lnTo>
                  <a:pt x="802" y="727"/>
                </a:lnTo>
                <a:lnTo>
                  <a:pt x="797" y="719"/>
                </a:lnTo>
                <a:lnTo>
                  <a:pt x="804" y="715"/>
                </a:lnTo>
                <a:lnTo>
                  <a:pt x="812" y="724"/>
                </a:lnTo>
                <a:lnTo>
                  <a:pt x="812" y="716"/>
                </a:lnTo>
                <a:lnTo>
                  <a:pt x="807" y="714"/>
                </a:lnTo>
                <a:lnTo>
                  <a:pt x="811" y="711"/>
                </a:lnTo>
                <a:lnTo>
                  <a:pt x="823" y="702"/>
                </a:lnTo>
                <a:lnTo>
                  <a:pt x="842" y="703"/>
                </a:lnTo>
                <a:lnTo>
                  <a:pt x="846" y="712"/>
                </a:lnTo>
                <a:lnTo>
                  <a:pt x="846" y="726"/>
                </a:lnTo>
                <a:lnTo>
                  <a:pt x="855" y="731"/>
                </a:lnTo>
                <a:lnTo>
                  <a:pt x="854" y="742"/>
                </a:lnTo>
                <a:lnTo>
                  <a:pt x="860" y="752"/>
                </a:lnTo>
                <a:lnTo>
                  <a:pt x="844" y="775"/>
                </a:lnTo>
                <a:lnTo>
                  <a:pt x="856" y="762"/>
                </a:lnTo>
                <a:lnTo>
                  <a:pt x="856" y="768"/>
                </a:lnTo>
                <a:lnTo>
                  <a:pt x="851" y="777"/>
                </a:lnTo>
                <a:lnTo>
                  <a:pt x="856" y="783"/>
                </a:lnTo>
                <a:lnTo>
                  <a:pt x="848" y="783"/>
                </a:lnTo>
                <a:lnTo>
                  <a:pt x="852" y="784"/>
                </a:lnTo>
                <a:lnTo>
                  <a:pt x="850" y="791"/>
                </a:lnTo>
                <a:lnTo>
                  <a:pt x="858" y="783"/>
                </a:lnTo>
                <a:lnTo>
                  <a:pt x="857" y="778"/>
                </a:lnTo>
                <a:lnTo>
                  <a:pt x="860" y="772"/>
                </a:lnTo>
                <a:lnTo>
                  <a:pt x="868" y="779"/>
                </a:lnTo>
                <a:lnTo>
                  <a:pt x="861" y="771"/>
                </a:lnTo>
                <a:lnTo>
                  <a:pt x="867" y="763"/>
                </a:lnTo>
                <a:lnTo>
                  <a:pt x="869" y="770"/>
                </a:lnTo>
                <a:lnTo>
                  <a:pt x="867" y="776"/>
                </a:lnTo>
                <a:lnTo>
                  <a:pt x="873" y="767"/>
                </a:lnTo>
                <a:lnTo>
                  <a:pt x="878" y="773"/>
                </a:lnTo>
                <a:lnTo>
                  <a:pt x="875" y="787"/>
                </a:lnTo>
                <a:lnTo>
                  <a:pt x="884" y="792"/>
                </a:lnTo>
                <a:lnTo>
                  <a:pt x="879" y="785"/>
                </a:lnTo>
                <a:lnTo>
                  <a:pt x="880" y="778"/>
                </a:lnTo>
                <a:lnTo>
                  <a:pt x="888" y="789"/>
                </a:lnTo>
                <a:lnTo>
                  <a:pt x="895" y="795"/>
                </a:lnTo>
                <a:lnTo>
                  <a:pt x="890" y="787"/>
                </a:lnTo>
                <a:lnTo>
                  <a:pt x="879" y="775"/>
                </a:lnTo>
                <a:lnTo>
                  <a:pt x="883" y="769"/>
                </a:lnTo>
                <a:lnTo>
                  <a:pt x="886" y="778"/>
                </a:lnTo>
                <a:lnTo>
                  <a:pt x="886" y="771"/>
                </a:lnTo>
                <a:lnTo>
                  <a:pt x="906" y="780"/>
                </a:lnTo>
                <a:lnTo>
                  <a:pt x="884" y="765"/>
                </a:lnTo>
                <a:lnTo>
                  <a:pt x="890" y="755"/>
                </a:lnTo>
                <a:lnTo>
                  <a:pt x="905" y="750"/>
                </a:lnTo>
                <a:lnTo>
                  <a:pt x="918" y="764"/>
                </a:lnTo>
                <a:lnTo>
                  <a:pt x="921" y="759"/>
                </a:lnTo>
                <a:lnTo>
                  <a:pt x="931" y="763"/>
                </a:lnTo>
                <a:lnTo>
                  <a:pt x="935" y="773"/>
                </a:lnTo>
                <a:lnTo>
                  <a:pt x="920" y="782"/>
                </a:lnTo>
                <a:lnTo>
                  <a:pt x="916" y="791"/>
                </a:lnTo>
                <a:lnTo>
                  <a:pt x="923" y="781"/>
                </a:lnTo>
                <a:lnTo>
                  <a:pt x="931" y="782"/>
                </a:lnTo>
                <a:lnTo>
                  <a:pt x="919" y="799"/>
                </a:lnTo>
                <a:lnTo>
                  <a:pt x="934" y="780"/>
                </a:lnTo>
                <a:lnTo>
                  <a:pt x="946" y="784"/>
                </a:lnTo>
                <a:lnTo>
                  <a:pt x="945" y="794"/>
                </a:lnTo>
                <a:lnTo>
                  <a:pt x="929" y="801"/>
                </a:lnTo>
                <a:lnTo>
                  <a:pt x="935" y="801"/>
                </a:lnTo>
                <a:lnTo>
                  <a:pt x="929" y="807"/>
                </a:lnTo>
                <a:lnTo>
                  <a:pt x="940" y="801"/>
                </a:lnTo>
                <a:lnTo>
                  <a:pt x="933" y="809"/>
                </a:lnTo>
                <a:lnTo>
                  <a:pt x="939" y="813"/>
                </a:lnTo>
                <a:lnTo>
                  <a:pt x="933" y="822"/>
                </a:lnTo>
                <a:lnTo>
                  <a:pt x="939" y="814"/>
                </a:lnTo>
                <a:lnTo>
                  <a:pt x="939" y="806"/>
                </a:lnTo>
                <a:lnTo>
                  <a:pt x="947" y="798"/>
                </a:lnTo>
                <a:lnTo>
                  <a:pt x="946" y="806"/>
                </a:lnTo>
                <a:lnTo>
                  <a:pt x="950" y="796"/>
                </a:lnTo>
                <a:lnTo>
                  <a:pt x="954" y="797"/>
                </a:lnTo>
                <a:lnTo>
                  <a:pt x="944" y="812"/>
                </a:lnTo>
                <a:lnTo>
                  <a:pt x="948" y="811"/>
                </a:lnTo>
                <a:lnTo>
                  <a:pt x="945" y="821"/>
                </a:lnTo>
                <a:lnTo>
                  <a:pt x="954" y="805"/>
                </a:lnTo>
                <a:lnTo>
                  <a:pt x="954" y="814"/>
                </a:lnTo>
                <a:lnTo>
                  <a:pt x="957" y="813"/>
                </a:lnTo>
                <a:lnTo>
                  <a:pt x="950" y="828"/>
                </a:lnTo>
                <a:lnTo>
                  <a:pt x="958" y="816"/>
                </a:lnTo>
                <a:lnTo>
                  <a:pt x="962" y="818"/>
                </a:lnTo>
                <a:lnTo>
                  <a:pt x="959" y="821"/>
                </a:lnTo>
                <a:lnTo>
                  <a:pt x="958" y="831"/>
                </a:lnTo>
                <a:lnTo>
                  <a:pt x="969" y="801"/>
                </a:lnTo>
                <a:lnTo>
                  <a:pt x="985" y="810"/>
                </a:lnTo>
                <a:lnTo>
                  <a:pt x="989" y="820"/>
                </a:lnTo>
                <a:lnTo>
                  <a:pt x="967" y="838"/>
                </a:lnTo>
                <a:lnTo>
                  <a:pt x="974" y="837"/>
                </a:lnTo>
                <a:lnTo>
                  <a:pt x="969" y="847"/>
                </a:lnTo>
                <a:lnTo>
                  <a:pt x="996" y="827"/>
                </a:lnTo>
                <a:lnTo>
                  <a:pt x="998" y="833"/>
                </a:lnTo>
                <a:lnTo>
                  <a:pt x="994" y="841"/>
                </a:lnTo>
                <a:lnTo>
                  <a:pt x="983" y="847"/>
                </a:lnTo>
                <a:lnTo>
                  <a:pt x="979" y="855"/>
                </a:lnTo>
                <a:lnTo>
                  <a:pt x="979" y="860"/>
                </a:lnTo>
                <a:lnTo>
                  <a:pt x="984" y="848"/>
                </a:lnTo>
                <a:lnTo>
                  <a:pt x="989" y="851"/>
                </a:lnTo>
                <a:lnTo>
                  <a:pt x="984" y="871"/>
                </a:lnTo>
                <a:lnTo>
                  <a:pt x="991" y="847"/>
                </a:lnTo>
                <a:lnTo>
                  <a:pt x="1007" y="836"/>
                </a:lnTo>
                <a:lnTo>
                  <a:pt x="1008" y="836"/>
                </a:lnTo>
                <a:lnTo>
                  <a:pt x="1007" y="841"/>
                </a:lnTo>
                <a:lnTo>
                  <a:pt x="998" y="847"/>
                </a:lnTo>
                <a:lnTo>
                  <a:pt x="999" y="853"/>
                </a:lnTo>
                <a:lnTo>
                  <a:pt x="1013" y="839"/>
                </a:lnTo>
                <a:lnTo>
                  <a:pt x="1029" y="849"/>
                </a:lnTo>
                <a:lnTo>
                  <a:pt x="1027" y="857"/>
                </a:lnTo>
                <a:lnTo>
                  <a:pt x="1026" y="853"/>
                </a:lnTo>
                <a:lnTo>
                  <a:pt x="1023" y="859"/>
                </a:lnTo>
                <a:lnTo>
                  <a:pt x="1010" y="864"/>
                </a:lnTo>
                <a:lnTo>
                  <a:pt x="1003" y="871"/>
                </a:lnTo>
                <a:lnTo>
                  <a:pt x="1008" y="873"/>
                </a:lnTo>
                <a:lnTo>
                  <a:pt x="998" y="879"/>
                </a:lnTo>
                <a:lnTo>
                  <a:pt x="1008" y="874"/>
                </a:lnTo>
                <a:lnTo>
                  <a:pt x="1010" y="867"/>
                </a:lnTo>
                <a:lnTo>
                  <a:pt x="1024" y="864"/>
                </a:lnTo>
                <a:lnTo>
                  <a:pt x="1015" y="877"/>
                </a:lnTo>
                <a:lnTo>
                  <a:pt x="1013" y="880"/>
                </a:lnTo>
                <a:lnTo>
                  <a:pt x="1011" y="880"/>
                </a:lnTo>
                <a:lnTo>
                  <a:pt x="1008" y="880"/>
                </a:lnTo>
                <a:lnTo>
                  <a:pt x="1005" y="889"/>
                </a:lnTo>
                <a:lnTo>
                  <a:pt x="1009" y="881"/>
                </a:lnTo>
                <a:lnTo>
                  <a:pt x="1013" y="882"/>
                </a:lnTo>
                <a:lnTo>
                  <a:pt x="1030" y="869"/>
                </a:lnTo>
                <a:lnTo>
                  <a:pt x="1028" y="866"/>
                </a:lnTo>
                <a:lnTo>
                  <a:pt x="1031" y="861"/>
                </a:lnTo>
                <a:lnTo>
                  <a:pt x="1036" y="862"/>
                </a:lnTo>
                <a:lnTo>
                  <a:pt x="1045" y="875"/>
                </a:lnTo>
                <a:lnTo>
                  <a:pt x="1046" y="884"/>
                </a:lnTo>
                <a:lnTo>
                  <a:pt x="1034" y="882"/>
                </a:lnTo>
                <a:lnTo>
                  <a:pt x="1029" y="888"/>
                </a:lnTo>
                <a:lnTo>
                  <a:pt x="1005" y="892"/>
                </a:lnTo>
                <a:lnTo>
                  <a:pt x="1025" y="890"/>
                </a:lnTo>
                <a:lnTo>
                  <a:pt x="1051" y="900"/>
                </a:lnTo>
                <a:lnTo>
                  <a:pt x="1053" y="904"/>
                </a:lnTo>
                <a:lnTo>
                  <a:pt x="1051" y="908"/>
                </a:lnTo>
                <a:lnTo>
                  <a:pt x="1031" y="901"/>
                </a:lnTo>
                <a:lnTo>
                  <a:pt x="1016" y="901"/>
                </a:lnTo>
                <a:lnTo>
                  <a:pt x="1031" y="903"/>
                </a:lnTo>
                <a:lnTo>
                  <a:pt x="1027" y="903"/>
                </a:lnTo>
                <a:lnTo>
                  <a:pt x="1020" y="904"/>
                </a:lnTo>
                <a:lnTo>
                  <a:pt x="1026" y="905"/>
                </a:lnTo>
                <a:lnTo>
                  <a:pt x="1019" y="909"/>
                </a:lnTo>
                <a:lnTo>
                  <a:pt x="1019" y="914"/>
                </a:lnTo>
                <a:lnTo>
                  <a:pt x="1028" y="906"/>
                </a:lnTo>
                <a:lnTo>
                  <a:pt x="1038" y="912"/>
                </a:lnTo>
                <a:lnTo>
                  <a:pt x="1026" y="914"/>
                </a:lnTo>
                <a:lnTo>
                  <a:pt x="1034" y="919"/>
                </a:lnTo>
                <a:lnTo>
                  <a:pt x="1014" y="918"/>
                </a:lnTo>
                <a:lnTo>
                  <a:pt x="1033" y="926"/>
                </a:lnTo>
                <a:lnTo>
                  <a:pt x="1021" y="928"/>
                </a:lnTo>
                <a:lnTo>
                  <a:pt x="1040" y="931"/>
                </a:lnTo>
                <a:lnTo>
                  <a:pt x="1039" y="937"/>
                </a:lnTo>
                <a:lnTo>
                  <a:pt x="1042" y="933"/>
                </a:lnTo>
                <a:lnTo>
                  <a:pt x="1052" y="935"/>
                </a:lnTo>
                <a:lnTo>
                  <a:pt x="1035" y="942"/>
                </a:lnTo>
                <a:lnTo>
                  <a:pt x="1046" y="939"/>
                </a:lnTo>
                <a:lnTo>
                  <a:pt x="1039" y="946"/>
                </a:lnTo>
                <a:lnTo>
                  <a:pt x="1047" y="941"/>
                </a:lnTo>
                <a:lnTo>
                  <a:pt x="1051" y="943"/>
                </a:lnTo>
                <a:lnTo>
                  <a:pt x="1049" y="951"/>
                </a:lnTo>
                <a:lnTo>
                  <a:pt x="1052" y="946"/>
                </a:lnTo>
                <a:lnTo>
                  <a:pt x="1051" y="953"/>
                </a:lnTo>
                <a:lnTo>
                  <a:pt x="1053" y="947"/>
                </a:lnTo>
                <a:lnTo>
                  <a:pt x="1057" y="947"/>
                </a:lnTo>
                <a:lnTo>
                  <a:pt x="1056" y="949"/>
                </a:lnTo>
                <a:lnTo>
                  <a:pt x="1059" y="951"/>
                </a:lnTo>
                <a:lnTo>
                  <a:pt x="1051" y="957"/>
                </a:lnTo>
                <a:lnTo>
                  <a:pt x="1056" y="959"/>
                </a:lnTo>
                <a:lnTo>
                  <a:pt x="1063" y="946"/>
                </a:lnTo>
                <a:lnTo>
                  <a:pt x="1062" y="966"/>
                </a:lnTo>
                <a:lnTo>
                  <a:pt x="1064" y="953"/>
                </a:lnTo>
                <a:lnTo>
                  <a:pt x="1070" y="952"/>
                </a:lnTo>
                <a:lnTo>
                  <a:pt x="1068" y="960"/>
                </a:lnTo>
                <a:lnTo>
                  <a:pt x="1071" y="967"/>
                </a:lnTo>
                <a:lnTo>
                  <a:pt x="1068" y="960"/>
                </a:lnTo>
                <a:lnTo>
                  <a:pt x="1070" y="956"/>
                </a:lnTo>
                <a:lnTo>
                  <a:pt x="1076" y="950"/>
                </a:lnTo>
                <a:lnTo>
                  <a:pt x="1080" y="952"/>
                </a:lnTo>
                <a:lnTo>
                  <a:pt x="1073" y="965"/>
                </a:lnTo>
                <a:lnTo>
                  <a:pt x="1083" y="959"/>
                </a:lnTo>
                <a:lnTo>
                  <a:pt x="1084" y="962"/>
                </a:lnTo>
                <a:close/>
                <a:moveTo>
                  <a:pt x="155" y="1321"/>
                </a:moveTo>
                <a:lnTo>
                  <a:pt x="154" y="1316"/>
                </a:lnTo>
                <a:lnTo>
                  <a:pt x="129" y="1303"/>
                </a:lnTo>
                <a:lnTo>
                  <a:pt x="129" y="1298"/>
                </a:lnTo>
                <a:lnTo>
                  <a:pt x="126" y="1297"/>
                </a:lnTo>
                <a:lnTo>
                  <a:pt x="126" y="1292"/>
                </a:lnTo>
                <a:lnTo>
                  <a:pt x="122" y="1291"/>
                </a:lnTo>
                <a:lnTo>
                  <a:pt x="124" y="1288"/>
                </a:lnTo>
                <a:lnTo>
                  <a:pt x="107" y="1254"/>
                </a:lnTo>
                <a:lnTo>
                  <a:pt x="85" y="1232"/>
                </a:lnTo>
                <a:lnTo>
                  <a:pt x="83" y="1228"/>
                </a:lnTo>
                <a:lnTo>
                  <a:pt x="84" y="1224"/>
                </a:lnTo>
                <a:lnTo>
                  <a:pt x="78" y="1218"/>
                </a:lnTo>
                <a:lnTo>
                  <a:pt x="65" y="1223"/>
                </a:lnTo>
                <a:lnTo>
                  <a:pt x="67" y="1225"/>
                </a:lnTo>
                <a:lnTo>
                  <a:pt x="64" y="1227"/>
                </a:lnTo>
                <a:lnTo>
                  <a:pt x="62" y="1235"/>
                </a:lnTo>
                <a:lnTo>
                  <a:pt x="59" y="1235"/>
                </a:lnTo>
                <a:lnTo>
                  <a:pt x="50" y="1242"/>
                </a:lnTo>
                <a:lnTo>
                  <a:pt x="48" y="1233"/>
                </a:lnTo>
                <a:lnTo>
                  <a:pt x="26" y="1210"/>
                </a:lnTo>
                <a:lnTo>
                  <a:pt x="27" y="1202"/>
                </a:lnTo>
                <a:lnTo>
                  <a:pt x="14" y="1207"/>
                </a:lnTo>
                <a:lnTo>
                  <a:pt x="0" y="1203"/>
                </a:lnTo>
                <a:lnTo>
                  <a:pt x="0" y="888"/>
                </a:lnTo>
                <a:lnTo>
                  <a:pt x="26" y="893"/>
                </a:lnTo>
                <a:lnTo>
                  <a:pt x="53" y="915"/>
                </a:lnTo>
                <a:lnTo>
                  <a:pt x="82" y="927"/>
                </a:lnTo>
                <a:lnTo>
                  <a:pt x="76" y="917"/>
                </a:lnTo>
                <a:lnTo>
                  <a:pt x="87" y="916"/>
                </a:lnTo>
                <a:lnTo>
                  <a:pt x="95" y="926"/>
                </a:lnTo>
                <a:lnTo>
                  <a:pt x="95" y="925"/>
                </a:lnTo>
                <a:lnTo>
                  <a:pt x="90" y="913"/>
                </a:lnTo>
                <a:lnTo>
                  <a:pt x="96" y="903"/>
                </a:lnTo>
                <a:lnTo>
                  <a:pt x="112" y="896"/>
                </a:lnTo>
                <a:lnTo>
                  <a:pt x="114" y="887"/>
                </a:lnTo>
                <a:lnTo>
                  <a:pt x="122" y="887"/>
                </a:lnTo>
                <a:lnTo>
                  <a:pt x="120" y="884"/>
                </a:lnTo>
                <a:lnTo>
                  <a:pt x="125" y="886"/>
                </a:lnTo>
                <a:lnTo>
                  <a:pt x="135" y="875"/>
                </a:lnTo>
                <a:lnTo>
                  <a:pt x="139" y="880"/>
                </a:lnTo>
                <a:lnTo>
                  <a:pt x="142" y="869"/>
                </a:lnTo>
                <a:lnTo>
                  <a:pt x="148" y="866"/>
                </a:lnTo>
                <a:lnTo>
                  <a:pt x="156" y="870"/>
                </a:lnTo>
                <a:lnTo>
                  <a:pt x="160" y="862"/>
                </a:lnTo>
                <a:lnTo>
                  <a:pt x="164" y="869"/>
                </a:lnTo>
                <a:lnTo>
                  <a:pt x="163" y="872"/>
                </a:lnTo>
                <a:lnTo>
                  <a:pt x="143" y="890"/>
                </a:lnTo>
                <a:lnTo>
                  <a:pt x="140" y="888"/>
                </a:lnTo>
                <a:lnTo>
                  <a:pt x="127" y="892"/>
                </a:lnTo>
                <a:lnTo>
                  <a:pt x="125" y="899"/>
                </a:lnTo>
                <a:lnTo>
                  <a:pt x="117" y="903"/>
                </a:lnTo>
                <a:lnTo>
                  <a:pt x="114" y="912"/>
                </a:lnTo>
                <a:lnTo>
                  <a:pt x="106" y="919"/>
                </a:lnTo>
                <a:lnTo>
                  <a:pt x="114" y="926"/>
                </a:lnTo>
                <a:lnTo>
                  <a:pt x="108" y="920"/>
                </a:lnTo>
                <a:lnTo>
                  <a:pt x="120" y="921"/>
                </a:lnTo>
                <a:lnTo>
                  <a:pt x="116" y="919"/>
                </a:lnTo>
                <a:lnTo>
                  <a:pt x="115" y="911"/>
                </a:lnTo>
                <a:lnTo>
                  <a:pt x="122" y="904"/>
                </a:lnTo>
                <a:lnTo>
                  <a:pt x="124" y="908"/>
                </a:lnTo>
                <a:lnTo>
                  <a:pt x="130" y="900"/>
                </a:lnTo>
                <a:lnTo>
                  <a:pt x="128" y="897"/>
                </a:lnTo>
                <a:lnTo>
                  <a:pt x="133" y="894"/>
                </a:lnTo>
                <a:lnTo>
                  <a:pt x="135" y="896"/>
                </a:lnTo>
                <a:lnTo>
                  <a:pt x="134" y="900"/>
                </a:lnTo>
                <a:lnTo>
                  <a:pt x="137" y="893"/>
                </a:lnTo>
                <a:lnTo>
                  <a:pt x="137" y="900"/>
                </a:lnTo>
                <a:lnTo>
                  <a:pt x="139" y="897"/>
                </a:lnTo>
                <a:lnTo>
                  <a:pt x="138" y="891"/>
                </a:lnTo>
                <a:lnTo>
                  <a:pt x="138" y="890"/>
                </a:lnTo>
                <a:lnTo>
                  <a:pt x="138" y="891"/>
                </a:lnTo>
                <a:lnTo>
                  <a:pt x="139" y="898"/>
                </a:lnTo>
                <a:lnTo>
                  <a:pt x="140" y="891"/>
                </a:lnTo>
                <a:lnTo>
                  <a:pt x="140" y="889"/>
                </a:lnTo>
                <a:lnTo>
                  <a:pt x="140" y="891"/>
                </a:lnTo>
                <a:lnTo>
                  <a:pt x="140" y="900"/>
                </a:lnTo>
                <a:lnTo>
                  <a:pt x="142" y="892"/>
                </a:lnTo>
                <a:lnTo>
                  <a:pt x="142" y="908"/>
                </a:lnTo>
                <a:lnTo>
                  <a:pt x="145" y="895"/>
                </a:lnTo>
                <a:lnTo>
                  <a:pt x="150" y="886"/>
                </a:lnTo>
                <a:lnTo>
                  <a:pt x="170" y="874"/>
                </a:lnTo>
                <a:lnTo>
                  <a:pt x="170" y="879"/>
                </a:lnTo>
                <a:lnTo>
                  <a:pt x="167" y="879"/>
                </a:lnTo>
                <a:lnTo>
                  <a:pt x="167" y="885"/>
                </a:lnTo>
                <a:lnTo>
                  <a:pt x="171" y="886"/>
                </a:lnTo>
                <a:lnTo>
                  <a:pt x="179" y="875"/>
                </a:lnTo>
                <a:lnTo>
                  <a:pt x="179" y="868"/>
                </a:lnTo>
                <a:lnTo>
                  <a:pt x="190" y="863"/>
                </a:lnTo>
                <a:lnTo>
                  <a:pt x="181" y="856"/>
                </a:lnTo>
                <a:lnTo>
                  <a:pt x="183" y="848"/>
                </a:lnTo>
                <a:lnTo>
                  <a:pt x="196" y="861"/>
                </a:lnTo>
                <a:lnTo>
                  <a:pt x="208" y="892"/>
                </a:lnTo>
                <a:lnTo>
                  <a:pt x="220" y="901"/>
                </a:lnTo>
                <a:lnTo>
                  <a:pt x="225" y="895"/>
                </a:lnTo>
                <a:lnTo>
                  <a:pt x="217" y="896"/>
                </a:lnTo>
                <a:lnTo>
                  <a:pt x="224" y="894"/>
                </a:lnTo>
                <a:lnTo>
                  <a:pt x="221" y="885"/>
                </a:lnTo>
                <a:lnTo>
                  <a:pt x="228" y="884"/>
                </a:lnTo>
                <a:lnTo>
                  <a:pt x="222" y="881"/>
                </a:lnTo>
                <a:lnTo>
                  <a:pt x="229" y="873"/>
                </a:lnTo>
                <a:lnTo>
                  <a:pt x="223" y="873"/>
                </a:lnTo>
                <a:lnTo>
                  <a:pt x="234" y="871"/>
                </a:lnTo>
                <a:lnTo>
                  <a:pt x="231" y="867"/>
                </a:lnTo>
                <a:lnTo>
                  <a:pt x="235" y="870"/>
                </a:lnTo>
                <a:lnTo>
                  <a:pt x="234" y="884"/>
                </a:lnTo>
                <a:lnTo>
                  <a:pt x="240" y="885"/>
                </a:lnTo>
                <a:lnTo>
                  <a:pt x="234" y="898"/>
                </a:lnTo>
                <a:lnTo>
                  <a:pt x="248" y="898"/>
                </a:lnTo>
                <a:lnTo>
                  <a:pt x="252" y="893"/>
                </a:lnTo>
                <a:lnTo>
                  <a:pt x="255" y="879"/>
                </a:lnTo>
                <a:lnTo>
                  <a:pt x="282" y="886"/>
                </a:lnTo>
                <a:lnTo>
                  <a:pt x="293" y="897"/>
                </a:lnTo>
                <a:lnTo>
                  <a:pt x="337" y="917"/>
                </a:lnTo>
                <a:lnTo>
                  <a:pt x="354" y="921"/>
                </a:lnTo>
                <a:lnTo>
                  <a:pt x="349" y="915"/>
                </a:lnTo>
                <a:lnTo>
                  <a:pt x="356" y="913"/>
                </a:lnTo>
                <a:lnTo>
                  <a:pt x="368" y="919"/>
                </a:lnTo>
                <a:lnTo>
                  <a:pt x="380" y="932"/>
                </a:lnTo>
                <a:lnTo>
                  <a:pt x="382" y="942"/>
                </a:lnTo>
                <a:lnTo>
                  <a:pt x="364" y="945"/>
                </a:lnTo>
                <a:lnTo>
                  <a:pt x="366" y="951"/>
                </a:lnTo>
                <a:lnTo>
                  <a:pt x="360" y="955"/>
                </a:lnTo>
                <a:lnTo>
                  <a:pt x="366" y="960"/>
                </a:lnTo>
                <a:lnTo>
                  <a:pt x="405" y="964"/>
                </a:lnTo>
                <a:lnTo>
                  <a:pt x="424" y="961"/>
                </a:lnTo>
                <a:lnTo>
                  <a:pt x="437" y="951"/>
                </a:lnTo>
                <a:lnTo>
                  <a:pt x="443" y="962"/>
                </a:lnTo>
                <a:lnTo>
                  <a:pt x="452" y="962"/>
                </a:lnTo>
                <a:lnTo>
                  <a:pt x="455" y="976"/>
                </a:lnTo>
                <a:lnTo>
                  <a:pt x="458" y="966"/>
                </a:lnTo>
                <a:lnTo>
                  <a:pt x="460" y="976"/>
                </a:lnTo>
                <a:lnTo>
                  <a:pt x="462" y="972"/>
                </a:lnTo>
                <a:lnTo>
                  <a:pt x="467" y="978"/>
                </a:lnTo>
                <a:lnTo>
                  <a:pt x="469" y="987"/>
                </a:lnTo>
                <a:lnTo>
                  <a:pt x="458" y="983"/>
                </a:lnTo>
                <a:lnTo>
                  <a:pt x="478" y="1012"/>
                </a:lnTo>
                <a:lnTo>
                  <a:pt x="470" y="992"/>
                </a:lnTo>
                <a:lnTo>
                  <a:pt x="472" y="986"/>
                </a:lnTo>
                <a:lnTo>
                  <a:pt x="474" y="992"/>
                </a:lnTo>
                <a:lnTo>
                  <a:pt x="471" y="991"/>
                </a:lnTo>
                <a:lnTo>
                  <a:pt x="473" y="995"/>
                </a:lnTo>
                <a:lnTo>
                  <a:pt x="475" y="996"/>
                </a:lnTo>
                <a:lnTo>
                  <a:pt x="475" y="989"/>
                </a:lnTo>
                <a:lnTo>
                  <a:pt x="480" y="995"/>
                </a:lnTo>
                <a:lnTo>
                  <a:pt x="472" y="976"/>
                </a:lnTo>
                <a:lnTo>
                  <a:pt x="473" y="971"/>
                </a:lnTo>
                <a:lnTo>
                  <a:pt x="467" y="963"/>
                </a:lnTo>
                <a:lnTo>
                  <a:pt x="472" y="954"/>
                </a:lnTo>
                <a:lnTo>
                  <a:pt x="469" y="949"/>
                </a:lnTo>
                <a:lnTo>
                  <a:pt x="476" y="950"/>
                </a:lnTo>
                <a:lnTo>
                  <a:pt x="486" y="942"/>
                </a:lnTo>
                <a:lnTo>
                  <a:pt x="489" y="946"/>
                </a:lnTo>
                <a:lnTo>
                  <a:pt x="489" y="939"/>
                </a:lnTo>
                <a:lnTo>
                  <a:pt x="499" y="936"/>
                </a:lnTo>
                <a:lnTo>
                  <a:pt x="500" y="927"/>
                </a:lnTo>
                <a:lnTo>
                  <a:pt x="488" y="932"/>
                </a:lnTo>
                <a:lnTo>
                  <a:pt x="488" y="941"/>
                </a:lnTo>
                <a:lnTo>
                  <a:pt x="484" y="936"/>
                </a:lnTo>
                <a:lnTo>
                  <a:pt x="478" y="942"/>
                </a:lnTo>
                <a:lnTo>
                  <a:pt x="470" y="939"/>
                </a:lnTo>
                <a:lnTo>
                  <a:pt x="473" y="945"/>
                </a:lnTo>
                <a:lnTo>
                  <a:pt x="462" y="947"/>
                </a:lnTo>
                <a:lnTo>
                  <a:pt x="461" y="941"/>
                </a:lnTo>
                <a:lnTo>
                  <a:pt x="455" y="942"/>
                </a:lnTo>
                <a:lnTo>
                  <a:pt x="462" y="928"/>
                </a:lnTo>
                <a:lnTo>
                  <a:pt x="492" y="915"/>
                </a:lnTo>
                <a:lnTo>
                  <a:pt x="503" y="924"/>
                </a:lnTo>
                <a:lnTo>
                  <a:pt x="504" y="933"/>
                </a:lnTo>
                <a:lnTo>
                  <a:pt x="502" y="937"/>
                </a:lnTo>
                <a:lnTo>
                  <a:pt x="511" y="939"/>
                </a:lnTo>
                <a:lnTo>
                  <a:pt x="511" y="943"/>
                </a:lnTo>
                <a:lnTo>
                  <a:pt x="515" y="943"/>
                </a:lnTo>
                <a:lnTo>
                  <a:pt x="516" y="950"/>
                </a:lnTo>
                <a:lnTo>
                  <a:pt x="532" y="946"/>
                </a:lnTo>
                <a:lnTo>
                  <a:pt x="532" y="951"/>
                </a:lnTo>
                <a:lnTo>
                  <a:pt x="549" y="962"/>
                </a:lnTo>
                <a:lnTo>
                  <a:pt x="575" y="957"/>
                </a:lnTo>
                <a:lnTo>
                  <a:pt x="595" y="962"/>
                </a:lnTo>
                <a:lnTo>
                  <a:pt x="603" y="960"/>
                </a:lnTo>
                <a:lnTo>
                  <a:pt x="598" y="954"/>
                </a:lnTo>
                <a:lnTo>
                  <a:pt x="600" y="949"/>
                </a:lnTo>
                <a:lnTo>
                  <a:pt x="615" y="967"/>
                </a:lnTo>
                <a:lnTo>
                  <a:pt x="621" y="964"/>
                </a:lnTo>
                <a:lnTo>
                  <a:pt x="619" y="954"/>
                </a:lnTo>
                <a:lnTo>
                  <a:pt x="613" y="951"/>
                </a:lnTo>
                <a:lnTo>
                  <a:pt x="608" y="958"/>
                </a:lnTo>
                <a:lnTo>
                  <a:pt x="599" y="938"/>
                </a:lnTo>
                <a:lnTo>
                  <a:pt x="612" y="938"/>
                </a:lnTo>
                <a:lnTo>
                  <a:pt x="609" y="931"/>
                </a:lnTo>
                <a:lnTo>
                  <a:pt x="619" y="934"/>
                </a:lnTo>
                <a:lnTo>
                  <a:pt x="624" y="943"/>
                </a:lnTo>
                <a:lnTo>
                  <a:pt x="631" y="940"/>
                </a:lnTo>
                <a:lnTo>
                  <a:pt x="626" y="951"/>
                </a:lnTo>
                <a:lnTo>
                  <a:pt x="637" y="942"/>
                </a:lnTo>
                <a:lnTo>
                  <a:pt x="634" y="965"/>
                </a:lnTo>
                <a:lnTo>
                  <a:pt x="630" y="972"/>
                </a:lnTo>
                <a:lnTo>
                  <a:pt x="636" y="972"/>
                </a:lnTo>
                <a:lnTo>
                  <a:pt x="633" y="980"/>
                </a:lnTo>
                <a:lnTo>
                  <a:pt x="635" y="981"/>
                </a:lnTo>
                <a:lnTo>
                  <a:pt x="643" y="975"/>
                </a:lnTo>
                <a:lnTo>
                  <a:pt x="640" y="983"/>
                </a:lnTo>
                <a:lnTo>
                  <a:pt x="645" y="981"/>
                </a:lnTo>
                <a:lnTo>
                  <a:pt x="647" y="989"/>
                </a:lnTo>
                <a:lnTo>
                  <a:pt x="630" y="987"/>
                </a:lnTo>
                <a:lnTo>
                  <a:pt x="641" y="1002"/>
                </a:lnTo>
                <a:lnTo>
                  <a:pt x="642" y="999"/>
                </a:lnTo>
                <a:lnTo>
                  <a:pt x="636" y="991"/>
                </a:lnTo>
                <a:lnTo>
                  <a:pt x="648" y="989"/>
                </a:lnTo>
                <a:lnTo>
                  <a:pt x="646" y="983"/>
                </a:lnTo>
                <a:lnTo>
                  <a:pt x="649" y="979"/>
                </a:lnTo>
                <a:lnTo>
                  <a:pt x="647" y="976"/>
                </a:lnTo>
                <a:lnTo>
                  <a:pt x="647" y="969"/>
                </a:lnTo>
                <a:lnTo>
                  <a:pt x="641" y="962"/>
                </a:lnTo>
                <a:lnTo>
                  <a:pt x="644" y="950"/>
                </a:lnTo>
                <a:lnTo>
                  <a:pt x="655" y="950"/>
                </a:lnTo>
                <a:lnTo>
                  <a:pt x="671" y="930"/>
                </a:lnTo>
                <a:lnTo>
                  <a:pt x="670" y="927"/>
                </a:lnTo>
                <a:lnTo>
                  <a:pt x="671" y="919"/>
                </a:lnTo>
                <a:lnTo>
                  <a:pt x="670" y="914"/>
                </a:lnTo>
                <a:lnTo>
                  <a:pt x="666" y="914"/>
                </a:lnTo>
                <a:lnTo>
                  <a:pt x="664" y="919"/>
                </a:lnTo>
                <a:lnTo>
                  <a:pt x="668" y="917"/>
                </a:lnTo>
                <a:lnTo>
                  <a:pt x="664" y="923"/>
                </a:lnTo>
                <a:lnTo>
                  <a:pt x="656" y="923"/>
                </a:lnTo>
                <a:lnTo>
                  <a:pt x="657" y="915"/>
                </a:lnTo>
                <a:lnTo>
                  <a:pt x="664" y="908"/>
                </a:lnTo>
                <a:lnTo>
                  <a:pt x="661" y="907"/>
                </a:lnTo>
                <a:lnTo>
                  <a:pt x="661" y="901"/>
                </a:lnTo>
                <a:lnTo>
                  <a:pt x="672" y="896"/>
                </a:lnTo>
                <a:lnTo>
                  <a:pt x="667" y="907"/>
                </a:lnTo>
                <a:lnTo>
                  <a:pt x="674" y="898"/>
                </a:lnTo>
                <a:lnTo>
                  <a:pt x="671" y="898"/>
                </a:lnTo>
                <a:lnTo>
                  <a:pt x="672" y="893"/>
                </a:lnTo>
                <a:lnTo>
                  <a:pt x="662" y="896"/>
                </a:lnTo>
                <a:lnTo>
                  <a:pt x="656" y="886"/>
                </a:lnTo>
                <a:lnTo>
                  <a:pt x="653" y="890"/>
                </a:lnTo>
                <a:lnTo>
                  <a:pt x="637" y="882"/>
                </a:lnTo>
                <a:lnTo>
                  <a:pt x="629" y="867"/>
                </a:lnTo>
                <a:lnTo>
                  <a:pt x="629" y="859"/>
                </a:lnTo>
                <a:lnTo>
                  <a:pt x="634" y="849"/>
                </a:lnTo>
                <a:lnTo>
                  <a:pt x="640" y="850"/>
                </a:lnTo>
                <a:lnTo>
                  <a:pt x="636" y="847"/>
                </a:lnTo>
                <a:lnTo>
                  <a:pt x="640" y="843"/>
                </a:lnTo>
                <a:lnTo>
                  <a:pt x="634" y="847"/>
                </a:lnTo>
                <a:lnTo>
                  <a:pt x="628" y="839"/>
                </a:lnTo>
                <a:lnTo>
                  <a:pt x="632" y="826"/>
                </a:lnTo>
                <a:lnTo>
                  <a:pt x="629" y="825"/>
                </a:lnTo>
                <a:lnTo>
                  <a:pt x="630" y="818"/>
                </a:lnTo>
                <a:lnTo>
                  <a:pt x="636" y="812"/>
                </a:lnTo>
                <a:lnTo>
                  <a:pt x="642" y="818"/>
                </a:lnTo>
                <a:lnTo>
                  <a:pt x="645" y="814"/>
                </a:lnTo>
                <a:lnTo>
                  <a:pt x="638" y="803"/>
                </a:lnTo>
                <a:lnTo>
                  <a:pt x="656" y="792"/>
                </a:lnTo>
                <a:lnTo>
                  <a:pt x="648" y="788"/>
                </a:lnTo>
                <a:lnTo>
                  <a:pt x="657" y="787"/>
                </a:lnTo>
                <a:lnTo>
                  <a:pt x="658" y="786"/>
                </a:lnTo>
                <a:lnTo>
                  <a:pt x="658" y="787"/>
                </a:lnTo>
                <a:lnTo>
                  <a:pt x="659" y="792"/>
                </a:lnTo>
                <a:lnTo>
                  <a:pt x="656" y="794"/>
                </a:lnTo>
                <a:lnTo>
                  <a:pt x="660" y="795"/>
                </a:lnTo>
                <a:lnTo>
                  <a:pt x="659" y="801"/>
                </a:lnTo>
                <a:lnTo>
                  <a:pt x="670" y="797"/>
                </a:lnTo>
                <a:lnTo>
                  <a:pt x="668" y="802"/>
                </a:lnTo>
                <a:lnTo>
                  <a:pt x="679" y="815"/>
                </a:lnTo>
                <a:lnTo>
                  <a:pt x="682" y="824"/>
                </a:lnTo>
                <a:lnTo>
                  <a:pt x="679" y="838"/>
                </a:lnTo>
                <a:lnTo>
                  <a:pt x="691" y="847"/>
                </a:lnTo>
                <a:lnTo>
                  <a:pt x="694" y="862"/>
                </a:lnTo>
                <a:lnTo>
                  <a:pt x="697" y="858"/>
                </a:lnTo>
                <a:lnTo>
                  <a:pt x="701" y="866"/>
                </a:lnTo>
                <a:lnTo>
                  <a:pt x="690" y="864"/>
                </a:lnTo>
                <a:lnTo>
                  <a:pt x="687" y="870"/>
                </a:lnTo>
                <a:lnTo>
                  <a:pt x="694" y="872"/>
                </a:lnTo>
                <a:lnTo>
                  <a:pt x="681" y="886"/>
                </a:lnTo>
                <a:lnTo>
                  <a:pt x="689" y="885"/>
                </a:lnTo>
                <a:lnTo>
                  <a:pt x="697" y="893"/>
                </a:lnTo>
                <a:lnTo>
                  <a:pt x="705" y="887"/>
                </a:lnTo>
                <a:lnTo>
                  <a:pt x="700" y="893"/>
                </a:lnTo>
                <a:lnTo>
                  <a:pt x="717" y="895"/>
                </a:lnTo>
                <a:lnTo>
                  <a:pt x="712" y="895"/>
                </a:lnTo>
                <a:lnTo>
                  <a:pt x="713" y="897"/>
                </a:lnTo>
                <a:lnTo>
                  <a:pt x="710" y="899"/>
                </a:lnTo>
                <a:lnTo>
                  <a:pt x="709" y="903"/>
                </a:lnTo>
                <a:lnTo>
                  <a:pt x="702" y="899"/>
                </a:lnTo>
                <a:lnTo>
                  <a:pt x="716" y="918"/>
                </a:lnTo>
                <a:lnTo>
                  <a:pt x="713" y="935"/>
                </a:lnTo>
                <a:lnTo>
                  <a:pt x="719" y="943"/>
                </a:lnTo>
                <a:lnTo>
                  <a:pt x="725" y="925"/>
                </a:lnTo>
                <a:lnTo>
                  <a:pt x="726" y="913"/>
                </a:lnTo>
                <a:lnTo>
                  <a:pt x="732" y="903"/>
                </a:lnTo>
                <a:lnTo>
                  <a:pt x="747" y="917"/>
                </a:lnTo>
                <a:lnTo>
                  <a:pt x="751" y="923"/>
                </a:lnTo>
                <a:lnTo>
                  <a:pt x="753" y="939"/>
                </a:lnTo>
                <a:lnTo>
                  <a:pt x="751" y="944"/>
                </a:lnTo>
                <a:lnTo>
                  <a:pt x="747" y="938"/>
                </a:lnTo>
                <a:lnTo>
                  <a:pt x="744" y="941"/>
                </a:lnTo>
                <a:lnTo>
                  <a:pt x="745" y="953"/>
                </a:lnTo>
                <a:lnTo>
                  <a:pt x="748" y="965"/>
                </a:lnTo>
                <a:lnTo>
                  <a:pt x="759" y="980"/>
                </a:lnTo>
                <a:lnTo>
                  <a:pt x="757" y="984"/>
                </a:lnTo>
                <a:lnTo>
                  <a:pt x="765" y="980"/>
                </a:lnTo>
                <a:lnTo>
                  <a:pt x="763" y="976"/>
                </a:lnTo>
                <a:lnTo>
                  <a:pt x="766" y="974"/>
                </a:lnTo>
                <a:lnTo>
                  <a:pt x="771" y="976"/>
                </a:lnTo>
                <a:lnTo>
                  <a:pt x="771" y="964"/>
                </a:lnTo>
                <a:lnTo>
                  <a:pt x="780" y="950"/>
                </a:lnTo>
                <a:lnTo>
                  <a:pt x="784" y="923"/>
                </a:lnTo>
                <a:lnTo>
                  <a:pt x="796" y="923"/>
                </a:lnTo>
                <a:lnTo>
                  <a:pt x="791" y="919"/>
                </a:lnTo>
                <a:lnTo>
                  <a:pt x="793" y="918"/>
                </a:lnTo>
                <a:lnTo>
                  <a:pt x="791" y="915"/>
                </a:lnTo>
                <a:lnTo>
                  <a:pt x="799" y="912"/>
                </a:lnTo>
                <a:lnTo>
                  <a:pt x="788" y="905"/>
                </a:lnTo>
                <a:lnTo>
                  <a:pt x="785" y="887"/>
                </a:lnTo>
                <a:lnTo>
                  <a:pt x="788" y="880"/>
                </a:lnTo>
                <a:lnTo>
                  <a:pt x="785" y="878"/>
                </a:lnTo>
                <a:lnTo>
                  <a:pt x="831" y="888"/>
                </a:lnTo>
                <a:lnTo>
                  <a:pt x="826" y="888"/>
                </a:lnTo>
                <a:lnTo>
                  <a:pt x="829" y="893"/>
                </a:lnTo>
                <a:lnTo>
                  <a:pt x="818" y="892"/>
                </a:lnTo>
                <a:lnTo>
                  <a:pt x="832" y="897"/>
                </a:lnTo>
                <a:lnTo>
                  <a:pt x="831" y="904"/>
                </a:lnTo>
                <a:lnTo>
                  <a:pt x="845" y="906"/>
                </a:lnTo>
                <a:lnTo>
                  <a:pt x="834" y="918"/>
                </a:lnTo>
                <a:lnTo>
                  <a:pt x="844" y="919"/>
                </a:lnTo>
                <a:lnTo>
                  <a:pt x="846" y="927"/>
                </a:lnTo>
                <a:lnTo>
                  <a:pt x="835" y="936"/>
                </a:lnTo>
                <a:lnTo>
                  <a:pt x="826" y="932"/>
                </a:lnTo>
                <a:lnTo>
                  <a:pt x="831" y="941"/>
                </a:lnTo>
                <a:lnTo>
                  <a:pt x="831" y="946"/>
                </a:lnTo>
                <a:lnTo>
                  <a:pt x="835" y="944"/>
                </a:lnTo>
                <a:lnTo>
                  <a:pt x="833" y="951"/>
                </a:lnTo>
                <a:lnTo>
                  <a:pt x="834" y="956"/>
                </a:lnTo>
                <a:lnTo>
                  <a:pt x="846" y="973"/>
                </a:lnTo>
                <a:lnTo>
                  <a:pt x="842" y="989"/>
                </a:lnTo>
                <a:lnTo>
                  <a:pt x="836" y="989"/>
                </a:lnTo>
                <a:lnTo>
                  <a:pt x="827" y="1004"/>
                </a:lnTo>
                <a:lnTo>
                  <a:pt x="816" y="1012"/>
                </a:lnTo>
                <a:lnTo>
                  <a:pt x="807" y="1004"/>
                </a:lnTo>
                <a:lnTo>
                  <a:pt x="808" y="993"/>
                </a:lnTo>
                <a:lnTo>
                  <a:pt x="803" y="999"/>
                </a:lnTo>
                <a:lnTo>
                  <a:pt x="801" y="995"/>
                </a:lnTo>
                <a:lnTo>
                  <a:pt x="801" y="990"/>
                </a:lnTo>
                <a:lnTo>
                  <a:pt x="793" y="987"/>
                </a:lnTo>
                <a:lnTo>
                  <a:pt x="797" y="989"/>
                </a:lnTo>
                <a:lnTo>
                  <a:pt x="789" y="994"/>
                </a:lnTo>
                <a:lnTo>
                  <a:pt x="799" y="991"/>
                </a:lnTo>
                <a:lnTo>
                  <a:pt x="796" y="992"/>
                </a:lnTo>
                <a:lnTo>
                  <a:pt x="800" y="995"/>
                </a:lnTo>
                <a:lnTo>
                  <a:pt x="797" y="995"/>
                </a:lnTo>
                <a:lnTo>
                  <a:pt x="805" y="1000"/>
                </a:lnTo>
                <a:lnTo>
                  <a:pt x="811" y="1017"/>
                </a:lnTo>
                <a:lnTo>
                  <a:pt x="810" y="1018"/>
                </a:lnTo>
                <a:lnTo>
                  <a:pt x="800" y="1010"/>
                </a:lnTo>
                <a:lnTo>
                  <a:pt x="798" y="1013"/>
                </a:lnTo>
                <a:lnTo>
                  <a:pt x="801" y="1018"/>
                </a:lnTo>
                <a:lnTo>
                  <a:pt x="789" y="1015"/>
                </a:lnTo>
                <a:lnTo>
                  <a:pt x="786" y="1004"/>
                </a:lnTo>
                <a:lnTo>
                  <a:pt x="768" y="1006"/>
                </a:lnTo>
                <a:lnTo>
                  <a:pt x="769" y="1013"/>
                </a:lnTo>
                <a:lnTo>
                  <a:pt x="780" y="1018"/>
                </a:lnTo>
                <a:lnTo>
                  <a:pt x="764" y="1042"/>
                </a:lnTo>
                <a:lnTo>
                  <a:pt x="759" y="1047"/>
                </a:lnTo>
                <a:lnTo>
                  <a:pt x="751" y="1047"/>
                </a:lnTo>
                <a:lnTo>
                  <a:pt x="739" y="1037"/>
                </a:lnTo>
                <a:lnTo>
                  <a:pt x="743" y="1037"/>
                </a:lnTo>
                <a:lnTo>
                  <a:pt x="727" y="1026"/>
                </a:lnTo>
                <a:lnTo>
                  <a:pt x="722" y="1026"/>
                </a:lnTo>
                <a:lnTo>
                  <a:pt x="725" y="1030"/>
                </a:lnTo>
                <a:lnTo>
                  <a:pt x="702" y="1026"/>
                </a:lnTo>
                <a:lnTo>
                  <a:pt x="723" y="1032"/>
                </a:lnTo>
                <a:lnTo>
                  <a:pt x="735" y="1047"/>
                </a:lnTo>
                <a:lnTo>
                  <a:pt x="763" y="1051"/>
                </a:lnTo>
                <a:lnTo>
                  <a:pt x="765" y="1056"/>
                </a:lnTo>
                <a:lnTo>
                  <a:pt x="748" y="1087"/>
                </a:lnTo>
                <a:lnTo>
                  <a:pt x="740" y="1092"/>
                </a:lnTo>
                <a:lnTo>
                  <a:pt x="732" y="1086"/>
                </a:lnTo>
                <a:lnTo>
                  <a:pt x="736" y="1093"/>
                </a:lnTo>
                <a:lnTo>
                  <a:pt x="728" y="1089"/>
                </a:lnTo>
                <a:lnTo>
                  <a:pt x="729" y="1093"/>
                </a:lnTo>
                <a:lnTo>
                  <a:pt x="724" y="1088"/>
                </a:lnTo>
                <a:lnTo>
                  <a:pt x="725" y="1083"/>
                </a:lnTo>
                <a:lnTo>
                  <a:pt x="720" y="1087"/>
                </a:lnTo>
                <a:lnTo>
                  <a:pt x="724" y="1093"/>
                </a:lnTo>
                <a:lnTo>
                  <a:pt x="718" y="1091"/>
                </a:lnTo>
                <a:lnTo>
                  <a:pt x="723" y="1097"/>
                </a:lnTo>
                <a:lnTo>
                  <a:pt x="719" y="1104"/>
                </a:lnTo>
                <a:lnTo>
                  <a:pt x="691" y="1100"/>
                </a:lnTo>
                <a:lnTo>
                  <a:pt x="668" y="1085"/>
                </a:lnTo>
                <a:lnTo>
                  <a:pt x="671" y="1090"/>
                </a:lnTo>
                <a:lnTo>
                  <a:pt x="668" y="1093"/>
                </a:lnTo>
                <a:lnTo>
                  <a:pt x="672" y="1096"/>
                </a:lnTo>
                <a:lnTo>
                  <a:pt x="676" y="1096"/>
                </a:lnTo>
                <a:lnTo>
                  <a:pt x="674" y="1092"/>
                </a:lnTo>
                <a:lnTo>
                  <a:pt x="692" y="1101"/>
                </a:lnTo>
                <a:lnTo>
                  <a:pt x="687" y="1106"/>
                </a:lnTo>
                <a:lnTo>
                  <a:pt x="697" y="1100"/>
                </a:lnTo>
                <a:lnTo>
                  <a:pt x="710" y="1110"/>
                </a:lnTo>
                <a:lnTo>
                  <a:pt x="713" y="1121"/>
                </a:lnTo>
                <a:lnTo>
                  <a:pt x="702" y="1129"/>
                </a:lnTo>
                <a:lnTo>
                  <a:pt x="687" y="1128"/>
                </a:lnTo>
                <a:lnTo>
                  <a:pt x="696" y="1135"/>
                </a:lnTo>
                <a:lnTo>
                  <a:pt x="683" y="1139"/>
                </a:lnTo>
                <a:lnTo>
                  <a:pt x="687" y="1149"/>
                </a:lnTo>
                <a:lnTo>
                  <a:pt x="678" y="1143"/>
                </a:lnTo>
                <a:lnTo>
                  <a:pt x="682" y="1148"/>
                </a:lnTo>
                <a:lnTo>
                  <a:pt x="674" y="1153"/>
                </a:lnTo>
                <a:lnTo>
                  <a:pt x="676" y="1155"/>
                </a:lnTo>
                <a:lnTo>
                  <a:pt x="675" y="1157"/>
                </a:lnTo>
                <a:lnTo>
                  <a:pt x="671" y="1155"/>
                </a:lnTo>
                <a:lnTo>
                  <a:pt x="676" y="1161"/>
                </a:lnTo>
                <a:lnTo>
                  <a:pt x="666" y="1170"/>
                </a:lnTo>
                <a:lnTo>
                  <a:pt x="668" y="1173"/>
                </a:lnTo>
                <a:lnTo>
                  <a:pt x="656" y="1197"/>
                </a:lnTo>
                <a:lnTo>
                  <a:pt x="654" y="1212"/>
                </a:lnTo>
                <a:lnTo>
                  <a:pt x="656" y="1230"/>
                </a:lnTo>
                <a:lnTo>
                  <a:pt x="654" y="1237"/>
                </a:lnTo>
                <a:lnTo>
                  <a:pt x="659" y="1248"/>
                </a:lnTo>
                <a:lnTo>
                  <a:pt x="662" y="1246"/>
                </a:lnTo>
                <a:lnTo>
                  <a:pt x="660" y="1261"/>
                </a:lnTo>
                <a:lnTo>
                  <a:pt x="663" y="1246"/>
                </a:lnTo>
                <a:lnTo>
                  <a:pt x="677" y="1247"/>
                </a:lnTo>
                <a:lnTo>
                  <a:pt x="687" y="1284"/>
                </a:lnTo>
                <a:lnTo>
                  <a:pt x="681" y="1295"/>
                </a:lnTo>
                <a:lnTo>
                  <a:pt x="710" y="1287"/>
                </a:lnTo>
                <a:lnTo>
                  <a:pt x="739" y="1298"/>
                </a:lnTo>
                <a:lnTo>
                  <a:pt x="751" y="1307"/>
                </a:lnTo>
                <a:lnTo>
                  <a:pt x="757" y="1317"/>
                </a:lnTo>
                <a:lnTo>
                  <a:pt x="782" y="1328"/>
                </a:lnTo>
                <a:lnTo>
                  <a:pt x="791" y="1335"/>
                </a:lnTo>
                <a:lnTo>
                  <a:pt x="787" y="1344"/>
                </a:lnTo>
                <a:lnTo>
                  <a:pt x="793" y="1336"/>
                </a:lnTo>
                <a:lnTo>
                  <a:pt x="831" y="1340"/>
                </a:lnTo>
                <a:lnTo>
                  <a:pt x="832" y="1349"/>
                </a:lnTo>
                <a:lnTo>
                  <a:pt x="829" y="1360"/>
                </a:lnTo>
                <a:lnTo>
                  <a:pt x="833" y="1373"/>
                </a:lnTo>
                <a:lnTo>
                  <a:pt x="834" y="1385"/>
                </a:lnTo>
                <a:lnTo>
                  <a:pt x="831" y="1392"/>
                </a:lnTo>
                <a:lnTo>
                  <a:pt x="842" y="1405"/>
                </a:lnTo>
                <a:lnTo>
                  <a:pt x="837" y="1411"/>
                </a:lnTo>
                <a:lnTo>
                  <a:pt x="843" y="1410"/>
                </a:lnTo>
                <a:lnTo>
                  <a:pt x="855" y="1422"/>
                </a:lnTo>
                <a:lnTo>
                  <a:pt x="857" y="1430"/>
                </a:lnTo>
                <a:lnTo>
                  <a:pt x="849" y="1437"/>
                </a:lnTo>
                <a:lnTo>
                  <a:pt x="859" y="1430"/>
                </a:lnTo>
                <a:lnTo>
                  <a:pt x="867" y="1435"/>
                </a:lnTo>
                <a:lnTo>
                  <a:pt x="873" y="1443"/>
                </a:lnTo>
                <a:lnTo>
                  <a:pt x="870" y="1438"/>
                </a:lnTo>
                <a:lnTo>
                  <a:pt x="867" y="1433"/>
                </a:lnTo>
                <a:lnTo>
                  <a:pt x="873" y="1423"/>
                </a:lnTo>
                <a:lnTo>
                  <a:pt x="878" y="1427"/>
                </a:lnTo>
                <a:lnTo>
                  <a:pt x="880" y="1434"/>
                </a:lnTo>
                <a:lnTo>
                  <a:pt x="880" y="1424"/>
                </a:lnTo>
                <a:lnTo>
                  <a:pt x="877" y="1420"/>
                </a:lnTo>
                <a:lnTo>
                  <a:pt x="884" y="1412"/>
                </a:lnTo>
                <a:lnTo>
                  <a:pt x="884" y="1404"/>
                </a:lnTo>
                <a:lnTo>
                  <a:pt x="881" y="1402"/>
                </a:lnTo>
                <a:lnTo>
                  <a:pt x="882" y="1395"/>
                </a:lnTo>
                <a:lnTo>
                  <a:pt x="879" y="1394"/>
                </a:lnTo>
                <a:lnTo>
                  <a:pt x="879" y="1386"/>
                </a:lnTo>
                <a:lnTo>
                  <a:pt x="876" y="1380"/>
                </a:lnTo>
                <a:lnTo>
                  <a:pt x="879" y="1378"/>
                </a:lnTo>
                <a:lnTo>
                  <a:pt x="876" y="1375"/>
                </a:lnTo>
                <a:lnTo>
                  <a:pt x="879" y="1373"/>
                </a:lnTo>
                <a:lnTo>
                  <a:pt x="876" y="1370"/>
                </a:lnTo>
                <a:lnTo>
                  <a:pt x="878" y="1368"/>
                </a:lnTo>
                <a:lnTo>
                  <a:pt x="876" y="1366"/>
                </a:lnTo>
                <a:lnTo>
                  <a:pt x="877" y="1364"/>
                </a:lnTo>
                <a:lnTo>
                  <a:pt x="873" y="1363"/>
                </a:lnTo>
                <a:lnTo>
                  <a:pt x="870" y="1354"/>
                </a:lnTo>
                <a:lnTo>
                  <a:pt x="867" y="1352"/>
                </a:lnTo>
                <a:lnTo>
                  <a:pt x="895" y="1336"/>
                </a:lnTo>
                <a:lnTo>
                  <a:pt x="910" y="1318"/>
                </a:lnTo>
                <a:lnTo>
                  <a:pt x="913" y="1309"/>
                </a:lnTo>
                <a:lnTo>
                  <a:pt x="912" y="1288"/>
                </a:lnTo>
                <a:lnTo>
                  <a:pt x="907" y="1272"/>
                </a:lnTo>
                <a:lnTo>
                  <a:pt x="899" y="1261"/>
                </a:lnTo>
                <a:lnTo>
                  <a:pt x="884" y="1250"/>
                </a:lnTo>
                <a:lnTo>
                  <a:pt x="885" y="1248"/>
                </a:lnTo>
                <a:lnTo>
                  <a:pt x="884" y="1241"/>
                </a:lnTo>
                <a:lnTo>
                  <a:pt x="887" y="1242"/>
                </a:lnTo>
                <a:lnTo>
                  <a:pt x="897" y="1229"/>
                </a:lnTo>
                <a:lnTo>
                  <a:pt x="893" y="1229"/>
                </a:lnTo>
                <a:lnTo>
                  <a:pt x="896" y="1225"/>
                </a:lnTo>
                <a:lnTo>
                  <a:pt x="895" y="1220"/>
                </a:lnTo>
                <a:lnTo>
                  <a:pt x="902" y="1224"/>
                </a:lnTo>
                <a:lnTo>
                  <a:pt x="898" y="1219"/>
                </a:lnTo>
                <a:lnTo>
                  <a:pt x="902" y="1218"/>
                </a:lnTo>
                <a:lnTo>
                  <a:pt x="900" y="1214"/>
                </a:lnTo>
                <a:lnTo>
                  <a:pt x="909" y="1207"/>
                </a:lnTo>
                <a:lnTo>
                  <a:pt x="898" y="1210"/>
                </a:lnTo>
                <a:lnTo>
                  <a:pt x="899" y="1206"/>
                </a:lnTo>
                <a:lnTo>
                  <a:pt x="895" y="1200"/>
                </a:lnTo>
                <a:lnTo>
                  <a:pt x="900" y="1196"/>
                </a:lnTo>
                <a:lnTo>
                  <a:pt x="894" y="1193"/>
                </a:lnTo>
                <a:lnTo>
                  <a:pt x="899" y="1188"/>
                </a:lnTo>
                <a:lnTo>
                  <a:pt x="889" y="1189"/>
                </a:lnTo>
                <a:lnTo>
                  <a:pt x="896" y="1177"/>
                </a:lnTo>
                <a:lnTo>
                  <a:pt x="895" y="1171"/>
                </a:lnTo>
                <a:lnTo>
                  <a:pt x="899" y="1167"/>
                </a:lnTo>
                <a:lnTo>
                  <a:pt x="892" y="1162"/>
                </a:lnTo>
                <a:lnTo>
                  <a:pt x="890" y="1145"/>
                </a:lnTo>
                <a:lnTo>
                  <a:pt x="901" y="1136"/>
                </a:lnTo>
                <a:lnTo>
                  <a:pt x="924" y="1144"/>
                </a:lnTo>
                <a:lnTo>
                  <a:pt x="922" y="1148"/>
                </a:lnTo>
                <a:lnTo>
                  <a:pt x="930" y="1144"/>
                </a:lnTo>
                <a:lnTo>
                  <a:pt x="940" y="1150"/>
                </a:lnTo>
                <a:lnTo>
                  <a:pt x="939" y="1146"/>
                </a:lnTo>
                <a:lnTo>
                  <a:pt x="953" y="1139"/>
                </a:lnTo>
                <a:lnTo>
                  <a:pt x="968" y="1150"/>
                </a:lnTo>
                <a:lnTo>
                  <a:pt x="967" y="1158"/>
                </a:lnTo>
                <a:lnTo>
                  <a:pt x="974" y="1158"/>
                </a:lnTo>
                <a:lnTo>
                  <a:pt x="977" y="1163"/>
                </a:lnTo>
                <a:lnTo>
                  <a:pt x="978" y="1162"/>
                </a:lnTo>
                <a:lnTo>
                  <a:pt x="982" y="1167"/>
                </a:lnTo>
                <a:lnTo>
                  <a:pt x="978" y="1171"/>
                </a:lnTo>
                <a:lnTo>
                  <a:pt x="985" y="1179"/>
                </a:lnTo>
                <a:lnTo>
                  <a:pt x="1003" y="1181"/>
                </a:lnTo>
                <a:lnTo>
                  <a:pt x="1006" y="1189"/>
                </a:lnTo>
                <a:lnTo>
                  <a:pt x="1010" y="1186"/>
                </a:lnTo>
                <a:lnTo>
                  <a:pt x="1011" y="1181"/>
                </a:lnTo>
                <a:lnTo>
                  <a:pt x="1014" y="1186"/>
                </a:lnTo>
                <a:lnTo>
                  <a:pt x="1008" y="1197"/>
                </a:lnTo>
                <a:lnTo>
                  <a:pt x="1011" y="1210"/>
                </a:lnTo>
                <a:lnTo>
                  <a:pt x="992" y="1210"/>
                </a:lnTo>
                <a:lnTo>
                  <a:pt x="1009" y="1213"/>
                </a:lnTo>
                <a:lnTo>
                  <a:pt x="1011" y="1216"/>
                </a:lnTo>
                <a:lnTo>
                  <a:pt x="1012" y="1221"/>
                </a:lnTo>
                <a:lnTo>
                  <a:pt x="1009" y="1226"/>
                </a:lnTo>
                <a:lnTo>
                  <a:pt x="1011" y="1229"/>
                </a:lnTo>
                <a:lnTo>
                  <a:pt x="1009" y="1231"/>
                </a:lnTo>
                <a:lnTo>
                  <a:pt x="1016" y="1233"/>
                </a:lnTo>
                <a:lnTo>
                  <a:pt x="1012" y="1235"/>
                </a:lnTo>
                <a:lnTo>
                  <a:pt x="1015" y="1237"/>
                </a:lnTo>
                <a:lnTo>
                  <a:pt x="1012" y="1245"/>
                </a:lnTo>
                <a:lnTo>
                  <a:pt x="1007" y="1238"/>
                </a:lnTo>
                <a:lnTo>
                  <a:pt x="1008" y="1245"/>
                </a:lnTo>
                <a:lnTo>
                  <a:pt x="1003" y="1246"/>
                </a:lnTo>
                <a:lnTo>
                  <a:pt x="1008" y="1251"/>
                </a:lnTo>
                <a:lnTo>
                  <a:pt x="1015" y="1243"/>
                </a:lnTo>
                <a:lnTo>
                  <a:pt x="1028" y="1246"/>
                </a:lnTo>
                <a:lnTo>
                  <a:pt x="1031" y="1255"/>
                </a:lnTo>
                <a:lnTo>
                  <a:pt x="1028" y="1264"/>
                </a:lnTo>
                <a:lnTo>
                  <a:pt x="1014" y="1273"/>
                </a:lnTo>
                <a:lnTo>
                  <a:pt x="1028" y="1266"/>
                </a:lnTo>
                <a:lnTo>
                  <a:pt x="1034" y="1252"/>
                </a:lnTo>
                <a:lnTo>
                  <a:pt x="1035" y="1258"/>
                </a:lnTo>
                <a:lnTo>
                  <a:pt x="1032" y="1265"/>
                </a:lnTo>
                <a:lnTo>
                  <a:pt x="1038" y="1254"/>
                </a:lnTo>
                <a:lnTo>
                  <a:pt x="1038" y="1269"/>
                </a:lnTo>
                <a:lnTo>
                  <a:pt x="1039" y="1261"/>
                </a:lnTo>
                <a:lnTo>
                  <a:pt x="1053" y="1253"/>
                </a:lnTo>
                <a:lnTo>
                  <a:pt x="1056" y="1244"/>
                </a:lnTo>
                <a:lnTo>
                  <a:pt x="1062" y="1250"/>
                </a:lnTo>
                <a:lnTo>
                  <a:pt x="1061" y="1258"/>
                </a:lnTo>
                <a:lnTo>
                  <a:pt x="1064" y="1250"/>
                </a:lnTo>
                <a:lnTo>
                  <a:pt x="1060" y="1246"/>
                </a:lnTo>
                <a:lnTo>
                  <a:pt x="1065" y="1244"/>
                </a:lnTo>
                <a:lnTo>
                  <a:pt x="1062" y="1242"/>
                </a:lnTo>
                <a:lnTo>
                  <a:pt x="1071" y="1238"/>
                </a:lnTo>
                <a:lnTo>
                  <a:pt x="1066" y="1235"/>
                </a:lnTo>
                <a:lnTo>
                  <a:pt x="1068" y="1229"/>
                </a:lnTo>
                <a:lnTo>
                  <a:pt x="1071" y="1232"/>
                </a:lnTo>
                <a:lnTo>
                  <a:pt x="1068" y="1226"/>
                </a:lnTo>
                <a:lnTo>
                  <a:pt x="1076" y="1230"/>
                </a:lnTo>
                <a:lnTo>
                  <a:pt x="1070" y="1226"/>
                </a:lnTo>
                <a:lnTo>
                  <a:pt x="1069" y="1220"/>
                </a:lnTo>
                <a:lnTo>
                  <a:pt x="1071" y="1216"/>
                </a:lnTo>
                <a:lnTo>
                  <a:pt x="1076" y="1219"/>
                </a:lnTo>
                <a:lnTo>
                  <a:pt x="1073" y="1215"/>
                </a:lnTo>
                <a:lnTo>
                  <a:pt x="1078" y="1201"/>
                </a:lnTo>
                <a:lnTo>
                  <a:pt x="1085" y="1207"/>
                </a:lnTo>
                <a:lnTo>
                  <a:pt x="1079" y="1212"/>
                </a:lnTo>
                <a:lnTo>
                  <a:pt x="1084" y="1208"/>
                </a:lnTo>
                <a:lnTo>
                  <a:pt x="1083" y="1215"/>
                </a:lnTo>
                <a:lnTo>
                  <a:pt x="1088" y="1211"/>
                </a:lnTo>
                <a:lnTo>
                  <a:pt x="1087" y="1219"/>
                </a:lnTo>
                <a:lnTo>
                  <a:pt x="1089" y="1222"/>
                </a:lnTo>
                <a:lnTo>
                  <a:pt x="1088" y="1226"/>
                </a:lnTo>
                <a:lnTo>
                  <a:pt x="1092" y="1223"/>
                </a:lnTo>
                <a:lnTo>
                  <a:pt x="1093" y="1228"/>
                </a:lnTo>
                <a:lnTo>
                  <a:pt x="1089" y="1229"/>
                </a:lnTo>
                <a:lnTo>
                  <a:pt x="1099" y="1234"/>
                </a:lnTo>
                <a:lnTo>
                  <a:pt x="1089" y="1239"/>
                </a:lnTo>
                <a:lnTo>
                  <a:pt x="1103" y="1238"/>
                </a:lnTo>
                <a:lnTo>
                  <a:pt x="1100" y="1239"/>
                </a:lnTo>
                <a:lnTo>
                  <a:pt x="1102" y="1242"/>
                </a:lnTo>
                <a:lnTo>
                  <a:pt x="1100" y="1244"/>
                </a:lnTo>
                <a:lnTo>
                  <a:pt x="1104" y="1243"/>
                </a:lnTo>
                <a:lnTo>
                  <a:pt x="1107" y="1248"/>
                </a:lnTo>
                <a:lnTo>
                  <a:pt x="1096" y="1258"/>
                </a:lnTo>
                <a:lnTo>
                  <a:pt x="1101" y="1254"/>
                </a:lnTo>
                <a:lnTo>
                  <a:pt x="1111" y="1254"/>
                </a:lnTo>
                <a:lnTo>
                  <a:pt x="1107" y="1260"/>
                </a:lnTo>
                <a:lnTo>
                  <a:pt x="1110" y="1262"/>
                </a:lnTo>
                <a:lnTo>
                  <a:pt x="1099" y="1267"/>
                </a:lnTo>
                <a:lnTo>
                  <a:pt x="1112" y="1263"/>
                </a:lnTo>
                <a:lnTo>
                  <a:pt x="1111" y="1265"/>
                </a:lnTo>
                <a:lnTo>
                  <a:pt x="1114" y="1266"/>
                </a:lnTo>
                <a:lnTo>
                  <a:pt x="1109" y="1269"/>
                </a:lnTo>
                <a:lnTo>
                  <a:pt x="1117" y="1268"/>
                </a:lnTo>
                <a:lnTo>
                  <a:pt x="1120" y="1276"/>
                </a:lnTo>
                <a:lnTo>
                  <a:pt x="1111" y="1280"/>
                </a:lnTo>
                <a:lnTo>
                  <a:pt x="1120" y="1282"/>
                </a:lnTo>
                <a:lnTo>
                  <a:pt x="1121" y="1284"/>
                </a:lnTo>
                <a:lnTo>
                  <a:pt x="1118" y="1287"/>
                </a:lnTo>
                <a:lnTo>
                  <a:pt x="1128" y="1291"/>
                </a:lnTo>
                <a:lnTo>
                  <a:pt x="1123" y="1298"/>
                </a:lnTo>
                <a:lnTo>
                  <a:pt x="1120" y="1298"/>
                </a:lnTo>
                <a:lnTo>
                  <a:pt x="1123" y="1303"/>
                </a:lnTo>
                <a:lnTo>
                  <a:pt x="1114" y="1299"/>
                </a:lnTo>
                <a:lnTo>
                  <a:pt x="1118" y="1303"/>
                </a:lnTo>
                <a:lnTo>
                  <a:pt x="1115" y="1303"/>
                </a:lnTo>
                <a:lnTo>
                  <a:pt x="1123" y="1305"/>
                </a:lnTo>
                <a:lnTo>
                  <a:pt x="1117" y="1307"/>
                </a:lnTo>
                <a:lnTo>
                  <a:pt x="1123" y="1312"/>
                </a:lnTo>
                <a:lnTo>
                  <a:pt x="1117" y="1311"/>
                </a:lnTo>
                <a:lnTo>
                  <a:pt x="1128" y="1313"/>
                </a:lnTo>
                <a:lnTo>
                  <a:pt x="1126" y="1317"/>
                </a:lnTo>
                <a:lnTo>
                  <a:pt x="1129" y="1318"/>
                </a:lnTo>
                <a:lnTo>
                  <a:pt x="1126" y="1318"/>
                </a:lnTo>
                <a:lnTo>
                  <a:pt x="1136" y="1322"/>
                </a:lnTo>
                <a:lnTo>
                  <a:pt x="1134" y="1325"/>
                </a:lnTo>
                <a:lnTo>
                  <a:pt x="1138" y="1323"/>
                </a:lnTo>
                <a:lnTo>
                  <a:pt x="1137" y="1329"/>
                </a:lnTo>
                <a:lnTo>
                  <a:pt x="1140" y="1324"/>
                </a:lnTo>
                <a:lnTo>
                  <a:pt x="1142" y="1324"/>
                </a:lnTo>
                <a:lnTo>
                  <a:pt x="1139" y="1329"/>
                </a:lnTo>
                <a:lnTo>
                  <a:pt x="1142" y="1329"/>
                </a:lnTo>
                <a:lnTo>
                  <a:pt x="1140" y="1335"/>
                </a:lnTo>
                <a:lnTo>
                  <a:pt x="1144" y="1333"/>
                </a:lnTo>
                <a:lnTo>
                  <a:pt x="1137" y="1344"/>
                </a:lnTo>
                <a:lnTo>
                  <a:pt x="1144" y="1337"/>
                </a:lnTo>
                <a:lnTo>
                  <a:pt x="1146" y="1337"/>
                </a:lnTo>
                <a:lnTo>
                  <a:pt x="1142" y="1343"/>
                </a:lnTo>
                <a:lnTo>
                  <a:pt x="1150" y="1336"/>
                </a:lnTo>
                <a:lnTo>
                  <a:pt x="1151" y="1339"/>
                </a:lnTo>
                <a:lnTo>
                  <a:pt x="1147" y="1341"/>
                </a:lnTo>
                <a:lnTo>
                  <a:pt x="1155" y="1340"/>
                </a:lnTo>
                <a:lnTo>
                  <a:pt x="1148" y="1350"/>
                </a:lnTo>
                <a:lnTo>
                  <a:pt x="1159" y="1338"/>
                </a:lnTo>
                <a:lnTo>
                  <a:pt x="1156" y="1344"/>
                </a:lnTo>
                <a:lnTo>
                  <a:pt x="1160" y="1340"/>
                </a:lnTo>
                <a:lnTo>
                  <a:pt x="1162" y="1348"/>
                </a:lnTo>
                <a:lnTo>
                  <a:pt x="1175" y="1350"/>
                </a:lnTo>
                <a:lnTo>
                  <a:pt x="1183" y="1352"/>
                </a:lnTo>
                <a:lnTo>
                  <a:pt x="1184" y="1356"/>
                </a:lnTo>
                <a:lnTo>
                  <a:pt x="1179" y="1357"/>
                </a:lnTo>
                <a:lnTo>
                  <a:pt x="1182" y="1358"/>
                </a:lnTo>
                <a:lnTo>
                  <a:pt x="1153" y="1367"/>
                </a:lnTo>
                <a:lnTo>
                  <a:pt x="1169" y="1364"/>
                </a:lnTo>
                <a:lnTo>
                  <a:pt x="1145" y="1374"/>
                </a:lnTo>
                <a:lnTo>
                  <a:pt x="1145" y="1379"/>
                </a:lnTo>
                <a:lnTo>
                  <a:pt x="1134" y="1375"/>
                </a:lnTo>
                <a:lnTo>
                  <a:pt x="1145" y="1380"/>
                </a:lnTo>
                <a:lnTo>
                  <a:pt x="1141" y="1383"/>
                </a:lnTo>
                <a:lnTo>
                  <a:pt x="1145" y="1385"/>
                </a:lnTo>
                <a:lnTo>
                  <a:pt x="1150" y="1381"/>
                </a:lnTo>
                <a:lnTo>
                  <a:pt x="1148" y="1379"/>
                </a:lnTo>
                <a:lnTo>
                  <a:pt x="1160" y="1375"/>
                </a:lnTo>
                <a:lnTo>
                  <a:pt x="1163" y="1370"/>
                </a:lnTo>
                <a:lnTo>
                  <a:pt x="1178" y="1366"/>
                </a:lnTo>
                <a:lnTo>
                  <a:pt x="1170" y="1363"/>
                </a:lnTo>
                <a:lnTo>
                  <a:pt x="1183" y="1364"/>
                </a:lnTo>
                <a:lnTo>
                  <a:pt x="1188" y="1373"/>
                </a:lnTo>
                <a:lnTo>
                  <a:pt x="1182" y="1378"/>
                </a:lnTo>
                <a:lnTo>
                  <a:pt x="1185" y="1378"/>
                </a:lnTo>
                <a:lnTo>
                  <a:pt x="1185" y="1381"/>
                </a:lnTo>
                <a:lnTo>
                  <a:pt x="1189" y="1375"/>
                </a:lnTo>
                <a:lnTo>
                  <a:pt x="1197" y="1373"/>
                </a:lnTo>
                <a:lnTo>
                  <a:pt x="1194" y="1376"/>
                </a:lnTo>
                <a:lnTo>
                  <a:pt x="1203" y="1378"/>
                </a:lnTo>
                <a:lnTo>
                  <a:pt x="1200" y="1379"/>
                </a:lnTo>
                <a:lnTo>
                  <a:pt x="1206" y="1383"/>
                </a:lnTo>
                <a:lnTo>
                  <a:pt x="1207" y="1389"/>
                </a:lnTo>
                <a:lnTo>
                  <a:pt x="1201" y="1391"/>
                </a:lnTo>
                <a:lnTo>
                  <a:pt x="1206" y="1394"/>
                </a:lnTo>
                <a:lnTo>
                  <a:pt x="1202" y="1397"/>
                </a:lnTo>
                <a:lnTo>
                  <a:pt x="1207" y="1401"/>
                </a:lnTo>
                <a:lnTo>
                  <a:pt x="1197" y="1401"/>
                </a:lnTo>
                <a:lnTo>
                  <a:pt x="1209" y="1405"/>
                </a:lnTo>
                <a:lnTo>
                  <a:pt x="1201" y="1405"/>
                </a:lnTo>
                <a:lnTo>
                  <a:pt x="1208" y="1409"/>
                </a:lnTo>
                <a:lnTo>
                  <a:pt x="1208" y="1413"/>
                </a:lnTo>
                <a:lnTo>
                  <a:pt x="1190" y="1428"/>
                </a:lnTo>
                <a:lnTo>
                  <a:pt x="1179" y="1427"/>
                </a:lnTo>
                <a:lnTo>
                  <a:pt x="1166" y="1431"/>
                </a:lnTo>
                <a:lnTo>
                  <a:pt x="1166" y="1434"/>
                </a:lnTo>
                <a:lnTo>
                  <a:pt x="1161" y="1438"/>
                </a:lnTo>
                <a:lnTo>
                  <a:pt x="1161" y="1443"/>
                </a:lnTo>
                <a:lnTo>
                  <a:pt x="1147" y="1454"/>
                </a:lnTo>
                <a:lnTo>
                  <a:pt x="1122" y="1458"/>
                </a:lnTo>
                <a:lnTo>
                  <a:pt x="1125" y="1456"/>
                </a:lnTo>
                <a:lnTo>
                  <a:pt x="1113" y="1453"/>
                </a:lnTo>
                <a:lnTo>
                  <a:pt x="1055" y="1454"/>
                </a:lnTo>
                <a:lnTo>
                  <a:pt x="1046" y="1464"/>
                </a:lnTo>
                <a:lnTo>
                  <a:pt x="1042" y="1475"/>
                </a:lnTo>
                <a:lnTo>
                  <a:pt x="1025" y="1480"/>
                </a:lnTo>
                <a:lnTo>
                  <a:pt x="1010" y="1500"/>
                </a:lnTo>
                <a:lnTo>
                  <a:pt x="991" y="1494"/>
                </a:lnTo>
                <a:lnTo>
                  <a:pt x="1009" y="1500"/>
                </a:lnTo>
                <a:lnTo>
                  <a:pt x="1002" y="1514"/>
                </a:lnTo>
                <a:lnTo>
                  <a:pt x="987" y="1529"/>
                </a:lnTo>
                <a:lnTo>
                  <a:pt x="998" y="1523"/>
                </a:lnTo>
                <a:lnTo>
                  <a:pt x="1013" y="1503"/>
                </a:lnTo>
                <a:lnTo>
                  <a:pt x="1031" y="1489"/>
                </a:lnTo>
                <a:lnTo>
                  <a:pt x="1057" y="1477"/>
                </a:lnTo>
                <a:lnTo>
                  <a:pt x="1076" y="1477"/>
                </a:lnTo>
                <a:lnTo>
                  <a:pt x="1087" y="1484"/>
                </a:lnTo>
                <a:lnTo>
                  <a:pt x="1088" y="1487"/>
                </a:lnTo>
                <a:lnTo>
                  <a:pt x="1083" y="1484"/>
                </a:lnTo>
                <a:lnTo>
                  <a:pt x="1088" y="1489"/>
                </a:lnTo>
                <a:lnTo>
                  <a:pt x="1085" y="1494"/>
                </a:lnTo>
                <a:lnTo>
                  <a:pt x="1072" y="1503"/>
                </a:lnTo>
                <a:lnTo>
                  <a:pt x="1064" y="1499"/>
                </a:lnTo>
                <a:lnTo>
                  <a:pt x="1050" y="1503"/>
                </a:lnTo>
                <a:lnTo>
                  <a:pt x="1057" y="1502"/>
                </a:lnTo>
                <a:lnTo>
                  <a:pt x="1065" y="1505"/>
                </a:lnTo>
                <a:lnTo>
                  <a:pt x="1067" y="1511"/>
                </a:lnTo>
                <a:lnTo>
                  <a:pt x="1079" y="1507"/>
                </a:lnTo>
                <a:lnTo>
                  <a:pt x="1081" y="1508"/>
                </a:lnTo>
                <a:lnTo>
                  <a:pt x="1077" y="1517"/>
                </a:lnTo>
                <a:lnTo>
                  <a:pt x="1071" y="1522"/>
                </a:lnTo>
                <a:lnTo>
                  <a:pt x="1079" y="1522"/>
                </a:lnTo>
                <a:lnTo>
                  <a:pt x="1077" y="1527"/>
                </a:lnTo>
                <a:lnTo>
                  <a:pt x="1083" y="1540"/>
                </a:lnTo>
                <a:lnTo>
                  <a:pt x="1092" y="1541"/>
                </a:lnTo>
                <a:lnTo>
                  <a:pt x="1089" y="1544"/>
                </a:lnTo>
                <a:lnTo>
                  <a:pt x="1095" y="1548"/>
                </a:lnTo>
                <a:lnTo>
                  <a:pt x="1109" y="1549"/>
                </a:lnTo>
                <a:lnTo>
                  <a:pt x="1112" y="1552"/>
                </a:lnTo>
                <a:lnTo>
                  <a:pt x="1119" y="1547"/>
                </a:lnTo>
                <a:lnTo>
                  <a:pt x="1120" y="1551"/>
                </a:lnTo>
                <a:lnTo>
                  <a:pt x="1126" y="1551"/>
                </a:lnTo>
                <a:lnTo>
                  <a:pt x="1129" y="1555"/>
                </a:lnTo>
                <a:lnTo>
                  <a:pt x="1128" y="1556"/>
                </a:lnTo>
                <a:lnTo>
                  <a:pt x="1133" y="1558"/>
                </a:lnTo>
                <a:lnTo>
                  <a:pt x="1132" y="1560"/>
                </a:lnTo>
                <a:lnTo>
                  <a:pt x="1098" y="1572"/>
                </a:lnTo>
                <a:lnTo>
                  <a:pt x="1095" y="1570"/>
                </a:lnTo>
                <a:lnTo>
                  <a:pt x="1097" y="1574"/>
                </a:lnTo>
                <a:lnTo>
                  <a:pt x="1095" y="1576"/>
                </a:lnTo>
                <a:lnTo>
                  <a:pt x="1091" y="1574"/>
                </a:lnTo>
                <a:lnTo>
                  <a:pt x="1091" y="1571"/>
                </a:lnTo>
                <a:lnTo>
                  <a:pt x="1089" y="1575"/>
                </a:lnTo>
                <a:lnTo>
                  <a:pt x="1086" y="1574"/>
                </a:lnTo>
                <a:lnTo>
                  <a:pt x="1087" y="1579"/>
                </a:lnTo>
                <a:lnTo>
                  <a:pt x="1069" y="1595"/>
                </a:lnTo>
                <a:lnTo>
                  <a:pt x="1060" y="1587"/>
                </a:lnTo>
                <a:lnTo>
                  <a:pt x="1060" y="1578"/>
                </a:lnTo>
                <a:lnTo>
                  <a:pt x="1064" y="1573"/>
                </a:lnTo>
                <a:lnTo>
                  <a:pt x="1059" y="1576"/>
                </a:lnTo>
                <a:lnTo>
                  <a:pt x="1083" y="1558"/>
                </a:lnTo>
                <a:lnTo>
                  <a:pt x="1088" y="1565"/>
                </a:lnTo>
                <a:lnTo>
                  <a:pt x="1088" y="1561"/>
                </a:lnTo>
                <a:lnTo>
                  <a:pt x="1099" y="1557"/>
                </a:lnTo>
                <a:lnTo>
                  <a:pt x="1077" y="1558"/>
                </a:lnTo>
                <a:lnTo>
                  <a:pt x="1086" y="1548"/>
                </a:lnTo>
                <a:lnTo>
                  <a:pt x="1083" y="1549"/>
                </a:lnTo>
                <a:lnTo>
                  <a:pt x="1080" y="1542"/>
                </a:lnTo>
                <a:lnTo>
                  <a:pt x="1082" y="1548"/>
                </a:lnTo>
                <a:lnTo>
                  <a:pt x="1079" y="1552"/>
                </a:lnTo>
                <a:lnTo>
                  <a:pt x="1064" y="1560"/>
                </a:lnTo>
                <a:lnTo>
                  <a:pt x="1061" y="1559"/>
                </a:lnTo>
                <a:lnTo>
                  <a:pt x="1062" y="1555"/>
                </a:lnTo>
                <a:lnTo>
                  <a:pt x="1059" y="1558"/>
                </a:lnTo>
                <a:lnTo>
                  <a:pt x="1060" y="1561"/>
                </a:lnTo>
                <a:lnTo>
                  <a:pt x="1056" y="1563"/>
                </a:lnTo>
                <a:lnTo>
                  <a:pt x="1045" y="1561"/>
                </a:lnTo>
                <a:lnTo>
                  <a:pt x="1041" y="1559"/>
                </a:lnTo>
                <a:lnTo>
                  <a:pt x="1042" y="1553"/>
                </a:lnTo>
                <a:lnTo>
                  <a:pt x="1036" y="1551"/>
                </a:lnTo>
                <a:lnTo>
                  <a:pt x="1036" y="1522"/>
                </a:lnTo>
                <a:lnTo>
                  <a:pt x="1029" y="1517"/>
                </a:lnTo>
                <a:lnTo>
                  <a:pt x="1021" y="1520"/>
                </a:lnTo>
                <a:lnTo>
                  <a:pt x="1016" y="1514"/>
                </a:lnTo>
                <a:lnTo>
                  <a:pt x="1005" y="1530"/>
                </a:lnTo>
                <a:lnTo>
                  <a:pt x="1001" y="1540"/>
                </a:lnTo>
                <a:lnTo>
                  <a:pt x="1001" y="1547"/>
                </a:lnTo>
                <a:lnTo>
                  <a:pt x="993" y="1560"/>
                </a:lnTo>
                <a:lnTo>
                  <a:pt x="986" y="1559"/>
                </a:lnTo>
                <a:lnTo>
                  <a:pt x="984" y="1564"/>
                </a:lnTo>
                <a:lnTo>
                  <a:pt x="935" y="1565"/>
                </a:lnTo>
                <a:lnTo>
                  <a:pt x="914" y="1582"/>
                </a:lnTo>
                <a:lnTo>
                  <a:pt x="909" y="1591"/>
                </a:lnTo>
                <a:lnTo>
                  <a:pt x="882" y="1591"/>
                </a:lnTo>
                <a:lnTo>
                  <a:pt x="875" y="1595"/>
                </a:lnTo>
                <a:lnTo>
                  <a:pt x="878" y="1607"/>
                </a:lnTo>
                <a:lnTo>
                  <a:pt x="825" y="1629"/>
                </a:lnTo>
                <a:lnTo>
                  <a:pt x="819" y="1622"/>
                </a:lnTo>
                <a:lnTo>
                  <a:pt x="820" y="1617"/>
                </a:lnTo>
                <a:lnTo>
                  <a:pt x="827" y="1612"/>
                </a:lnTo>
                <a:lnTo>
                  <a:pt x="833" y="1593"/>
                </a:lnTo>
                <a:lnTo>
                  <a:pt x="827" y="1557"/>
                </a:lnTo>
                <a:lnTo>
                  <a:pt x="812" y="1548"/>
                </a:lnTo>
                <a:lnTo>
                  <a:pt x="815" y="1544"/>
                </a:lnTo>
                <a:lnTo>
                  <a:pt x="812" y="1542"/>
                </a:lnTo>
                <a:lnTo>
                  <a:pt x="807" y="1543"/>
                </a:lnTo>
                <a:lnTo>
                  <a:pt x="805" y="1534"/>
                </a:lnTo>
                <a:lnTo>
                  <a:pt x="799" y="1535"/>
                </a:lnTo>
                <a:lnTo>
                  <a:pt x="795" y="1526"/>
                </a:lnTo>
                <a:lnTo>
                  <a:pt x="745" y="1496"/>
                </a:lnTo>
                <a:lnTo>
                  <a:pt x="731" y="1503"/>
                </a:lnTo>
                <a:lnTo>
                  <a:pt x="711" y="1501"/>
                </a:lnTo>
                <a:lnTo>
                  <a:pt x="709" y="1498"/>
                </a:lnTo>
                <a:lnTo>
                  <a:pt x="702" y="1502"/>
                </a:lnTo>
                <a:lnTo>
                  <a:pt x="693" y="1496"/>
                </a:lnTo>
                <a:lnTo>
                  <a:pt x="689" y="1498"/>
                </a:lnTo>
                <a:lnTo>
                  <a:pt x="680" y="1489"/>
                </a:lnTo>
                <a:lnTo>
                  <a:pt x="668" y="1492"/>
                </a:lnTo>
                <a:lnTo>
                  <a:pt x="657" y="1488"/>
                </a:lnTo>
                <a:lnTo>
                  <a:pt x="653" y="1475"/>
                </a:lnTo>
                <a:lnTo>
                  <a:pt x="649" y="1473"/>
                </a:lnTo>
                <a:lnTo>
                  <a:pt x="649" y="1481"/>
                </a:lnTo>
                <a:lnTo>
                  <a:pt x="381" y="1481"/>
                </a:lnTo>
                <a:lnTo>
                  <a:pt x="258" y="1481"/>
                </a:lnTo>
                <a:lnTo>
                  <a:pt x="254" y="1481"/>
                </a:lnTo>
                <a:lnTo>
                  <a:pt x="253" y="1481"/>
                </a:lnTo>
                <a:lnTo>
                  <a:pt x="251" y="1476"/>
                </a:lnTo>
                <a:lnTo>
                  <a:pt x="255" y="1476"/>
                </a:lnTo>
                <a:lnTo>
                  <a:pt x="257" y="1472"/>
                </a:lnTo>
                <a:lnTo>
                  <a:pt x="251" y="1475"/>
                </a:lnTo>
                <a:lnTo>
                  <a:pt x="252" y="1466"/>
                </a:lnTo>
                <a:lnTo>
                  <a:pt x="247" y="1473"/>
                </a:lnTo>
                <a:lnTo>
                  <a:pt x="239" y="1468"/>
                </a:lnTo>
                <a:lnTo>
                  <a:pt x="241" y="1466"/>
                </a:lnTo>
                <a:lnTo>
                  <a:pt x="244" y="1470"/>
                </a:lnTo>
                <a:lnTo>
                  <a:pt x="247" y="1466"/>
                </a:lnTo>
                <a:lnTo>
                  <a:pt x="243" y="1468"/>
                </a:lnTo>
                <a:lnTo>
                  <a:pt x="241" y="1465"/>
                </a:lnTo>
                <a:lnTo>
                  <a:pt x="242" y="1458"/>
                </a:lnTo>
                <a:lnTo>
                  <a:pt x="240" y="1460"/>
                </a:lnTo>
                <a:lnTo>
                  <a:pt x="242" y="1464"/>
                </a:lnTo>
                <a:lnTo>
                  <a:pt x="240" y="1462"/>
                </a:lnTo>
                <a:lnTo>
                  <a:pt x="235" y="1465"/>
                </a:lnTo>
                <a:lnTo>
                  <a:pt x="229" y="1458"/>
                </a:lnTo>
                <a:lnTo>
                  <a:pt x="230" y="1460"/>
                </a:lnTo>
                <a:lnTo>
                  <a:pt x="232" y="1454"/>
                </a:lnTo>
                <a:lnTo>
                  <a:pt x="230" y="1453"/>
                </a:lnTo>
                <a:lnTo>
                  <a:pt x="235" y="1449"/>
                </a:lnTo>
                <a:lnTo>
                  <a:pt x="225" y="1453"/>
                </a:lnTo>
                <a:lnTo>
                  <a:pt x="229" y="1439"/>
                </a:lnTo>
                <a:lnTo>
                  <a:pt x="224" y="1451"/>
                </a:lnTo>
                <a:lnTo>
                  <a:pt x="219" y="1449"/>
                </a:lnTo>
                <a:lnTo>
                  <a:pt x="220" y="1444"/>
                </a:lnTo>
                <a:lnTo>
                  <a:pt x="216" y="1450"/>
                </a:lnTo>
                <a:lnTo>
                  <a:pt x="208" y="1449"/>
                </a:lnTo>
                <a:lnTo>
                  <a:pt x="208" y="1446"/>
                </a:lnTo>
                <a:lnTo>
                  <a:pt x="216" y="1445"/>
                </a:lnTo>
                <a:lnTo>
                  <a:pt x="217" y="1443"/>
                </a:lnTo>
                <a:lnTo>
                  <a:pt x="219" y="1439"/>
                </a:lnTo>
                <a:lnTo>
                  <a:pt x="217" y="1436"/>
                </a:lnTo>
                <a:lnTo>
                  <a:pt x="215" y="1444"/>
                </a:lnTo>
                <a:lnTo>
                  <a:pt x="209" y="1441"/>
                </a:lnTo>
                <a:lnTo>
                  <a:pt x="205" y="1442"/>
                </a:lnTo>
                <a:lnTo>
                  <a:pt x="209" y="1439"/>
                </a:lnTo>
                <a:lnTo>
                  <a:pt x="196" y="1439"/>
                </a:lnTo>
                <a:lnTo>
                  <a:pt x="198" y="1442"/>
                </a:lnTo>
                <a:lnTo>
                  <a:pt x="190" y="1438"/>
                </a:lnTo>
                <a:lnTo>
                  <a:pt x="197" y="1436"/>
                </a:lnTo>
                <a:lnTo>
                  <a:pt x="202" y="1434"/>
                </a:lnTo>
                <a:lnTo>
                  <a:pt x="195" y="1436"/>
                </a:lnTo>
                <a:lnTo>
                  <a:pt x="194" y="1436"/>
                </a:lnTo>
                <a:lnTo>
                  <a:pt x="187" y="1434"/>
                </a:lnTo>
                <a:lnTo>
                  <a:pt x="196" y="1430"/>
                </a:lnTo>
                <a:lnTo>
                  <a:pt x="187" y="1431"/>
                </a:lnTo>
                <a:lnTo>
                  <a:pt x="191" y="1424"/>
                </a:lnTo>
                <a:lnTo>
                  <a:pt x="202" y="1423"/>
                </a:lnTo>
                <a:lnTo>
                  <a:pt x="203" y="1422"/>
                </a:lnTo>
                <a:lnTo>
                  <a:pt x="202" y="1420"/>
                </a:lnTo>
                <a:lnTo>
                  <a:pt x="202" y="1423"/>
                </a:lnTo>
                <a:lnTo>
                  <a:pt x="200" y="1423"/>
                </a:lnTo>
                <a:lnTo>
                  <a:pt x="192" y="1423"/>
                </a:lnTo>
                <a:lnTo>
                  <a:pt x="193" y="1418"/>
                </a:lnTo>
                <a:lnTo>
                  <a:pt x="189" y="1427"/>
                </a:lnTo>
                <a:lnTo>
                  <a:pt x="185" y="1423"/>
                </a:lnTo>
                <a:lnTo>
                  <a:pt x="186" y="1417"/>
                </a:lnTo>
                <a:lnTo>
                  <a:pt x="196" y="1408"/>
                </a:lnTo>
                <a:lnTo>
                  <a:pt x="202" y="1415"/>
                </a:lnTo>
                <a:lnTo>
                  <a:pt x="198" y="1408"/>
                </a:lnTo>
                <a:lnTo>
                  <a:pt x="202" y="1407"/>
                </a:lnTo>
                <a:lnTo>
                  <a:pt x="194" y="1405"/>
                </a:lnTo>
                <a:lnTo>
                  <a:pt x="199" y="1398"/>
                </a:lnTo>
                <a:lnTo>
                  <a:pt x="198" y="1396"/>
                </a:lnTo>
                <a:lnTo>
                  <a:pt x="189" y="1408"/>
                </a:lnTo>
                <a:lnTo>
                  <a:pt x="186" y="1410"/>
                </a:lnTo>
                <a:lnTo>
                  <a:pt x="185" y="1403"/>
                </a:lnTo>
                <a:lnTo>
                  <a:pt x="183" y="1407"/>
                </a:lnTo>
                <a:lnTo>
                  <a:pt x="183" y="1405"/>
                </a:lnTo>
                <a:lnTo>
                  <a:pt x="185" y="1402"/>
                </a:lnTo>
                <a:lnTo>
                  <a:pt x="178" y="1408"/>
                </a:lnTo>
                <a:lnTo>
                  <a:pt x="181" y="1404"/>
                </a:lnTo>
                <a:lnTo>
                  <a:pt x="182" y="1394"/>
                </a:lnTo>
                <a:lnTo>
                  <a:pt x="178" y="1396"/>
                </a:lnTo>
                <a:lnTo>
                  <a:pt x="176" y="1389"/>
                </a:lnTo>
                <a:lnTo>
                  <a:pt x="171" y="1385"/>
                </a:lnTo>
                <a:lnTo>
                  <a:pt x="170" y="1379"/>
                </a:lnTo>
                <a:lnTo>
                  <a:pt x="177" y="1382"/>
                </a:lnTo>
                <a:lnTo>
                  <a:pt x="182" y="1381"/>
                </a:lnTo>
                <a:lnTo>
                  <a:pt x="186" y="1386"/>
                </a:lnTo>
                <a:lnTo>
                  <a:pt x="182" y="1381"/>
                </a:lnTo>
                <a:lnTo>
                  <a:pt x="172" y="1377"/>
                </a:lnTo>
                <a:lnTo>
                  <a:pt x="172" y="1373"/>
                </a:lnTo>
                <a:lnTo>
                  <a:pt x="177" y="1372"/>
                </a:lnTo>
                <a:lnTo>
                  <a:pt x="174" y="1370"/>
                </a:lnTo>
                <a:lnTo>
                  <a:pt x="175" y="1367"/>
                </a:lnTo>
                <a:lnTo>
                  <a:pt x="166" y="1377"/>
                </a:lnTo>
                <a:lnTo>
                  <a:pt x="166" y="1383"/>
                </a:lnTo>
                <a:lnTo>
                  <a:pt x="154" y="1369"/>
                </a:lnTo>
                <a:lnTo>
                  <a:pt x="155" y="1364"/>
                </a:lnTo>
                <a:lnTo>
                  <a:pt x="163" y="1362"/>
                </a:lnTo>
                <a:lnTo>
                  <a:pt x="153" y="1364"/>
                </a:lnTo>
                <a:lnTo>
                  <a:pt x="148" y="1359"/>
                </a:lnTo>
                <a:lnTo>
                  <a:pt x="149" y="1353"/>
                </a:lnTo>
                <a:lnTo>
                  <a:pt x="156" y="1360"/>
                </a:lnTo>
                <a:lnTo>
                  <a:pt x="150" y="1352"/>
                </a:lnTo>
                <a:lnTo>
                  <a:pt x="156" y="1354"/>
                </a:lnTo>
                <a:lnTo>
                  <a:pt x="152" y="1350"/>
                </a:lnTo>
                <a:lnTo>
                  <a:pt x="153" y="1347"/>
                </a:lnTo>
                <a:lnTo>
                  <a:pt x="161" y="1344"/>
                </a:lnTo>
                <a:lnTo>
                  <a:pt x="156" y="1342"/>
                </a:lnTo>
                <a:lnTo>
                  <a:pt x="163" y="1332"/>
                </a:lnTo>
                <a:lnTo>
                  <a:pt x="158" y="1330"/>
                </a:lnTo>
                <a:lnTo>
                  <a:pt x="158" y="1337"/>
                </a:lnTo>
                <a:lnTo>
                  <a:pt x="154" y="1344"/>
                </a:lnTo>
                <a:lnTo>
                  <a:pt x="156" y="1337"/>
                </a:lnTo>
                <a:lnTo>
                  <a:pt x="153" y="1325"/>
                </a:lnTo>
                <a:lnTo>
                  <a:pt x="155" y="1321"/>
                </a:lnTo>
                <a:close/>
              </a:path>
            </a:pathLst>
          </a:custGeom>
          <a:solidFill>
            <a:srgbClr val="2B5885"/>
          </a:solidFill>
          <a:ln w="9525" cap="flat" cmpd="sng">
            <a:solidFill>
              <a:schemeClr val="tx1"/>
            </a:solidFill>
            <a:prstDash val="solid"/>
            <a:round/>
            <a:headEnd type="none" w="med" len="med"/>
            <a:tailEnd type="none" w="med" len="med"/>
          </a:ln>
        </p:spPr>
        <p:txBody>
          <a:bodyPr wrap="none" anchor="ctr"/>
          <a:lstStyle/>
          <a:p>
            <a:pPr algn="ctr" fontAlgn="base">
              <a:spcBef>
                <a:spcPct val="0"/>
              </a:spcBef>
              <a:spcAft>
                <a:spcPct val="0"/>
              </a:spcAft>
            </a:pPr>
            <a:endParaRPr lang="en-US">
              <a:solidFill>
                <a:srgbClr val="000000"/>
              </a:solidFill>
            </a:endParaRPr>
          </a:p>
        </p:txBody>
      </p:sp>
      <p:sp>
        <p:nvSpPr>
          <p:cNvPr id="74" name="Freeform 71"/>
          <p:cNvSpPr>
            <a:spLocks noEditPoints="1"/>
          </p:cNvSpPr>
          <p:nvPr/>
        </p:nvSpPr>
        <p:spPr bwMode="auto">
          <a:xfrm>
            <a:off x="427090" y="2330116"/>
            <a:ext cx="8342313" cy="1955800"/>
          </a:xfrm>
          <a:custGeom>
            <a:avLst/>
            <a:gdLst>
              <a:gd name="T0" fmla="*/ 2147483647 w 5070"/>
              <a:gd name="T1" fmla="*/ 2147483647 h 1189"/>
              <a:gd name="T2" fmla="*/ 2147483647 w 5070"/>
              <a:gd name="T3" fmla="*/ 2147483647 h 1189"/>
              <a:gd name="T4" fmla="*/ 2147483647 w 5070"/>
              <a:gd name="T5" fmla="*/ 2147483647 h 1189"/>
              <a:gd name="T6" fmla="*/ 2147483647 w 5070"/>
              <a:gd name="T7" fmla="*/ 2147483647 h 1189"/>
              <a:gd name="T8" fmla="*/ 2147483647 w 5070"/>
              <a:gd name="T9" fmla="*/ 2147483647 h 1189"/>
              <a:gd name="T10" fmla="*/ 2147483647 w 5070"/>
              <a:gd name="T11" fmla="*/ 2147483647 h 1189"/>
              <a:gd name="T12" fmla="*/ 2147483647 w 5070"/>
              <a:gd name="T13" fmla="*/ 2147483647 h 1189"/>
              <a:gd name="T14" fmla="*/ 2147483647 w 5070"/>
              <a:gd name="T15" fmla="*/ 2147483647 h 1189"/>
              <a:gd name="T16" fmla="*/ 2147483647 w 5070"/>
              <a:gd name="T17" fmla="*/ 2147483647 h 1189"/>
              <a:gd name="T18" fmla="*/ 2147483647 w 5070"/>
              <a:gd name="T19" fmla="*/ 2147483647 h 1189"/>
              <a:gd name="T20" fmla="*/ 2147483647 w 5070"/>
              <a:gd name="T21" fmla="*/ 2147483647 h 1189"/>
              <a:gd name="T22" fmla="*/ 2147483647 w 5070"/>
              <a:gd name="T23" fmla="*/ 2147483647 h 1189"/>
              <a:gd name="T24" fmla="*/ 2147483647 w 5070"/>
              <a:gd name="T25" fmla="*/ 2147483647 h 1189"/>
              <a:gd name="T26" fmla="*/ 2147483647 w 5070"/>
              <a:gd name="T27" fmla="*/ 2147483647 h 1189"/>
              <a:gd name="T28" fmla="*/ 2147483647 w 5070"/>
              <a:gd name="T29" fmla="*/ 2147483647 h 1189"/>
              <a:gd name="T30" fmla="*/ 2147483647 w 5070"/>
              <a:gd name="T31" fmla="*/ 2147483647 h 1189"/>
              <a:gd name="T32" fmla="*/ 2147483647 w 5070"/>
              <a:gd name="T33" fmla="*/ 2147483647 h 1189"/>
              <a:gd name="T34" fmla="*/ 2147483647 w 5070"/>
              <a:gd name="T35" fmla="*/ 2147483647 h 1189"/>
              <a:gd name="T36" fmla="*/ 2147483647 w 5070"/>
              <a:gd name="T37" fmla="*/ 2147483647 h 1189"/>
              <a:gd name="T38" fmla="*/ 2147483647 w 5070"/>
              <a:gd name="T39" fmla="*/ 2147483647 h 1189"/>
              <a:gd name="T40" fmla="*/ 2147483647 w 5070"/>
              <a:gd name="T41" fmla="*/ 2147483647 h 1189"/>
              <a:gd name="T42" fmla="*/ 2147483647 w 5070"/>
              <a:gd name="T43" fmla="*/ 2147483647 h 1189"/>
              <a:gd name="T44" fmla="*/ 2147483647 w 5070"/>
              <a:gd name="T45" fmla="*/ 2147483647 h 1189"/>
              <a:gd name="T46" fmla="*/ 2147483647 w 5070"/>
              <a:gd name="T47" fmla="*/ 2147483647 h 1189"/>
              <a:gd name="T48" fmla="*/ 2147483647 w 5070"/>
              <a:gd name="T49" fmla="*/ 2147483647 h 1189"/>
              <a:gd name="T50" fmla="*/ 2147483647 w 5070"/>
              <a:gd name="T51" fmla="*/ 2147483647 h 1189"/>
              <a:gd name="T52" fmla="*/ 2147483647 w 5070"/>
              <a:gd name="T53" fmla="*/ 2147483647 h 1189"/>
              <a:gd name="T54" fmla="*/ 2147483647 w 5070"/>
              <a:gd name="T55" fmla="*/ 2147483647 h 1189"/>
              <a:gd name="T56" fmla="*/ 2147483647 w 5070"/>
              <a:gd name="T57" fmla="*/ 2147483647 h 1189"/>
              <a:gd name="T58" fmla="*/ 2147483647 w 5070"/>
              <a:gd name="T59" fmla="*/ 2147483647 h 1189"/>
              <a:gd name="T60" fmla="*/ 2147483647 w 5070"/>
              <a:gd name="T61" fmla="*/ 2147483647 h 1189"/>
              <a:gd name="T62" fmla="*/ 2147483647 w 5070"/>
              <a:gd name="T63" fmla="*/ 2147483647 h 1189"/>
              <a:gd name="T64" fmla="*/ 2147483647 w 5070"/>
              <a:gd name="T65" fmla="*/ 2147483647 h 1189"/>
              <a:gd name="T66" fmla="*/ 2147483647 w 5070"/>
              <a:gd name="T67" fmla="*/ 2147483647 h 1189"/>
              <a:gd name="T68" fmla="*/ 2147483647 w 5070"/>
              <a:gd name="T69" fmla="*/ 2147483647 h 1189"/>
              <a:gd name="T70" fmla="*/ 2147483647 w 5070"/>
              <a:gd name="T71" fmla="*/ 2147483647 h 1189"/>
              <a:gd name="T72" fmla="*/ 2147483647 w 5070"/>
              <a:gd name="T73" fmla="*/ 2147483647 h 1189"/>
              <a:gd name="T74" fmla="*/ 2147483647 w 5070"/>
              <a:gd name="T75" fmla="*/ 2147483647 h 1189"/>
              <a:gd name="T76" fmla="*/ 2147483647 w 5070"/>
              <a:gd name="T77" fmla="*/ 2147483647 h 1189"/>
              <a:gd name="T78" fmla="*/ 2147483647 w 5070"/>
              <a:gd name="T79" fmla="*/ 2147483647 h 1189"/>
              <a:gd name="T80" fmla="*/ 2147483647 w 5070"/>
              <a:gd name="T81" fmla="*/ 2147483647 h 1189"/>
              <a:gd name="T82" fmla="*/ 2147483647 w 5070"/>
              <a:gd name="T83" fmla="*/ 2147483647 h 1189"/>
              <a:gd name="T84" fmla="*/ 2147483647 w 5070"/>
              <a:gd name="T85" fmla="*/ 2147483647 h 1189"/>
              <a:gd name="T86" fmla="*/ 2147483647 w 5070"/>
              <a:gd name="T87" fmla="*/ 2147483647 h 1189"/>
              <a:gd name="T88" fmla="*/ 2147483647 w 5070"/>
              <a:gd name="T89" fmla="*/ 2147483647 h 1189"/>
              <a:gd name="T90" fmla="*/ 2147483647 w 5070"/>
              <a:gd name="T91" fmla="*/ 2147483647 h 1189"/>
              <a:gd name="T92" fmla="*/ 2147483647 w 5070"/>
              <a:gd name="T93" fmla="*/ 2147483647 h 1189"/>
              <a:gd name="T94" fmla="*/ 2147483647 w 5070"/>
              <a:gd name="T95" fmla="*/ 2147483647 h 1189"/>
              <a:gd name="T96" fmla="*/ 2147483647 w 5070"/>
              <a:gd name="T97" fmla="*/ 2147483647 h 1189"/>
              <a:gd name="T98" fmla="*/ 2147483647 w 5070"/>
              <a:gd name="T99" fmla="*/ 2147483647 h 1189"/>
              <a:gd name="T100" fmla="*/ 2147483647 w 5070"/>
              <a:gd name="T101" fmla="*/ 2147483647 h 1189"/>
              <a:gd name="T102" fmla="*/ 2147483647 w 5070"/>
              <a:gd name="T103" fmla="*/ 2147483647 h 1189"/>
              <a:gd name="T104" fmla="*/ 2147483647 w 5070"/>
              <a:gd name="T105" fmla="*/ 2147483647 h 1189"/>
              <a:gd name="T106" fmla="*/ 2147483647 w 5070"/>
              <a:gd name="T107" fmla="*/ 2147483647 h 1189"/>
              <a:gd name="T108" fmla="*/ 2147483647 w 5070"/>
              <a:gd name="T109" fmla="*/ 2147483647 h 1189"/>
              <a:gd name="T110" fmla="*/ 2147483647 w 5070"/>
              <a:gd name="T111" fmla="*/ 2147483647 h 1189"/>
              <a:gd name="T112" fmla="*/ 2147483647 w 5070"/>
              <a:gd name="T113" fmla="*/ 2147483647 h 1189"/>
              <a:gd name="T114" fmla="*/ 2147483647 w 5070"/>
              <a:gd name="T115" fmla="*/ 2147483647 h 1189"/>
              <a:gd name="T116" fmla="*/ 2147483647 w 5070"/>
              <a:gd name="T117" fmla="*/ 2147483647 h 1189"/>
              <a:gd name="T118" fmla="*/ 2147483647 w 5070"/>
              <a:gd name="T119" fmla="*/ 2147483647 h 1189"/>
              <a:gd name="T120" fmla="*/ 2147483647 w 5070"/>
              <a:gd name="T121" fmla="*/ 2147483647 h 1189"/>
              <a:gd name="T122" fmla="*/ 2147483647 w 5070"/>
              <a:gd name="T123" fmla="*/ 2147483647 h 11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070" h="1189">
                <a:moveTo>
                  <a:pt x="242" y="434"/>
                </a:moveTo>
                <a:lnTo>
                  <a:pt x="248" y="430"/>
                </a:lnTo>
                <a:lnTo>
                  <a:pt x="244" y="437"/>
                </a:lnTo>
                <a:lnTo>
                  <a:pt x="242" y="434"/>
                </a:lnTo>
                <a:close/>
                <a:moveTo>
                  <a:pt x="247" y="519"/>
                </a:moveTo>
                <a:lnTo>
                  <a:pt x="251" y="524"/>
                </a:lnTo>
                <a:lnTo>
                  <a:pt x="246" y="526"/>
                </a:lnTo>
                <a:lnTo>
                  <a:pt x="246" y="521"/>
                </a:lnTo>
                <a:lnTo>
                  <a:pt x="247" y="519"/>
                </a:lnTo>
                <a:close/>
                <a:moveTo>
                  <a:pt x="259" y="522"/>
                </a:moveTo>
                <a:lnTo>
                  <a:pt x="259" y="525"/>
                </a:lnTo>
                <a:lnTo>
                  <a:pt x="254" y="532"/>
                </a:lnTo>
                <a:lnTo>
                  <a:pt x="255" y="526"/>
                </a:lnTo>
                <a:lnTo>
                  <a:pt x="259" y="522"/>
                </a:lnTo>
                <a:close/>
                <a:moveTo>
                  <a:pt x="198" y="539"/>
                </a:moveTo>
                <a:lnTo>
                  <a:pt x="191" y="544"/>
                </a:lnTo>
                <a:lnTo>
                  <a:pt x="187" y="539"/>
                </a:lnTo>
                <a:lnTo>
                  <a:pt x="194" y="531"/>
                </a:lnTo>
                <a:lnTo>
                  <a:pt x="204" y="528"/>
                </a:lnTo>
                <a:lnTo>
                  <a:pt x="208" y="528"/>
                </a:lnTo>
                <a:lnTo>
                  <a:pt x="210" y="534"/>
                </a:lnTo>
                <a:lnTo>
                  <a:pt x="214" y="537"/>
                </a:lnTo>
                <a:lnTo>
                  <a:pt x="198" y="539"/>
                </a:lnTo>
                <a:close/>
                <a:moveTo>
                  <a:pt x="174" y="552"/>
                </a:moveTo>
                <a:lnTo>
                  <a:pt x="171" y="550"/>
                </a:lnTo>
                <a:lnTo>
                  <a:pt x="173" y="548"/>
                </a:lnTo>
                <a:lnTo>
                  <a:pt x="177" y="550"/>
                </a:lnTo>
                <a:lnTo>
                  <a:pt x="174" y="552"/>
                </a:lnTo>
                <a:close/>
                <a:moveTo>
                  <a:pt x="157" y="563"/>
                </a:moveTo>
                <a:lnTo>
                  <a:pt x="162" y="560"/>
                </a:lnTo>
                <a:lnTo>
                  <a:pt x="156" y="558"/>
                </a:lnTo>
                <a:lnTo>
                  <a:pt x="158" y="554"/>
                </a:lnTo>
                <a:lnTo>
                  <a:pt x="164" y="553"/>
                </a:lnTo>
                <a:lnTo>
                  <a:pt x="164" y="557"/>
                </a:lnTo>
                <a:lnTo>
                  <a:pt x="167" y="553"/>
                </a:lnTo>
                <a:lnTo>
                  <a:pt x="170" y="555"/>
                </a:lnTo>
                <a:lnTo>
                  <a:pt x="164" y="560"/>
                </a:lnTo>
                <a:lnTo>
                  <a:pt x="168" y="560"/>
                </a:lnTo>
                <a:lnTo>
                  <a:pt x="162" y="566"/>
                </a:lnTo>
                <a:lnTo>
                  <a:pt x="147" y="570"/>
                </a:lnTo>
                <a:lnTo>
                  <a:pt x="157" y="563"/>
                </a:lnTo>
                <a:close/>
                <a:moveTo>
                  <a:pt x="147" y="565"/>
                </a:moveTo>
                <a:lnTo>
                  <a:pt x="129" y="581"/>
                </a:lnTo>
                <a:lnTo>
                  <a:pt x="136" y="570"/>
                </a:lnTo>
                <a:lnTo>
                  <a:pt x="139" y="571"/>
                </a:lnTo>
                <a:lnTo>
                  <a:pt x="139" y="566"/>
                </a:lnTo>
                <a:lnTo>
                  <a:pt x="147" y="565"/>
                </a:lnTo>
                <a:close/>
                <a:moveTo>
                  <a:pt x="5035" y="604"/>
                </a:moveTo>
                <a:lnTo>
                  <a:pt x="5034" y="602"/>
                </a:lnTo>
                <a:lnTo>
                  <a:pt x="5040" y="597"/>
                </a:lnTo>
                <a:lnTo>
                  <a:pt x="5035" y="604"/>
                </a:lnTo>
                <a:close/>
                <a:moveTo>
                  <a:pt x="18" y="609"/>
                </a:moveTo>
                <a:lnTo>
                  <a:pt x="20" y="601"/>
                </a:lnTo>
                <a:lnTo>
                  <a:pt x="23" y="600"/>
                </a:lnTo>
                <a:lnTo>
                  <a:pt x="22" y="603"/>
                </a:lnTo>
                <a:lnTo>
                  <a:pt x="25" y="604"/>
                </a:lnTo>
                <a:lnTo>
                  <a:pt x="18" y="609"/>
                </a:lnTo>
                <a:close/>
                <a:moveTo>
                  <a:pt x="5068" y="603"/>
                </a:moveTo>
                <a:lnTo>
                  <a:pt x="5066" y="601"/>
                </a:lnTo>
                <a:lnTo>
                  <a:pt x="5070" y="601"/>
                </a:lnTo>
                <a:lnTo>
                  <a:pt x="5068" y="603"/>
                </a:lnTo>
                <a:close/>
                <a:moveTo>
                  <a:pt x="5062" y="615"/>
                </a:moveTo>
                <a:lnTo>
                  <a:pt x="5053" y="608"/>
                </a:lnTo>
                <a:lnTo>
                  <a:pt x="5066" y="614"/>
                </a:lnTo>
                <a:lnTo>
                  <a:pt x="5062" y="615"/>
                </a:lnTo>
                <a:close/>
                <a:moveTo>
                  <a:pt x="265" y="1146"/>
                </a:moveTo>
                <a:lnTo>
                  <a:pt x="261" y="1144"/>
                </a:lnTo>
                <a:lnTo>
                  <a:pt x="262" y="1141"/>
                </a:lnTo>
                <a:lnTo>
                  <a:pt x="267" y="1140"/>
                </a:lnTo>
                <a:lnTo>
                  <a:pt x="265" y="1146"/>
                </a:lnTo>
                <a:close/>
                <a:moveTo>
                  <a:pt x="288" y="1155"/>
                </a:moveTo>
                <a:lnTo>
                  <a:pt x="284" y="1154"/>
                </a:lnTo>
                <a:lnTo>
                  <a:pt x="282" y="1150"/>
                </a:lnTo>
                <a:lnTo>
                  <a:pt x="286" y="1148"/>
                </a:lnTo>
                <a:lnTo>
                  <a:pt x="291" y="1154"/>
                </a:lnTo>
                <a:lnTo>
                  <a:pt x="288" y="1155"/>
                </a:lnTo>
                <a:close/>
                <a:moveTo>
                  <a:pt x="302" y="1158"/>
                </a:moveTo>
                <a:lnTo>
                  <a:pt x="296" y="1157"/>
                </a:lnTo>
                <a:lnTo>
                  <a:pt x="303" y="1156"/>
                </a:lnTo>
                <a:lnTo>
                  <a:pt x="302" y="1158"/>
                </a:lnTo>
                <a:close/>
                <a:moveTo>
                  <a:pt x="309" y="1165"/>
                </a:moveTo>
                <a:lnTo>
                  <a:pt x="304" y="1160"/>
                </a:lnTo>
                <a:lnTo>
                  <a:pt x="306" y="1158"/>
                </a:lnTo>
                <a:lnTo>
                  <a:pt x="314" y="1162"/>
                </a:lnTo>
                <a:lnTo>
                  <a:pt x="309" y="1165"/>
                </a:lnTo>
                <a:close/>
                <a:moveTo>
                  <a:pt x="301" y="1162"/>
                </a:moveTo>
                <a:lnTo>
                  <a:pt x="299" y="1159"/>
                </a:lnTo>
                <a:lnTo>
                  <a:pt x="303" y="1161"/>
                </a:lnTo>
                <a:lnTo>
                  <a:pt x="301" y="1162"/>
                </a:lnTo>
                <a:close/>
                <a:moveTo>
                  <a:pt x="316" y="1169"/>
                </a:moveTo>
                <a:lnTo>
                  <a:pt x="326" y="1174"/>
                </a:lnTo>
                <a:lnTo>
                  <a:pt x="331" y="1180"/>
                </a:lnTo>
                <a:lnTo>
                  <a:pt x="319" y="1189"/>
                </a:lnTo>
                <a:lnTo>
                  <a:pt x="315" y="1187"/>
                </a:lnTo>
                <a:lnTo>
                  <a:pt x="314" y="1177"/>
                </a:lnTo>
                <a:lnTo>
                  <a:pt x="317" y="1173"/>
                </a:lnTo>
                <a:lnTo>
                  <a:pt x="316" y="1169"/>
                </a:lnTo>
                <a:close/>
                <a:moveTo>
                  <a:pt x="1557" y="761"/>
                </a:moveTo>
                <a:lnTo>
                  <a:pt x="1557" y="761"/>
                </a:lnTo>
                <a:lnTo>
                  <a:pt x="1558" y="763"/>
                </a:lnTo>
                <a:lnTo>
                  <a:pt x="1555" y="764"/>
                </a:lnTo>
                <a:lnTo>
                  <a:pt x="1557" y="761"/>
                </a:lnTo>
                <a:close/>
                <a:moveTo>
                  <a:pt x="1475" y="833"/>
                </a:moveTo>
                <a:lnTo>
                  <a:pt x="1481" y="828"/>
                </a:lnTo>
                <a:lnTo>
                  <a:pt x="1495" y="827"/>
                </a:lnTo>
                <a:lnTo>
                  <a:pt x="1500" y="824"/>
                </a:lnTo>
                <a:lnTo>
                  <a:pt x="1496" y="828"/>
                </a:lnTo>
                <a:lnTo>
                  <a:pt x="1506" y="825"/>
                </a:lnTo>
                <a:lnTo>
                  <a:pt x="1481" y="834"/>
                </a:lnTo>
                <a:lnTo>
                  <a:pt x="1475" y="833"/>
                </a:lnTo>
                <a:close/>
                <a:moveTo>
                  <a:pt x="1459" y="1174"/>
                </a:moveTo>
                <a:lnTo>
                  <a:pt x="1460" y="1174"/>
                </a:lnTo>
                <a:lnTo>
                  <a:pt x="1460" y="1175"/>
                </a:lnTo>
                <a:lnTo>
                  <a:pt x="1459" y="1175"/>
                </a:lnTo>
                <a:lnTo>
                  <a:pt x="1459" y="1174"/>
                </a:lnTo>
                <a:close/>
                <a:moveTo>
                  <a:pt x="1459" y="1174"/>
                </a:moveTo>
                <a:lnTo>
                  <a:pt x="1459" y="1174"/>
                </a:lnTo>
                <a:lnTo>
                  <a:pt x="1458" y="1175"/>
                </a:lnTo>
                <a:lnTo>
                  <a:pt x="1458" y="1174"/>
                </a:lnTo>
                <a:lnTo>
                  <a:pt x="1459" y="1174"/>
                </a:lnTo>
                <a:close/>
                <a:moveTo>
                  <a:pt x="454" y="386"/>
                </a:moveTo>
                <a:lnTo>
                  <a:pt x="447" y="390"/>
                </a:lnTo>
                <a:lnTo>
                  <a:pt x="449" y="386"/>
                </a:lnTo>
                <a:lnTo>
                  <a:pt x="445" y="386"/>
                </a:lnTo>
                <a:lnTo>
                  <a:pt x="448" y="383"/>
                </a:lnTo>
                <a:lnTo>
                  <a:pt x="454" y="386"/>
                </a:lnTo>
                <a:close/>
                <a:moveTo>
                  <a:pt x="433" y="385"/>
                </a:moveTo>
                <a:lnTo>
                  <a:pt x="431" y="392"/>
                </a:lnTo>
                <a:lnTo>
                  <a:pt x="429" y="391"/>
                </a:lnTo>
                <a:lnTo>
                  <a:pt x="431" y="383"/>
                </a:lnTo>
                <a:lnTo>
                  <a:pt x="433" y="385"/>
                </a:lnTo>
                <a:close/>
                <a:moveTo>
                  <a:pt x="443" y="389"/>
                </a:moveTo>
                <a:lnTo>
                  <a:pt x="434" y="401"/>
                </a:lnTo>
                <a:lnTo>
                  <a:pt x="429" y="403"/>
                </a:lnTo>
                <a:lnTo>
                  <a:pt x="439" y="387"/>
                </a:lnTo>
                <a:lnTo>
                  <a:pt x="443" y="389"/>
                </a:lnTo>
                <a:close/>
                <a:moveTo>
                  <a:pt x="356" y="450"/>
                </a:moveTo>
                <a:lnTo>
                  <a:pt x="353" y="446"/>
                </a:lnTo>
                <a:lnTo>
                  <a:pt x="358" y="448"/>
                </a:lnTo>
                <a:lnTo>
                  <a:pt x="355" y="445"/>
                </a:lnTo>
                <a:lnTo>
                  <a:pt x="360" y="444"/>
                </a:lnTo>
                <a:lnTo>
                  <a:pt x="361" y="439"/>
                </a:lnTo>
                <a:lnTo>
                  <a:pt x="371" y="443"/>
                </a:lnTo>
                <a:lnTo>
                  <a:pt x="369" y="448"/>
                </a:lnTo>
                <a:lnTo>
                  <a:pt x="367" y="445"/>
                </a:lnTo>
                <a:lnTo>
                  <a:pt x="367" y="448"/>
                </a:lnTo>
                <a:lnTo>
                  <a:pt x="356" y="450"/>
                </a:lnTo>
                <a:close/>
                <a:moveTo>
                  <a:pt x="353" y="448"/>
                </a:moveTo>
                <a:lnTo>
                  <a:pt x="358" y="452"/>
                </a:lnTo>
                <a:lnTo>
                  <a:pt x="352" y="451"/>
                </a:lnTo>
                <a:lnTo>
                  <a:pt x="353" y="448"/>
                </a:lnTo>
                <a:close/>
                <a:moveTo>
                  <a:pt x="591" y="449"/>
                </a:moveTo>
                <a:lnTo>
                  <a:pt x="593" y="452"/>
                </a:lnTo>
                <a:lnTo>
                  <a:pt x="591" y="456"/>
                </a:lnTo>
                <a:lnTo>
                  <a:pt x="589" y="452"/>
                </a:lnTo>
                <a:lnTo>
                  <a:pt x="591" y="449"/>
                </a:lnTo>
                <a:close/>
                <a:moveTo>
                  <a:pt x="341" y="475"/>
                </a:moveTo>
                <a:lnTo>
                  <a:pt x="338" y="482"/>
                </a:lnTo>
                <a:lnTo>
                  <a:pt x="334" y="471"/>
                </a:lnTo>
                <a:lnTo>
                  <a:pt x="331" y="471"/>
                </a:lnTo>
                <a:lnTo>
                  <a:pt x="339" y="461"/>
                </a:lnTo>
                <a:lnTo>
                  <a:pt x="348" y="471"/>
                </a:lnTo>
                <a:lnTo>
                  <a:pt x="344" y="461"/>
                </a:lnTo>
                <a:lnTo>
                  <a:pt x="348" y="463"/>
                </a:lnTo>
                <a:lnTo>
                  <a:pt x="344" y="457"/>
                </a:lnTo>
                <a:lnTo>
                  <a:pt x="348" y="456"/>
                </a:lnTo>
                <a:lnTo>
                  <a:pt x="349" y="462"/>
                </a:lnTo>
                <a:lnTo>
                  <a:pt x="352" y="459"/>
                </a:lnTo>
                <a:lnTo>
                  <a:pt x="350" y="456"/>
                </a:lnTo>
                <a:lnTo>
                  <a:pt x="356" y="456"/>
                </a:lnTo>
                <a:lnTo>
                  <a:pt x="353" y="452"/>
                </a:lnTo>
                <a:lnTo>
                  <a:pt x="359" y="454"/>
                </a:lnTo>
                <a:lnTo>
                  <a:pt x="358" y="459"/>
                </a:lnTo>
                <a:lnTo>
                  <a:pt x="364" y="454"/>
                </a:lnTo>
                <a:lnTo>
                  <a:pt x="366" y="457"/>
                </a:lnTo>
                <a:lnTo>
                  <a:pt x="363" y="460"/>
                </a:lnTo>
                <a:lnTo>
                  <a:pt x="369" y="463"/>
                </a:lnTo>
                <a:lnTo>
                  <a:pt x="365" y="467"/>
                </a:lnTo>
                <a:lnTo>
                  <a:pt x="356" y="466"/>
                </a:lnTo>
                <a:lnTo>
                  <a:pt x="362" y="470"/>
                </a:lnTo>
                <a:lnTo>
                  <a:pt x="354" y="469"/>
                </a:lnTo>
                <a:lnTo>
                  <a:pt x="357" y="472"/>
                </a:lnTo>
                <a:lnTo>
                  <a:pt x="353" y="472"/>
                </a:lnTo>
                <a:lnTo>
                  <a:pt x="346" y="476"/>
                </a:lnTo>
                <a:lnTo>
                  <a:pt x="349" y="479"/>
                </a:lnTo>
                <a:lnTo>
                  <a:pt x="342" y="485"/>
                </a:lnTo>
                <a:lnTo>
                  <a:pt x="341" y="484"/>
                </a:lnTo>
                <a:lnTo>
                  <a:pt x="346" y="475"/>
                </a:lnTo>
                <a:lnTo>
                  <a:pt x="341" y="479"/>
                </a:lnTo>
                <a:lnTo>
                  <a:pt x="342" y="475"/>
                </a:lnTo>
                <a:lnTo>
                  <a:pt x="341" y="475"/>
                </a:lnTo>
                <a:close/>
                <a:moveTo>
                  <a:pt x="602" y="470"/>
                </a:moveTo>
                <a:lnTo>
                  <a:pt x="604" y="475"/>
                </a:lnTo>
                <a:lnTo>
                  <a:pt x="600" y="479"/>
                </a:lnTo>
                <a:lnTo>
                  <a:pt x="602" y="474"/>
                </a:lnTo>
                <a:lnTo>
                  <a:pt x="600" y="470"/>
                </a:lnTo>
                <a:lnTo>
                  <a:pt x="602" y="470"/>
                </a:lnTo>
                <a:close/>
                <a:moveTo>
                  <a:pt x="358" y="475"/>
                </a:moveTo>
                <a:lnTo>
                  <a:pt x="351" y="476"/>
                </a:lnTo>
                <a:lnTo>
                  <a:pt x="353" y="473"/>
                </a:lnTo>
                <a:lnTo>
                  <a:pt x="354" y="473"/>
                </a:lnTo>
                <a:lnTo>
                  <a:pt x="358" y="475"/>
                </a:lnTo>
                <a:close/>
                <a:moveTo>
                  <a:pt x="657" y="518"/>
                </a:moveTo>
                <a:lnTo>
                  <a:pt x="659" y="521"/>
                </a:lnTo>
                <a:lnTo>
                  <a:pt x="658" y="525"/>
                </a:lnTo>
                <a:lnTo>
                  <a:pt x="657" y="518"/>
                </a:lnTo>
                <a:close/>
                <a:moveTo>
                  <a:pt x="661" y="523"/>
                </a:moveTo>
                <a:lnTo>
                  <a:pt x="663" y="528"/>
                </a:lnTo>
                <a:lnTo>
                  <a:pt x="660" y="529"/>
                </a:lnTo>
                <a:lnTo>
                  <a:pt x="660" y="522"/>
                </a:lnTo>
                <a:lnTo>
                  <a:pt x="661" y="523"/>
                </a:lnTo>
                <a:close/>
                <a:moveTo>
                  <a:pt x="638" y="522"/>
                </a:moveTo>
                <a:lnTo>
                  <a:pt x="644" y="537"/>
                </a:lnTo>
                <a:lnTo>
                  <a:pt x="638" y="530"/>
                </a:lnTo>
                <a:lnTo>
                  <a:pt x="637" y="526"/>
                </a:lnTo>
                <a:lnTo>
                  <a:pt x="638" y="522"/>
                </a:lnTo>
                <a:close/>
                <a:moveTo>
                  <a:pt x="45" y="599"/>
                </a:moveTo>
                <a:lnTo>
                  <a:pt x="55" y="595"/>
                </a:lnTo>
                <a:lnTo>
                  <a:pt x="53" y="593"/>
                </a:lnTo>
                <a:lnTo>
                  <a:pt x="57" y="590"/>
                </a:lnTo>
                <a:lnTo>
                  <a:pt x="60" y="593"/>
                </a:lnTo>
                <a:lnTo>
                  <a:pt x="56" y="598"/>
                </a:lnTo>
                <a:lnTo>
                  <a:pt x="45" y="599"/>
                </a:lnTo>
                <a:close/>
                <a:moveTo>
                  <a:pt x="66" y="600"/>
                </a:moveTo>
                <a:lnTo>
                  <a:pt x="58" y="597"/>
                </a:lnTo>
                <a:lnTo>
                  <a:pt x="74" y="598"/>
                </a:lnTo>
                <a:lnTo>
                  <a:pt x="66" y="600"/>
                </a:lnTo>
                <a:close/>
                <a:moveTo>
                  <a:pt x="4" y="609"/>
                </a:moveTo>
                <a:lnTo>
                  <a:pt x="0" y="603"/>
                </a:lnTo>
                <a:lnTo>
                  <a:pt x="4" y="602"/>
                </a:lnTo>
                <a:lnTo>
                  <a:pt x="5" y="604"/>
                </a:lnTo>
                <a:lnTo>
                  <a:pt x="4" y="609"/>
                </a:lnTo>
                <a:close/>
                <a:moveTo>
                  <a:pt x="8" y="608"/>
                </a:moveTo>
                <a:lnTo>
                  <a:pt x="16" y="602"/>
                </a:lnTo>
                <a:lnTo>
                  <a:pt x="15" y="607"/>
                </a:lnTo>
                <a:lnTo>
                  <a:pt x="8" y="608"/>
                </a:lnTo>
                <a:close/>
                <a:moveTo>
                  <a:pt x="785" y="693"/>
                </a:moveTo>
                <a:lnTo>
                  <a:pt x="784" y="692"/>
                </a:lnTo>
                <a:lnTo>
                  <a:pt x="780" y="701"/>
                </a:lnTo>
                <a:lnTo>
                  <a:pt x="784" y="700"/>
                </a:lnTo>
                <a:lnTo>
                  <a:pt x="780" y="700"/>
                </a:lnTo>
                <a:lnTo>
                  <a:pt x="785" y="693"/>
                </a:lnTo>
                <a:lnTo>
                  <a:pt x="788" y="689"/>
                </a:lnTo>
                <a:lnTo>
                  <a:pt x="789" y="693"/>
                </a:lnTo>
                <a:lnTo>
                  <a:pt x="786" y="696"/>
                </a:lnTo>
                <a:lnTo>
                  <a:pt x="788" y="696"/>
                </a:lnTo>
                <a:lnTo>
                  <a:pt x="788" y="703"/>
                </a:lnTo>
                <a:lnTo>
                  <a:pt x="787" y="700"/>
                </a:lnTo>
                <a:lnTo>
                  <a:pt x="785" y="705"/>
                </a:lnTo>
                <a:lnTo>
                  <a:pt x="784" y="700"/>
                </a:lnTo>
                <a:lnTo>
                  <a:pt x="781" y="706"/>
                </a:lnTo>
                <a:lnTo>
                  <a:pt x="783" y="707"/>
                </a:lnTo>
                <a:lnTo>
                  <a:pt x="791" y="700"/>
                </a:lnTo>
                <a:lnTo>
                  <a:pt x="790" y="695"/>
                </a:lnTo>
                <a:lnTo>
                  <a:pt x="791" y="687"/>
                </a:lnTo>
                <a:lnTo>
                  <a:pt x="788" y="684"/>
                </a:lnTo>
                <a:lnTo>
                  <a:pt x="791" y="682"/>
                </a:lnTo>
                <a:lnTo>
                  <a:pt x="786" y="677"/>
                </a:lnTo>
                <a:lnTo>
                  <a:pt x="789" y="679"/>
                </a:lnTo>
                <a:lnTo>
                  <a:pt x="789" y="676"/>
                </a:lnTo>
                <a:lnTo>
                  <a:pt x="785" y="666"/>
                </a:lnTo>
                <a:lnTo>
                  <a:pt x="908" y="666"/>
                </a:lnTo>
                <a:lnTo>
                  <a:pt x="1176" y="666"/>
                </a:lnTo>
                <a:lnTo>
                  <a:pt x="1176" y="658"/>
                </a:lnTo>
                <a:lnTo>
                  <a:pt x="1180" y="660"/>
                </a:lnTo>
                <a:lnTo>
                  <a:pt x="1184" y="673"/>
                </a:lnTo>
                <a:lnTo>
                  <a:pt x="1195" y="677"/>
                </a:lnTo>
                <a:lnTo>
                  <a:pt x="1207" y="674"/>
                </a:lnTo>
                <a:lnTo>
                  <a:pt x="1216" y="683"/>
                </a:lnTo>
                <a:lnTo>
                  <a:pt x="1220" y="681"/>
                </a:lnTo>
                <a:lnTo>
                  <a:pt x="1229" y="687"/>
                </a:lnTo>
                <a:lnTo>
                  <a:pt x="1236" y="683"/>
                </a:lnTo>
                <a:lnTo>
                  <a:pt x="1238" y="686"/>
                </a:lnTo>
                <a:lnTo>
                  <a:pt x="1258" y="688"/>
                </a:lnTo>
                <a:lnTo>
                  <a:pt x="1272" y="681"/>
                </a:lnTo>
                <a:lnTo>
                  <a:pt x="1322" y="711"/>
                </a:lnTo>
                <a:lnTo>
                  <a:pt x="1326" y="720"/>
                </a:lnTo>
                <a:lnTo>
                  <a:pt x="1332" y="719"/>
                </a:lnTo>
                <a:lnTo>
                  <a:pt x="1334" y="728"/>
                </a:lnTo>
                <a:lnTo>
                  <a:pt x="1339" y="727"/>
                </a:lnTo>
                <a:lnTo>
                  <a:pt x="1342" y="729"/>
                </a:lnTo>
                <a:lnTo>
                  <a:pt x="1339" y="733"/>
                </a:lnTo>
                <a:lnTo>
                  <a:pt x="1354" y="742"/>
                </a:lnTo>
                <a:lnTo>
                  <a:pt x="1360" y="778"/>
                </a:lnTo>
                <a:lnTo>
                  <a:pt x="1354" y="797"/>
                </a:lnTo>
                <a:lnTo>
                  <a:pt x="1347" y="802"/>
                </a:lnTo>
                <a:lnTo>
                  <a:pt x="1346" y="807"/>
                </a:lnTo>
                <a:lnTo>
                  <a:pt x="1352" y="814"/>
                </a:lnTo>
                <a:lnTo>
                  <a:pt x="1405" y="792"/>
                </a:lnTo>
                <a:lnTo>
                  <a:pt x="1402" y="780"/>
                </a:lnTo>
                <a:lnTo>
                  <a:pt x="1409" y="776"/>
                </a:lnTo>
                <a:lnTo>
                  <a:pt x="1436" y="776"/>
                </a:lnTo>
                <a:lnTo>
                  <a:pt x="1441" y="767"/>
                </a:lnTo>
                <a:lnTo>
                  <a:pt x="1462" y="750"/>
                </a:lnTo>
                <a:lnTo>
                  <a:pt x="1511" y="749"/>
                </a:lnTo>
                <a:lnTo>
                  <a:pt x="1513" y="744"/>
                </a:lnTo>
                <a:lnTo>
                  <a:pt x="1520" y="745"/>
                </a:lnTo>
                <a:lnTo>
                  <a:pt x="1528" y="732"/>
                </a:lnTo>
                <a:lnTo>
                  <a:pt x="1528" y="725"/>
                </a:lnTo>
                <a:lnTo>
                  <a:pt x="1532" y="715"/>
                </a:lnTo>
                <a:lnTo>
                  <a:pt x="1543" y="699"/>
                </a:lnTo>
                <a:lnTo>
                  <a:pt x="1548" y="705"/>
                </a:lnTo>
                <a:lnTo>
                  <a:pt x="1556" y="702"/>
                </a:lnTo>
                <a:lnTo>
                  <a:pt x="1563" y="707"/>
                </a:lnTo>
                <a:lnTo>
                  <a:pt x="1563" y="736"/>
                </a:lnTo>
                <a:lnTo>
                  <a:pt x="1569" y="738"/>
                </a:lnTo>
                <a:lnTo>
                  <a:pt x="1568" y="744"/>
                </a:lnTo>
                <a:lnTo>
                  <a:pt x="1572" y="746"/>
                </a:lnTo>
                <a:lnTo>
                  <a:pt x="1574" y="750"/>
                </a:lnTo>
                <a:lnTo>
                  <a:pt x="1572" y="752"/>
                </a:lnTo>
                <a:lnTo>
                  <a:pt x="1575" y="753"/>
                </a:lnTo>
                <a:lnTo>
                  <a:pt x="1572" y="756"/>
                </a:lnTo>
                <a:lnTo>
                  <a:pt x="1557" y="760"/>
                </a:lnTo>
                <a:lnTo>
                  <a:pt x="1552" y="763"/>
                </a:lnTo>
                <a:lnTo>
                  <a:pt x="1549" y="763"/>
                </a:lnTo>
                <a:lnTo>
                  <a:pt x="1549" y="758"/>
                </a:lnTo>
                <a:lnTo>
                  <a:pt x="1547" y="761"/>
                </a:lnTo>
                <a:lnTo>
                  <a:pt x="1546" y="768"/>
                </a:lnTo>
                <a:lnTo>
                  <a:pt x="1543" y="771"/>
                </a:lnTo>
                <a:lnTo>
                  <a:pt x="1541" y="768"/>
                </a:lnTo>
                <a:lnTo>
                  <a:pt x="1539" y="772"/>
                </a:lnTo>
                <a:lnTo>
                  <a:pt x="1537" y="769"/>
                </a:lnTo>
                <a:lnTo>
                  <a:pt x="1536" y="774"/>
                </a:lnTo>
                <a:lnTo>
                  <a:pt x="1535" y="768"/>
                </a:lnTo>
                <a:lnTo>
                  <a:pt x="1535" y="775"/>
                </a:lnTo>
                <a:lnTo>
                  <a:pt x="1534" y="772"/>
                </a:lnTo>
                <a:lnTo>
                  <a:pt x="1530" y="774"/>
                </a:lnTo>
                <a:lnTo>
                  <a:pt x="1530" y="778"/>
                </a:lnTo>
                <a:lnTo>
                  <a:pt x="1522" y="786"/>
                </a:lnTo>
                <a:lnTo>
                  <a:pt x="1521" y="794"/>
                </a:lnTo>
                <a:lnTo>
                  <a:pt x="1524" y="795"/>
                </a:lnTo>
                <a:lnTo>
                  <a:pt x="1517" y="802"/>
                </a:lnTo>
                <a:lnTo>
                  <a:pt x="1522" y="804"/>
                </a:lnTo>
                <a:lnTo>
                  <a:pt x="1523" y="808"/>
                </a:lnTo>
                <a:lnTo>
                  <a:pt x="1527" y="813"/>
                </a:lnTo>
                <a:lnTo>
                  <a:pt x="1532" y="812"/>
                </a:lnTo>
                <a:lnTo>
                  <a:pt x="1529" y="806"/>
                </a:lnTo>
                <a:lnTo>
                  <a:pt x="1531" y="807"/>
                </a:lnTo>
                <a:lnTo>
                  <a:pt x="1533" y="814"/>
                </a:lnTo>
                <a:lnTo>
                  <a:pt x="1523" y="817"/>
                </a:lnTo>
                <a:lnTo>
                  <a:pt x="1522" y="813"/>
                </a:lnTo>
                <a:lnTo>
                  <a:pt x="1515" y="818"/>
                </a:lnTo>
                <a:lnTo>
                  <a:pt x="1516" y="812"/>
                </a:lnTo>
                <a:lnTo>
                  <a:pt x="1514" y="814"/>
                </a:lnTo>
                <a:lnTo>
                  <a:pt x="1512" y="812"/>
                </a:lnTo>
                <a:lnTo>
                  <a:pt x="1511" y="820"/>
                </a:lnTo>
                <a:lnTo>
                  <a:pt x="1491" y="821"/>
                </a:lnTo>
                <a:lnTo>
                  <a:pt x="1477" y="831"/>
                </a:lnTo>
                <a:lnTo>
                  <a:pt x="1477" y="828"/>
                </a:lnTo>
                <a:lnTo>
                  <a:pt x="1472" y="837"/>
                </a:lnTo>
                <a:lnTo>
                  <a:pt x="1475" y="837"/>
                </a:lnTo>
                <a:lnTo>
                  <a:pt x="1476" y="840"/>
                </a:lnTo>
                <a:lnTo>
                  <a:pt x="1474" y="850"/>
                </a:lnTo>
                <a:lnTo>
                  <a:pt x="1474" y="844"/>
                </a:lnTo>
                <a:lnTo>
                  <a:pt x="1470" y="857"/>
                </a:lnTo>
                <a:lnTo>
                  <a:pt x="1462" y="865"/>
                </a:lnTo>
                <a:lnTo>
                  <a:pt x="1463" y="861"/>
                </a:lnTo>
                <a:lnTo>
                  <a:pt x="1455" y="857"/>
                </a:lnTo>
                <a:lnTo>
                  <a:pt x="1453" y="852"/>
                </a:lnTo>
                <a:lnTo>
                  <a:pt x="1461" y="845"/>
                </a:lnTo>
                <a:lnTo>
                  <a:pt x="1453" y="852"/>
                </a:lnTo>
                <a:lnTo>
                  <a:pt x="1461" y="873"/>
                </a:lnTo>
                <a:lnTo>
                  <a:pt x="1449" y="896"/>
                </a:lnTo>
                <a:lnTo>
                  <a:pt x="1447" y="896"/>
                </a:lnTo>
                <a:lnTo>
                  <a:pt x="1448" y="890"/>
                </a:lnTo>
                <a:lnTo>
                  <a:pt x="1452" y="882"/>
                </a:lnTo>
                <a:lnTo>
                  <a:pt x="1449" y="882"/>
                </a:lnTo>
                <a:lnTo>
                  <a:pt x="1449" y="874"/>
                </a:lnTo>
                <a:lnTo>
                  <a:pt x="1447" y="878"/>
                </a:lnTo>
                <a:lnTo>
                  <a:pt x="1444" y="873"/>
                </a:lnTo>
                <a:lnTo>
                  <a:pt x="1444" y="870"/>
                </a:lnTo>
                <a:lnTo>
                  <a:pt x="1448" y="870"/>
                </a:lnTo>
                <a:lnTo>
                  <a:pt x="1443" y="869"/>
                </a:lnTo>
                <a:lnTo>
                  <a:pt x="1444" y="866"/>
                </a:lnTo>
                <a:lnTo>
                  <a:pt x="1446" y="867"/>
                </a:lnTo>
                <a:lnTo>
                  <a:pt x="1444" y="864"/>
                </a:lnTo>
                <a:lnTo>
                  <a:pt x="1442" y="866"/>
                </a:lnTo>
                <a:lnTo>
                  <a:pt x="1446" y="861"/>
                </a:lnTo>
                <a:lnTo>
                  <a:pt x="1444" y="862"/>
                </a:lnTo>
                <a:lnTo>
                  <a:pt x="1445" y="858"/>
                </a:lnTo>
                <a:lnTo>
                  <a:pt x="1449" y="854"/>
                </a:lnTo>
                <a:lnTo>
                  <a:pt x="1448" y="852"/>
                </a:lnTo>
                <a:lnTo>
                  <a:pt x="1440" y="858"/>
                </a:lnTo>
                <a:lnTo>
                  <a:pt x="1441" y="860"/>
                </a:lnTo>
                <a:lnTo>
                  <a:pt x="1439" y="859"/>
                </a:lnTo>
                <a:lnTo>
                  <a:pt x="1441" y="863"/>
                </a:lnTo>
                <a:lnTo>
                  <a:pt x="1440" y="869"/>
                </a:lnTo>
                <a:lnTo>
                  <a:pt x="1442" y="875"/>
                </a:lnTo>
                <a:lnTo>
                  <a:pt x="1437" y="870"/>
                </a:lnTo>
                <a:lnTo>
                  <a:pt x="1438" y="873"/>
                </a:lnTo>
                <a:lnTo>
                  <a:pt x="1442" y="877"/>
                </a:lnTo>
                <a:lnTo>
                  <a:pt x="1443" y="881"/>
                </a:lnTo>
                <a:lnTo>
                  <a:pt x="1432" y="874"/>
                </a:lnTo>
                <a:lnTo>
                  <a:pt x="1429" y="874"/>
                </a:lnTo>
                <a:lnTo>
                  <a:pt x="1433" y="868"/>
                </a:lnTo>
                <a:lnTo>
                  <a:pt x="1432" y="865"/>
                </a:lnTo>
                <a:lnTo>
                  <a:pt x="1432" y="869"/>
                </a:lnTo>
                <a:lnTo>
                  <a:pt x="1428" y="874"/>
                </a:lnTo>
                <a:lnTo>
                  <a:pt x="1444" y="884"/>
                </a:lnTo>
                <a:lnTo>
                  <a:pt x="1442" y="888"/>
                </a:lnTo>
                <a:lnTo>
                  <a:pt x="1431" y="878"/>
                </a:lnTo>
                <a:lnTo>
                  <a:pt x="1443" y="889"/>
                </a:lnTo>
                <a:lnTo>
                  <a:pt x="1444" y="893"/>
                </a:lnTo>
                <a:lnTo>
                  <a:pt x="1442" y="895"/>
                </a:lnTo>
                <a:lnTo>
                  <a:pt x="1437" y="892"/>
                </a:lnTo>
                <a:lnTo>
                  <a:pt x="1443" y="899"/>
                </a:lnTo>
                <a:lnTo>
                  <a:pt x="1438" y="896"/>
                </a:lnTo>
                <a:lnTo>
                  <a:pt x="1430" y="894"/>
                </a:lnTo>
                <a:lnTo>
                  <a:pt x="1443" y="902"/>
                </a:lnTo>
                <a:lnTo>
                  <a:pt x="1444" y="900"/>
                </a:lnTo>
                <a:lnTo>
                  <a:pt x="1447" y="901"/>
                </a:lnTo>
                <a:lnTo>
                  <a:pt x="1454" y="920"/>
                </a:lnTo>
                <a:lnTo>
                  <a:pt x="1448" y="904"/>
                </a:lnTo>
                <a:lnTo>
                  <a:pt x="1449" y="908"/>
                </a:lnTo>
                <a:lnTo>
                  <a:pt x="1447" y="908"/>
                </a:lnTo>
                <a:lnTo>
                  <a:pt x="1450" y="916"/>
                </a:lnTo>
                <a:lnTo>
                  <a:pt x="1448" y="911"/>
                </a:lnTo>
                <a:lnTo>
                  <a:pt x="1448" y="914"/>
                </a:lnTo>
                <a:lnTo>
                  <a:pt x="1444" y="911"/>
                </a:lnTo>
                <a:lnTo>
                  <a:pt x="1446" y="914"/>
                </a:lnTo>
                <a:lnTo>
                  <a:pt x="1440" y="917"/>
                </a:lnTo>
                <a:lnTo>
                  <a:pt x="1437" y="913"/>
                </a:lnTo>
                <a:lnTo>
                  <a:pt x="1437" y="918"/>
                </a:lnTo>
                <a:lnTo>
                  <a:pt x="1446" y="917"/>
                </a:lnTo>
                <a:lnTo>
                  <a:pt x="1445" y="922"/>
                </a:lnTo>
                <a:lnTo>
                  <a:pt x="1447" y="923"/>
                </a:lnTo>
                <a:lnTo>
                  <a:pt x="1449" y="918"/>
                </a:lnTo>
                <a:lnTo>
                  <a:pt x="1451" y="922"/>
                </a:lnTo>
                <a:lnTo>
                  <a:pt x="1445" y="929"/>
                </a:lnTo>
                <a:lnTo>
                  <a:pt x="1440" y="927"/>
                </a:lnTo>
                <a:lnTo>
                  <a:pt x="1439" y="924"/>
                </a:lnTo>
                <a:lnTo>
                  <a:pt x="1438" y="927"/>
                </a:lnTo>
                <a:lnTo>
                  <a:pt x="1432" y="925"/>
                </a:lnTo>
                <a:lnTo>
                  <a:pt x="1441" y="930"/>
                </a:lnTo>
                <a:lnTo>
                  <a:pt x="1436" y="934"/>
                </a:lnTo>
                <a:lnTo>
                  <a:pt x="1432" y="932"/>
                </a:lnTo>
                <a:lnTo>
                  <a:pt x="1437" y="936"/>
                </a:lnTo>
                <a:lnTo>
                  <a:pt x="1443" y="934"/>
                </a:lnTo>
                <a:lnTo>
                  <a:pt x="1440" y="939"/>
                </a:lnTo>
                <a:lnTo>
                  <a:pt x="1429" y="942"/>
                </a:lnTo>
                <a:lnTo>
                  <a:pt x="1427" y="939"/>
                </a:lnTo>
                <a:lnTo>
                  <a:pt x="1428" y="942"/>
                </a:lnTo>
                <a:lnTo>
                  <a:pt x="1423" y="946"/>
                </a:lnTo>
                <a:lnTo>
                  <a:pt x="1420" y="953"/>
                </a:lnTo>
                <a:lnTo>
                  <a:pt x="1419" y="949"/>
                </a:lnTo>
                <a:lnTo>
                  <a:pt x="1418" y="953"/>
                </a:lnTo>
                <a:lnTo>
                  <a:pt x="1410" y="954"/>
                </a:lnTo>
                <a:lnTo>
                  <a:pt x="1402" y="964"/>
                </a:lnTo>
                <a:lnTo>
                  <a:pt x="1401" y="962"/>
                </a:lnTo>
                <a:lnTo>
                  <a:pt x="1402" y="965"/>
                </a:lnTo>
                <a:lnTo>
                  <a:pt x="1399" y="968"/>
                </a:lnTo>
                <a:lnTo>
                  <a:pt x="1393" y="972"/>
                </a:lnTo>
                <a:lnTo>
                  <a:pt x="1391" y="971"/>
                </a:lnTo>
                <a:lnTo>
                  <a:pt x="1392" y="974"/>
                </a:lnTo>
                <a:lnTo>
                  <a:pt x="1386" y="977"/>
                </a:lnTo>
                <a:lnTo>
                  <a:pt x="1381" y="976"/>
                </a:lnTo>
                <a:lnTo>
                  <a:pt x="1384" y="980"/>
                </a:lnTo>
                <a:lnTo>
                  <a:pt x="1381" y="981"/>
                </a:lnTo>
                <a:lnTo>
                  <a:pt x="1379" y="976"/>
                </a:lnTo>
                <a:lnTo>
                  <a:pt x="1381" y="981"/>
                </a:lnTo>
                <a:lnTo>
                  <a:pt x="1374" y="992"/>
                </a:lnTo>
                <a:lnTo>
                  <a:pt x="1372" y="992"/>
                </a:lnTo>
                <a:lnTo>
                  <a:pt x="1373" y="994"/>
                </a:lnTo>
                <a:lnTo>
                  <a:pt x="1369" y="1004"/>
                </a:lnTo>
                <a:lnTo>
                  <a:pt x="1371" y="1014"/>
                </a:lnTo>
                <a:lnTo>
                  <a:pt x="1376" y="1030"/>
                </a:lnTo>
                <a:lnTo>
                  <a:pt x="1382" y="1040"/>
                </a:lnTo>
                <a:lnTo>
                  <a:pt x="1379" y="1037"/>
                </a:lnTo>
                <a:lnTo>
                  <a:pt x="1380" y="1043"/>
                </a:lnTo>
                <a:lnTo>
                  <a:pt x="1390" y="1069"/>
                </a:lnTo>
                <a:lnTo>
                  <a:pt x="1385" y="1094"/>
                </a:lnTo>
                <a:lnTo>
                  <a:pt x="1375" y="1095"/>
                </a:lnTo>
                <a:lnTo>
                  <a:pt x="1375" y="1092"/>
                </a:lnTo>
                <a:lnTo>
                  <a:pt x="1377" y="1093"/>
                </a:lnTo>
                <a:lnTo>
                  <a:pt x="1372" y="1085"/>
                </a:lnTo>
                <a:lnTo>
                  <a:pt x="1366" y="1082"/>
                </a:lnTo>
                <a:lnTo>
                  <a:pt x="1362" y="1074"/>
                </a:lnTo>
                <a:lnTo>
                  <a:pt x="1365" y="1071"/>
                </a:lnTo>
                <a:lnTo>
                  <a:pt x="1362" y="1074"/>
                </a:lnTo>
                <a:lnTo>
                  <a:pt x="1362" y="1067"/>
                </a:lnTo>
                <a:lnTo>
                  <a:pt x="1360" y="1067"/>
                </a:lnTo>
                <a:lnTo>
                  <a:pt x="1360" y="1070"/>
                </a:lnTo>
                <a:lnTo>
                  <a:pt x="1357" y="1067"/>
                </a:lnTo>
                <a:lnTo>
                  <a:pt x="1353" y="1059"/>
                </a:lnTo>
                <a:lnTo>
                  <a:pt x="1356" y="1051"/>
                </a:lnTo>
                <a:lnTo>
                  <a:pt x="1353" y="1049"/>
                </a:lnTo>
                <a:lnTo>
                  <a:pt x="1354" y="1053"/>
                </a:lnTo>
                <a:lnTo>
                  <a:pt x="1352" y="1056"/>
                </a:lnTo>
                <a:lnTo>
                  <a:pt x="1350" y="1052"/>
                </a:lnTo>
                <a:lnTo>
                  <a:pt x="1353" y="1039"/>
                </a:lnTo>
                <a:lnTo>
                  <a:pt x="1351" y="1032"/>
                </a:lnTo>
                <a:lnTo>
                  <a:pt x="1347" y="1030"/>
                </a:lnTo>
                <a:lnTo>
                  <a:pt x="1334" y="1016"/>
                </a:lnTo>
                <a:lnTo>
                  <a:pt x="1315" y="1023"/>
                </a:lnTo>
                <a:lnTo>
                  <a:pt x="1315" y="1021"/>
                </a:lnTo>
                <a:lnTo>
                  <a:pt x="1311" y="1016"/>
                </a:lnTo>
                <a:lnTo>
                  <a:pt x="1314" y="1017"/>
                </a:lnTo>
                <a:lnTo>
                  <a:pt x="1309" y="1013"/>
                </a:lnTo>
                <a:lnTo>
                  <a:pt x="1308" y="1014"/>
                </a:lnTo>
                <a:lnTo>
                  <a:pt x="1309" y="1016"/>
                </a:lnTo>
                <a:lnTo>
                  <a:pt x="1301" y="1011"/>
                </a:lnTo>
                <a:lnTo>
                  <a:pt x="1304" y="1011"/>
                </a:lnTo>
                <a:lnTo>
                  <a:pt x="1302" y="1010"/>
                </a:lnTo>
                <a:lnTo>
                  <a:pt x="1289" y="1012"/>
                </a:lnTo>
                <a:lnTo>
                  <a:pt x="1292" y="1010"/>
                </a:lnTo>
                <a:lnTo>
                  <a:pt x="1289" y="1009"/>
                </a:lnTo>
                <a:lnTo>
                  <a:pt x="1284" y="1013"/>
                </a:lnTo>
                <a:lnTo>
                  <a:pt x="1285" y="1010"/>
                </a:lnTo>
                <a:lnTo>
                  <a:pt x="1284" y="1013"/>
                </a:lnTo>
                <a:lnTo>
                  <a:pt x="1277" y="1014"/>
                </a:lnTo>
                <a:lnTo>
                  <a:pt x="1281" y="1013"/>
                </a:lnTo>
                <a:lnTo>
                  <a:pt x="1277" y="1006"/>
                </a:lnTo>
                <a:lnTo>
                  <a:pt x="1275" y="1013"/>
                </a:lnTo>
                <a:lnTo>
                  <a:pt x="1263" y="1011"/>
                </a:lnTo>
                <a:lnTo>
                  <a:pt x="1255" y="1015"/>
                </a:lnTo>
                <a:lnTo>
                  <a:pt x="1246" y="1011"/>
                </a:lnTo>
                <a:lnTo>
                  <a:pt x="1243" y="1014"/>
                </a:lnTo>
                <a:lnTo>
                  <a:pt x="1247" y="1017"/>
                </a:lnTo>
                <a:lnTo>
                  <a:pt x="1254" y="1015"/>
                </a:lnTo>
                <a:lnTo>
                  <a:pt x="1251" y="1018"/>
                </a:lnTo>
                <a:lnTo>
                  <a:pt x="1254" y="1020"/>
                </a:lnTo>
                <a:lnTo>
                  <a:pt x="1258" y="1017"/>
                </a:lnTo>
                <a:lnTo>
                  <a:pt x="1257" y="1022"/>
                </a:lnTo>
                <a:lnTo>
                  <a:pt x="1252" y="1024"/>
                </a:lnTo>
                <a:lnTo>
                  <a:pt x="1263" y="1031"/>
                </a:lnTo>
                <a:lnTo>
                  <a:pt x="1257" y="1035"/>
                </a:lnTo>
                <a:lnTo>
                  <a:pt x="1259" y="1032"/>
                </a:lnTo>
                <a:lnTo>
                  <a:pt x="1258" y="1033"/>
                </a:lnTo>
                <a:lnTo>
                  <a:pt x="1246" y="1025"/>
                </a:lnTo>
                <a:lnTo>
                  <a:pt x="1248" y="1027"/>
                </a:lnTo>
                <a:lnTo>
                  <a:pt x="1247" y="1032"/>
                </a:lnTo>
                <a:lnTo>
                  <a:pt x="1246" y="1033"/>
                </a:lnTo>
                <a:lnTo>
                  <a:pt x="1243" y="1029"/>
                </a:lnTo>
                <a:lnTo>
                  <a:pt x="1238" y="1032"/>
                </a:lnTo>
                <a:lnTo>
                  <a:pt x="1231" y="1030"/>
                </a:lnTo>
                <a:lnTo>
                  <a:pt x="1233" y="1029"/>
                </a:lnTo>
                <a:lnTo>
                  <a:pt x="1223" y="1021"/>
                </a:lnTo>
                <a:lnTo>
                  <a:pt x="1218" y="1022"/>
                </a:lnTo>
                <a:lnTo>
                  <a:pt x="1219" y="1024"/>
                </a:lnTo>
                <a:lnTo>
                  <a:pt x="1216" y="1025"/>
                </a:lnTo>
                <a:lnTo>
                  <a:pt x="1203" y="1021"/>
                </a:lnTo>
                <a:lnTo>
                  <a:pt x="1194" y="1022"/>
                </a:lnTo>
                <a:lnTo>
                  <a:pt x="1195" y="1018"/>
                </a:lnTo>
                <a:lnTo>
                  <a:pt x="1193" y="1021"/>
                </a:lnTo>
                <a:lnTo>
                  <a:pt x="1194" y="1023"/>
                </a:lnTo>
                <a:lnTo>
                  <a:pt x="1182" y="1028"/>
                </a:lnTo>
                <a:lnTo>
                  <a:pt x="1186" y="1025"/>
                </a:lnTo>
                <a:lnTo>
                  <a:pt x="1182" y="1025"/>
                </a:lnTo>
                <a:lnTo>
                  <a:pt x="1182" y="1021"/>
                </a:lnTo>
                <a:lnTo>
                  <a:pt x="1177" y="1022"/>
                </a:lnTo>
                <a:lnTo>
                  <a:pt x="1180" y="1028"/>
                </a:lnTo>
                <a:lnTo>
                  <a:pt x="1176" y="1033"/>
                </a:lnTo>
                <a:lnTo>
                  <a:pt x="1161" y="1043"/>
                </a:lnTo>
                <a:lnTo>
                  <a:pt x="1164" y="1040"/>
                </a:lnTo>
                <a:lnTo>
                  <a:pt x="1155" y="1039"/>
                </a:lnTo>
                <a:lnTo>
                  <a:pt x="1158" y="1043"/>
                </a:lnTo>
                <a:lnTo>
                  <a:pt x="1155" y="1045"/>
                </a:lnTo>
                <a:lnTo>
                  <a:pt x="1153" y="1043"/>
                </a:lnTo>
                <a:lnTo>
                  <a:pt x="1153" y="1046"/>
                </a:lnTo>
                <a:lnTo>
                  <a:pt x="1148" y="1048"/>
                </a:lnTo>
                <a:lnTo>
                  <a:pt x="1148" y="1049"/>
                </a:lnTo>
                <a:lnTo>
                  <a:pt x="1149" y="1049"/>
                </a:lnTo>
                <a:lnTo>
                  <a:pt x="1147" y="1053"/>
                </a:lnTo>
                <a:lnTo>
                  <a:pt x="1142" y="1052"/>
                </a:lnTo>
                <a:lnTo>
                  <a:pt x="1146" y="1056"/>
                </a:lnTo>
                <a:lnTo>
                  <a:pt x="1144" y="1061"/>
                </a:lnTo>
                <a:lnTo>
                  <a:pt x="1139" y="1059"/>
                </a:lnTo>
                <a:lnTo>
                  <a:pt x="1141" y="1062"/>
                </a:lnTo>
                <a:lnTo>
                  <a:pt x="1144" y="1062"/>
                </a:lnTo>
                <a:lnTo>
                  <a:pt x="1142" y="1068"/>
                </a:lnTo>
                <a:lnTo>
                  <a:pt x="1148" y="1082"/>
                </a:lnTo>
                <a:lnTo>
                  <a:pt x="1144" y="1084"/>
                </a:lnTo>
                <a:lnTo>
                  <a:pt x="1120" y="1075"/>
                </a:lnTo>
                <a:lnTo>
                  <a:pt x="1115" y="1065"/>
                </a:lnTo>
                <a:lnTo>
                  <a:pt x="1114" y="1057"/>
                </a:lnTo>
                <a:lnTo>
                  <a:pt x="1103" y="1045"/>
                </a:lnTo>
                <a:lnTo>
                  <a:pt x="1098" y="1032"/>
                </a:lnTo>
                <a:lnTo>
                  <a:pt x="1087" y="1022"/>
                </a:lnTo>
                <a:lnTo>
                  <a:pt x="1074" y="1020"/>
                </a:lnTo>
                <a:lnTo>
                  <a:pt x="1069" y="1022"/>
                </a:lnTo>
                <a:lnTo>
                  <a:pt x="1062" y="1034"/>
                </a:lnTo>
                <a:lnTo>
                  <a:pt x="1059" y="1034"/>
                </a:lnTo>
                <a:lnTo>
                  <a:pt x="1043" y="1023"/>
                </a:lnTo>
                <a:lnTo>
                  <a:pt x="1038" y="1009"/>
                </a:lnTo>
                <a:lnTo>
                  <a:pt x="1019" y="994"/>
                </a:lnTo>
                <a:lnTo>
                  <a:pt x="1017" y="989"/>
                </a:lnTo>
                <a:lnTo>
                  <a:pt x="991" y="988"/>
                </a:lnTo>
                <a:lnTo>
                  <a:pt x="991" y="996"/>
                </a:lnTo>
                <a:lnTo>
                  <a:pt x="951" y="996"/>
                </a:lnTo>
                <a:lnTo>
                  <a:pt x="898" y="977"/>
                </a:lnTo>
                <a:lnTo>
                  <a:pt x="899" y="973"/>
                </a:lnTo>
                <a:lnTo>
                  <a:pt x="865" y="976"/>
                </a:lnTo>
                <a:lnTo>
                  <a:pt x="860" y="962"/>
                </a:lnTo>
                <a:lnTo>
                  <a:pt x="851" y="956"/>
                </a:lnTo>
                <a:lnTo>
                  <a:pt x="846" y="956"/>
                </a:lnTo>
                <a:lnTo>
                  <a:pt x="845" y="950"/>
                </a:lnTo>
                <a:lnTo>
                  <a:pt x="837" y="949"/>
                </a:lnTo>
                <a:lnTo>
                  <a:pt x="830" y="944"/>
                </a:lnTo>
                <a:lnTo>
                  <a:pt x="815" y="942"/>
                </a:lnTo>
                <a:lnTo>
                  <a:pt x="815" y="932"/>
                </a:lnTo>
                <a:lnTo>
                  <a:pt x="797" y="911"/>
                </a:lnTo>
                <a:lnTo>
                  <a:pt x="798" y="900"/>
                </a:lnTo>
                <a:lnTo>
                  <a:pt x="791" y="896"/>
                </a:lnTo>
                <a:lnTo>
                  <a:pt x="789" y="885"/>
                </a:lnTo>
                <a:lnTo>
                  <a:pt x="796" y="891"/>
                </a:lnTo>
                <a:lnTo>
                  <a:pt x="790" y="882"/>
                </a:lnTo>
                <a:lnTo>
                  <a:pt x="799" y="880"/>
                </a:lnTo>
                <a:lnTo>
                  <a:pt x="791" y="879"/>
                </a:lnTo>
                <a:lnTo>
                  <a:pt x="789" y="885"/>
                </a:lnTo>
                <a:lnTo>
                  <a:pt x="782" y="881"/>
                </a:lnTo>
                <a:lnTo>
                  <a:pt x="784" y="880"/>
                </a:lnTo>
                <a:lnTo>
                  <a:pt x="780" y="873"/>
                </a:lnTo>
                <a:lnTo>
                  <a:pt x="771" y="865"/>
                </a:lnTo>
                <a:lnTo>
                  <a:pt x="770" y="851"/>
                </a:lnTo>
                <a:lnTo>
                  <a:pt x="762" y="837"/>
                </a:lnTo>
                <a:lnTo>
                  <a:pt x="765" y="830"/>
                </a:lnTo>
                <a:lnTo>
                  <a:pt x="767" y="818"/>
                </a:lnTo>
                <a:lnTo>
                  <a:pt x="760" y="791"/>
                </a:lnTo>
                <a:lnTo>
                  <a:pt x="762" y="783"/>
                </a:lnTo>
                <a:lnTo>
                  <a:pt x="765" y="782"/>
                </a:lnTo>
                <a:lnTo>
                  <a:pt x="763" y="781"/>
                </a:lnTo>
                <a:lnTo>
                  <a:pt x="766" y="775"/>
                </a:lnTo>
                <a:lnTo>
                  <a:pt x="769" y="739"/>
                </a:lnTo>
                <a:lnTo>
                  <a:pt x="768" y="726"/>
                </a:lnTo>
                <a:lnTo>
                  <a:pt x="779" y="725"/>
                </a:lnTo>
                <a:lnTo>
                  <a:pt x="767" y="723"/>
                </a:lnTo>
                <a:lnTo>
                  <a:pt x="767" y="716"/>
                </a:lnTo>
                <a:lnTo>
                  <a:pt x="768" y="721"/>
                </a:lnTo>
                <a:lnTo>
                  <a:pt x="768" y="717"/>
                </a:lnTo>
                <a:lnTo>
                  <a:pt x="771" y="715"/>
                </a:lnTo>
                <a:lnTo>
                  <a:pt x="766" y="712"/>
                </a:lnTo>
                <a:lnTo>
                  <a:pt x="770" y="710"/>
                </a:lnTo>
                <a:lnTo>
                  <a:pt x="766" y="707"/>
                </a:lnTo>
                <a:lnTo>
                  <a:pt x="765" y="710"/>
                </a:lnTo>
                <a:lnTo>
                  <a:pt x="757" y="680"/>
                </a:lnTo>
                <a:lnTo>
                  <a:pt x="768" y="684"/>
                </a:lnTo>
                <a:lnTo>
                  <a:pt x="785" y="685"/>
                </a:lnTo>
                <a:lnTo>
                  <a:pt x="786" y="690"/>
                </a:lnTo>
                <a:lnTo>
                  <a:pt x="785" y="693"/>
                </a:lnTo>
                <a:close/>
                <a:moveTo>
                  <a:pt x="780" y="666"/>
                </a:moveTo>
                <a:lnTo>
                  <a:pt x="781" y="666"/>
                </a:lnTo>
                <a:lnTo>
                  <a:pt x="781" y="667"/>
                </a:lnTo>
                <a:lnTo>
                  <a:pt x="780" y="666"/>
                </a:lnTo>
                <a:close/>
                <a:moveTo>
                  <a:pt x="788" y="680"/>
                </a:moveTo>
                <a:lnTo>
                  <a:pt x="789" y="681"/>
                </a:lnTo>
                <a:lnTo>
                  <a:pt x="786" y="683"/>
                </a:lnTo>
                <a:lnTo>
                  <a:pt x="791" y="689"/>
                </a:lnTo>
                <a:lnTo>
                  <a:pt x="785" y="683"/>
                </a:lnTo>
                <a:lnTo>
                  <a:pt x="788" y="680"/>
                </a:lnTo>
                <a:close/>
                <a:moveTo>
                  <a:pt x="192" y="370"/>
                </a:moveTo>
                <a:lnTo>
                  <a:pt x="185" y="370"/>
                </a:lnTo>
                <a:lnTo>
                  <a:pt x="189" y="365"/>
                </a:lnTo>
                <a:lnTo>
                  <a:pt x="182" y="362"/>
                </a:lnTo>
                <a:lnTo>
                  <a:pt x="183" y="361"/>
                </a:lnTo>
                <a:lnTo>
                  <a:pt x="191" y="350"/>
                </a:lnTo>
                <a:lnTo>
                  <a:pt x="184" y="357"/>
                </a:lnTo>
                <a:lnTo>
                  <a:pt x="181" y="362"/>
                </a:lnTo>
                <a:lnTo>
                  <a:pt x="181" y="366"/>
                </a:lnTo>
                <a:lnTo>
                  <a:pt x="174" y="358"/>
                </a:lnTo>
                <a:lnTo>
                  <a:pt x="175" y="352"/>
                </a:lnTo>
                <a:lnTo>
                  <a:pt x="170" y="352"/>
                </a:lnTo>
                <a:lnTo>
                  <a:pt x="170" y="347"/>
                </a:lnTo>
                <a:lnTo>
                  <a:pt x="175" y="348"/>
                </a:lnTo>
                <a:lnTo>
                  <a:pt x="171" y="344"/>
                </a:lnTo>
                <a:lnTo>
                  <a:pt x="178" y="343"/>
                </a:lnTo>
                <a:lnTo>
                  <a:pt x="176" y="335"/>
                </a:lnTo>
                <a:lnTo>
                  <a:pt x="183" y="325"/>
                </a:lnTo>
                <a:lnTo>
                  <a:pt x="188" y="323"/>
                </a:lnTo>
                <a:lnTo>
                  <a:pt x="191" y="327"/>
                </a:lnTo>
                <a:lnTo>
                  <a:pt x="189" y="321"/>
                </a:lnTo>
                <a:lnTo>
                  <a:pt x="194" y="316"/>
                </a:lnTo>
                <a:lnTo>
                  <a:pt x="190" y="318"/>
                </a:lnTo>
                <a:lnTo>
                  <a:pt x="189" y="313"/>
                </a:lnTo>
                <a:lnTo>
                  <a:pt x="191" y="308"/>
                </a:lnTo>
                <a:lnTo>
                  <a:pt x="196" y="308"/>
                </a:lnTo>
                <a:lnTo>
                  <a:pt x="193" y="304"/>
                </a:lnTo>
                <a:lnTo>
                  <a:pt x="195" y="301"/>
                </a:lnTo>
                <a:lnTo>
                  <a:pt x="213" y="306"/>
                </a:lnTo>
                <a:lnTo>
                  <a:pt x="225" y="291"/>
                </a:lnTo>
                <a:lnTo>
                  <a:pt x="237" y="294"/>
                </a:lnTo>
                <a:lnTo>
                  <a:pt x="246" y="285"/>
                </a:lnTo>
                <a:lnTo>
                  <a:pt x="244" y="270"/>
                </a:lnTo>
                <a:lnTo>
                  <a:pt x="240" y="263"/>
                </a:lnTo>
                <a:lnTo>
                  <a:pt x="236" y="263"/>
                </a:lnTo>
                <a:lnTo>
                  <a:pt x="246" y="256"/>
                </a:lnTo>
                <a:lnTo>
                  <a:pt x="242" y="246"/>
                </a:lnTo>
                <a:lnTo>
                  <a:pt x="228" y="253"/>
                </a:lnTo>
                <a:lnTo>
                  <a:pt x="218" y="266"/>
                </a:lnTo>
                <a:lnTo>
                  <a:pt x="213" y="255"/>
                </a:lnTo>
                <a:lnTo>
                  <a:pt x="210" y="257"/>
                </a:lnTo>
                <a:lnTo>
                  <a:pt x="214" y="259"/>
                </a:lnTo>
                <a:lnTo>
                  <a:pt x="213" y="263"/>
                </a:lnTo>
                <a:lnTo>
                  <a:pt x="204" y="257"/>
                </a:lnTo>
                <a:lnTo>
                  <a:pt x="186" y="261"/>
                </a:lnTo>
                <a:lnTo>
                  <a:pt x="167" y="255"/>
                </a:lnTo>
                <a:lnTo>
                  <a:pt x="167" y="247"/>
                </a:lnTo>
                <a:lnTo>
                  <a:pt x="159" y="236"/>
                </a:lnTo>
                <a:lnTo>
                  <a:pt x="164" y="239"/>
                </a:lnTo>
                <a:lnTo>
                  <a:pt x="170" y="233"/>
                </a:lnTo>
                <a:lnTo>
                  <a:pt x="152" y="229"/>
                </a:lnTo>
                <a:lnTo>
                  <a:pt x="142" y="221"/>
                </a:lnTo>
                <a:lnTo>
                  <a:pt x="169" y="203"/>
                </a:lnTo>
                <a:lnTo>
                  <a:pt x="179" y="204"/>
                </a:lnTo>
                <a:lnTo>
                  <a:pt x="174" y="202"/>
                </a:lnTo>
                <a:lnTo>
                  <a:pt x="176" y="198"/>
                </a:lnTo>
                <a:lnTo>
                  <a:pt x="197" y="188"/>
                </a:lnTo>
                <a:lnTo>
                  <a:pt x="206" y="189"/>
                </a:lnTo>
                <a:lnTo>
                  <a:pt x="202" y="189"/>
                </a:lnTo>
                <a:lnTo>
                  <a:pt x="204" y="191"/>
                </a:lnTo>
                <a:lnTo>
                  <a:pt x="203" y="200"/>
                </a:lnTo>
                <a:lnTo>
                  <a:pt x="198" y="203"/>
                </a:lnTo>
                <a:lnTo>
                  <a:pt x="232" y="210"/>
                </a:lnTo>
                <a:lnTo>
                  <a:pt x="235" y="200"/>
                </a:lnTo>
                <a:lnTo>
                  <a:pt x="242" y="200"/>
                </a:lnTo>
                <a:lnTo>
                  <a:pt x="241" y="205"/>
                </a:lnTo>
                <a:lnTo>
                  <a:pt x="243" y="200"/>
                </a:lnTo>
                <a:lnTo>
                  <a:pt x="236" y="195"/>
                </a:lnTo>
                <a:lnTo>
                  <a:pt x="231" y="199"/>
                </a:lnTo>
                <a:lnTo>
                  <a:pt x="231" y="191"/>
                </a:lnTo>
                <a:lnTo>
                  <a:pt x="222" y="183"/>
                </a:lnTo>
                <a:lnTo>
                  <a:pt x="220" y="177"/>
                </a:lnTo>
                <a:lnTo>
                  <a:pt x="225" y="176"/>
                </a:lnTo>
                <a:lnTo>
                  <a:pt x="228" y="186"/>
                </a:lnTo>
                <a:lnTo>
                  <a:pt x="235" y="194"/>
                </a:lnTo>
                <a:lnTo>
                  <a:pt x="240" y="190"/>
                </a:lnTo>
                <a:lnTo>
                  <a:pt x="246" y="196"/>
                </a:lnTo>
                <a:lnTo>
                  <a:pt x="254" y="195"/>
                </a:lnTo>
                <a:lnTo>
                  <a:pt x="254" y="187"/>
                </a:lnTo>
                <a:lnTo>
                  <a:pt x="236" y="191"/>
                </a:lnTo>
                <a:lnTo>
                  <a:pt x="231" y="184"/>
                </a:lnTo>
                <a:lnTo>
                  <a:pt x="236" y="174"/>
                </a:lnTo>
                <a:lnTo>
                  <a:pt x="223" y="174"/>
                </a:lnTo>
                <a:lnTo>
                  <a:pt x="224" y="168"/>
                </a:lnTo>
                <a:lnTo>
                  <a:pt x="221" y="173"/>
                </a:lnTo>
                <a:lnTo>
                  <a:pt x="205" y="170"/>
                </a:lnTo>
                <a:lnTo>
                  <a:pt x="199" y="151"/>
                </a:lnTo>
                <a:lnTo>
                  <a:pt x="161" y="123"/>
                </a:lnTo>
                <a:lnTo>
                  <a:pt x="167" y="121"/>
                </a:lnTo>
                <a:lnTo>
                  <a:pt x="169" y="103"/>
                </a:lnTo>
                <a:lnTo>
                  <a:pt x="202" y="97"/>
                </a:lnTo>
                <a:lnTo>
                  <a:pt x="213" y="84"/>
                </a:lnTo>
                <a:lnTo>
                  <a:pt x="215" y="68"/>
                </a:lnTo>
                <a:lnTo>
                  <a:pt x="229" y="45"/>
                </a:lnTo>
                <a:lnTo>
                  <a:pt x="232" y="47"/>
                </a:lnTo>
                <a:lnTo>
                  <a:pt x="228" y="51"/>
                </a:lnTo>
                <a:lnTo>
                  <a:pt x="231" y="51"/>
                </a:lnTo>
                <a:lnTo>
                  <a:pt x="258" y="33"/>
                </a:lnTo>
                <a:lnTo>
                  <a:pt x="255" y="38"/>
                </a:lnTo>
                <a:lnTo>
                  <a:pt x="260" y="47"/>
                </a:lnTo>
                <a:lnTo>
                  <a:pt x="260" y="37"/>
                </a:lnTo>
                <a:lnTo>
                  <a:pt x="267" y="36"/>
                </a:lnTo>
                <a:lnTo>
                  <a:pt x="256" y="32"/>
                </a:lnTo>
                <a:lnTo>
                  <a:pt x="264" y="23"/>
                </a:lnTo>
                <a:lnTo>
                  <a:pt x="269" y="21"/>
                </a:lnTo>
                <a:lnTo>
                  <a:pt x="265" y="25"/>
                </a:lnTo>
                <a:lnTo>
                  <a:pt x="269" y="28"/>
                </a:lnTo>
                <a:lnTo>
                  <a:pt x="286" y="22"/>
                </a:lnTo>
                <a:lnTo>
                  <a:pt x="306" y="0"/>
                </a:lnTo>
                <a:lnTo>
                  <a:pt x="320" y="8"/>
                </a:lnTo>
                <a:lnTo>
                  <a:pt x="312" y="19"/>
                </a:lnTo>
                <a:lnTo>
                  <a:pt x="314" y="20"/>
                </a:lnTo>
                <a:lnTo>
                  <a:pt x="315" y="26"/>
                </a:lnTo>
                <a:lnTo>
                  <a:pt x="327" y="9"/>
                </a:lnTo>
                <a:lnTo>
                  <a:pt x="327" y="15"/>
                </a:lnTo>
                <a:lnTo>
                  <a:pt x="331" y="11"/>
                </a:lnTo>
                <a:lnTo>
                  <a:pt x="334" y="16"/>
                </a:lnTo>
                <a:lnTo>
                  <a:pt x="334" y="23"/>
                </a:lnTo>
                <a:lnTo>
                  <a:pt x="339" y="25"/>
                </a:lnTo>
                <a:lnTo>
                  <a:pt x="353" y="18"/>
                </a:lnTo>
                <a:lnTo>
                  <a:pt x="367" y="22"/>
                </a:lnTo>
                <a:lnTo>
                  <a:pt x="364" y="30"/>
                </a:lnTo>
                <a:lnTo>
                  <a:pt x="369" y="33"/>
                </a:lnTo>
                <a:lnTo>
                  <a:pt x="362" y="35"/>
                </a:lnTo>
                <a:lnTo>
                  <a:pt x="375" y="35"/>
                </a:lnTo>
                <a:lnTo>
                  <a:pt x="371" y="39"/>
                </a:lnTo>
                <a:lnTo>
                  <a:pt x="411" y="37"/>
                </a:lnTo>
                <a:lnTo>
                  <a:pt x="471" y="59"/>
                </a:lnTo>
                <a:lnTo>
                  <a:pt x="495" y="53"/>
                </a:lnTo>
                <a:lnTo>
                  <a:pt x="527" y="73"/>
                </a:lnTo>
                <a:lnTo>
                  <a:pt x="527" y="388"/>
                </a:lnTo>
                <a:lnTo>
                  <a:pt x="541" y="392"/>
                </a:lnTo>
                <a:lnTo>
                  <a:pt x="554" y="387"/>
                </a:lnTo>
                <a:lnTo>
                  <a:pt x="553" y="395"/>
                </a:lnTo>
                <a:lnTo>
                  <a:pt x="575" y="418"/>
                </a:lnTo>
                <a:lnTo>
                  <a:pt x="577" y="427"/>
                </a:lnTo>
                <a:lnTo>
                  <a:pt x="586" y="420"/>
                </a:lnTo>
                <a:lnTo>
                  <a:pt x="589" y="420"/>
                </a:lnTo>
                <a:lnTo>
                  <a:pt x="591" y="412"/>
                </a:lnTo>
                <a:lnTo>
                  <a:pt x="594" y="410"/>
                </a:lnTo>
                <a:lnTo>
                  <a:pt x="592" y="408"/>
                </a:lnTo>
                <a:lnTo>
                  <a:pt x="605" y="403"/>
                </a:lnTo>
                <a:lnTo>
                  <a:pt x="611" y="409"/>
                </a:lnTo>
                <a:lnTo>
                  <a:pt x="610" y="413"/>
                </a:lnTo>
                <a:lnTo>
                  <a:pt x="612" y="417"/>
                </a:lnTo>
                <a:lnTo>
                  <a:pt x="634" y="439"/>
                </a:lnTo>
                <a:lnTo>
                  <a:pt x="651" y="473"/>
                </a:lnTo>
                <a:lnTo>
                  <a:pt x="649" y="476"/>
                </a:lnTo>
                <a:lnTo>
                  <a:pt x="653" y="477"/>
                </a:lnTo>
                <a:lnTo>
                  <a:pt x="653" y="482"/>
                </a:lnTo>
                <a:lnTo>
                  <a:pt x="656" y="483"/>
                </a:lnTo>
                <a:lnTo>
                  <a:pt x="656" y="488"/>
                </a:lnTo>
                <a:lnTo>
                  <a:pt x="681" y="501"/>
                </a:lnTo>
                <a:lnTo>
                  <a:pt x="682" y="506"/>
                </a:lnTo>
                <a:lnTo>
                  <a:pt x="680" y="510"/>
                </a:lnTo>
                <a:lnTo>
                  <a:pt x="682" y="522"/>
                </a:lnTo>
                <a:lnTo>
                  <a:pt x="677" y="531"/>
                </a:lnTo>
                <a:lnTo>
                  <a:pt x="672" y="535"/>
                </a:lnTo>
                <a:lnTo>
                  <a:pt x="672" y="530"/>
                </a:lnTo>
                <a:lnTo>
                  <a:pt x="670" y="534"/>
                </a:lnTo>
                <a:lnTo>
                  <a:pt x="668" y="528"/>
                </a:lnTo>
                <a:lnTo>
                  <a:pt x="672" y="526"/>
                </a:lnTo>
                <a:lnTo>
                  <a:pt x="676" y="521"/>
                </a:lnTo>
                <a:lnTo>
                  <a:pt x="672" y="526"/>
                </a:lnTo>
                <a:lnTo>
                  <a:pt x="671" y="525"/>
                </a:lnTo>
                <a:lnTo>
                  <a:pt x="667" y="525"/>
                </a:lnTo>
                <a:lnTo>
                  <a:pt x="669" y="522"/>
                </a:lnTo>
                <a:lnTo>
                  <a:pt x="674" y="521"/>
                </a:lnTo>
                <a:lnTo>
                  <a:pt x="670" y="521"/>
                </a:lnTo>
                <a:lnTo>
                  <a:pt x="670" y="511"/>
                </a:lnTo>
                <a:lnTo>
                  <a:pt x="666" y="505"/>
                </a:lnTo>
                <a:lnTo>
                  <a:pt x="668" y="501"/>
                </a:lnTo>
                <a:lnTo>
                  <a:pt x="656" y="507"/>
                </a:lnTo>
                <a:lnTo>
                  <a:pt x="657" y="509"/>
                </a:lnTo>
                <a:lnTo>
                  <a:pt x="656" y="513"/>
                </a:lnTo>
                <a:lnTo>
                  <a:pt x="655" y="516"/>
                </a:lnTo>
                <a:lnTo>
                  <a:pt x="652" y="514"/>
                </a:lnTo>
                <a:lnTo>
                  <a:pt x="651" y="511"/>
                </a:lnTo>
                <a:lnTo>
                  <a:pt x="655" y="505"/>
                </a:lnTo>
                <a:lnTo>
                  <a:pt x="655" y="499"/>
                </a:lnTo>
                <a:lnTo>
                  <a:pt x="657" y="499"/>
                </a:lnTo>
                <a:lnTo>
                  <a:pt x="654" y="495"/>
                </a:lnTo>
                <a:lnTo>
                  <a:pt x="649" y="490"/>
                </a:lnTo>
                <a:lnTo>
                  <a:pt x="649" y="488"/>
                </a:lnTo>
                <a:lnTo>
                  <a:pt x="647" y="487"/>
                </a:lnTo>
                <a:lnTo>
                  <a:pt x="649" y="483"/>
                </a:lnTo>
                <a:lnTo>
                  <a:pt x="643" y="482"/>
                </a:lnTo>
                <a:lnTo>
                  <a:pt x="642" y="476"/>
                </a:lnTo>
                <a:lnTo>
                  <a:pt x="633" y="473"/>
                </a:lnTo>
                <a:lnTo>
                  <a:pt x="639" y="469"/>
                </a:lnTo>
                <a:lnTo>
                  <a:pt x="634" y="469"/>
                </a:lnTo>
                <a:lnTo>
                  <a:pt x="633" y="465"/>
                </a:lnTo>
                <a:lnTo>
                  <a:pt x="636" y="463"/>
                </a:lnTo>
                <a:lnTo>
                  <a:pt x="632" y="463"/>
                </a:lnTo>
                <a:lnTo>
                  <a:pt x="631" y="460"/>
                </a:lnTo>
                <a:lnTo>
                  <a:pt x="640" y="465"/>
                </a:lnTo>
                <a:lnTo>
                  <a:pt x="633" y="458"/>
                </a:lnTo>
                <a:lnTo>
                  <a:pt x="632" y="454"/>
                </a:lnTo>
                <a:lnTo>
                  <a:pt x="638" y="456"/>
                </a:lnTo>
                <a:lnTo>
                  <a:pt x="632" y="454"/>
                </a:lnTo>
                <a:lnTo>
                  <a:pt x="630" y="457"/>
                </a:lnTo>
                <a:lnTo>
                  <a:pt x="628" y="453"/>
                </a:lnTo>
                <a:lnTo>
                  <a:pt x="630" y="448"/>
                </a:lnTo>
                <a:lnTo>
                  <a:pt x="627" y="452"/>
                </a:lnTo>
                <a:lnTo>
                  <a:pt x="625" y="450"/>
                </a:lnTo>
                <a:lnTo>
                  <a:pt x="626" y="441"/>
                </a:lnTo>
                <a:lnTo>
                  <a:pt x="629" y="438"/>
                </a:lnTo>
                <a:lnTo>
                  <a:pt x="626" y="438"/>
                </a:lnTo>
                <a:lnTo>
                  <a:pt x="623" y="446"/>
                </a:lnTo>
                <a:lnTo>
                  <a:pt x="618" y="442"/>
                </a:lnTo>
                <a:lnTo>
                  <a:pt x="615" y="442"/>
                </a:lnTo>
                <a:lnTo>
                  <a:pt x="612" y="434"/>
                </a:lnTo>
                <a:lnTo>
                  <a:pt x="607" y="412"/>
                </a:lnTo>
                <a:lnTo>
                  <a:pt x="605" y="417"/>
                </a:lnTo>
                <a:lnTo>
                  <a:pt x="607" y="422"/>
                </a:lnTo>
                <a:lnTo>
                  <a:pt x="604" y="419"/>
                </a:lnTo>
                <a:lnTo>
                  <a:pt x="610" y="446"/>
                </a:lnTo>
                <a:lnTo>
                  <a:pt x="607" y="445"/>
                </a:lnTo>
                <a:lnTo>
                  <a:pt x="605" y="439"/>
                </a:lnTo>
                <a:lnTo>
                  <a:pt x="599" y="442"/>
                </a:lnTo>
                <a:lnTo>
                  <a:pt x="600" y="437"/>
                </a:lnTo>
                <a:lnTo>
                  <a:pt x="596" y="430"/>
                </a:lnTo>
                <a:lnTo>
                  <a:pt x="600" y="427"/>
                </a:lnTo>
                <a:lnTo>
                  <a:pt x="595" y="424"/>
                </a:lnTo>
                <a:lnTo>
                  <a:pt x="596" y="429"/>
                </a:lnTo>
                <a:lnTo>
                  <a:pt x="594" y="431"/>
                </a:lnTo>
                <a:lnTo>
                  <a:pt x="583" y="423"/>
                </a:lnTo>
                <a:lnTo>
                  <a:pt x="583" y="424"/>
                </a:lnTo>
                <a:lnTo>
                  <a:pt x="581" y="430"/>
                </a:lnTo>
                <a:lnTo>
                  <a:pt x="589" y="429"/>
                </a:lnTo>
                <a:lnTo>
                  <a:pt x="592" y="434"/>
                </a:lnTo>
                <a:lnTo>
                  <a:pt x="590" y="435"/>
                </a:lnTo>
                <a:lnTo>
                  <a:pt x="594" y="434"/>
                </a:lnTo>
                <a:lnTo>
                  <a:pt x="596" y="438"/>
                </a:lnTo>
                <a:lnTo>
                  <a:pt x="596" y="443"/>
                </a:lnTo>
                <a:lnTo>
                  <a:pt x="591" y="441"/>
                </a:lnTo>
                <a:lnTo>
                  <a:pt x="592" y="444"/>
                </a:lnTo>
                <a:lnTo>
                  <a:pt x="588" y="443"/>
                </a:lnTo>
                <a:lnTo>
                  <a:pt x="588" y="446"/>
                </a:lnTo>
                <a:lnTo>
                  <a:pt x="561" y="422"/>
                </a:lnTo>
                <a:lnTo>
                  <a:pt x="563" y="420"/>
                </a:lnTo>
                <a:lnTo>
                  <a:pt x="545" y="411"/>
                </a:lnTo>
                <a:lnTo>
                  <a:pt x="548" y="397"/>
                </a:lnTo>
                <a:lnTo>
                  <a:pt x="550" y="400"/>
                </a:lnTo>
                <a:lnTo>
                  <a:pt x="551" y="409"/>
                </a:lnTo>
                <a:lnTo>
                  <a:pt x="551" y="403"/>
                </a:lnTo>
                <a:lnTo>
                  <a:pt x="556" y="403"/>
                </a:lnTo>
                <a:lnTo>
                  <a:pt x="548" y="396"/>
                </a:lnTo>
                <a:lnTo>
                  <a:pt x="535" y="405"/>
                </a:lnTo>
                <a:lnTo>
                  <a:pt x="522" y="401"/>
                </a:lnTo>
                <a:lnTo>
                  <a:pt x="523" y="397"/>
                </a:lnTo>
                <a:lnTo>
                  <a:pt x="521" y="393"/>
                </a:lnTo>
                <a:lnTo>
                  <a:pt x="516" y="398"/>
                </a:lnTo>
                <a:lnTo>
                  <a:pt x="503" y="394"/>
                </a:lnTo>
                <a:lnTo>
                  <a:pt x="485" y="397"/>
                </a:lnTo>
                <a:lnTo>
                  <a:pt x="471" y="388"/>
                </a:lnTo>
                <a:lnTo>
                  <a:pt x="475" y="377"/>
                </a:lnTo>
                <a:lnTo>
                  <a:pt x="466" y="387"/>
                </a:lnTo>
                <a:lnTo>
                  <a:pt x="458" y="383"/>
                </a:lnTo>
                <a:lnTo>
                  <a:pt x="461" y="378"/>
                </a:lnTo>
                <a:lnTo>
                  <a:pt x="452" y="379"/>
                </a:lnTo>
                <a:lnTo>
                  <a:pt x="455" y="374"/>
                </a:lnTo>
                <a:lnTo>
                  <a:pt x="447" y="377"/>
                </a:lnTo>
                <a:lnTo>
                  <a:pt x="454" y="373"/>
                </a:lnTo>
                <a:lnTo>
                  <a:pt x="445" y="370"/>
                </a:lnTo>
                <a:lnTo>
                  <a:pt x="452" y="365"/>
                </a:lnTo>
                <a:lnTo>
                  <a:pt x="436" y="371"/>
                </a:lnTo>
                <a:lnTo>
                  <a:pt x="434" y="370"/>
                </a:lnTo>
                <a:lnTo>
                  <a:pt x="434" y="363"/>
                </a:lnTo>
                <a:lnTo>
                  <a:pt x="433" y="371"/>
                </a:lnTo>
                <a:lnTo>
                  <a:pt x="431" y="373"/>
                </a:lnTo>
                <a:lnTo>
                  <a:pt x="426" y="370"/>
                </a:lnTo>
                <a:lnTo>
                  <a:pt x="432" y="360"/>
                </a:lnTo>
                <a:lnTo>
                  <a:pt x="426" y="367"/>
                </a:lnTo>
                <a:lnTo>
                  <a:pt x="425" y="367"/>
                </a:lnTo>
                <a:lnTo>
                  <a:pt x="422" y="374"/>
                </a:lnTo>
                <a:lnTo>
                  <a:pt x="418" y="374"/>
                </a:lnTo>
                <a:lnTo>
                  <a:pt x="421" y="374"/>
                </a:lnTo>
                <a:lnTo>
                  <a:pt x="418" y="378"/>
                </a:lnTo>
                <a:lnTo>
                  <a:pt x="424" y="375"/>
                </a:lnTo>
                <a:lnTo>
                  <a:pt x="425" y="380"/>
                </a:lnTo>
                <a:lnTo>
                  <a:pt x="418" y="384"/>
                </a:lnTo>
                <a:lnTo>
                  <a:pt x="426" y="380"/>
                </a:lnTo>
                <a:lnTo>
                  <a:pt x="428" y="384"/>
                </a:lnTo>
                <a:lnTo>
                  <a:pt x="422" y="390"/>
                </a:lnTo>
                <a:lnTo>
                  <a:pt x="426" y="391"/>
                </a:lnTo>
                <a:lnTo>
                  <a:pt x="423" y="392"/>
                </a:lnTo>
                <a:lnTo>
                  <a:pt x="421" y="399"/>
                </a:lnTo>
                <a:lnTo>
                  <a:pt x="412" y="395"/>
                </a:lnTo>
                <a:lnTo>
                  <a:pt x="409" y="401"/>
                </a:lnTo>
                <a:lnTo>
                  <a:pt x="407" y="393"/>
                </a:lnTo>
                <a:lnTo>
                  <a:pt x="405" y="401"/>
                </a:lnTo>
                <a:lnTo>
                  <a:pt x="403" y="398"/>
                </a:lnTo>
                <a:lnTo>
                  <a:pt x="403" y="407"/>
                </a:lnTo>
                <a:lnTo>
                  <a:pt x="399" y="403"/>
                </a:lnTo>
                <a:lnTo>
                  <a:pt x="400" y="405"/>
                </a:lnTo>
                <a:lnTo>
                  <a:pt x="399" y="407"/>
                </a:lnTo>
                <a:lnTo>
                  <a:pt x="394" y="412"/>
                </a:lnTo>
                <a:lnTo>
                  <a:pt x="396" y="405"/>
                </a:lnTo>
                <a:lnTo>
                  <a:pt x="392" y="412"/>
                </a:lnTo>
                <a:lnTo>
                  <a:pt x="391" y="408"/>
                </a:lnTo>
                <a:lnTo>
                  <a:pt x="386" y="418"/>
                </a:lnTo>
                <a:lnTo>
                  <a:pt x="375" y="420"/>
                </a:lnTo>
                <a:lnTo>
                  <a:pt x="371" y="417"/>
                </a:lnTo>
                <a:lnTo>
                  <a:pt x="372" y="414"/>
                </a:lnTo>
                <a:lnTo>
                  <a:pt x="379" y="412"/>
                </a:lnTo>
                <a:lnTo>
                  <a:pt x="385" y="403"/>
                </a:lnTo>
                <a:lnTo>
                  <a:pt x="378" y="407"/>
                </a:lnTo>
                <a:lnTo>
                  <a:pt x="372" y="404"/>
                </a:lnTo>
                <a:lnTo>
                  <a:pt x="380" y="386"/>
                </a:lnTo>
                <a:lnTo>
                  <a:pt x="379" y="376"/>
                </a:lnTo>
                <a:lnTo>
                  <a:pt x="394" y="367"/>
                </a:lnTo>
                <a:lnTo>
                  <a:pt x="413" y="373"/>
                </a:lnTo>
                <a:lnTo>
                  <a:pt x="398" y="363"/>
                </a:lnTo>
                <a:lnTo>
                  <a:pt x="410" y="354"/>
                </a:lnTo>
                <a:lnTo>
                  <a:pt x="403" y="354"/>
                </a:lnTo>
                <a:lnTo>
                  <a:pt x="398" y="361"/>
                </a:lnTo>
                <a:lnTo>
                  <a:pt x="390" y="360"/>
                </a:lnTo>
                <a:lnTo>
                  <a:pt x="375" y="371"/>
                </a:lnTo>
                <a:lnTo>
                  <a:pt x="375" y="376"/>
                </a:lnTo>
                <a:lnTo>
                  <a:pt x="368" y="381"/>
                </a:lnTo>
                <a:lnTo>
                  <a:pt x="365" y="389"/>
                </a:lnTo>
                <a:lnTo>
                  <a:pt x="356" y="388"/>
                </a:lnTo>
                <a:lnTo>
                  <a:pt x="363" y="394"/>
                </a:lnTo>
                <a:lnTo>
                  <a:pt x="361" y="399"/>
                </a:lnTo>
                <a:lnTo>
                  <a:pt x="353" y="401"/>
                </a:lnTo>
                <a:lnTo>
                  <a:pt x="357" y="402"/>
                </a:lnTo>
                <a:lnTo>
                  <a:pt x="356" y="405"/>
                </a:lnTo>
                <a:lnTo>
                  <a:pt x="352" y="407"/>
                </a:lnTo>
                <a:lnTo>
                  <a:pt x="350" y="404"/>
                </a:lnTo>
                <a:lnTo>
                  <a:pt x="341" y="415"/>
                </a:lnTo>
                <a:lnTo>
                  <a:pt x="339" y="421"/>
                </a:lnTo>
                <a:lnTo>
                  <a:pt x="340" y="424"/>
                </a:lnTo>
                <a:lnTo>
                  <a:pt x="350" y="425"/>
                </a:lnTo>
                <a:lnTo>
                  <a:pt x="353" y="429"/>
                </a:lnTo>
                <a:lnTo>
                  <a:pt x="350" y="433"/>
                </a:lnTo>
                <a:lnTo>
                  <a:pt x="341" y="439"/>
                </a:lnTo>
                <a:lnTo>
                  <a:pt x="342" y="442"/>
                </a:lnTo>
                <a:lnTo>
                  <a:pt x="337" y="445"/>
                </a:lnTo>
                <a:lnTo>
                  <a:pt x="341" y="444"/>
                </a:lnTo>
                <a:lnTo>
                  <a:pt x="339" y="448"/>
                </a:lnTo>
                <a:lnTo>
                  <a:pt x="328" y="452"/>
                </a:lnTo>
                <a:lnTo>
                  <a:pt x="324" y="459"/>
                </a:lnTo>
                <a:lnTo>
                  <a:pt x="320" y="457"/>
                </a:lnTo>
                <a:lnTo>
                  <a:pt x="318" y="464"/>
                </a:lnTo>
                <a:lnTo>
                  <a:pt x="307" y="469"/>
                </a:lnTo>
                <a:lnTo>
                  <a:pt x="310" y="473"/>
                </a:lnTo>
                <a:lnTo>
                  <a:pt x="306" y="479"/>
                </a:lnTo>
                <a:lnTo>
                  <a:pt x="301" y="479"/>
                </a:lnTo>
                <a:lnTo>
                  <a:pt x="297" y="484"/>
                </a:lnTo>
                <a:lnTo>
                  <a:pt x="294" y="482"/>
                </a:lnTo>
                <a:lnTo>
                  <a:pt x="292" y="486"/>
                </a:lnTo>
                <a:lnTo>
                  <a:pt x="293" y="488"/>
                </a:lnTo>
                <a:lnTo>
                  <a:pt x="289" y="487"/>
                </a:lnTo>
                <a:lnTo>
                  <a:pt x="284" y="490"/>
                </a:lnTo>
                <a:lnTo>
                  <a:pt x="288" y="492"/>
                </a:lnTo>
                <a:lnTo>
                  <a:pt x="280" y="492"/>
                </a:lnTo>
                <a:lnTo>
                  <a:pt x="277" y="497"/>
                </a:lnTo>
                <a:lnTo>
                  <a:pt x="284" y="498"/>
                </a:lnTo>
                <a:lnTo>
                  <a:pt x="278" y="504"/>
                </a:lnTo>
                <a:lnTo>
                  <a:pt x="277" y="501"/>
                </a:lnTo>
                <a:lnTo>
                  <a:pt x="279" y="499"/>
                </a:lnTo>
                <a:lnTo>
                  <a:pt x="277" y="499"/>
                </a:lnTo>
                <a:lnTo>
                  <a:pt x="276" y="505"/>
                </a:lnTo>
                <a:lnTo>
                  <a:pt x="266" y="507"/>
                </a:lnTo>
                <a:lnTo>
                  <a:pt x="262" y="514"/>
                </a:lnTo>
                <a:lnTo>
                  <a:pt x="263" y="509"/>
                </a:lnTo>
                <a:lnTo>
                  <a:pt x="259" y="507"/>
                </a:lnTo>
                <a:lnTo>
                  <a:pt x="250" y="517"/>
                </a:lnTo>
                <a:lnTo>
                  <a:pt x="248" y="515"/>
                </a:lnTo>
                <a:lnTo>
                  <a:pt x="240" y="520"/>
                </a:lnTo>
                <a:lnTo>
                  <a:pt x="236" y="520"/>
                </a:lnTo>
                <a:lnTo>
                  <a:pt x="236" y="517"/>
                </a:lnTo>
                <a:lnTo>
                  <a:pt x="241" y="515"/>
                </a:lnTo>
                <a:lnTo>
                  <a:pt x="235" y="513"/>
                </a:lnTo>
                <a:lnTo>
                  <a:pt x="228" y="523"/>
                </a:lnTo>
                <a:lnTo>
                  <a:pt x="229" y="526"/>
                </a:lnTo>
                <a:lnTo>
                  <a:pt x="223" y="528"/>
                </a:lnTo>
                <a:lnTo>
                  <a:pt x="220" y="521"/>
                </a:lnTo>
                <a:lnTo>
                  <a:pt x="221" y="530"/>
                </a:lnTo>
                <a:lnTo>
                  <a:pt x="217" y="530"/>
                </a:lnTo>
                <a:lnTo>
                  <a:pt x="212" y="525"/>
                </a:lnTo>
                <a:lnTo>
                  <a:pt x="214" y="530"/>
                </a:lnTo>
                <a:lnTo>
                  <a:pt x="210" y="533"/>
                </a:lnTo>
                <a:lnTo>
                  <a:pt x="210" y="526"/>
                </a:lnTo>
                <a:lnTo>
                  <a:pt x="221" y="520"/>
                </a:lnTo>
                <a:lnTo>
                  <a:pt x="225" y="512"/>
                </a:lnTo>
                <a:lnTo>
                  <a:pt x="232" y="506"/>
                </a:lnTo>
                <a:lnTo>
                  <a:pt x="242" y="505"/>
                </a:lnTo>
                <a:lnTo>
                  <a:pt x="248" y="511"/>
                </a:lnTo>
                <a:lnTo>
                  <a:pt x="246" y="507"/>
                </a:lnTo>
                <a:lnTo>
                  <a:pt x="254" y="510"/>
                </a:lnTo>
                <a:lnTo>
                  <a:pt x="249" y="504"/>
                </a:lnTo>
                <a:lnTo>
                  <a:pt x="253" y="496"/>
                </a:lnTo>
                <a:lnTo>
                  <a:pt x="271" y="483"/>
                </a:lnTo>
                <a:lnTo>
                  <a:pt x="277" y="484"/>
                </a:lnTo>
                <a:lnTo>
                  <a:pt x="277" y="477"/>
                </a:lnTo>
                <a:lnTo>
                  <a:pt x="284" y="469"/>
                </a:lnTo>
                <a:lnTo>
                  <a:pt x="289" y="464"/>
                </a:lnTo>
                <a:lnTo>
                  <a:pt x="295" y="465"/>
                </a:lnTo>
                <a:lnTo>
                  <a:pt x="290" y="461"/>
                </a:lnTo>
                <a:lnTo>
                  <a:pt x="291" y="450"/>
                </a:lnTo>
                <a:lnTo>
                  <a:pt x="298" y="448"/>
                </a:lnTo>
                <a:lnTo>
                  <a:pt x="292" y="445"/>
                </a:lnTo>
                <a:lnTo>
                  <a:pt x="292" y="441"/>
                </a:lnTo>
                <a:lnTo>
                  <a:pt x="303" y="420"/>
                </a:lnTo>
                <a:lnTo>
                  <a:pt x="299" y="428"/>
                </a:lnTo>
                <a:lnTo>
                  <a:pt x="281" y="434"/>
                </a:lnTo>
                <a:lnTo>
                  <a:pt x="278" y="430"/>
                </a:lnTo>
                <a:lnTo>
                  <a:pt x="279" y="424"/>
                </a:lnTo>
                <a:lnTo>
                  <a:pt x="286" y="427"/>
                </a:lnTo>
                <a:lnTo>
                  <a:pt x="278" y="420"/>
                </a:lnTo>
                <a:lnTo>
                  <a:pt x="279" y="423"/>
                </a:lnTo>
                <a:lnTo>
                  <a:pt x="276" y="428"/>
                </a:lnTo>
                <a:lnTo>
                  <a:pt x="274" y="426"/>
                </a:lnTo>
                <a:lnTo>
                  <a:pt x="275" y="431"/>
                </a:lnTo>
                <a:lnTo>
                  <a:pt x="273" y="431"/>
                </a:lnTo>
                <a:lnTo>
                  <a:pt x="276" y="438"/>
                </a:lnTo>
                <a:lnTo>
                  <a:pt x="274" y="441"/>
                </a:lnTo>
                <a:lnTo>
                  <a:pt x="271" y="440"/>
                </a:lnTo>
                <a:lnTo>
                  <a:pt x="263" y="426"/>
                </a:lnTo>
                <a:lnTo>
                  <a:pt x="259" y="431"/>
                </a:lnTo>
                <a:lnTo>
                  <a:pt x="253" y="423"/>
                </a:lnTo>
                <a:lnTo>
                  <a:pt x="234" y="435"/>
                </a:lnTo>
                <a:lnTo>
                  <a:pt x="227" y="434"/>
                </a:lnTo>
                <a:lnTo>
                  <a:pt x="234" y="431"/>
                </a:lnTo>
                <a:lnTo>
                  <a:pt x="232" y="424"/>
                </a:lnTo>
                <a:lnTo>
                  <a:pt x="235" y="422"/>
                </a:lnTo>
                <a:lnTo>
                  <a:pt x="229" y="420"/>
                </a:lnTo>
                <a:lnTo>
                  <a:pt x="229" y="414"/>
                </a:lnTo>
                <a:lnTo>
                  <a:pt x="234" y="411"/>
                </a:lnTo>
                <a:lnTo>
                  <a:pt x="226" y="395"/>
                </a:lnTo>
                <a:lnTo>
                  <a:pt x="227" y="390"/>
                </a:lnTo>
                <a:lnTo>
                  <a:pt x="224" y="392"/>
                </a:lnTo>
                <a:lnTo>
                  <a:pt x="226" y="380"/>
                </a:lnTo>
                <a:lnTo>
                  <a:pt x="231" y="377"/>
                </a:lnTo>
                <a:lnTo>
                  <a:pt x="225" y="380"/>
                </a:lnTo>
                <a:lnTo>
                  <a:pt x="221" y="388"/>
                </a:lnTo>
                <a:lnTo>
                  <a:pt x="222" y="397"/>
                </a:lnTo>
                <a:lnTo>
                  <a:pt x="206" y="403"/>
                </a:lnTo>
                <a:lnTo>
                  <a:pt x="199" y="401"/>
                </a:lnTo>
                <a:lnTo>
                  <a:pt x="198" y="399"/>
                </a:lnTo>
                <a:lnTo>
                  <a:pt x="200" y="397"/>
                </a:lnTo>
                <a:lnTo>
                  <a:pt x="185" y="384"/>
                </a:lnTo>
                <a:lnTo>
                  <a:pt x="187" y="381"/>
                </a:lnTo>
                <a:lnTo>
                  <a:pt x="181" y="382"/>
                </a:lnTo>
                <a:lnTo>
                  <a:pt x="190" y="371"/>
                </a:lnTo>
                <a:lnTo>
                  <a:pt x="191" y="371"/>
                </a:lnTo>
                <a:lnTo>
                  <a:pt x="197" y="374"/>
                </a:lnTo>
                <a:lnTo>
                  <a:pt x="195" y="381"/>
                </a:lnTo>
                <a:lnTo>
                  <a:pt x="201" y="374"/>
                </a:lnTo>
                <a:lnTo>
                  <a:pt x="204" y="381"/>
                </a:lnTo>
                <a:lnTo>
                  <a:pt x="209" y="377"/>
                </a:lnTo>
                <a:lnTo>
                  <a:pt x="202" y="373"/>
                </a:lnTo>
                <a:lnTo>
                  <a:pt x="207" y="371"/>
                </a:lnTo>
                <a:lnTo>
                  <a:pt x="205" y="369"/>
                </a:lnTo>
                <a:lnTo>
                  <a:pt x="200" y="372"/>
                </a:lnTo>
                <a:lnTo>
                  <a:pt x="192" y="370"/>
                </a:lnTo>
                <a:close/>
                <a:moveTo>
                  <a:pt x="103" y="295"/>
                </a:moveTo>
                <a:lnTo>
                  <a:pt x="91" y="296"/>
                </a:lnTo>
                <a:lnTo>
                  <a:pt x="90" y="292"/>
                </a:lnTo>
                <a:lnTo>
                  <a:pt x="91" y="283"/>
                </a:lnTo>
                <a:lnTo>
                  <a:pt x="94" y="289"/>
                </a:lnTo>
                <a:lnTo>
                  <a:pt x="111" y="286"/>
                </a:lnTo>
                <a:lnTo>
                  <a:pt x="122" y="297"/>
                </a:lnTo>
                <a:lnTo>
                  <a:pt x="134" y="299"/>
                </a:lnTo>
                <a:lnTo>
                  <a:pt x="132" y="303"/>
                </a:lnTo>
                <a:lnTo>
                  <a:pt x="125" y="302"/>
                </a:lnTo>
                <a:lnTo>
                  <a:pt x="121" y="310"/>
                </a:lnTo>
                <a:lnTo>
                  <a:pt x="118" y="304"/>
                </a:lnTo>
                <a:lnTo>
                  <a:pt x="109" y="298"/>
                </a:lnTo>
                <a:lnTo>
                  <a:pt x="103" y="295"/>
                </a:lnTo>
                <a:close/>
                <a:moveTo>
                  <a:pt x="84" y="388"/>
                </a:moveTo>
                <a:lnTo>
                  <a:pt x="78" y="388"/>
                </a:lnTo>
                <a:lnTo>
                  <a:pt x="73" y="383"/>
                </a:lnTo>
                <a:lnTo>
                  <a:pt x="75" y="380"/>
                </a:lnTo>
                <a:lnTo>
                  <a:pt x="84" y="388"/>
                </a:lnTo>
                <a:close/>
                <a:moveTo>
                  <a:pt x="171" y="385"/>
                </a:moveTo>
                <a:lnTo>
                  <a:pt x="177" y="388"/>
                </a:lnTo>
                <a:lnTo>
                  <a:pt x="179" y="397"/>
                </a:lnTo>
                <a:lnTo>
                  <a:pt x="170" y="401"/>
                </a:lnTo>
                <a:lnTo>
                  <a:pt x="171" y="404"/>
                </a:lnTo>
                <a:lnTo>
                  <a:pt x="152" y="392"/>
                </a:lnTo>
                <a:lnTo>
                  <a:pt x="171" y="385"/>
                </a:lnTo>
                <a:close/>
                <a:moveTo>
                  <a:pt x="618" y="465"/>
                </a:moveTo>
                <a:lnTo>
                  <a:pt x="613" y="441"/>
                </a:lnTo>
                <a:lnTo>
                  <a:pt x="616" y="448"/>
                </a:lnTo>
                <a:lnTo>
                  <a:pt x="623" y="448"/>
                </a:lnTo>
                <a:lnTo>
                  <a:pt x="627" y="457"/>
                </a:lnTo>
                <a:lnTo>
                  <a:pt x="626" y="460"/>
                </a:lnTo>
                <a:lnTo>
                  <a:pt x="622" y="450"/>
                </a:lnTo>
                <a:lnTo>
                  <a:pt x="622" y="455"/>
                </a:lnTo>
                <a:lnTo>
                  <a:pt x="627" y="465"/>
                </a:lnTo>
                <a:lnTo>
                  <a:pt x="625" y="466"/>
                </a:lnTo>
                <a:lnTo>
                  <a:pt x="627" y="469"/>
                </a:lnTo>
                <a:lnTo>
                  <a:pt x="623" y="468"/>
                </a:lnTo>
                <a:lnTo>
                  <a:pt x="625" y="471"/>
                </a:lnTo>
                <a:lnTo>
                  <a:pt x="619" y="477"/>
                </a:lnTo>
                <a:lnTo>
                  <a:pt x="617" y="472"/>
                </a:lnTo>
                <a:lnTo>
                  <a:pt x="621" y="469"/>
                </a:lnTo>
                <a:lnTo>
                  <a:pt x="618" y="465"/>
                </a:lnTo>
                <a:lnTo>
                  <a:pt x="621" y="464"/>
                </a:lnTo>
                <a:lnTo>
                  <a:pt x="618" y="465"/>
                </a:lnTo>
                <a:close/>
                <a:moveTo>
                  <a:pt x="618" y="443"/>
                </a:moveTo>
                <a:lnTo>
                  <a:pt x="621" y="445"/>
                </a:lnTo>
                <a:lnTo>
                  <a:pt x="622" y="446"/>
                </a:lnTo>
                <a:lnTo>
                  <a:pt x="617" y="445"/>
                </a:lnTo>
                <a:lnTo>
                  <a:pt x="618" y="443"/>
                </a:lnTo>
                <a:close/>
                <a:moveTo>
                  <a:pt x="595" y="458"/>
                </a:moveTo>
                <a:lnTo>
                  <a:pt x="592" y="457"/>
                </a:lnTo>
                <a:lnTo>
                  <a:pt x="592" y="452"/>
                </a:lnTo>
                <a:lnTo>
                  <a:pt x="597" y="456"/>
                </a:lnTo>
                <a:lnTo>
                  <a:pt x="591" y="449"/>
                </a:lnTo>
                <a:lnTo>
                  <a:pt x="592" y="446"/>
                </a:lnTo>
                <a:lnTo>
                  <a:pt x="595" y="449"/>
                </a:lnTo>
                <a:lnTo>
                  <a:pt x="600" y="445"/>
                </a:lnTo>
                <a:lnTo>
                  <a:pt x="604" y="448"/>
                </a:lnTo>
                <a:lnTo>
                  <a:pt x="602" y="452"/>
                </a:lnTo>
                <a:lnTo>
                  <a:pt x="606" y="448"/>
                </a:lnTo>
                <a:lnTo>
                  <a:pt x="613" y="451"/>
                </a:lnTo>
                <a:lnTo>
                  <a:pt x="612" y="455"/>
                </a:lnTo>
                <a:lnTo>
                  <a:pt x="608" y="453"/>
                </a:lnTo>
                <a:lnTo>
                  <a:pt x="612" y="457"/>
                </a:lnTo>
                <a:lnTo>
                  <a:pt x="610" y="458"/>
                </a:lnTo>
                <a:lnTo>
                  <a:pt x="599" y="452"/>
                </a:lnTo>
                <a:lnTo>
                  <a:pt x="607" y="459"/>
                </a:lnTo>
                <a:lnTo>
                  <a:pt x="613" y="458"/>
                </a:lnTo>
                <a:lnTo>
                  <a:pt x="614" y="466"/>
                </a:lnTo>
                <a:lnTo>
                  <a:pt x="600" y="458"/>
                </a:lnTo>
                <a:lnTo>
                  <a:pt x="604" y="466"/>
                </a:lnTo>
                <a:lnTo>
                  <a:pt x="600" y="468"/>
                </a:lnTo>
                <a:lnTo>
                  <a:pt x="595" y="458"/>
                </a:lnTo>
                <a:close/>
                <a:moveTo>
                  <a:pt x="610" y="488"/>
                </a:moveTo>
                <a:lnTo>
                  <a:pt x="610" y="483"/>
                </a:lnTo>
                <a:lnTo>
                  <a:pt x="606" y="483"/>
                </a:lnTo>
                <a:lnTo>
                  <a:pt x="607" y="472"/>
                </a:lnTo>
                <a:lnTo>
                  <a:pt x="602" y="469"/>
                </a:lnTo>
                <a:lnTo>
                  <a:pt x="605" y="469"/>
                </a:lnTo>
                <a:lnTo>
                  <a:pt x="605" y="464"/>
                </a:lnTo>
                <a:lnTo>
                  <a:pt x="613" y="469"/>
                </a:lnTo>
                <a:lnTo>
                  <a:pt x="617" y="485"/>
                </a:lnTo>
                <a:lnTo>
                  <a:pt x="617" y="499"/>
                </a:lnTo>
                <a:lnTo>
                  <a:pt x="611" y="490"/>
                </a:lnTo>
                <a:lnTo>
                  <a:pt x="614" y="486"/>
                </a:lnTo>
                <a:lnTo>
                  <a:pt x="610" y="488"/>
                </a:lnTo>
                <a:close/>
                <a:moveTo>
                  <a:pt x="639" y="479"/>
                </a:moveTo>
                <a:lnTo>
                  <a:pt x="641" y="488"/>
                </a:lnTo>
                <a:lnTo>
                  <a:pt x="635" y="482"/>
                </a:lnTo>
                <a:lnTo>
                  <a:pt x="638" y="490"/>
                </a:lnTo>
                <a:lnTo>
                  <a:pt x="632" y="492"/>
                </a:lnTo>
                <a:lnTo>
                  <a:pt x="630" y="483"/>
                </a:lnTo>
                <a:lnTo>
                  <a:pt x="627" y="481"/>
                </a:lnTo>
                <a:lnTo>
                  <a:pt x="629" y="481"/>
                </a:lnTo>
                <a:lnTo>
                  <a:pt x="625" y="477"/>
                </a:lnTo>
                <a:lnTo>
                  <a:pt x="639" y="479"/>
                </a:lnTo>
                <a:close/>
                <a:moveTo>
                  <a:pt x="622" y="496"/>
                </a:moveTo>
                <a:lnTo>
                  <a:pt x="622" y="493"/>
                </a:lnTo>
                <a:lnTo>
                  <a:pt x="625" y="494"/>
                </a:lnTo>
                <a:lnTo>
                  <a:pt x="625" y="490"/>
                </a:lnTo>
                <a:lnTo>
                  <a:pt x="621" y="490"/>
                </a:lnTo>
                <a:lnTo>
                  <a:pt x="620" y="482"/>
                </a:lnTo>
                <a:lnTo>
                  <a:pt x="626" y="482"/>
                </a:lnTo>
                <a:lnTo>
                  <a:pt x="626" y="487"/>
                </a:lnTo>
                <a:lnTo>
                  <a:pt x="630" y="484"/>
                </a:lnTo>
                <a:lnTo>
                  <a:pt x="629" y="490"/>
                </a:lnTo>
                <a:lnTo>
                  <a:pt x="627" y="488"/>
                </a:lnTo>
                <a:lnTo>
                  <a:pt x="626" y="502"/>
                </a:lnTo>
                <a:lnTo>
                  <a:pt x="625" y="496"/>
                </a:lnTo>
                <a:lnTo>
                  <a:pt x="624" y="504"/>
                </a:lnTo>
                <a:lnTo>
                  <a:pt x="622" y="496"/>
                </a:lnTo>
                <a:close/>
                <a:moveTo>
                  <a:pt x="642" y="484"/>
                </a:moveTo>
                <a:lnTo>
                  <a:pt x="647" y="489"/>
                </a:lnTo>
                <a:lnTo>
                  <a:pt x="641" y="491"/>
                </a:lnTo>
                <a:lnTo>
                  <a:pt x="642" y="484"/>
                </a:lnTo>
                <a:close/>
                <a:moveTo>
                  <a:pt x="651" y="499"/>
                </a:moveTo>
                <a:lnTo>
                  <a:pt x="649" y="497"/>
                </a:lnTo>
                <a:lnTo>
                  <a:pt x="649" y="496"/>
                </a:lnTo>
                <a:lnTo>
                  <a:pt x="649" y="491"/>
                </a:lnTo>
                <a:lnTo>
                  <a:pt x="654" y="495"/>
                </a:lnTo>
                <a:lnTo>
                  <a:pt x="653" y="501"/>
                </a:lnTo>
                <a:lnTo>
                  <a:pt x="651" y="499"/>
                </a:lnTo>
                <a:close/>
                <a:moveTo>
                  <a:pt x="642" y="498"/>
                </a:moveTo>
                <a:lnTo>
                  <a:pt x="640" y="493"/>
                </a:lnTo>
                <a:lnTo>
                  <a:pt x="645" y="492"/>
                </a:lnTo>
                <a:lnTo>
                  <a:pt x="645" y="496"/>
                </a:lnTo>
                <a:lnTo>
                  <a:pt x="642" y="498"/>
                </a:lnTo>
                <a:close/>
                <a:moveTo>
                  <a:pt x="648" y="498"/>
                </a:moveTo>
                <a:lnTo>
                  <a:pt x="652" y="501"/>
                </a:lnTo>
                <a:lnTo>
                  <a:pt x="652" y="505"/>
                </a:lnTo>
                <a:lnTo>
                  <a:pt x="649" y="506"/>
                </a:lnTo>
                <a:lnTo>
                  <a:pt x="644" y="498"/>
                </a:lnTo>
                <a:lnTo>
                  <a:pt x="648" y="495"/>
                </a:lnTo>
                <a:lnTo>
                  <a:pt x="648" y="498"/>
                </a:lnTo>
                <a:close/>
                <a:moveTo>
                  <a:pt x="640" y="520"/>
                </a:moveTo>
                <a:lnTo>
                  <a:pt x="638" y="517"/>
                </a:lnTo>
                <a:lnTo>
                  <a:pt x="641" y="513"/>
                </a:lnTo>
                <a:lnTo>
                  <a:pt x="634" y="513"/>
                </a:lnTo>
                <a:lnTo>
                  <a:pt x="638" y="509"/>
                </a:lnTo>
                <a:lnTo>
                  <a:pt x="636" y="500"/>
                </a:lnTo>
                <a:lnTo>
                  <a:pt x="631" y="497"/>
                </a:lnTo>
                <a:lnTo>
                  <a:pt x="637" y="495"/>
                </a:lnTo>
                <a:lnTo>
                  <a:pt x="639" y="502"/>
                </a:lnTo>
                <a:lnTo>
                  <a:pt x="645" y="506"/>
                </a:lnTo>
                <a:lnTo>
                  <a:pt x="652" y="517"/>
                </a:lnTo>
                <a:lnTo>
                  <a:pt x="646" y="514"/>
                </a:lnTo>
                <a:lnTo>
                  <a:pt x="653" y="522"/>
                </a:lnTo>
                <a:lnTo>
                  <a:pt x="651" y="524"/>
                </a:lnTo>
                <a:lnTo>
                  <a:pt x="654" y="522"/>
                </a:lnTo>
                <a:lnTo>
                  <a:pt x="651" y="529"/>
                </a:lnTo>
                <a:lnTo>
                  <a:pt x="655" y="528"/>
                </a:lnTo>
                <a:lnTo>
                  <a:pt x="654" y="536"/>
                </a:lnTo>
                <a:lnTo>
                  <a:pt x="646" y="530"/>
                </a:lnTo>
                <a:lnTo>
                  <a:pt x="645" y="522"/>
                </a:lnTo>
                <a:lnTo>
                  <a:pt x="645" y="525"/>
                </a:lnTo>
                <a:lnTo>
                  <a:pt x="637" y="522"/>
                </a:lnTo>
                <a:lnTo>
                  <a:pt x="640" y="520"/>
                </a:lnTo>
                <a:close/>
                <a:moveTo>
                  <a:pt x="636" y="501"/>
                </a:moveTo>
                <a:lnTo>
                  <a:pt x="635" y="503"/>
                </a:lnTo>
                <a:lnTo>
                  <a:pt x="629" y="506"/>
                </a:lnTo>
                <a:lnTo>
                  <a:pt x="632" y="501"/>
                </a:lnTo>
                <a:lnTo>
                  <a:pt x="636" y="501"/>
                </a:lnTo>
                <a:close/>
                <a:moveTo>
                  <a:pt x="663" y="522"/>
                </a:moveTo>
                <a:lnTo>
                  <a:pt x="664" y="518"/>
                </a:lnTo>
                <a:lnTo>
                  <a:pt x="663" y="513"/>
                </a:lnTo>
                <a:lnTo>
                  <a:pt x="664" y="518"/>
                </a:lnTo>
                <a:lnTo>
                  <a:pt x="663" y="519"/>
                </a:lnTo>
                <a:lnTo>
                  <a:pt x="661" y="521"/>
                </a:lnTo>
                <a:lnTo>
                  <a:pt x="661" y="516"/>
                </a:lnTo>
                <a:lnTo>
                  <a:pt x="661" y="521"/>
                </a:lnTo>
                <a:lnTo>
                  <a:pt x="657" y="517"/>
                </a:lnTo>
                <a:lnTo>
                  <a:pt x="659" y="508"/>
                </a:lnTo>
                <a:lnTo>
                  <a:pt x="664" y="505"/>
                </a:lnTo>
                <a:lnTo>
                  <a:pt x="669" y="513"/>
                </a:lnTo>
                <a:lnTo>
                  <a:pt x="668" y="519"/>
                </a:lnTo>
                <a:lnTo>
                  <a:pt x="666" y="524"/>
                </a:lnTo>
                <a:lnTo>
                  <a:pt x="664" y="523"/>
                </a:lnTo>
                <a:lnTo>
                  <a:pt x="665" y="519"/>
                </a:lnTo>
                <a:lnTo>
                  <a:pt x="663" y="522"/>
                </a:lnTo>
                <a:close/>
                <a:moveTo>
                  <a:pt x="4973" y="583"/>
                </a:moveTo>
                <a:lnTo>
                  <a:pt x="4967" y="579"/>
                </a:lnTo>
                <a:lnTo>
                  <a:pt x="4969" y="577"/>
                </a:lnTo>
                <a:lnTo>
                  <a:pt x="4976" y="577"/>
                </a:lnTo>
                <a:lnTo>
                  <a:pt x="4980" y="580"/>
                </a:lnTo>
                <a:lnTo>
                  <a:pt x="4973" y="583"/>
                </a:lnTo>
                <a:close/>
                <a:moveTo>
                  <a:pt x="4983" y="592"/>
                </a:moveTo>
                <a:lnTo>
                  <a:pt x="4979" y="591"/>
                </a:lnTo>
                <a:lnTo>
                  <a:pt x="4985" y="588"/>
                </a:lnTo>
                <a:lnTo>
                  <a:pt x="4983" y="592"/>
                </a:lnTo>
                <a:close/>
              </a:path>
            </a:pathLst>
          </a:custGeom>
          <a:solidFill>
            <a:srgbClr val="2B5885"/>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75" name="Freeform 72"/>
          <p:cNvSpPr>
            <a:spLocks noChangeAspect="1" noEditPoints="1"/>
          </p:cNvSpPr>
          <p:nvPr/>
        </p:nvSpPr>
        <p:spPr bwMode="auto">
          <a:xfrm>
            <a:off x="2968678" y="1309355"/>
            <a:ext cx="1004887" cy="1246187"/>
          </a:xfrm>
          <a:custGeom>
            <a:avLst/>
            <a:gdLst>
              <a:gd name="T0" fmla="*/ 2147483647 w 862"/>
              <a:gd name="T1" fmla="*/ 2147483647 h 1277"/>
              <a:gd name="T2" fmla="*/ 2147483647 w 862"/>
              <a:gd name="T3" fmla="*/ 2147483647 h 1277"/>
              <a:gd name="T4" fmla="*/ 2147483647 w 862"/>
              <a:gd name="T5" fmla="*/ 2147483647 h 1277"/>
              <a:gd name="T6" fmla="*/ 2147483647 w 862"/>
              <a:gd name="T7" fmla="*/ 2147483647 h 1277"/>
              <a:gd name="T8" fmla="*/ 2147483647 w 862"/>
              <a:gd name="T9" fmla="*/ 2147483647 h 1277"/>
              <a:gd name="T10" fmla="*/ 2147483647 w 862"/>
              <a:gd name="T11" fmla="*/ 2147483647 h 1277"/>
              <a:gd name="T12" fmla="*/ 2147483647 w 862"/>
              <a:gd name="T13" fmla="*/ 2147483647 h 1277"/>
              <a:gd name="T14" fmla="*/ 2147483647 w 862"/>
              <a:gd name="T15" fmla="*/ 2147483647 h 1277"/>
              <a:gd name="T16" fmla="*/ 2147483647 w 862"/>
              <a:gd name="T17" fmla="*/ 2147483647 h 1277"/>
              <a:gd name="T18" fmla="*/ 2147483647 w 862"/>
              <a:gd name="T19" fmla="*/ 2147483647 h 1277"/>
              <a:gd name="T20" fmla="*/ 2147483647 w 862"/>
              <a:gd name="T21" fmla="*/ 2147483647 h 1277"/>
              <a:gd name="T22" fmla="*/ 2147483647 w 862"/>
              <a:gd name="T23" fmla="*/ 2147483647 h 1277"/>
              <a:gd name="T24" fmla="*/ 2147483647 w 862"/>
              <a:gd name="T25" fmla="*/ 2147483647 h 1277"/>
              <a:gd name="T26" fmla="*/ 2147483647 w 862"/>
              <a:gd name="T27" fmla="*/ 2147483647 h 1277"/>
              <a:gd name="T28" fmla="*/ 2147483647 w 862"/>
              <a:gd name="T29" fmla="*/ 2147483647 h 1277"/>
              <a:gd name="T30" fmla="*/ 2147483647 w 862"/>
              <a:gd name="T31" fmla="*/ 2147483647 h 1277"/>
              <a:gd name="T32" fmla="*/ 2147483647 w 862"/>
              <a:gd name="T33" fmla="*/ 2147483647 h 1277"/>
              <a:gd name="T34" fmla="*/ 2147483647 w 862"/>
              <a:gd name="T35" fmla="*/ 2147483647 h 1277"/>
              <a:gd name="T36" fmla="*/ 2147483647 w 862"/>
              <a:gd name="T37" fmla="*/ 2147483647 h 1277"/>
              <a:gd name="T38" fmla="*/ 2147483647 w 862"/>
              <a:gd name="T39" fmla="*/ 2147483647 h 1277"/>
              <a:gd name="T40" fmla="*/ 2147483647 w 862"/>
              <a:gd name="T41" fmla="*/ 2147483647 h 1277"/>
              <a:gd name="T42" fmla="*/ 2147483647 w 862"/>
              <a:gd name="T43" fmla="*/ 2147483647 h 1277"/>
              <a:gd name="T44" fmla="*/ 2147483647 w 862"/>
              <a:gd name="T45" fmla="*/ 2147483647 h 1277"/>
              <a:gd name="T46" fmla="*/ 2147483647 w 862"/>
              <a:gd name="T47" fmla="*/ 2147483647 h 1277"/>
              <a:gd name="T48" fmla="*/ 2147483647 w 862"/>
              <a:gd name="T49" fmla="*/ 2147483647 h 1277"/>
              <a:gd name="T50" fmla="*/ 2147483647 w 862"/>
              <a:gd name="T51" fmla="*/ 2147483647 h 1277"/>
              <a:gd name="T52" fmla="*/ 2147483647 w 862"/>
              <a:gd name="T53" fmla="*/ 2147483647 h 1277"/>
              <a:gd name="T54" fmla="*/ 2147483647 w 862"/>
              <a:gd name="T55" fmla="*/ 2147483647 h 1277"/>
              <a:gd name="T56" fmla="*/ 2147483647 w 862"/>
              <a:gd name="T57" fmla="*/ 2147483647 h 1277"/>
              <a:gd name="T58" fmla="*/ 2147483647 w 862"/>
              <a:gd name="T59" fmla="*/ 2147483647 h 1277"/>
              <a:gd name="T60" fmla="*/ 2147483647 w 862"/>
              <a:gd name="T61" fmla="*/ 2147483647 h 1277"/>
              <a:gd name="T62" fmla="*/ 2147483647 w 862"/>
              <a:gd name="T63" fmla="*/ 2147483647 h 1277"/>
              <a:gd name="T64" fmla="*/ 2147483647 w 862"/>
              <a:gd name="T65" fmla="*/ 2147483647 h 1277"/>
              <a:gd name="T66" fmla="*/ 2147483647 w 862"/>
              <a:gd name="T67" fmla="*/ 2147483647 h 1277"/>
              <a:gd name="T68" fmla="*/ 2147483647 w 862"/>
              <a:gd name="T69" fmla="*/ 2147483647 h 1277"/>
              <a:gd name="T70" fmla="*/ 2147483647 w 862"/>
              <a:gd name="T71" fmla="*/ 2147483647 h 1277"/>
              <a:gd name="T72" fmla="*/ 2147483647 w 862"/>
              <a:gd name="T73" fmla="*/ 2147483647 h 1277"/>
              <a:gd name="T74" fmla="*/ 2147483647 w 862"/>
              <a:gd name="T75" fmla="*/ 2147483647 h 1277"/>
              <a:gd name="T76" fmla="*/ 2147483647 w 862"/>
              <a:gd name="T77" fmla="*/ 2147483647 h 1277"/>
              <a:gd name="T78" fmla="*/ 2147483647 w 862"/>
              <a:gd name="T79" fmla="*/ 2147483647 h 1277"/>
              <a:gd name="T80" fmla="*/ 2147483647 w 862"/>
              <a:gd name="T81" fmla="*/ 2147483647 h 1277"/>
              <a:gd name="T82" fmla="*/ 2147483647 w 862"/>
              <a:gd name="T83" fmla="*/ 2147483647 h 1277"/>
              <a:gd name="T84" fmla="*/ 2147483647 w 862"/>
              <a:gd name="T85" fmla="*/ 2147483647 h 1277"/>
              <a:gd name="T86" fmla="*/ 2147483647 w 862"/>
              <a:gd name="T87" fmla="*/ 2147483647 h 1277"/>
              <a:gd name="T88" fmla="*/ 2147483647 w 862"/>
              <a:gd name="T89" fmla="*/ 2147483647 h 1277"/>
              <a:gd name="T90" fmla="*/ 2147483647 w 862"/>
              <a:gd name="T91" fmla="*/ 2147483647 h 1277"/>
              <a:gd name="T92" fmla="*/ 2147483647 w 862"/>
              <a:gd name="T93" fmla="*/ 2147483647 h 1277"/>
              <a:gd name="T94" fmla="*/ 2147483647 w 862"/>
              <a:gd name="T95" fmla="*/ 2147483647 h 1277"/>
              <a:gd name="T96" fmla="*/ 2147483647 w 862"/>
              <a:gd name="T97" fmla="*/ 2147483647 h 1277"/>
              <a:gd name="T98" fmla="*/ 2147483647 w 862"/>
              <a:gd name="T99" fmla="*/ 2147483647 h 1277"/>
              <a:gd name="T100" fmla="*/ 2147483647 w 862"/>
              <a:gd name="T101" fmla="*/ 2147483647 h 1277"/>
              <a:gd name="T102" fmla="*/ 2147483647 w 862"/>
              <a:gd name="T103" fmla="*/ 2147483647 h 1277"/>
              <a:gd name="T104" fmla="*/ 2147483647 w 862"/>
              <a:gd name="T105" fmla="*/ 2147483647 h 1277"/>
              <a:gd name="T106" fmla="*/ 2147483647 w 862"/>
              <a:gd name="T107" fmla="*/ 2147483647 h 1277"/>
              <a:gd name="T108" fmla="*/ 2147483647 w 862"/>
              <a:gd name="T109" fmla="*/ 2147483647 h 1277"/>
              <a:gd name="T110" fmla="*/ 2147483647 w 862"/>
              <a:gd name="T111" fmla="*/ 2147483647 h 1277"/>
              <a:gd name="T112" fmla="*/ 2147483647 w 862"/>
              <a:gd name="T113" fmla="*/ 2147483647 h 1277"/>
              <a:gd name="T114" fmla="*/ 2147483647 w 862"/>
              <a:gd name="T115" fmla="*/ 2147483647 h 1277"/>
              <a:gd name="T116" fmla="*/ 2147483647 w 862"/>
              <a:gd name="T117" fmla="*/ 2147483647 h 1277"/>
              <a:gd name="T118" fmla="*/ 2147483647 w 862"/>
              <a:gd name="T119" fmla="*/ 2147483647 h 1277"/>
              <a:gd name="T120" fmla="*/ 2147483647 w 862"/>
              <a:gd name="T121" fmla="*/ 2147483647 h 1277"/>
              <a:gd name="T122" fmla="*/ 2147483647 w 862"/>
              <a:gd name="T123" fmla="*/ 2147483647 h 1277"/>
              <a:gd name="T124" fmla="*/ 2147483647 w 862"/>
              <a:gd name="T125" fmla="*/ 2147483647 h 127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62" h="1277">
                <a:moveTo>
                  <a:pt x="350" y="138"/>
                </a:moveTo>
                <a:lnTo>
                  <a:pt x="342" y="125"/>
                </a:lnTo>
                <a:lnTo>
                  <a:pt x="353" y="129"/>
                </a:lnTo>
                <a:lnTo>
                  <a:pt x="350" y="138"/>
                </a:lnTo>
                <a:close/>
                <a:moveTo>
                  <a:pt x="765" y="351"/>
                </a:moveTo>
                <a:lnTo>
                  <a:pt x="751" y="356"/>
                </a:lnTo>
                <a:lnTo>
                  <a:pt x="755" y="343"/>
                </a:lnTo>
                <a:lnTo>
                  <a:pt x="765" y="351"/>
                </a:lnTo>
                <a:close/>
                <a:moveTo>
                  <a:pt x="784" y="425"/>
                </a:moveTo>
                <a:lnTo>
                  <a:pt x="785" y="434"/>
                </a:lnTo>
                <a:lnTo>
                  <a:pt x="778" y="441"/>
                </a:lnTo>
                <a:lnTo>
                  <a:pt x="784" y="425"/>
                </a:lnTo>
                <a:close/>
                <a:moveTo>
                  <a:pt x="784" y="519"/>
                </a:moveTo>
                <a:lnTo>
                  <a:pt x="785" y="523"/>
                </a:lnTo>
                <a:lnTo>
                  <a:pt x="784" y="532"/>
                </a:lnTo>
                <a:lnTo>
                  <a:pt x="776" y="534"/>
                </a:lnTo>
                <a:lnTo>
                  <a:pt x="784" y="519"/>
                </a:lnTo>
                <a:close/>
                <a:moveTo>
                  <a:pt x="500" y="1098"/>
                </a:moveTo>
                <a:lnTo>
                  <a:pt x="497" y="1093"/>
                </a:lnTo>
                <a:lnTo>
                  <a:pt x="499" y="1088"/>
                </a:lnTo>
                <a:lnTo>
                  <a:pt x="506" y="1092"/>
                </a:lnTo>
                <a:lnTo>
                  <a:pt x="504" y="1090"/>
                </a:lnTo>
                <a:lnTo>
                  <a:pt x="506" y="1095"/>
                </a:lnTo>
                <a:lnTo>
                  <a:pt x="500" y="1098"/>
                </a:lnTo>
                <a:close/>
                <a:moveTo>
                  <a:pt x="483" y="59"/>
                </a:moveTo>
                <a:lnTo>
                  <a:pt x="459" y="39"/>
                </a:lnTo>
                <a:lnTo>
                  <a:pt x="464" y="31"/>
                </a:lnTo>
                <a:lnTo>
                  <a:pt x="483" y="59"/>
                </a:lnTo>
                <a:close/>
                <a:moveTo>
                  <a:pt x="474" y="73"/>
                </a:moveTo>
                <a:lnTo>
                  <a:pt x="460" y="55"/>
                </a:lnTo>
                <a:lnTo>
                  <a:pt x="478" y="62"/>
                </a:lnTo>
                <a:lnTo>
                  <a:pt x="474" y="73"/>
                </a:lnTo>
                <a:close/>
                <a:moveTo>
                  <a:pt x="350" y="97"/>
                </a:moveTo>
                <a:lnTo>
                  <a:pt x="349" y="89"/>
                </a:lnTo>
                <a:lnTo>
                  <a:pt x="351" y="85"/>
                </a:lnTo>
                <a:lnTo>
                  <a:pt x="362" y="96"/>
                </a:lnTo>
                <a:lnTo>
                  <a:pt x="350" y="97"/>
                </a:lnTo>
                <a:close/>
                <a:moveTo>
                  <a:pt x="396" y="176"/>
                </a:moveTo>
                <a:lnTo>
                  <a:pt x="358" y="115"/>
                </a:lnTo>
                <a:lnTo>
                  <a:pt x="381" y="111"/>
                </a:lnTo>
                <a:lnTo>
                  <a:pt x="405" y="140"/>
                </a:lnTo>
                <a:lnTo>
                  <a:pt x="396" y="159"/>
                </a:lnTo>
                <a:lnTo>
                  <a:pt x="401" y="172"/>
                </a:lnTo>
                <a:lnTo>
                  <a:pt x="396" y="176"/>
                </a:lnTo>
                <a:close/>
                <a:moveTo>
                  <a:pt x="309" y="183"/>
                </a:moveTo>
                <a:lnTo>
                  <a:pt x="279" y="159"/>
                </a:lnTo>
                <a:lnTo>
                  <a:pt x="286" y="149"/>
                </a:lnTo>
                <a:lnTo>
                  <a:pt x="309" y="183"/>
                </a:lnTo>
                <a:close/>
                <a:moveTo>
                  <a:pt x="748" y="193"/>
                </a:moveTo>
                <a:lnTo>
                  <a:pt x="740" y="168"/>
                </a:lnTo>
                <a:lnTo>
                  <a:pt x="753" y="184"/>
                </a:lnTo>
                <a:lnTo>
                  <a:pt x="755" y="194"/>
                </a:lnTo>
                <a:lnTo>
                  <a:pt x="748" y="193"/>
                </a:lnTo>
                <a:close/>
                <a:moveTo>
                  <a:pt x="771" y="217"/>
                </a:moveTo>
                <a:lnTo>
                  <a:pt x="762" y="203"/>
                </a:lnTo>
                <a:lnTo>
                  <a:pt x="769" y="201"/>
                </a:lnTo>
                <a:lnTo>
                  <a:pt x="775" y="215"/>
                </a:lnTo>
                <a:lnTo>
                  <a:pt x="771" y="217"/>
                </a:lnTo>
                <a:close/>
                <a:moveTo>
                  <a:pt x="738" y="221"/>
                </a:moveTo>
                <a:lnTo>
                  <a:pt x="740" y="213"/>
                </a:lnTo>
                <a:lnTo>
                  <a:pt x="739" y="209"/>
                </a:lnTo>
                <a:lnTo>
                  <a:pt x="749" y="213"/>
                </a:lnTo>
                <a:lnTo>
                  <a:pt x="738" y="221"/>
                </a:lnTo>
                <a:close/>
                <a:moveTo>
                  <a:pt x="759" y="461"/>
                </a:moveTo>
                <a:lnTo>
                  <a:pt x="755" y="456"/>
                </a:lnTo>
                <a:lnTo>
                  <a:pt x="763" y="444"/>
                </a:lnTo>
                <a:lnTo>
                  <a:pt x="761" y="455"/>
                </a:lnTo>
                <a:lnTo>
                  <a:pt x="763" y="455"/>
                </a:lnTo>
                <a:lnTo>
                  <a:pt x="759" y="457"/>
                </a:lnTo>
                <a:lnTo>
                  <a:pt x="763" y="458"/>
                </a:lnTo>
                <a:lnTo>
                  <a:pt x="759" y="461"/>
                </a:lnTo>
                <a:close/>
                <a:moveTo>
                  <a:pt x="12" y="549"/>
                </a:moveTo>
                <a:lnTo>
                  <a:pt x="24" y="554"/>
                </a:lnTo>
                <a:lnTo>
                  <a:pt x="13" y="558"/>
                </a:lnTo>
                <a:lnTo>
                  <a:pt x="7" y="551"/>
                </a:lnTo>
                <a:lnTo>
                  <a:pt x="12" y="549"/>
                </a:lnTo>
                <a:close/>
                <a:moveTo>
                  <a:pt x="770" y="629"/>
                </a:moveTo>
                <a:lnTo>
                  <a:pt x="770" y="645"/>
                </a:lnTo>
                <a:lnTo>
                  <a:pt x="763" y="608"/>
                </a:lnTo>
                <a:lnTo>
                  <a:pt x="769" y="603"/>
                </a:lnTo>
                <a:lnTo>
                  <a:pt x="765" y="593"/>
                </a:lnTo>
                <a:lnTo>
                  <a:pt x="770" y="600"/>
                </a:lnTo>
                <a:lnTo>
                  <a:pt x="770" y="629"/>
                </a:lnTo>
                <a:close/>
                <a:moveTo>
                  <a:pt x="735" y="605"/>
                </a:moveTo>
                <a:lnTo>
                  <a:pt x="729" y="602"/>
                </a:lnTo>
                <a:lnTo>
                  <a:pt x="736" y="600"/>
                </a:lnTo>
                <a:lnTo>
                  <a:pt x="735" y="605"/>
                </a:lnTo>
                <a:close/>
                <a:moveTo>
                  <a:pt x="741" y="607"/>
                </a:moveTo>
                <a:lnTo>
                  <a:pt x="741" y="615"/>
                </a:lnTo>
                <a:lnTo>
                  <a:pt x="735" y="612"/>
                </a:lnTo>
                <a:lnTo>
                  <a:pt x="741" y="607"/>
                </a:lnTo>
                <a:close/>
                <a:moveTo>
                  <a:pt x="780" y="672"/>
                </a:moveTo>
                <a:lnTo>
                  <a:pt x="782" y="678"/>
                </a:lnTo>
                <a:lnTo>
                  <a:pt x="777" y="682"/>
                </a:lnTo>
                <a:lnTo>
                  <a:pt x="783" y="690"/>
                </a:lnTo>
                <a:lnTo>
                  <a:pt x="789" y="687"/>
                </a:lnTo>
                <a:lnTo>
                  <a:pt x="786" y="698"/>
                </a:lnTo>
                <a:lnTo>
                  <a:pt x="767" y="693"/>
                </a:lnTo>
                <a:lnTo>
                  <a:pt x="768" y="676"/>
                </a:lnTo>
                <a:lnTo>
                  <a:pt x="780" y="672"/>
                </a:lnTo>
                <a:close/>
                <a:moveTo>
                  <a:pt x="748" y="693"/>
                </a:moveTo>
                <a:lnTo>
                  <a:pt x="752" y="695"/>
                </a:lnTo>
                <a:lnTo>
                  <a:pt x="749" y="700"/>
                </a:lnTo>
                <a:lnTo>
                  <a:pt x="755" y="703"/>
                </a:lnTo>
                <a:lnTo>
                  <a:pt x="750" y="711"/>
                </a:lnTo>
                <a:lnTo>
                  <a:pt x="742" y="705"/>
                </a:lnTo>
                <a:lnTo>
                  <a:pt x="743" y="695"/>
                </a:lnTo>
                <a:lnTo>
                  <a:pt x="748" y="693"/>
                </a:lnTo>
                <a:close/>
                <a:moveTo>
                  <a:pt x="737" y="725"/>
                </a:moveTo>
                <a:lnTo>
                  <a:pt x="744" y="727"/>
                </a:lnTo>
                <a:lnTo>
                  <a:pt x="749" y="739"/>
                </a:lnTo>
                <a:lnTo>
                  <a:pt x="734" y="743"/>
                </a:lnTo>
                <a:lnTo>
                  <a:pt x="723" y="736"/>
                </a:lnTo>
                <a:lnTo>
                  <a:pt x="737" y="725"/>
                </a:lnTo>
                <a:close/>
                <a:moveTo>
                  <a:pt x="237" y="759"/>
                </a:moveTo>
                <a:lnTo>
                  <a:pt x="231" y="754"/>
                </a:lnTo>
                <a:lnTo>
                  <a:pt x="242" y="755"/>
                </a:lnTo>
                <a:lnTo>
                  <a:pt x="237" y="759"/>
                </a:lnTo>
                <a:close/>
                <a:moveTo>
                  <a:pt x="242" y="770"/>
                </a:moveTo>
                <a:lnTo>
                  <a:pt x="249" y="777"/>
                </a:lnTo>
                <a:lnTo>
                  <a:pt x="245" y="778"/>
                </a:lnTo>
                <a:lnTo>
                  <a:pt x="246" y="774"/>
                </a:lnTo>
                <a:lnTo>
                  <a:pt x="240" y="770"/>
                </a:lnTo>
                <a:lnTo>
                  <a:pt x="242" y="770"/>
                </a:lnTo>
                <a:close/>
                <a:moveTo>
                  <a:pt x="689" y="777"/>
                </a:moveTo>
                <a:lnTo>
                  <a:pt x="706" y="787"/>
                </a:lnTo>
                <a:lnTo>
                  <a:pt x="680" y="783"/>
                </a:lnTo>
                <a:lnTo>
                  <a:pt x="710" y="791"/>
                </a:lnTo>
                <a:lnTo>
                  <a:pt x="689" y="796"/>
                </a:lnTo>
                <a:lnTo>
                  <a:pt x="674" y="792"/>
                </a:lnTo>
                <a:lnTo>
                  <a:pt x="671" y="788"/>
                </a:lnTo>
                <a:lnTo>
                  <a:pt x="677" y="778"/>
                </a:lnTo>
                <a:lnTo>
                  <a:pt x="689" y="777"/>
                </a:lnTo>
                <a:close/>
                <a:moveTo>
                  <a:pt x="724" y="813"/>
                </a:moveTo>
                <a:lnTo>
                  <a:pt x="707" y="804"/>
                </a:lnTo>
                <a:lnTo>
                  <a:pt x="686" y="800"/>
                </a:lnTo>
                <a:lnTo>
                  <a:pt x="705" y="795"/>
                </a:lnTo>
                <a:lnTo>
                  <a:pt x="716" y="797"/>
                </a:lnTo>
                <a:lnTo>
                  <a:pt x="724" y="801"/>
                </a:lnTo>
                <a:lnTo>
                  <a:pt x="720" y="807"/>
                </a:lnTo>
                <a:lnTo>
                  <a:pt x="724" y="813"/>
                </a:lnTo>
                <a:close/>
                <a:moveTo>
                  <a:pt x="253" y="805"/>
                </a:moveTo>
                <a:lnTo>
                  <a:pt x="256" y="807"/>
                </a:lnTo>
                <a:lnTo>
                  <a:pt x="248" y="819"/>
                </a:lnTo>
                <a:lnTo>
                  <a:pt x="244" y="816"/>
                </a:lnTo>
                <a:lnTo>
                  <a:pt x="253" y="805"/>
                </a:lnTo>
                <a:close/>
                <a:moveTo>
                  <a:pt x="709" y="808"/>
                </a:moveTo>
                <a:lnTo>
                  <a:pt x="724" y="822"/>
                </a:lnTo>
                <a:lnTo>
                  <a:pt x="712" y="824"/>
                </a:lnTo>
                <a:lnTo>
                  <a:pt x="721" y="832"/>
                </a:lnTo>
                <a:lnTo>
                  <a:pt x="718" y="839"/>
                </a:lnTo>
                <a:lnTo>
                  <a:pt x="690" y="818"/>
                </a:lnTo>
                <a:lnTo>
                  <a:pt x="688" y="805"/>
                </a:lnTo>
                <a:lnTo>
                  <a:pt x="702" y="805"/>
                </a:lnTo>
                <a:lnTo>
                  <a:pt x="707" y="805"/>
                </a:lnTo>
                <a:lnTo>
                  <a:pt x="709" y="808"/>
                </a:lnTo>
                <a:close/>
                <a:moveTo>
                  <a:pt x="255" y="827"/>
                </a:moveTo>
                <a:lnTo>
                  <a:pt x="251" y="837"/>
                </a:lnTo>
                <a:lnTo>
                  <a:pt x="246" y="836"/>
                </a:lnTo>
                <a:lnTo>
                  <a:pt x="255" y="827"/>
                </a:lnTo>
                <a:close/>
                <a:moveTo>
                  <a:pt x="281" y="866"/>
                </a:moveTo>
                <a:lnTo>
                  <a:pt x="277" y="860"/>
                </a:lnTo>
                <a:lnTo>
                  <a:pt x="288" y="860"/>
                </a:lnTo>
                <a:lnTo>
                  <a:pt x="281" y="866"/>
                </a:lnTo>
                <a:close/>
                <a:moveTo>
                  <a:pt x="293" y="877"/>
                </a:moveTo>
                <a:lnTo>
                  <a:pt x="285" y="883"/>
                </a:lnTo>
                <a:lnTo>
                  <a:pt x="282" y="875"/>
                </a:lnTo>
                <a:lnTo>
                  <a:pt x="293" y="876"/>
                </a:lnTo>
                <a:lnTo>
                  <a:pt x="293" y="877"/>
                </a:lnTo>
                <a:close/>
                <a:moveTo>
                  <a:pt x="276" y="876"/>
                </a:moveTo>
                <a:lnTo>
                  <a:pt x="278" y="883"/>
                </a:lnTo>
                <a:lnTo>
                  <a:pt x="277" y="887"/>
                </a:lnTo>
                <a:lnTo>
                  <a:pt x="270" y="884"/>
                </a:lnTo>
                <a:lnTo>
                  <a:pt x="276" y="876"/>
                </a:lnTo>
                <a:close/>
                <a:moveTo>
                  <a:pt x="638" y="913"/>
                </a:moveTo>
                <a:lnTo>
                  <a:pt x="636" y="913"/>
                </a:lnTo>
                <a:lnTo>
                  <a:pt x="637" y="913"/>
                </a:lnTo>
                <a:lnTo>
                  <a:pt x="650" y="895"/>
                </a:lnTo>
                <a:lnTo>
                  <a:pt x="671" y="887"/>
                </a:lnTo>
                <a:lnTo>
                  <a:pt x="675" y="893"/>
                </a:lnTo>
                <a:lnTo>
                  <a:pt x="676" y="904"/>
                </a:lnTo>
                <a:lnTo>
                  <a:pt x="638" y="913"/>
                </a:lnTo>
                <a:close/>
                <a:moveTo>
                  <a:pt x="299" y="891"/>
                </a:moveTo>
                <a:lnTo>
                  <a:pt x="304" y="895"/>
                </a:lnTo>
                <a:lnTo>
                  <a:pt x="296" y="895"/>
                </a:lnTo>
                <a:lnTo>
                  <a:pt x="299" y="891"/>
                </a:lnTo>
                <a:close/>
                <a:moveTo>
                  <a:pt x="648" y="895"/>
                </a:moveTo>
                <a:lnTo>
                  <a:pt x="641" y="900"/>
                </a:lnTo>
                <a:lnTo>
                  <a:pt x="642" y="895"/>
                </a:lnTo>
                <a:lnTo>
                  <a:pt x="648" y="895"/>
                </a:lnTo>
                <a:close/>
                <a:moveTo>
                  <a:pt x="266" y="956"/>
                </a:moveTo>
                <a:lnTo>
                  <a:pt x="278" y="955"/>
                </a:lnTo>
                <a:lnTo>
                  <a:pt x="276" y="952"/>
                </a:lnTo>
                <a:lnTo>
                  <a:pt x="279" y="949"/>
                </a:lnTo>
                <a:lnTo>
                  <a:pt x="273" y="954"/>
                </a:lnTo>
                <a:lnTo>
                  <a:pt x="270" y="952"/>
                </a:lnTo>
                <a:lnTo>
                  <a:pt x="270" y="948"/>
                </a:lnTo>
                <a:lnTo>
                  <a:pt x="256" y="944"/>
                </a:lnTo>
                <a:lnTo>
                  <a:pt x="264" y="945"/>
                </a:lnTo>
                <a:lnTo>
                  <a:pt x="257" y="938"/>
                </a:lnTo>
                <a:lnTo>
                  <a:pt x="259" y="933"/>
                </a:lnTo>
                <a:lnTo>
                  <a:pt x="266" y="935"/>
                </a:lnTo>
                <a:lnTo>
                  <a:pt x="258" y="929"/>
                </a:lnTo>
                <a:lnTo>
                  <a:pt x="258" y="922"/>
                </a:lnTo>
                <a:lnTo>
                  <a:pt x="263" y="919"/>
                </a:lnTo>
                <a:lnTo>
                  <a:pt x="280" y="923"/>
                </a:lnTo>
                <a:lnTo>
                  <a:pt x="300" y="947"/>
                </a:lnTo>
                <a:lnTo>
                  <a:pt x="276" y="963"/>
                </a:lnTo>
                <a:lnTo>
                  <a:pt x="266" y="956"/>
                </a:lnTo>
                <a:close/>
                <a:moveTo>
                  <a:pt x="312" y="935"/>
                </a:moveTo>
                <a:lnTo>
                  <a:pt x="317" y="938"/>
                </a:lnTo>
                <a:lnTo>
                  <a:pt x="313" y="943"/>
                </a:lnTo>
                <a:lnTo>
                  <a:pt x="313" y="950"/>
                </a:lnTo>
                <a:lnTo>
                  <a:pt x="309" y="951"/>
                </a:lnTo>
                <a:lnTo>
                  <a:pt x="307" y="944"/>
                </a:lnTo>
                <a:lnTo>
                  <a:pt x="312" y="937"/>
                </a:lnTo>
                <a:lnTo>
                  <a:pt x="307" y="938"/>
                </a:lnTo>
                <a:lnTo>
                  <a:pt x="312" y="935"/>
                </a:lnTo>
                <a:close/>
                <a:moveTo>
                  <a:pt x="285" y="994"/>
                </a:moveTo>
                <a:lnTo>
                  <a:pt x="286" y="994"/>
                </a:lnTo>
                <a:lnTo>
                  <a:pt x="285" y="997"/>
                </a:lnTo>
                <a:lnTo>
                  <a:pt x="282" y="996"/>
                </a:lnTo>
                <a:lnTo>
                  <a:pt x="281" y="996"/>
                </a:lnTo>
                <a:lnTo>
                  <a:pt x="284" y="992"/>
                </a:lnTo>
                <a:lnTo>
                  <a:pt x="285" y="994"/>
                </a:lnTo>
                <a:close/>
                <a:moveTo>
                  <a:pt x="460" y="1128"/>
                </a:moveTo>
                <a:lnTo>
                  <a:pt x="456" y="1120"/>
                </a:lnTo>
                <a:lnTo>
                  <a:pt x="460" y="1123"/>
                </a:lnTo>
                <a:lnTo>
                  <a:pt x="466" y="1136"/>
                </a:lnTo>
                <a:lnTo>
                  <a:pt x="461" y="1134"/>
                </a:lnTo>
                <a:lnTo>
                  <a:pt x="460" y="1128"/>
                </a:lnTo>
                <a:close/>
                <a:moveTo>
                  <a:pt x="315" y="1133"/>
                </a:moveTo>
                <a:lnTo>
                  <a:pt x="307" y="1142"/>
                </a:lnTo>
                <a:lnTo>
                  <a:pt x="312" y="1132"/>
                </a:lnTo>
                <a:lnTo>
                  <a:pt x="315" y="1133"/>
                </a:lnTo>
                <a:close/>
                <a:moveTo>
                  <a:pt x="358" y="1248"/>
                </a:moveTo>
                <a:lnTo>
                  <a:pt x="360" y="1250"/>
                </a:lnTo>
                <a:lnTo>
                  <a:pt x="356" y="1252"/>
                </a:lnTo>
                <a:lnTo>
                  <a:pt x="352" y="1248"/>
                </a:lnTo>
                <a:lnTo>
                  <a:pt x="358" y="1248"/>
                </a:lnTo>
                <a:close/>
                <a:moveTo>
                  <a:pt x="395" y="1260"/>
                </a:moveTo>
                <a:lnTo>
                  <a:pt x="395" y="1263"/>
                </a:lnTo>
                <a:lnTo>
                  <a:pt x="391" y="1266"/>
                </a:lnTo>
                <a:lnTo>
                  <a:pt x="392" y="1260"/>
                </a:lnTo>
                <a:lnTo>
                  <a:pt x="395" y="1260"/>
                </a:lnTo>
                <a:close/>
                <a:moveTo>
                  <a:pt x="417" y="1273"/>
                </a:moveTo>
                <a:lnTo>
                  <a:pt x="410" y="1267"/>
                </a:lnTo>
                <a:lnTo>
                  <a:pt x="424" y="1269"/>
                </a:lnTo>
                <a:lnTo>
                  <a:pt x="417" y="1269"/>
                </a:lnTo>
                <a:lnTo>
                  <a:pt x="417" y="1273"/>
                </a:lnTo>
                <a:close/>
                <a:moveTo>
                  <a:pt x="407" y="1267"/>
                </a:moveTo>
                <a:lnTo>
                  <a:pt x="407" y="1271"/>
                </a:lnTo>
                <a:lnTo>
                  <a:pt x="405" y="1271"/>
                </a:lnTo>
                <a:lnTo>
                  <a:pt x="406" y="1267"/>
                </a:lnTo>
                <a:lnTo>
                  <a:pt x="407" y="1267"/>
                </a:lnTo>
                <a:close/>
                <a:moveTo>
                  <a:pt x="409" y="1274"/>
                </a:moveTo>
                <a:lnTo>
                  <a:pt x="406" y="1274"/>
                </a:lnTo>
                <a:lnTo>
                  <a:pt x="411" y="1270"/>
                </a:lnTo>
                <a:lnTo>
                  <a:pt x="409" y="1274"/>
                </a:lnTo>
                <a:close/>
                <a:moveTo>
                  <a:pt x="413" y="1277"/>
                </a:moveTo>
                <a:lnTo>
                  <a:pt x="410" y="1275"/>
                </a:lnTo>
                <a:lnTo>
                  <a:pt x="412" y="1271"/>
                </a:lnTo>
                <a:lnTo>
                  <a:pt x="417" y="1275"/>
                </a:lnTo>
                <a:lnTo>
                  <a:pt x="413" y="1277"/>
                </a:lnTo>
                <a:close/>
                <a:moveTo>
                  <a:pt x="311" y="1163"/>
                </a:moveTo>
                <a:lnTo>
                  <a:pt x="319" y="1161"/>
                </a:lnTo>
                <a:lnTo>
                  <a:pt x="311" y="1161"/>
                </a:lnTo>
                <a:lnTo>
                  <a:pt x="310" y="1163"/>
                </a:lnTo>
                <a:lnTo>
                  <a:pt x="310" y="1166"/>
                </a:lnTo>
                <a:lnTo>
                  <a:pt x="304" y="1160"/>
                </a:lnTo>
                <a:lnTo>
                  <a:pt x="314" y="1152"/>
                </a:lnTo>
                <a:lnTo>
                  <a:pt x="306" y="1156"/>
                </a:lnTo>
                <a:lnTo>
                  <a:pt x="307" y="1151"/>
                </a:lnTo>
                <a:lnTo>
                  <a:pt x="304" y="1149"/>
                </a:lnTo>
                <a:lnTo>
                  <a:pt x="326" y="1144"/>
                </a:lnTo>
                <a:lnTo>
                  <a:pt x="319" y="1144"/>
                </a:lnTo>
                <a:lnTo>
                  <a:pt x="320" y="1141"/>
                </a:lnTo>
                <a:lnTo>
                  <a:pt x="306" y="1148"/>
                </a:lnTo>
                <a:lnTo>
                  <a:pt x="301" y="1144"/>
                </a:lnTo>
                <a:lnTo>
                  <a:pt x="313" y="1143"/>
                </a:lnTo>
                <a:lnTo>
                  <a:pt x="312" y="1141"/>
                </a:lnTo>
                <a:lnTo>
                  <a:pt x="314" y="1137"/>
                </a:lnTo>
                <a:lnTo>
                  <a:pt x="324" y="1135"/>
                </a:lnTo>
                <a:lnTo>
                  <a:pt x="314" y="1131"/>
                </a:lnTo>
                <a:lnTo>
                  <a:pt x="319" y="1129"/>
                </a:lnTo>
                <a:lnTo>
                  <a:pt x="333" y="1139"/>
                </a:lnTo>
                <a:lnTo>
                  <a:pt x="326" y="1133"/>
                </a:lnTo>
                <a:lnTo>
                  <a:pt x="327" y="1127"/>
                </a:lnTo>
                <a:lnTo>
                  <a:pt x="323" y="1126"/>
                </a:lnTo>
                <a:lnTo>
                  <a:pt x="326" y="1122"/>
                </a:lnTo>
                <a:lnTo>
                  <a:pt x="319" y="1125"/>
                </a:lnTo>
                <a:lnTo>
                  <a:pt x="312" y="1110"/>
                </a:lnTo>
                <a:lnTo>
                  <a:pt x="318" y="1126"/>
                </a:lnTo>
                <a:lnTo>
                  <a:pt x="310" y="1130"/>
                </a:lnTo>
                <a:lnTo>
                  <a:pt x="312" y="1126"/>
                </a:lnTo>
                <a:lnTo>
                  <a:pt x="309" y="1125"/>
                </a:lnTo>
                <a:lnTo>
                  <a:pt x="303" y="1140"/>
                </a:lnTo>
                <a:lnTo>
                  <a:pt x="298" y="1144"/>
                </a:lnTo>
                <a:lnTo>
                  <a:pt x="296" y="1127"/>
                </a:lnTo>
                <a:lnTo>
                  <a:pt x="309" y="1117"/>
                </a:lnTo>
                <a:lnTo>
                  <a:pt x="295" y="1124"/>
                </a:lnTo>
                <a:lnTo>
                  <a:pt x="298" y="1118"/>
                </a:lnTo>
                <a:lnTo>
                  <a:pt x="294" y="1115"/>
                </a:lnTo>
                <a:lnTo>
                  <a:pt x="297" y="1110"/>
                </a:lnTo>
                <a:lnTo>
                  <a:pt x="294" y="1111"/>
                </a:lnTo>
                <a:lnTo>
                  <a:pt x="295" y="1106"/>
                </a:lnTo>
                <a:lnTo>
                  <a:pt x="290" y="1111"/>
                </a:lnTo>
                <a:lnTo>
                  <a:pt x="290" y="1107"/>
                </a:lnTo>
                <a:lnTo>
                  <a:pt x="300" y="1097"/>
                </a:lnTo>
                <a:lnTo>
                  <a:pt x="303" y="1093"/>
                </a:lnTo>
                <a:lnTo>
                  <a:pt x="319" y="1093"/>
                </a:lnTo>
                <a:lnTo>
                  <a:pt x="305" y="1092"/>
                </a:lnTo>
                <a:lnTo>
                  <a:pt x="299" y="1095"/>
                </a:lnTo>
                <a:lnTo>
                  <a:pt x="291" y="1104"/>
                </a:lnTo>
                <a:lnTo>
                  <a:pt x="289" y="1101"/>
                </a:lnTo>
                <a:lnTo>
                  <a:pt x="292" y="1096"/>
                </a:lnTo>
                <a:lnTo>
                  <a:pt x="288" y="1100"/>
                </a:lnTo>
                <a:lnTo>
                  <a:pt x="286" y="1097"/>
                </a:lnTo>
                <a:lnTo>
                  <a:pt x="289" y="1095"/>
                </a:lnTo>
                <a:lnTo>
                  <a:pt x="288" y="1096"/>
                </a:lnTo>
                <a:lnTo>
                  <a:pt x="288" y="1090"/>
                </a:lnTo>
                <a:lnTo>
                  <a:pt x="286" y="1095"/>
                </a:lnTo>
                <a:lnTo>
                  <a:pt x="281" y="1094"/>
                </a:lnTo>
                <a:lnTo>
                  <a:pt x="286" y="1091"/>
                </a:lnTo>
                <a:lnTo>
                  <a:pt x="281" y="1093"/>
                </a:lnTo>
                <a:lnTo>
                  <a:pt x="283" y="1089"/>
                </a:lnTo>
                <a:lnTo>
                  <a:pt x="293" y="1088"/>
                </a:lnTo>
                <a:lnTo>
                  <a:pt x="300" y="1081"/>
                </a:lnTo>
                <a:lnTo>
                  <a:pt x="282" y="1088"/>
                </a:lnTo>
                <a:lnTo>
                  <a:pt x="281" y="1086"/>
                </a:lnTo>
                <a:lnTo>
                  <a:pt x="285" y="1082"/>
                </a:lnTo>
                <a:lnTo>
                  <a:pt x="279" y="1086"/>
                </a:lnTo>
                <a:lnTo>
                  <a:pt x="282" y="1082"/>
                </a:lnTo>
                <a:lnTo>
                  <a:pt x="278" y="1081"/>
                </a:lnTo>
                <a:lnTo>
                  <a:pt x="308" y="1053"/>
                </a:lnTo>
                <a:lnTo>
                  <a:pt x="322" y="1054"/>
                </a:lnTo>
                <a:lnTo>
                  <a:pt x="313" y="1050"/>
                </a:lnTo>
                <a:lnTo>
                  <a:pt x="326" y="1048"/>
                </a:lnTo>
                <a:lnTo>
                  <a:pt x="313" y="1048"/>
                </a:lnTo>
                <a:lnTo>
                  <a:pt x="277" y="1080"/>
                </a:lnTo>
                <a:lnTo>
                  <a:pt x="276" y="1076"/>
                </a:lnTo>
                <a:lnTo>
                  <a:pt x="282" y="1073"/>
                </a:lnTo>
                <a:lnTo>
                  <a:pt x="275" y="1075"/>
                </a:lnTo>
                <a:lnTo>
                  <a:pt x="275" y="1065"/>
                </a:lnTo>
                <a:lnTo>
                  <a:pt x="292" y="1064"/>
                </a:lnTo>
                <a:lnTo>
                  <a:pt x="277" y="1062"/>
                </a:lnTo>
                <a:lnTo>
                  <a:pt x="290" y="1058"/>
                </a:lnTo>
                <a:lnTo>
                  <a:pt x="283" y="1055"/>
                </a:lnTo>
                <a:lnTo>
                  <a:pt x="295" y="1054"/>
                </a:lnTo>
                <a:lnTo>
                  <a:pt x="274" y="1051"/>
                </a:lnTo>
                <a:lnTo>
                  <a:pt x="273" y="1048"/>
                </a:lnTo>
                <a:lnTo>
                  <a:pt x="281" y="1048"/>
                </a:lnTo>
                <a:lnTo>
                  <a:pt x="270" y="1045"/>
                </a:lnTo>
                <a:lnTo>
                  <a:pt x="276" y="1039"/>
                </a:lnTo>
                <a:lnTo>
                  <a:pt x="277" y="1039"/>
                </a:lnTo>
                <a:lnTo>
                  <a:pt x="296" y="1034"/>
                </a:lnTo>
                <a:lnTo>
                  <a:pt x="299" y="1035"/>
                </a:lnTo>
                <a:lnTo>
                  <a:pt x="305" y="1036"/>
                </a:lnTo>
                <a:lnTo>
                  <a:pt x="310" y="1043"/>
                </a:lnTo>
                <a:lnTo>
                  <a:pt x="321" y="1042"/>
                </a:lnTo>
                <a:lnTo>
                  <a:pt x="310" y="1043"/>
                </a:lnTo>
                <a:lnTo>
                  <a:pt x="305" y="1035"/>
                </a:lnTo>
                <a:lnTo>
                  <a:pt x="310" y="1032"/>
                </a:lnTo>
                <a:lnTo>
                  <a:pt x="295" y="1034"/>
                </a:lnTo>
                <a:lnTo>
                  <a:pt x="280" y="1036"/>
                </a:lnTo>
                <a:lnTo>
                  <a:pt x="273" y="1040"/>
                </a:lnTo>
                <a:lnTo>
                  <a:pt x="273" y="1032"/>
                </a:lnTo>
                <a:lnTo>
                  <a:pt x="291" y="1020"/>
                </a:lnTo>
                <a:lnTo>
                  <a:pt x="324" y="1031"/>
                </a:lnTo>
                <a:lnTo>
                  <a:pt x="314" y="1025"/>
                </a:lnTo>
                <a:lnTo>
                  <a:pt x="326" y="1021"/>
                </a:lnTo>
                <a:lnTo>
                  <a:pt x="309" y="1022"/>
                </a:lnTo>
                <a:lnTo>
                  <a:pt x="320" y="1017"/>
                </a:lnTo>
                <a:lnTo>
                  <a:pt x="315" y="1015"/>
                </a:lnTo>
                <a:lnTo>
                  <a:pt x="316" y="1017"/>
                </a:lnTo>
                <a:lnTo>
                  <a:pt x="310" y="1020"/>
                </a:lnTo>
                <a:lnTo>
                  <a:pt x="308" y="1016"/>
                </a:lnTo>
                <a:lnTo>
                  <a:pt x="312" y="1015"/>
                </a:lnTo>
                <a:lnTo>
                  <a:pt x="311" y="1012"/>
                </a:lnTo>
                <a:lnTo>
                  <a:pt x="304" y="1013"/>
                </a:lnTo>
                <a:lnTo>
                  <a:pt x="308" y="1018"/>
                </a:lnTo>
                <a:lnTo>
                  <a:pt x="302" y="1022"/>
                </a:lnTo>
                <a:lnTo>
                  <a:pt x="294" y="1018"/>
                </a:lnTo>
                <a:lnTo>
                  <a:pt x="274" y="1029"/>
                </a:lnTo>
                <a:lnTo>
                  <a:pt x="273" y="1025"/>
                </a:lnTo>
                <a:lnTo>
                  <a:pt x="276" y="1021"/>
                </a:lnTo>
                <a:lnTo>
                  <a:pt x="275" y="1018"/>
                </a:lnTo>
                <a:lnTo>
                  <a:pt x="285" y="1012"/>
                </a:lnTo>
                <a:lnTo>
                  <a:pt x="281" y="1009"/>
                </a:lnTo>
                <a:lnTo>
                  <a:pt x="286" y="1010"/>
                </a:lnTo>
                <a:lnTo>
                  <a:pt x="280" y="1004"/>
                </a:lnTo>
                <a:lnTo>
                  <a:pt x="324" y="1013"/>
                </a:lnTo>
                <a:lnTo>
                  <a:pt x="306" y="1003"/>
                </a:lnTo>
                <a:lnTo>
                  <a:pt x="313" y="1004"/>
                </a:lnTo>
                <a:lnTo>
                  <a:pt x="309" y="1000"/>
                </a:lnTo>
                <a:lnTo>
                  <a:pt x="310" y="996"/>
                </a:lnTo>
                <a:lnTo>
                  <a:pt x="315" y="991"/>
                </a:lnTo>
                <a:lnTo>
                  <a:pt x="303" y="995"/>
                </a:lnTo>
                <a:lnTo>
                  <a:pt x="309" y="1000"/>
                </a:lnTo>
                <a:lnTo>
                  <a:pt x="292" y="1004"/>
                </a:lnTo>
                <a:lnTo>
                  <a:pt x="278" y="998"/>
                </a:lnTo>
                <a:lnTo>
                  <a:pt x="283" y="998"/>
                </a:lnTo>
                <a:lnTo>
                  <a:pt x="289" y="993"/>
                </a:lnTo>
                <a:lnTo>
                  <a:pt x="292" y="990"/>
                </a:lnTo>
                <a:lnTo>
                  <a:pt x="314" y="987"/>
                </a:lnTo>
                <a:lnTo>
                  <a:pt x="312" y="983"/>
                </a:lnTo>
                <a:lnTo>
                  <a:pt x="317" y="979"/>
                </a:lnTo>
                <a:lnTo>
                  <a:pt x="308" y="982"/>
                </a:lnTo>
                <a:lnTo>
                  <a:pt x="313" y="975"/>
                </a:lnTo>
                <a:lnTo>
                  <a:pt x="311" y="975"/>
                </a:lnTo>
                <a:lnTo>
                  <a:pt x="311" y="967"/>
                </a:lnTo>
                <a:lnTo>
                  <a:pt x="321" y="976"/>
                </a:lnTo>
                <a:lnTo>
                  <a:pt x="319" y="972"/>
                </a:lnTo>
                <a:lnTo>
                  <a:pt x="323" y="974"/>
                </a:lnTo>
                <a:lnTo>
                  <a:pt x="323" y="970"/>
                </a:lnTo>
                <a:lnTo>
                  <a:pt x="316" y="967"/>
                </a:lnTo>
                <a:lnTo>
                  <a:pt x="324" y="964"/>
                </a:lnTo>
                <a:lnTo>
                  <a:pt x="320" y="964"/>
                </a:lnTo>
                <a:lnTo>
                  <a:pt x="321" y="959"/>
                </a:lnTo>
                <a:lnTo>
                  <a:pt x="311" y="964"/>
                </a:lnTo>
                <a:lnTo>
                  <a:pt x="314" y="953"/>
                </a:lnTo>
                <a:lnTo>
                  <a:pt x="323" y="951"/>
                </a:lnTo>
                <a:lnTo>
                  <a:pt x="314" y="952"/>
                </a:lnTo>
                <a:lnTo>
                  <a:pt x="315" y="947"/>
                </a:lnTo>
                <a:lnTo>
                  <a:pt x="320" y="948"/>
                </a:lnTo>
                <a:lnTo>
                  <a:pt x="315" y="944"/>
                </a:lnTo>
                <a:lnTo>
                  <a:pt x="324" y="942"/>
                </a:lnTo>
                <a:lnTo>
                  <a:pt x="318" y="935"/>
                </a:lnTo>
                <a:lnTo>
                  <a:pt x="323" y="930"/>
                </a:lnTo>
                <a:lnTo>
                  <a:pt x="296" y="930"/>
                </a:lnTo>
                <a:lnTo>
                  <a:pt x="261" y="904"/>
                </a:lnTo>
                <a:lnTo>
                  <a:pt x="268" y="896"/>
                </a:lnTo>
                <a:lnTo>
                  <a:pt x="284" y="899"/>
                </a:lnTo>
                <a:lnTo>
                  <a:pt x="319" y="918"/>
                </a:lnTo>
                <a:lnTo>
                  <a:pt x="317" y="915"/>
                </a:lnTo>
                <a:lnTo>
                  <a:pt x="319" y="910"/>
                </a:lnTo>
                <a:lnTo>
                  <a:pt x="313" y="914"/>
                </a:lnTo>
                <a:lnTo>
                  <a:pt x="307" y="908"/>
                </a:lnTo>
                <a:lnTo>
                  <a:pt x="314" y="911"/>
                </a:lnTo>
                <a:lnTo>
                  <a:pt x="316" y="909"/>
                </a:lnTo>
                <a:lnTo>
                  <a:pt x="312" y="906"/>
                </a:lnTo>
                <a:lnTo>
                  <a:pt x="318" y="904"/>
                </a:lnTo>
                <a:lnTo>
                  <a:pt x="306" y="901"/>
                </a:lnTo>
                <a:lnTo>
                  <a:pt x="317" y="902"/>
                </a:lnTo>
                <a:lnTo>
                  <a:pt x="315" y="895"/>
                </a:lnTo>
                <a:lnTo>
                  <a:pt x="299" y="888"/>
                </a:lnTo>
                <a:lnTo>
                  <a:pt x="314" y="888"/>
                </a:lnTo>
                <a:lnTo>
                  <a:pt x="295" y="884"/>
                </a:lnTo>
                <a:lnTo>
                  <a:pt x="305" y="878"/>
                </a:lnTo>
                <a:lnTo>
                  <a:pt x="303" y="873"/>
                </a:lnTo>
                <a:lnTo>
                  <a:pt x="290" y="883"/>
                </a:lnTo>
                <a:lnTo>
                  <a:pt x="295" y="877"/>
                </a:lnTo>
                <a:lnTo>
                  <a:pt x="295" y="873"/>
                </a:lnTo>
                <a:lnTo>
                  <a:pt x="307" y="868"/>
                </a:lnTo>
                <a:lnTo>
                  <a:pt x="290" y="873"/>
                </a:lnTo>
                <a:lnTo>
                  <a:pt x="285" y="870"/>
                </a:lnTo>
                <a:lnTo>
                  <a:pt x="303" y="858"/>
                </a:lnTo>
                <a:lnTo>
                  <a:pt x="280" y="858"/>
                </a:lnTo>
                <a:lnTo>
                  <a:pt x="288" y="845"/>
                </a:lnTo>
                <a:lnTo>
                  <a:pt x="280" y="853"/>
                </a:lnTo>
                <a:lnTo>
                  <a:pt x="278" y="843"/>
                </a:lnTo>
                <a:lnTo>
                  <a:pt x="272" y="830"/>
                </a:lnTo>
                <a:lnTo>
                  <a:pt x="276" y="828"/>
                </a:lnTo>
                <a:lnTo>
                  <a:pt x="270" y="830"/>
                </a:lnTo>
                <a:lnTo>
                  <a:pt x="278" y="851"/>
                </a:lnTo>
                <a:lnTo>
                  <a:pt x="271" y="857"/>
                </a:lnTo>
                <a:lnTo>
                  <a:pt x="273" y="861"/>
                </a:lnTo>
                <a:lnTo>
                  <a:pt x="269" y="858"/>
                </a:lnTo>
                <a:lnTo>
                  <a:pt x="272" y="865"/>
                </a:lnTo>
                <a:lnTo>
                  <a:pt x="271" y="870"/>
                </a:lnTo>
                <a:lnTo>
                  <a:pt x="258" y="874"/>
                </a:lnTo>
                <a:lnTo>
                  <a:pt x="252" y="868"/>
                </a:lnTo>
                <a:lnTo>
                  <a:pt x="254" y="872"/>
                </a:lnTo>
                <a:lnTo>
                  <a:pt x="251" y="872"/>
                </a:lnTo>
                <a:lnTo>
                  <a:pt x="247" y="861"/>
                </a:lnTo>
                <a:lnTo>
                  <a:pt x="243" y="859"/>
                </a:lnTo>
                <a:lnTo>
                  <a:pt x="258" y="849"/>
                </a:lnTo>
                <a:lnTo>
                  <a:pt x="264" y="834"/>
                </a:lnTo>
                <a:lnTo>
                  <a:pt x="258" y="847"/>
                </a:lnTo>
                <a:lnTo>
                  <a:pt x="252" y="848"/>
                </a:lnTo>
                <a:lnTo>
                  <a:pt x="248" y="843"/>
                </a:lnTo>
                <a:lnTo>
                  <a:pt x="260" y="828"/>
                </a:lnTo>
                <a:lnTo>
                  <a:pt x="247" y="823"/>
                </a:lnTo>
                <a:lnTo>
                  <a:pt x="266" y="822"/>
                </a:lnTo>
                <a:lnTo>
                  <a:pt x="255" y="820"/>
                </a:lnTo>
                <a:lnTo>
                  <a:pt x="261" y="816"/>
                </a:lnTo>
                <a:lnTo>
                  <a:pt x="258" y="815"/>
                </a:lnTo>
                <a:lnTo>
                  <a:pt x="261" y="809"/>
                </a:lnTo>
                <a:lnTo>
                  <a:pt x="257" y="808"/>
                </a:lnTo>
                <a:lnTo>
                  <a:pt x="261" y="806"/>
                </a:lnTo>
                <a:lnTo>
                  <a:pt x="258" y="797"/>
                </a:lnTo>
                <a:lnTo>
                  <a:pt x="246" y="794"/>
                </a:lnTo>
                <a:lnTo>
                  <a:pt x="254" y="789"/>
                </a:lnTo>
                <a:lnTo>
                  <a:pt x="249" y="785"/>
                </a:lnTo>
                <a:lnTo>
                  <a:pt x="254" y="780"/>
                </a:lnTo>
                <a:lnTo>
                  <a:pt x="240" y="766"/>
                </a:lnTo>
                <a:lnTo>
                  <a:pt x="247" y="762"/>
                </a:lnTo>
                <a:lnTo>
                  <a:pt x="242" y="755"/>
                </a:lnTo>
                <a:lnTo>
                  <a:pt x="247" y="755"/>
                </a:lnTo>
                <a:lnTo>
                  <a:pt x="240" y="750"/>
                </a:lnTo>
                <a:lnTo>
                  <a:pt x="242" y="746"/>
                </a:lnTo>
                <a:lnTo>
                  <a:pt x="236" y="744"/>
                </a:lnTo>
                <a:lnTo>
                  <a:pt x="240" y="733"/>
                </a:lnTo>
                <a:lnTo>
                  <a:pt x="223" y="743"/>
                </a:lnTo>
                <a:lnTo>
                  <a:pt x="237" y="733"/>
                </a:lnTo>
                <a:lnTo>
                  <a:pt x="231" y="730"/>
                </a:lnTo>
                <a:lnTo>
                  <a:pt x="239" y="727"/>
                </a:lnTo>
                <a:lnTo>
                  <a:pt x="230" y="725"/>
                </a:lnTo>
                <a:lnTo>
                  <a:pt x="235" y="721"/>
                </a:lnTo>
                <a:lnTo>
                  <a:pt x="239" y="719"/>
                </a:lnTo>
                <a:lnTo>
                  <a:pt x="227" y="713"/>
                </a:lnTo>
                <a:lnTo>
                  <a:pt x="225" y="707"/>
                </a:lnTo>
                <a:lnTo>
                  <a:pt x="229" y="705"/>
                </a:lnTo>
                <a:lnTo>
                  <a:pt x="227" y="699"/>
                </a:lnTo>
                <a:lnTo>
                  <a:pt x="211" y="692"/>
                </a:lnTo>
                <a:lnTo>
                  <a:pt x="214" y="684"/>
                </a:lnTo>
                <a:lnTo>
                  <a:pt x="208" y="680"/>
                </a:lnTo>
                <a:lnTo>
                  <a:pt x="209" y="674"/>
                </a:lnTo>
                <a:lnTo>
                  <a:pt x="204" y="675"/>
                </a:lnTo>
                <a:lnTo>
                  <a:pt x="211" y="667"/>
                </a:lnTo>
                <a:lnTo>
                  <a:pt x="205" y="657"/>
                </a:lnTo>
                <a:lnTo>
                  <a:pt x="207" y="654"/>
                </a:lnTo>
                <a:lnTo>
                  <a:pt x="198" y="655"/>
                </a:lnTo>
                <a:lnTo>
                  <a:pt x="196" y="646"/>
                </a:lnTo>
                <a:lnTo>
                  <a:pt x="188" y="650"/>
                </a:lnTo>
                <a:lnTo>
                  <a:pt x="191" y="644"/>
                </a:lnTo>
                <a:lnTo>
                  <a:pt x="189" y="641"/>
                </a:lnTo>
                <a:lnTo>
                  <a:pt x="153" y="621"/>
                </a:lnTo>
                <a:lnTo>
                  <a:pt x="145" y="627"/>
                </a:lnTo>
                <a:lnTo>
                  <a:pt x="136" y="616"/>
                </a:lnTo>
                <a:lnTo>
                  <a:pt x="128" y="630"/>
                </a:lnTo>
                <a:lnTo>
                  <a:pt x="123" y="617"/>
                </a:lnTo>
                <a:lnTo>
                  <a:pt x="118" y="623"/>
                </a:lnTo>
                <a:lnTo>
                  <a:pt x="119" y="630"/>
                </a:lnTo>
                <a:lnTo>
                  <a:pt x="109" y="628"/>
                </a:lnTo>
                <a:lnTo>
                  <a:pt x="107" y="637"/>
                </a:lnTo>
                <a:lnTo>
                  <a:pt x="102" y="632"/>
                </a:lnTo>
                <a:lnTo>
                  <a:pt x="104" y="623"/>
                </a:lnTo>
                <a:lnTo>
                  <a:pt x="97" y="622"/>
                </a:lnTo>
                <a:lnTo>
                  <a:pt x="94" y="633"/>
                </a:lnTo>
                <a:lnTo>
                  <a:pt x="85" y="623"/>
                </a:lnTo>
                <a:lnTo>
                  <a:pt x="81" y="629"/>
                </a:lnTo>
                <a:lnTo>
                  <a:pt x="93" y="644"/>
                </a:lnTo>
                <a:lnTo>
                  <a:pt x="61" y="627"/>
                </a:lnTo>
                <a:lnTo>
                  <a:pt x="49" y="613"/>
                </a:lnTo>
                <a:lnTo>
                  <a:pt x="72" y="597"/>
                </a:lnTo>
                <a:lnTo>
                  <a:pt x="43" y="592"/>
                </a:lnTo>
                <a:lnTo>
                  <a:pt x="48" y="577"/>
                </a:lnTo>
                <a:lnTo>
                  <a:pt x="33" y="589"/>
                </a:lnTo>
                <a:lnTo>
                  <a:pt x="29" y="584"/>
                </a:lnTo>
                <a:lnTo>
                  <a:pt x="34" y="582"/>
                </a:lnTo>
                <a:lnTo>
                  <a:pt x="24" y="574"/>
                </a:lnTo>
                <a:lnTo>
                  <a:pt x="41" y="562"/>
                </a:lnTo>
                <a:lnTo>
                  <a:pt x="94" y="569"/>
                </a:lnTo>
                <a:lnTo>
                  <a:pt x="56" y="560"/>
                </a:lnTo>
                <a:lnTo>
                  <a:pt x="77" y="553"/>
                </a:lnTo>
                <a:lnTo>
                  <a:pt x="97" y="562"/>
                </a:lnTo>
                <a:lnTo>
                  <a:pt x="91" y="551"/>
                </a:lnTo>
                <a:lnTo>
                  <a:pt x="98" y="550"/>
                </a:lnTo>
                <a:lnTo>
                  <a:pt x="98" y="541"/>
                </a:lnTo>
                <a:lnTo>
                  <a:pt x="85" y="534"/>
                </a:lnTo>
                <a:lnTo>
                  <a:pt x="66" y="546"/>
                </a:lnTo>
                <a:lnTo>
                  <a:pt x="61" y="535"/>
                </a:lnTo>
                <a:lnTo>
                  <a:pt x="63" y="544"/>
                </a:lnTo>
                <a:lnTo>
                  <a:pt x="54" y="549"/>
                </a:lnTo>
                <a:lnTo>
                  <a:pt x="39" y="541"/>
                </a:lnTo>
                <a:lnTo>
                  <a:pt x="50" y="529"/>
                </a:lnTo>
                <a:lnTo>
                  <a:pt x="35" y="534"/>
                </a:lnTo>
                <a:lnTo>
                  <a:pt x="43" y="523"/>
                </a:lnTo>
                <a:lnTo>
                  <a:pt x="20" y="522"/>
                </a:lnTo>
                <a:lnTo>
                  <a:pt x="0" y="501"/>
                </a:lnTo>
                <a:lnTo>
                  <a:pt x="8" y="492"/>
                </a:lnTo>
                <a:lnTo>
                  <a:pt x="3" y="490"/>
                </a:lnTo>
                <a:lnTo>
                  <a:pt x="7" y="476"/>
                </a:lnTo>
                <a:lnTo>
                  <a:pt x="60" y="453"/>
                </a:lnTo>
                <a:lnTo>
                  <a:pt x="55" y="445"/>
                </a:lnTo>
                <a:lnTo>
                  <a:pt x="66" y="436"/>
                </a:lnTo>
                <a:lnTo>
                  <a:pt x="100" y="434"/>
                </a:lnTo>
                <a:lnTo>
                  <a:pt x="116" y="403"/>
                </a:lnTo>
                <a:lnTo>
                  <a:pt x="113" y="362"/>
                </a:lnTo>
                <a:lnTo>
                  <a:pt x="131" y="352"/>
                </a:lnTo>
                <a:lnTo>
                  <a:pt x="125" y="342"/>
                </a:lnTo>
                <a:lnTo>
                  <a:pt x="115" y="358"/>
                </a:lnTo>
                <a:lnTo>
                  <a:pt x="85" y="358"/>
                </a:lnTo>
                <a:lnTo>
                  <a:pt x="79" y="347"/>
                </a:lnTo>
                <a:lnTo>
                  <a:pt x="79" y="337"/>
                </a:lnTo>
                <a:lnTo>
                  <a:pt x="98" y="312"/>
                </a:lnTo>
                <a:lnTo>
                  <a:pt x="133" y="264"/>
                </a:lnTo>
                <a:lnTo>
                  <a:pt x="145" y="300"/>
                </a:lnTo>
                <a:lnTo>
                  <a:pt x="138" y="271"/>
                </a:lnTo>
                <a:lnTo>
                  <a:pt x="142" y="257"/>
                </a:lnTo>
                <a:lnTo>
                  <a:pt x="170" y="267"/>
                </a:lnTo>
                <a:lnTo>
                  <a:pt x="172" y="262"/>
                </a:lnTo>
                <a:lnTo>
                  <a:pt x="166" y="245"/>
                </a:lnTo>
                <a:lnTo>
                  <a:pt x="174" y="231"/>
                </a:lnTo>
                <a:lnTo>
                  <a:pt x="164" y="206"/>
                </a:lnTo>
                <a:lnTo>
                  <a:pt x="183" y="187"/>
                </a:lnTo>
                <a:lnTo>
                  <a:pt x="201" y="196"/>
                </a:lnTo>
                <a:lnTo>
                  <a:pt x="204" y="214"/>
                </a:lnTo>
                <a:lnTo>
                  <a:pt x="235" y="247"/>
                </a:lnTo>
                <a:lnTo>
                  <a:pt x="206" y="194"/>
                </a:lnTo>
                <a:lnTo>
                  <a:pt x="193" y="182"/>
                </a:lnTo>
                <a:lnTo>
                  <a:pt x="215" y="165"/>
                </a:lnTo>
                <a:lnTo>
                  <a:pt x="243" y="154"/>
                </a:lnTo>
                <a:lnTo>
                  <a:pt x="254" y="165"/>
                </a:lnTo>
                <a:lnTo>
                  <a:pt x="247" y="152"/>
                </a:lnTo>
                <a:lnTo>
                  <a:pt x="268" y="148"/>
                </a:lnTo>
                <a:lnTo>
                  <a:pt x="276" y="170"/>
                </a:lnTo>
                <a:lnTo>
                  <a:pt x="277" y="191"/>
                </a:lnTo>
                <a:lnTo>
                  <a:pt x="273" y="224"/>
                </a:lnTo>
                <a:lnTo>
                  <a:pt x="277" y="231"/>
                </a:lnTo>
                <a:lnTo>
                  <a:pt x="276" y="214"/>
                </a:lnTo>
                <a:lnTo>
                  <a:pt x="284" y="198"/>
                </a:lnTo>
                <a:lnTo>
                  <a:pt x="284" y="180"/>
                </a:lnTo>
                <a:lnTo>
                  <a:pt x="285" y="178"/>
                </a:lnTo>
                <a:lnTo>
                  <a:pt x="332" y="217"/>
                </a:lnTo>
                <a:lnTo>
                  <a:pt x="312" y="190"/>
                </a:lnTo>
                <a:lnTo>
                  <a:pt x="334" y="188"/>
                </a:lnTo>
                <a:lnTo>
                  <a:pt x="316" y="163"/>
                </a:lnTo>
                <a:lnTo>
                  <a:pt x="311" y="129"/>
                </a:lnTo>
                <a:lnTo>
                  <a:pt x="338" y="132"/>
                </a:lnTo>
                <a:lnTo>
                  <a:pt x="402" y="206"/>
                </a:lnTo>
                <a:lnTo>
                  <a:pt x="409" y="198"/>
                </a:lnTo>
                <a:lnTo>
                  <a:pt x="398" y="183"/>
                </a:lnTo>
                <a:lnTo>
                  <a:pt x="405" y="172"/>
                </a:lnTo>
                <a:lnTo>
                  <a:pt x="400" y="162"/>
                </a:lnTo>
                <a:lnTo>
                  <a:pt x="403" y="153"/>
                </a:lnTo>
                <a:lnTo>
                  <a:pt x="436" y="159"/>
                </a:lnTo>
                <a:lnTo>
                  <a:pt x="414" y="146"/>
                </a:lnTo>
                <a:lnTo>
                  <a:pt x="387" y="99"/>
                </a:lnTo>
                <a:lnTo>
                  <a:pt x="439" y="100"/>
                </a:lnTo>
                <a:lnTo>
                  <a:pt x="444" y="131"/>
                </a:lnTo>
                <a:lnTo>
                  <a:pt x="445" y="114"/>
                </a:lnTo>
                <a:lnTo>
                  <a:pt x="441" y="103"/>
                </a:lnTo>
                <a:lnTo>
                  <a:pt x="446" y="103"/>
                </a:lnTo>
                <a:lnTo>
                  <a:pt x="465" y="122"/>
                </a:lnTo>
                <a:lnTo>
                  <a:pt x="470" y="144"/>
                </a:lnTo>
                <a:lnTo>
                  <a:pt x="471" y="140"/>
                </a:lnTo>
                <a:lnTo>
                  <a:pt x="468" y="122"/>
                </a:lnTo>
                <a:lnTo>
                  <a:pt x="469" y="109"/>
                </a:lnTo>
                <a:lnTo>
                  <a:pt x="452" y="98"/>
                </a:lnTo>
                <a:lnTo>
                  <a:pt x="383" y="91"/>
                </a:lnTo>
                <a:lnTo>
                  <a:pt x="371" y="77"/>
                </a:lnTo>
                <a:lnTo>
                  <a:pt x="383" y="83"/>
                </a:lnTo>
                <a:lnTo>
                  <a:pt x="380" y="80"/>
                </a:lnTo>
                <a:lnTo>
                  <a:pt x="373" y="72"/>
                </a:lnTo>
                <a:lnTo>
                  <a:pt x="383" y="62"/>
                </a:lnTo>
                <a:lnTo>
                  <a:pt x="420" y="83"/>
                </a:lnTo>
                <a:lnTo>
                  <a:pt x="390" y="57"/>
                </a:lnTo>
                <a:lnTo>
                  <a:pt x="428" y="62"/>
                </a:lnTo>
                <a:lnTo>
                  <a:pt x="411" y="49"/>
                </a:lnTo>
                <a:lnTo>
                  <a:pt x="429" y="40"/>
                </a:lnTo>
                <a:lnTo>
                  <a:pt x="487" y="98"/>
                </a:lnTo>
                <a:lnTo>
                  <a:pt x="481" y="73"/>
                </a:lnTo>
                <a:lnTo>
                  <a:pt x="506" y="72"/>
                </a:lnTo>
                <a:lnTo>
                  <a:pt x="485" y="66"/>
                </a:lnTo>
                <a:lnTo>
                  <a:pt x="512" y="55"/>
                </a:lnTo>
                <a:lnTo>
                  <a:pt x="487" y="49"/>
                </a:lnTo>
                <a:lnTo>
                  <a:pt x="484" y="43"/>
                </a:lnTo>
                <a:lnTo>
                  <a:pt x="485" y="21"/>
                </a:lnTo>
                <a:lnTo>
                  <a:pt x="499" y="30"/>
                </a:lnTo>
                <a:lnTo>
                  <a:pt x="496" y="21"/>
                </a:lnTo>
                <a:lnTo>
                  <a:pt x="502" y="12"/>
                </a:lnTo>
                <a:lnTo>
                  <a:pt x="519" y="30"/>
                </a:lnTo>
                <a:lnTo>
                  <a:pt x="512" y="13"/>
                </a:lnTo>
                <a:lnTo>
                  <a:pt x="517" y="7"/>
                </a:lnTo>
                <a:lnTo>
                  <a:pt x="548" y="0"/>
                </a:lnTo>
                <a:lnTo>
                  <a:pt x="555" y="19"/>
                </a:lnTo>
                <a:lnTo>
                  <a:pt x="552" y="4"/>
                </a:lnTo>
                <a:lnTo>
                  <a:pt x="557" y="0"/>
                </a:lnTo>
                <a:lnTo>
                  <a:pt x="604" y="0"/>
                </a:lnTo>
                <a:lnTo>
                  <a:pt x="664" y="27"/>
                </a:lnTo>
                <a:lnTo>
                  <a:pt x="671" y="38"/>
                </a:lnTo>
                <a:lnTo>
                  <a:pt x="666" y="49"/>
                </a:lnTo>
                <a:lnTo>
                  <a:pt x="615" y="52"/>
                </a:lnTo>
                <a:lnTo>
                  <a:pt x="583" y="67"/>
                </a:lnTo>
                <a:lnTo>
                  <a:pt x="562" y="55"/>
                </a:lnTo>
                <a:lnTo>
                  <a:pt x="574" y="69"/>
                </a:lnTo>
                <a:lnTo>
                  <a:pt x="530" y="84"/>
                </a:lnTo>
                <a:lnTo>
                  <a:pt x="535" y="86"/>
                </a:lnTo>
                <a:lnTo>
                  <a:pt x="533" y="102"/>
                </a:lnTo>
                <a:lnTo>
                  <a:pt x="540" y="84"/>
                </a:lnTo>
                <a:lnTo>
                  <a:pt x="554" y="84"/>
                </a:lnTo>
                <a:lnTo>
                  <a:pt x="555" y="97"/>
                </a:lnTo>
                <a:lnTo>
                  <a:pt x="559" y="79"/>
                </a:lnTo>
                <a:lnTo>
                  <a:pt x="587" y="81"/>
                </a:lnTo>
                <a:lnTo>
                  <a:pt x="605" y="62"/>
                </a:lnTo>
                <a:lnTo>
                  <a:pt x="609" y="58"/>
                </a:lnTo>
                <a:lnTo>
                  <a:pt x="627" y="57"/>
                </a:lnTo>
                <a:lnTo>
                  <a:pt x="680" y="54"/>
                </a:lnTo>
                <a:lnTo>
                  <a:pt x="684" y="74"/>
                </a:lnTo>
                <a:lnTo>
                  <a:pt x="668" y="99"/>
                </a:lnTo>
                <a:lnTo>
                  <a:pt x="695" y="83"/>
                </a:lnTo>
                <a:lnTo>
                  <a:pt x="697" y="85"/>
                </a:lnTo>
                <a:lnTo>
                  <a:pt x="694" y="100"/>
                </a:lnTo>
                <a:lnTo>
                  <a:pt x="703" y="90"/>
                </a:lnTo>
                <a:lnTo>
                  <a:pt x="733" y="116"/>
                </a:lnTo>
                <a:lnTo>
                  <a:pt x="716" y="147"/>
                </a:lnTo>
                <a:lnTo>
                  <a:pt x="679" y="166"/>
                </a:lnTo>
                <a:lnTo>
                  <a:pt x="587" y="160"/>
                </a:lnTo>
                <a:lnTo>
                  <a:pt x="611" y="172"/>
                </a:lnTo>
                <a:lnTo>
                  <a:pt x="569" y="197"/>
                </a:lnTo>
                <a:lnTo>
                  <a:pt x="566" y="204"/>
                </a:lnTo>
                <a:lnTo>
                  <a:pt x="566" y="214"/>
                </a:lnTo>
                <a:lnTo>
                  <a:pt x="624" y="182"/>
                </a:lnTo>
                <a:lnTo>
                  <a:pt x="677" y="182"/>
                </a:lnTo>
                <a:lnTo>
                  <a:pt x="677" y="199"/>
                </a:lnTo>
                <a:lnTo>
                  <a:pt x="675" y="207"/>
                </a:lnTo>
                <a:lnTo>
                  <a:pt x="644" y="231"/>
                </a:lnTo>
                <a:lnTo>
                  <a:pt x="649" y="236"/>
                </a:lnTo>
                <a:lnTo>
                  <a:pt x="644" y="241"/>
                </a:lnTo>
                <a:lnTo>
                  <a:pt x="648" y="242"/>
                </a:lnTo>
                <a:lnTo>
                  <a:pt x="692" y="210"/>
                </a:lnTo>
                <a:lnTo>
                  <a:pt x="695" y="180"/>
                </a:lnTo>
                <a:lnTo>
                  <a:pt x="718" y="173"/>
                </a:lnTo>
                <a:lnTo>
                  <a:pt x="724" y="205"/>
                </a:lnTo>
                <a:lnTo>
                  <a:pt x="720" y="232"/>
                </a:lnTo>
                <a:lnTo>
                  <a:pt x="709" y="251"/>
                </a:lnTo>
                <a:lnTo>
                  <a:pt x="712" y="253"/>
                </a:lnTo>
                <a:lnTo>
                  <a:pt x="697" y="288"/>
                </a:lnTo>
                <a:lnTo>
                  <a:pt x="697" y="295"/>
                </a:lnTo>
                <a:lnTo>
                  <a:pt x="695" y="301"/>
                </a:lnTo>
                <a:lnTo>
                  <a:pt x="689" y="305"/>
                </a:lnTo>
                <a:lnTo>
                  <a:pt x="694" y="305"/>
                </a:lnTo>
                <a:lnTo>
                  <a:pt x="687" y="318"/>
                </a:lnTo>
                <a:lnTo>
                  <a:pt x="696" y="309"/>
                </a:lnTo>
                <a:lnTo>
                  <a:pt x="701" y="288"/>
                </a:lnTo>
                <a:lnTo>
                  <a:pt x="741" y="222"/>
                </a:lnTo>
                <a:lnTo>
                  <a:pt x="752" y="213"/>
                </a:lnTo>
                <a:lnTo>
                  <a:pt x="748" y="221"/>
                </a:lnTo>
                <a:lnTo>
                  <a:pt x="748" y="238"/>
                </a:lnTo>
                <a:lnTo>
                  <a:pt x="762" y="225"/>
                </a:lnTo>
                <a:lnTo>
                  <a:pt x="776" y="237"/>
                </a:lnTo>
                <a:lnTo>
                  <a:pt x="785" y="221"/>
                </a:lnTo>
                <a:lnTo>
                  <a:pt x="782" y="208"/>
                </a:lnTo>
                <a:lnTo>
                  <a:pt x="789" y="211"/>
                </a:lnTo>
                <a:lnTo>
                  <a:pt x="786" y="207"/>
                </a:lnTo>
                <a:lnTo>
                  <a:pt x="786" y="195"/>
                </a:lnTo>
                <a:lnTo>
                  <a:pt x="826" y="190"/>
                </a:lnTo>
                <a:lnTo>
                  <a:pt x="862" y="221"/>
                </a:lnTo>
                <a:lnTo>
                  <a:pt x="836" y="265"/>
                </a:lnTo>
                <a:lnTo>
                  <a:pt x="820" y="270"/>
                </a:lnTo>
                <a:lnTo>
                  <a:pt x="827" y="285"/>
                </a:lnTo>
                <a:lnTo>
                  <a:pt x="808" y="302"/>
                </a:lnTo>
                <a:lnTo>
                  <a:pt x="780" y="295"/>
                </a:lnTo>
                <a:lnTo>
                  <a:pt x="771" y="311"/>
                </a:lnTo>
                <a:lnTo>
                  <a:pt x="733" y="315"/>
                </a:lnTo>
                <a:lnTo>
                  <a:pt x="805" y="318"/>
                </a:lnTo>
                <a:lnTo>
                  <a:pt x="797" y="330"/>
                </a:lnTo>
                <a:lnTo>
                  <a:pt x="799" y="336"/>
                </a:lnTo>
                <a:lnTo>
                  <a:pt x="788" y="345"/>
                </a:lnTo>
                <a:lnTo>
                  <a:pt x="755" y="339"/>
                </a:lnTo>
                <a:lnTo>
                  <a:pt x="743" y="355"/>
                </a:lnTo>
                <a:lnTo>
                  <a:pt x="746" y="356"/>
                </a:lnTo>
                <a:lnTo>
                  <a:pt x="741" y="375"/>
                </a:lnTo>
                <a:lnTo>
                  <a:pt x="747" y="383"/>
                </a:lnTo>
                <a:lnTo>
                  <a:pt x="753" y="376"/>
                </a:lnTo>
                <a:lnTo>
                  <a:pt x="748" y="378"/>
                </a:lnTo>
                <a:lnTo>
                  <a:pt x="751" y="365"/>
                </a:lnTo>
                <a:lnTo>
                  <a:pt x="762" y="355"/>
                </a:lnTo>
                <a:lnTo>
                  <a:pt x="788" y="358"/>
                </a:lnTo>
                <a:lnTo>
                  <a:pt x="777" y="383"/>
                </a:lnTo>
                <a:lnTo>
                  <a:pt x="759" y="384"/>
                </a:lnTo>
                <a:lnTo>
                  <a:pt x="754" y="406"/>
                </a:lnTo>
                <a:lnTo>
                  <a:pt x="756" y="414"/>
                </a:lnTo>
                <a:lnTo>
                  <a:pt x="753" y="429"/>
                </a:lnTo>
                <a:lnTo>
                  <a:pt x="758" y="416"/>
                </a:lnTo>
                <a:lnTo>
                  <a:pt x="764" y="418"/>
                </a:lnTo>
                <a:lnTo>
                  <a:pt x="763" y="425"/>
                </a:lnTo>
                <a:lnTo>
                  <a:pt x="760" y="420"/>
                </a:lnTo>
                <a:lnTo>
                  <a:pt x="750" y="436"/>
                </a:lnTo>
                <a:lnTo>
                  <a:pt x="752" y="444"/>
                </a:lnTo>
                <a:lnTo>
                  <a:pt x="751" y="450"/>
                </a:lnTo>
                <a:lnTo>
                  <a:pt x="735" y="455"/>
                </a:lnTo>
                <a:lnTo>
                  <a:pt x="738" y="464"/>
                </a:lnTo>
                <a:lnTo>
                  <a:pt x="731" y="467"/>
                </a:lnTo>
                <a:lnTo>
                  <a:pt x="739" y="468"/>
                </a:lnTo>
                <a:lnTo>
                  <a:pt x="732" y="491"/>
                </a:lnTo>
                <a:lnTo>
                  <a:pt x="733" y="497"/>
                </a:lnTo>
                <a:lnTo>
                  <a:pt x="727" y="503"/>
                </a:lnTo>
                <a:lnTo>
                  <a:pt x="731" y="505"/>
                </a:lnTo>
                <a:lnTo>
                  <a:pt x="723" y="533"/>
                </a:lnTo>
                <a:lnTo>
                  <a:pt x="731" y="535"/>
                </a:lnTo>
                <a:lnTo>
                  <a:pt x="739" y="511"/>
                </a:lnTo>
                <a:lnTo>
                  <a:pt x="762" y="528"/>
                </a:lnTo>
                <a:lnTo>
                  <a:pt x="766" y="537"/>
                </a:lnTo>
                <a:lnTo>
                  <a:pt x="761" y="540"/>
                </a:lnTo>
                <a:lnTo>
                  <a:pt x="748" y="530"/>
                </a:lnTo>
                <a:lnTo>
                  <a:pt x="739" y="535"/>
                </a:lnTo>
                <a:lnTo>
                  <a:pt x="747" y="539"/>
                </a:lnTo>
                <a:lnTo>
                  <a:pt x="742" y="542"/>
                </a:lnTo>
                <a:lnTo>
                  <a:pt x="746" y="545"/>
                </a:lnTo>
                <a:lnTo>
                  <a:pt x="736" y="543"/>
                </a:lnTo>
                <a:lnTo>
                  <a:pt x="751" y="548"/>
                </a:lnTo>
                <a:lnTo>
                  <a:pt x="740" y="551"/>
                </a:lnTo>
                <a:lnTo>
                  <a:pt x="755" y="553"/>
                </a:lnTo>
                <a:lnTo>
                  <a:pt x="759" y="562"/>
                </a:lnTo>
                <a:lnTo>
                  <a:pt x="774" y="555"/>
                </a:lnTo>
                <a:lnTo>
                  <a:pt x="778" y="581"/>
                </a:lnTo>
                <a:lnTo>
                  <a:pt x="773" y="593"/>
                </a:lnTo>
                <a:lnTo>
                  <a:pt x="737" y="578"/>
                </a:lnTo>
                <a:lnTo>
                  <a:pt x="743" y="582"/>
                </a:lnTo>
                <a:lnTo>
                  <a:pt x="740" y="585"/>
                </a:lnTo>
                <a:lnTo>
                  <a:pt x="727" y="585"/>
                </a:lnTo>
                <a:lnTo>
                  <a:pt x="738" y="587"/>
                </a:lnTo>
                <a:lnTo>
                  <a:pt x="728" y="600"/>
                </a:lnTo>
                <a:lnTo>
                  <a:pt x="719" y="587"/>
                </a:lnTo>
                <a:lnTo>
                  <a:pt x="713" y="597"/>
                </a:lnTo>
                <a:lnTo>
                  <a:pt x="718" y="608"/>
                </a:lnTo>
                <a:lnTo>
                  <a:pt x="725" y="602"/>
                </a:lnTo>
                <a:lnTo>
                  <a:pt x="728" y="607"/>
                </a:lnTo>
                <a:lnTo>
                  <a:pt x="723" y="610"/>
                </a:lnTo>
                <a:lnTo>
                  <a:pt x="728" y="610"/>
                </a:lnTo>
                <a:lnTo>
                  <a:pt x="725" y="612"/>
                </a:lnTo>
                <a:lnTo>
                  <a:pt x="724" y="613"/>
                </a:lnTo>
                <a:lnTo>
                  <a:pt x="716" y="612"/>
                </a:lnTo>
                <a:lnTo>
                  <a:pt x="720" y="614"/>
                </a:lnTo>
                <a:lnTo>
                  <a:pt x="727" y="613"/>
                </a:lnTo>
                <a:lnTo>
                  <a:pt x="729" y="612"/>
                </a:lnTo>
                <a:lnTo>
                  <a:pt x="727" y="623"/>
                </a:lnTo>
                <a:lnTo>
                  <a:pt x="729" y="625"/>
                </a:lnTo>
                <a:lnTo>
                  <a:pt x="746" y="630"/>
                </a:lnTo>
                <a:lnTo>
                  <a:pt x="737" y="620"/>
                </a:lnTo>
                <a:lnTo>
                  <a:pt x="756" y="630"/>
                </a:lnTo>
                <a:lnTo>
                  <a:pt x="746" y="640"/>
                </a:lnTo>
                <a:lnTo>
                  <a:pt x="723" y="639"/>
                </a:lnTo>
                <a:lnTo>
                  <a:pt x="755" y="645"/>
                </a:lnTo>
                <a:lnTo>
                  <a:pt x="761" y="672"/>
                </a:lnTo>
                <a:lnTo>
                  <a:pt x="757" y="687"/>
                </a:lnTo>
                <a:lnTo>
                  <a:pt x="722" y="658"/>
                </a:lnTo>
                <a:lnTo>
                  <a:pt x="731" y="669"/>
                </a:lnTo>
                <a:lnTo>
                  <a:pt x="716" y="664"/>
                </a:lnTo>
                <a:lnTo>
                  <a:pt x="743" y="684"/>
                </a:lnTo>
                <a:lnTo>
                  <a:pt x="727" y="696"/>
                </a:lnTo>
                <a:lnTo>
                  <a:pt x="717" y="686"/>
                </a:lnTo>
                <a:lnTo>
                  <a:pt x="727" y="697"/>
                </a:lnTo>
                <a:lnTo>
                  <a:pt x="742" y="691"/>
                </a:lnTo>
                <a:lnTo>
                  <a:pt x="740" y="703"/>
                </a:lnTo>
                <a:lnTo>
                  <a:pt x="743" y="709"/>
                </a:lnTo>
                <a:lnTo>
                  <a:pt x="736" y="713"/>
                </a:lnTo>
                <a:lnTo>
                  <a:pt x="739" y="714"/>
                </a:lnTo>
                <a:lnTo>
                  <a:pt x="761" y="712"/>
                </a:lnTo>
                <a:lnTo>
                  <a:pt x="762" y="720"/>
                </a:lnTo>
                <a:lnTo>
                  <a:pt x="766" y="722"/>
                </a:lnTo>
                <a:lnTo>
                  <a:pt x="760" y="734"/>
                </a:lnTo>
                <a:lnTo>
                  <a:pt x="722" y="717"/>
                </a:lnTo>
                <a:lnTo>
                  <a:pt x="727" y="726"/>
                </a:lnTo>
                <a:lnTo>
                  <a:pt x="716" y="732"/>
                </a:lnTo>
                <a:lnTo>
                  <a:pt x="723" y="735"/>
                </a:lnTo>
                <a:lnTo>
                  <a:pt x="716" y="744"/>
                </a:lnTo>
                <a:lnTo>
                  <a:pt x="723" y="748"/>
                </a:lnTo>
                <a:lnTo>
                  <a:pt x="725" y="766"/>
                </a:lnTo>
                <a:lnTo>
                  <a:pt x="727" y="763"/>
                </a:lnTo>
                <a:lnTo>
                  <a:pt x="724" y="747"/>
                </a:lnTo>
                <a:lnTo>
                  <a:pt x="727" y="745"/>
                </a:lnTo>
                <a:lnTo>
                  <a:pt x="747" y="754"/>
                </a:lnTo>
                <a:lnTo>
                  <a:pt x="744" y="762"/>
                </a:lnTo>
                <a:lnTo>
                  <a:pt x="745" y="775"/>
                </a:lnTo>
                <a:lnTo>
                  <a:pt x="729" y="774"/>
                </a:lnTo>
                <a:lnTo>
                  <a:pt x="718" y="785"/>
                </a:lnTo>
                <a:lnTo>
                  <a:pt x="702" y="776"/>
                </a:lnTo>
                <a:lnTo>
                  <a:pt x="694" y="763"/>
                </a:lnTo>
                <a:lnTo>
                  <a:pt x="713" y="771"/>
                </a:lnTo>
                <a:lnTo>
                  <a:pt x="720" y="767"/>
                </a:lnTo>
                <a:lnTo>
                  <a:pt x="713" y="770"/>
                </a:lnTo>
                <a:lnTo>
                  <a:pt x="694" y="757"/>
                </a:lnTo>
                <a:lnTo>
                  <a:pt x="689" y="763"/>
                </a:lnTo>
                <a:lnTo>
                  <a:pt x="688" y="771"/>
                </a:lnTo>
                <a:lnTo>
                  <a:pt x="671" y="750"/>
                </a:lnTo>
                <a:lnTo>
                  <a:pt x="685" y="772"/>
                </a:lnTo>
                <a:lnTo>
                  <a:pt x="664" y="786"/>
                </a:lnTo>
                <a:lnTo>
                  <a:pt x="646" y="775"/>
                </a:lnTo>
                <a:lnTo>
                  <a:pt x="661" y="785"/>
                </a:lnTo>
                <a:lnTo>
                  <a:pt x="642" y="791"/>
                </a:lnTo>
                <a:lnTo>
                  <a:pt x="646" y="792"/>
                </a:lnTo>
                <a:lnTo>
                  <a:pt x="645" y="801"/>
                </a:lnTo>
                <a:lnTo>
                  <a:pt x="648" y="792"/>
                </a:lnTo>
                <a:lnTo>
                  <a:pt x="660" y="788"/>
                </a:lnTo>
                <a:lnTo>
                  <a:pt x="680" y="797"/>
                </a:lnTo>
                <a:lnTo>
                  <a:pt x="666" y="808"/>
                </a:lnTo>
                <a:lnTo>
                  <a:pt x="647" y="806"/>
                </a:lnTo>
                <a:lnTo>
                  <a:pt x="660" y="808"/>
                </a:lnTo>
                <a:lnTo>
                  <a:pt x="655" y="811"/>
                </a:lnTo>
                <a:lnTo>
                  <a:pt x="662" y="811"/>
                </a:lnTo>
                <a:lnTo>
                  <a:pt x="660" y="818"/>
                </a:lnTo>
                <a:lnTo>
                  <a:pt x="672" y="805"/>
                </a:lnTo>
                <a:lnTo>
                  <a:pt x="683" y="811"/>
                </a:lnTo>
                <a:lnTo>
                  <a:pt x="686" y="819"/>
                </a:lnTo>
                <a:lnTo>
                  <a:pt x="685" y="822"/>
                </a:lnTo>
                <a:lnTo>
                  <a:pt x="668" y="826"/>
                </a:lnTo>
                <a:lnTo>
                  <a:pt x="676" y="827"/>
                </a:lnTo>
                <a:lnTo>
                  <a:pt x="673" y="839"/>
                </a:lnTo>
                <a:lnTo>
                  <a:pt x="678" y="828"/>
                </a:lnTo>
                <a:lnTo>
                  <a:pt x="687" y="826"/>
                </a:lnTo>
                <a:lnTo>
                  <a:pt x="716" y="849"/>
                </a:lnTo>
                <a:lnTo>
                  <a:pt x="707" y="860"/>
                </a:lnTo>
                <a:lnTo>
                  <a:pt x="717" y="854"/>
                </a:lnTo>
                <a:lnTo>
                  <a:pt x="714" y="860"/>
                </a:lnTo>
                <a:lnTo>
                  <a:pt x="714" y="864"/>
                </a:lnTo>
                <a:lnTo>
                  <a:pt x="724" y="857"/>
                </a:lnTo>
                <a:lnTo>
                  <a:pt x="716" y="868"/>
                </a:lnTo>
                <a:lnTo>
                  <a:pt x="717" y="879"/>
                </a:lnTo>
                <a:lnTo>
                  <a:pt x="722" y="868"/>
                </a:lnTo>
                <a:lnTo>
                  <a:pt x="726" y="867"/>
                </a:lnTo>
                <a:lnTo>
                  <a:pt x="728" y="872"/>
                </a:lnTo>
                <a:lnTo>
                  <a:pt x="725" y="876"/>
                </a:lnTo>
                <a:lnTo>
                  <a:pt x="729" y="875"/>
                </a:lnTo>
                <a:lnTo>
                  <a:pt x="724" y="878"/>
                </a:lnTo>
                <a:lnTo>
                  <a:pt x="727" y="879"/>
                </a:lnTo>
                <a:lnTo>
                  <a:pt x="726" y="885"/>
                </a:lnTo>
                <a:lnTo>
                  <a:pt x="718" y="887"/>
                </a:lnTo>
                <a:lnTo>
                  <a:pt x="729" y="891"/>
                </a:lnTo>
                <a:lnTo>
                  <a:pt x="724" y="898"/>
                </a:lnTo>
                <a:lnTo>
                  <a:pt x="728" y="898"/>
                </a:lnTo>
                <a:lnTo>
                  <a:pt x="729" y="902"/>
                </a:lnTo>
                <a:lnTo>
                  <a:pt x="726" y="907"/>
                </a:lnTo>
                <a:lnTo>
                  <a:pt x="731" y="909"/>
                </a:lnTo>
                <a:lnTo>
                  <a:pt x="724" y="915"/>
                </a:lnTo>
                <a:lnTo>
                  <a:pt x="717" y="913"/>
                </a:lnTo>
                <a:lnTo>
                  <a:pt x="716" y="896"/>
                </a:lnTo>
                <a:lnTo>
                  <a:pt x="714" y="902"/>
                </a:lnTo>
                <a:lnTo>
                  <a:pt x="713" y="914"/>
                </a:lnTo>
                <a:lnTo>
                  <a:pt x="697" y="908"/>
                </a:lnTo>
                <a:lnTo>
                  <a:pt x="692" y="899"/>
                </a:lnTo>
                <a:lnTo>
                  <a:pt x="691" y="885"/>
                </a:lnTo>
                <a:lnTo>
                  <a:pt x="676" y="872"/>
                </a:lnTo>
                <a:lnTo>
                  <a:pt x="672" y="866"/>
                </a:lnTo>
                <a:lnTo>
                  <a:pt x="653" y="864"/>
                </a:lnTo>
                <a:lnTo>
                  <a:pt x="642" y="848"/>
                </a:lnTo>
                <a:lnTo>
                  <a:pt x="628" y="841"/>
                </a:lnTo>
                <a:lnTo>
                  <a:pt x="648" y="858"/>
                </a:lnTo>
                <a:lnTo>
                  <a:pt x="631" y="865"/>
                </a:lnTo>
                <a:lnTo>
                  <a:pt x="646" y="862"/>
                </a:lnTo>
                <a:lnTo>
                  <a:pt x="675" y="874"/>
                </a:lnTo>
                <a:lnTo>
                  <a:pt x="673" y="880"/>
                </a:lnTo>
                <a:lnTo>
                  <a:pt x="670" y="879"/>
                </a:lnTo>
                <a:lnTo>
                  <a:pt x="672" y="882"/>
                </a:lnTo>
                <a:lnTo>
                  <a:pt x="656" y="892"/>
                </a:lnTo>
                <a:lnTo>
                  <a:pt x="645" y="892"/>
                </a:lnTo>
                <a:lnTo>
                  <a:pt x="639" y="884"/>
                </a:lnTo>
                <a:lnTo>
                  <a:pt x="644" y="891"/>
                </a:lnTo>
                <a:lnTo>
                  <a:pt x="632" y="890"/>
                </a:lnTo>
                <a:lnTo>
                  <a:pt x="639" y="895"/>
                </a:lnTo>
                <a:lnTo>
                  <a:pt x="634" y="909"/>
                </a:lnTo>
                <a:lnTo>
                  <a:pt x="621" y="913"/>
                </a:lnTo>
                <a:lnTo>
                  <a:pt x="635" y="917"/>
                </a:lnTo>
                <a:lnTo>
                  <a:pt x="660" y="913"/>
                </a:lnTo>
                <a:lnTo>
                  <a:pt x="661" y="916"/>
                </a:lnTo>
                <a:lnTo>
                  <a:pt x="658" y="919"/>
                </a:lnTo>
                <a:lnTo>
                  <a:pt x="630" y="928"/>
                </a:lnTo>
                <a:lnTo>
                  <a:pt x="646" y="934"/>
                </a:lnTo>
                <a:lnTo>
                  <a:pt x="653" y="921"/>
                </a:lnTo>
                <a:lnTo>
                  <a:pt x="662" y="923"/>
                </a:lnTo>
                <a:lnTo>
                  <a:pt x="677" y="914"/>
                </a:lnTo>
                <a:lnTo>
                  <a:pt x="676" y="920"/>
                </a:lnTo>
                <a:lnTo>
                  <a:pt x="680" y="917"/>
                </a:lnTo>
                <a:lnTo>
                  <a:pt x="701" y="928"/>
                </a:lnTo>
                <a:lnTo>
                  <a:pt x="721" y="925"/>
                </a:lnTo>
                <a:lnTo>
                  <a:pt x="719" y="931"/>
                </a:lnTo>
                <a:lnTo>
                  <a:pt x="708" y="934"/>
                </a:lnTo>
                <a:lnTo>
                  <a:pt x="705" y="937"/>
                </a:lnTo>
                <a:lnTo>
                  <a:pt x="709" y="942"/>
                </a:lnTo>
                <a:lnTo>
                  <a:pt x="703" y="938"/>
                </a:lnTo>
                <a:lnTo>
                  <a:pt x="705" y="942"/>
                </a:lnTo>
                <a:lnTo>
                  <a:pt x="695" y="942"/>
                </a:lnTo>
                <a:lnTo>
                  <a:pt x="699" y="944"/>
                </a:lnTo>
                <a:lnTo>
                  <a:pt x="699" y="950"/>
                </a:lnTo>
                <a:lnTo>
                  <a:pt x="690" y="948"/>
                </a:lnTo>
                <a:lnTo>
                  <a:pt x="694" y="952"/>
                </a:lnTo>
                <a:lnTo>
                  <a:pt x="693" y="955"/>
                </a:lnTo>
                <a:lnTo>
                  <a:pt x="686" y="956"/>
                </a:lnTo>
                <a:lnTo>
                  <a:pt x="685" y="962"/>
                </a:lnTo>
                <a:lnTo>
                  <a:pt x="678" y="962"/>
                </a:lnTo>
                <a:lnTo>
                  <a:pt x="680" y="967"/>
                </a:lnTo>
                <a:lnTo>
                  <a:pt x="672" y="968"/>
                </a:lnTo>
                <a:lnTo>
                  <a:pt x="674" y="974"/>
                </a:lnTo>
                <a:lnTo>
                  <a:pt x="661" y="985"/>
                </a:lnTo>
                <a:lnTo>
                  <a:pt x="644" y="993"/>
                </a:lnTo>
                <a:lnTo>
                  <a:pt x="638" y="989"/>
                </a:lnTo>
                <a:lnTo>
                  <a:pt x="638" y="994"/>
                </a:lnTo>
                <a:lnTo>
                  <a:pt x="626" y="998"/>
                </a:lnTo>
                <a:lnTo>
                  <a:pt x="621" y="996"/>
                </a:lnTo>
                <a:lnTo>
                  <a:pt x="622" y="1000"/>
                </a:lnTo>
                <a:lnTo>
                  <a:pt x="618" y="1003"/>
                </a:lnTo>
                <a:lnTo>
                  <a:pt x="611" y="995"/>
                </a:lnTo>
                <a:lnTo>
                  <a:pt x="607" y="1001"/>
                </a:lnTo>
                <a:lnTo>
                  <a:pt x="610" y="1006"/>
                </a:lnTo>
                <a:lnTo>
                  <a:pt x="599" y="1001"/>
                </a:lnTo>
                <a:lnTo>
                  <a:pt x="604" y="1008"/>
                </a:lnTo>
                <a:lnTo>
                  <a:pt x="595" y="1009"/>
                </a:lnTo>
                <a:lnTo>
                  <a:pt x="585" y="1007"/>
                </a:lnTo>
                <a:lnTo>
                  <a:pt x="585" y="1003"/>
                </a:lnTo>
                <a:lnTo>
                  <a:pt x="588" y="1002"/>
                </a:lnTo>
                <a:lnTo>
                  <a:pt x="581" y="1001"/>
                </a:lnTo>
                <a:lnTo>
                  <a:pt x="574" y="987"/>
                </a:lnTo>
                <a:lnTo>
                  <a:pt x="574" y="994"/>
                </a:lnTo>
                <a:lnTo>
                  <a:pt x="580" y="1001"/>
                </a:lnTo>
                <a:lnTo>
                  <a:pt x="576" y="1003"/>
                </a:lnTo>
                <a:lnTo>
                  <a:pt x="581" y="1007"/>
                </a:lnTo>
                <a:lnTo>
                  <a:pt x="580" y="1016"/>
                </a:lnTo>
                <a:lnTo>
                  <a:pt x="565" y="1023"/>
                </a:lnTo>
                <a:lnTo>
                  <a:pt x="566" y="1024"/>
                </a:lnTo>
                <a:lnTo>
                  <a:pt x="564" y="1033"/>
                </a:lnTo>
                <a:lnTo>
                  <a:pt x="559" y="1034"/>
                </a:lnTo>
                <a:lnTo>
                  <a:pt x="562" y="1039"/>
                </a:lnTo>
                <a:lnTo>
                  <a:pt x="553" y="1048"/>
                </a:lnTo>
                <a:lnTo>
                  <a:pt x="549" y="1063"/>
                </a:lnTo>
                <a:lnTo>
                  <a:pt x="547" y="1057"/>
                </a:lnTo>
                <a:lnTo>
                  <a:pt x="547" y="1064"/>
                </a:lnTo>
                <a:lnTo>
                  <a:pt x="544" y="1070"/>
                </a:lnTo>
                <a:lnTo>
                  <a:pt x="539" y="1073"/>
                </a:lnTo>
                <a:lnTo>
                  <a:pt x="537" y="1069"/>
                </a:lnTo>
                <a:lnTo>
                  <a:pt x="536" y="1072"/>
                </a:lnTo>
                <a:lnTo>
                  <a:pt x="538" y="1074"/>
                </a:lnTo>
                <a:lnTo>
                  <a:pt x="536" y="1075"/>
                </a:lnTo>
                <a:lnTo>
                  <a:pt x="527" y="1068"/>
                </a:lnTo>
                <a:lnTo>
                  <a:pt x="531" y="1075"/>
                </a:lnTo>
                <a:lnTo>
                  <a:pt x="531" y="1080"/>
                </a:lnTo>
                <a:lnTo>
                  <a:pt x="520" y="1087"/>
                </a:lnTo>
                <a:lnTo>
                  <a:pt x="520" y="1080"/>
                </a:lnTo>
                <a:lnTo>
                  <a:pt x="517" y="1081"/>
                </a:lnTo>
                <a:lnTo>
                  <a:pt x="517" y="1084"/>
                </a:lnTo>
                <a:lnTo>
                  <a:pt x="511" y="1089"/>
                </a:lnTo>
                <a:lnTo>
                  <a:pt x="509" y="1081"/>
                </a:lnTo>
                <a:lnTo>
                  <a:pt x="508" y="1091"/>
                </a:lnTo>
                <a:lnTo>
                  <a:pt x="499" y="1082"/>
                </a:lnTo>
                <a:lnTo>
                  <a:pt x="508" y="1072"/>
                </a:lnTo>
                <a:lnTo>
                  <a:pt x="495" y="1070"/>
                </a:lnTo>
                <a:lnTo>
                  <a:pt x="501" y="1074"/>
                </a:lnTo>
                <a:lnTo>
                  <a:pt x="497" y="1075"/>
                </a:lnTo>
                <a:lnTo>
                  <a:pt x="498" y="1076"/>
                </a:lnTo>
                <a:lnTo>
                  <a:pt x="496" y="1087"/>
                </a:lnTo>
                <a:lnTo>
                  <a:pt x="490" y="1082"/>
                </a:lnTo>
                <a:lnTo>
                  <a:pt x="495" y="1090"/>
                </a:lnTo>
                <a:lnTo>
                  <a:pt x="493" y="1096"/>
                </a:lnTo>
                <a:lnTo>
                  <a:pt x="486" y="1094"/>
                </a:lnTo>
                <a:lnTo>
                  <a:pt x="487" y="1098"/>
                </a:lnTo>
                <a:lnTo>
                  <a:pt x="481" y="1099"/>
                </a:lnTo>
                <a:lnTo>
                  <a:pt x="478" y="1093"/>
                </a:lnTo>
                <a:lnTo>
                  <a:pt x="479" y="1098"/>
                </a:lnTo>
                <a:lnTo>
                  <a:pt x="473" y="1095"/>
                </a:lnTo>
                <a:lnTo>
                  <a:pt x="470" y="1100"/>
                </a:lnTo>
                <a:lnTo>
                  <a:pt x="465" y="1100"/>
                </a:lnTo>
                <a:lnTo>
                  <a:pt x="471" y="1103"/>
                </a:lnTo>
                <a:lnTo>
                  <a:pt x="469" y="1105"/>
                </a:lnTo>
                <a:lnTo>
                  <a:pt x="471" y="1109"/>
                </a:lnTo>
                <a:lnTo>
                  <a:pt x="466" y="1116"/>
                </a:lnTo>
                <a:lnTo>
                  <a:pt x="460" y="1113"/>
                </a:lnTo>
                <a:lnTo>
                  <a:pt x="452" y="1119"/>
                </a:lnTo>
                <a:lnTo>
                  <a:pt x="458" y="1126"/>
                </a:lnTo>
                <a:lnTo>
                  <a:pt x="460" y="1128"/>
                </a:lnTo>
                <a:lnTo>
                  <a:pt x="459" y="1130"/>
                </a:lnTo>
                <a:lnTo>
                  <a:pt x="459" y="1135"/>
                </a:lnTo>
                <a:lnTo>
                  <a:pt x="463" y="1139"/>
                </a:lnTo>
                <a:lnTo>
                  <a:pt x="446" y="1141"/>
                </a:lnTo>
                <a:lnTo>
                  <a:pt x="460" y="1146"/>
                </a:lnTo>
                <a:lnTo>
                  <a:pt x="456" y="1152"/>
                </a:lnTo>
                <a:lnTo>
                  <a:pt x="459" y="1153"/>
                </a:lnTo>
                <a:lnTo>
                  <a:pt x="461" y="1160"/>
                </a:lnTo>
                <a:lnTo>
                  <a:pt x="445" y="1157"/>
                </a:lnTo>
                <a:lnTo>
                  <a:pt x="455" y="1161"/>
                </a:lnTo>
                <a:lnTo>
                  <a:pt x="458" y="1166"/>
                </a:lnTo>
                <a:lnTo>
                  <a:pt x="451" y="1166"/>
                </a:lnTo>
                <a:lnTo>
                  <a:pt x="454" y="1169"/>
                </a:lnTo>
                <a:lnTo>
                  <a:pt x="452" y="1170"/>
                </a:lnTo>
                <a:lnTo>
                  <a:pt x="448" y="1164"/>
                </a:lnTo>
                <a:lnTo>
                  <a:pt x="451" y="1169"/>
                </a:lnTo>
                <a:lnTo>
                  <a:pt x="445" y="1167"/>
                </a:lnTo>
                <a:lnTo>
                  <a:pt x="452" y="1172"/>
                </a:lnTo>
                <a:lnTo>
                  <a:pt x="441" y="1167"/>
                </a:lnTo>
                <a:lnTo>
                  <a:pt x="448" y="1178"/>
                </a:lnTo>
                <a:lnTo>
                  <a:pt x="440" y="1174"/>
                </a:lnTo>
                <a:lnTo>
                  <a:pt x="446" y="1180"/>
                </a:lnTo>
                <a:lnTo>
                  <a:pt x="444" y="1181"/>
                </a:lnTo>
                <a:lnTo>
                  <a:pt x="445" y="1182"/>
                </a:lnTo>
                <a:lnTo>
                  <a:pt x="443" y="1187"/>
                </a:lnTo>
                <a:lnTo>
                  <a:pt x="435" y="1188"/>
                </a:lnTo>
                <a:lnTo>
                  <a:pt x="436" y="1184"/>
                </a:lnTo>
                <a:lnTo>
                  <a:pt x="432" y="1191"/>
                </a:lnTo>
                <a:lnTo>
                  <a:pt x="424" y="1190"/>
                </a:lnTo>
                <a:lnTo>
                  <a:pt x="437" y="1201"/>
                </a:lnTo>
                <a:lnTo>
                  <a:pt x="426" y="1197"/>
                </a:lnTo>
                <a:lnTo>
                  <a:pt x="436" y="1205"/>
                </a:lnTo>
                <a:lnTo>
                  <a:pt x="432" y="1214"/>
                </a:lnTo>
                <a:lnTo>
                  <a:pt x="438" y="1212"/>
                </a:lnTo>
                <a:lnTo>
                  <a:pt x="434" y="1215"/>
                </a:lnTo>
                <a:lnTo>
                  <a:pt x="437" y="1218"/>
                </a:lnTo>
                <a:lnTo>
                  <a:pt x="428" y="1219"/>
                </a:lnTo>
                <a:lnTo>
                  <a:pt x="434" y="1223"/>
                </a:lnTo>
                <a:lnTo>
                  <a:pt x="425" y="1225"/>
                </a:lnTo>
                <a:lnTo>
                  <a:pt x="432" y="1226"/>
                </a:lnTo>
                <a:lnTo>
                  <a:pt x="434" y="1231"/>
                </a:lnTo>
                <a:lnTo>
                  <a:pt x="431" y="1233"/>
                </a:lnTo>
                <a:lnTo>
                  <a:pt x="422" y="1232"/>
                </a:lnTo>
                <a:lnTo>
                  <a:pt x="430" y="1235"/>
                </a:lnTo>
                <a:lnTo>
                  <a:pt x="424" y="1236"/>
                </a:lnTo>
                <a:lnTo>
                  <a:pt x="431" y="1239"/>
                </a:lnTo>
                <a:lnTo>
                  <a:pt x="417" y="1239"/>
                </a:lnTo>
                <a:lnTo>
                  <a:pt x="430" y="1240"/>
                </a:lnTo>
                <a:lnTo>
                  <a:pt x="425" y="1245"/>
                </a:lnTo>
                <a:lnTo>
                  <a:pt x="419" y="1244"/>
                </a:lnTo>
                <a:lnTo>
                  <a:pt x="429" y="1248"/>
                </a:lnTo>
                <a:lnTo>
                  <a:pt x="418" y="1247"/>
                </a:lnTo>
                <a:lnTo>
                  <a:pt x="429" y="1250"/>
                </a:lnTo>
                <a:lnTo>
                  <a:pt x="424" y="1252"/>
                </a:lnTo>
                <a:lnTo>
                  <a:pt x="429" y="1251"/>
                </a:lnTo>
                <a:lnTo>
                  <a:pt x="428" y="1255"/>
                </a:lnTo>
                <a:lnTo>
                  <a:pt x="421" y="1255"/>
                </a:lnTo>
                <a:lnTo>
                  <a:pt x="422" y="1258"/>
                </a:lnTo>
                <a:lnTo>
                  <a:pt x="415" y="1251"/>
                </a:lnTo>
                <a:lnTo>
                  <a:pt x="417" y="1255"/>
                </a:lnTo>
                <a:lnTo>
                  <a:pt x="409" y="1253"/>
                </a:lnTo>
                <a:lnTo>
                  <a:pt x="421" y="1258"/>
                </a:lnTo>
                <a:lnTo>
                  <a:pt x="417" y="1262"/>
                </a:lnTo>
                <a:lnTo>
                  <a:pt x="423" y="1260"/>
                </a:lnTo>
                <a:lnTo>
                  <a:pt x="424" y="1263"/>
                </a:lnTo>
                <a:lnTo>
                  <a:pt x="421" y="1265"/>
                </a:lnTo>
                <a:lnTo>
                  <a:pt x="424" y="1269"/>
                </a:lnTo>
                <a:lnTo>
                  <a:pt x="410" y="1266"/>
                </a:lnTo>
                <a:lnTo>
                  <a:pt x="411" y="1262"/>
                </a:lnTo>
                <a:lnTo>
                  <a:pt x="410" y="1260"/>
                </a:lnTo>
                <a:lnTo>
                  <a:pt x="405" y="1267"/>
                </a:lnTo>
                <a:lnTo>
                  <a:pt x="403" y="1271"/>
                </a:lnTo>
                <a:lnTo>
                  <a:pt x="395" y="1269"/>
                </a:lnTo>
                <a:lnTo>
                  <a:pt x="405" y="1258"/>
                </a:lnTo>
                <a:lnTo>
                  <a:pt x="394" y="1267"/>
                </a:lnTo>
                <a:lnTo>
                  <a:pt x="402" y="1250"/>
                </a:lnTo>
                <a:lnTo>
                  <a:pt x="394" y="1259"/>
                </a:lnTo>
                <a:lnTo>
                  <a:pt x="396" y="1252"/>
                </a:lnTo>
                <a:lnTo>
                  <a:pt x="390" y="1257"/>
                </a:lnTo>
                <a:lnTo>
                  <a:pt x="393" y="1251"/>
                </a:lnTo>
                <a:lnTo>
                  <a:pt x="389" y="1258"/>
                </a:lnTo>
                <a:lnTo>
                  <a:pt x="388" y="1253"/>
                </a:lnTo>
                <a:lnTo>
                  <a:pt x="383" y="1254"/>
                </a:lnTo>
                <a:lnTo>
                  <a:pt x="394" y="1245"/>
                </a:lnTo>
                <a:lnTo>
                  <a:pt x="392" y="1242"/>
                </a:lnTo>
                <a:lnTo>
                  <a:pt x="387" y="1249"/>
                </a:lnTo>
                <a:lnTo>
                  <a:pt x="380" y="1249"/>
                </a:lnTo>
                <a:lnTo>
                  <a:pt x="391" y="1243"/>
                </a:lnTo>
                <a:lnTo>
                  <a:pt x="394" y="1239"/>
                </a:lnTo>
                <a:lnTo>
                  <a:pt x="394" y="1236"/>
                </a:lnTo>
                <a:lnTo>
                  <a:pt x="392" y="1240"/>
                </a:lnTo>
                <a:lnTo>
                  <a:pt x="391" y="1239"/>
                </a:lnTo>
                <a:lnTo>
                  <a:pt x="390" y="1235"/>
                </a:lnTo>
                <a:lnTo>
                  <a:pt x="389" y="1241"/>
                </a:lnTo>
                <a:lnTo>
                  <a:pt x="388" y="1242"/>
                </a:lnTo>
                <a:lnTo>
                  <a:pt x="383" y="1245"/>
                </a:lnTo>
                <a:lnTo>
                  <a:pt x="388" y="1238"/>
                </a:lnTo>
                <a:lnTo>
                  <a:pt x="385" y="1236"/>
                </a:lnTo>
                <a:lnTo>
                  <a:pt x="386" y="1232"/>
                </a:lnTo>
                <a:lnTo>
                  <a:pt x="383" y="1236"/>
                </a:lnTo>
                <a:lnTo>
                  <a:pt x="386" y="1237"/>
                </a:lnTo>
                <a:lnTo>
                  <a:pt x="384" y="1240"/>
                </a:lnTo>
                <a:lnTo>
                  <a:pt x="380" y="1243"/>
                </a:lnTo>
                <a:lnTo>
                  <a:pt x="377" y="1240"/>
                </a:lnTo>
                <a:lnTo>
                  <a:pt x="371" y="1248"/>
                </a:lnTo>
                <a:lnTo>
                  <a:pt x="369" y="1243"/>
                </a:lnTo>
                <a:lnTo>
                  <a:pt x="352" y="1248"/>
                </a:lnTo>
                <a:lnTo>
                  <a:pt x="359" y="1242"/>
                </a:lnTo>
                <a:lnTo>
                  <a:pt x="349" y="1243"/>
                </a:lnTo>
                <a:lnTo>
                  <a:pt x="357" y="1241"/>
                </a:lnTo>
                <a:lnTo>
                  <a:pt x="352" y="1237"/>
                </a:lnTo>
                <a:lnTo>
                  <a:pt x="350" y="1239"/>
                </a:lnTo>
                <a:lnTo>
                  <a:pt x="346" y="1236"/>
                </a:lnTo>
                <a:lnTo>
                  <a:pt x="349" y="1233"/>
                </a:lnTo>
                <a:lnTo>
                  <a:pt x="339" y="1231"/>
                </a:lnTo>
                <a:lnTo>
                  <a:pt x="352" y="1226"/>
                </a:lnTo>
                <a:lnTo>
                  <a:pt x="350" y="1224"/>
                </a:lnTo>
                <a:lnTo>
                  <a:pt x="341" y="1229"/>
                </a:lnTo>
                <a:lnTo>
                  <a:pt x="337" y="1226"/>
                </a:lnTo>
                <a:lnTo>
                  <a:pt x="346" y="1224"/>
                </a:lnTo>
                <a:lnTo>
                  <a:pt x="338" y="1221"/>
                </a:lnTo>
                <a:lnTo>
                  <a:pt x="344" y="1213"/>
                </a:lnTo>
                <a:lnTo>
                  <a:pt x="337" y="1221"/>
                </a:lnTo>
                <a:lnTo>
                  <a:pt x="335" y="1220"/>
                </a:lnTo>
                <a:lnTo>
                  <a:pt x="338" y="1216"/>
                </a:lnTo>
                <a:lnTo>
                  <a:pt x="334" y="1217"/>
                </a:lnTo>
                <a:lnTo>
                  <a:pt x="343" y="1210"/>
                </a:lnTo>
                <a:lnTo>
                  <a:pt x="339" y="1210"/>
                </a:lnTo>
                <a:lnTo>
                  <a:pt x="341" y="1206"/>
                </a:lnTo>
                <a:lnTo>
                  <a:pt x="338" y="1212"/>
                </a:lnTo>
                <a:lnTo>
                  <a:pt x="331" y="1213"/>
                </a:lnTo>
                <a:lnTo>
                  <a:pt x="331" y="1209"/>
                </a:lnTo>
                <a:lnTo>
                  <a:pt x="337" y="1207"/>
                </a:lnTo>
                <a:lnTo>
                  <a:pt x="331" y="1208"/>
                </a:lnTo>
                <a:lnTo>
                  <a:pt x="335" y="1205"/>
                </a:lnTo>
                <a:lnTo>
                  <a:pt x="329" y="1205"/>
                </a:lnTo>
                <a:lnTo>
                  <a:pt x="322" y="1198"/>
                </a:lnTo>
                <a:lnTo>
                  <a:pt x="327" y="1187"/>
                </a:lnTo>
                <a:lnTo>
                  <a:pt x="323" y="1191"/>
                </a:lnTo>
                <a:lnTo>
                  <a:pt x="324" y="1187"/>
                </a:lnTo>
                <a:lnTo>
                  <a:pt x="324" y="1184"/>
                </a:lnTo>
                <a:lnTo>
                  <a:pt x="331" y="1180"/>
                </a:lnTo>
                <a:lnTo>
                  <a:pt x="324" y="1184"/>
                </a:lnTo>
                <a:lnTo>
                  <a:pt x="321" y="1188"/>
                </a:lnTo>
                <a:lnTo>
                  <a:pt x="324" y="1182"/>
                </a:lnTo>
                <a:lnTo>
                  <a:pt x="318" y="1183"/>
                </a:lnTo>
                <a:lnTo>
                  <a:pt x="318" y="1179"/>
                </a:lnTo>
                <a:lnTo>
                  <a:pt x="326" y="1175"/>
                </a:lnTo>
                <a:lnTo>
                  <a:pt x="314" y="1178"/>
                </a:lnTo>
                <a:lnTo>
                  <a:pt x="315" y="1174"/>
                </a:lnTo>
                <a:lnTo>
                  <a:pt x="312" y="1177"/>
                </a:lnTo>
                <a:lnTo>
                  <a:pt x="311" y="1171"/>
                </a:lnTo>
                <a:lnTo>
                  <a:pt x="323" y="1169"/>
                </a:lnTo>
                <a:lnTo>
                  <a:pt x="309" y="1168"/>
                </a:lnTo>
                <a:lnTo>
                  <a:pt x="316" y="1165"/>
                </a:lnTo>
                <a:lnTo>
                  <a:pt x="311" y="1163"/>
                </a:lnTo>
                <a:close/>
              </a:path>
            </a:pathLst>
          </a:custGeom>
          <a:solidFill>
            <a:srgbClr val="DDDDDD"/>
          </a:solidFill>
          <a:ln w="9525" cap="flat" cmpd="sng">
            <a:solidFill>
              <a:schemeClr val="bg1">
                <a:lumMod val="50000"/>
              </a:schemeClr>
            </a:solidFill>
            <a:prstDash val="solid"/>
            <a:round/>
            <a:headEnd type="none" w="med" len="med"/>
            <a:tailEnd type="none" w="med" len="med"/>
          </a:ln>
          <a:effectLst/>
        </p:spPr>
        <p:txBody>
          <a:bodyPr wrap="none" anchor="ctr"/>
          <a:lstStyle/>
          <a:p>
            <a:pPr algn="ctr" fontAlgn="base">
              <a:spcBef>
                <a:spcPct val="0"/>
              </a:spcBef>
              <a:spcAft>
                <a:spcPct val="0"/>
              </a:spcAft>
              <a:defRPr/>
            </a:pPr>
            <a:endParaRPr lang="en-US" dirty="0">
              <a:solidFill>
                <a:srgbClr val="000000"/>
              </a:solidFill>
            </a:endParaRPr>
          </a:p>
        </p:txBody>
      </p:sp>
      <p:sp>
        <p:nvSpPr>
          <p:cNvPr id="76" name="Freeform 73"/>
          <p:cNvSpPr>
            <a:spLocks noEditPoints="1"/>
          </p:cNvSpPr>
          <p:nvPr/>
        </p:nvSpPr>
        <p:spPr bwMode="auto">
          <a:xfrm>
            <a:off x="2682928" y="4519279"/>
            <a:ext cx="136525" cy="57150"/>
          </a:xfrm>
          <a:custGeom>
            <a:avLst/>
            <a:gdLst>
              <a:gd name="T0" fmla="*/ 2147483647 w 83"/>
              <a:gd name="T1" fmla="*/ 2147483647 h 34"/>
              <a:gd name="T2" fmla="*/ 2147483647 w 83"/>
              <a:gd name="T3" fmla="*/ 2147483647 h 34"/>
              <a:gd name="T4" fmla="*/ 2147483647 w 83"/>
              <a:gd name="T5" fmla="*/ 2147483647 h 34"/>
              <a:gd name="T6" fmla="*/ 2147483647 w 83"/>
              <a:gd name="T7" fmla="*/ 2147483647 h 34"/>
              <a:gd name="T8" fmla="*/ 2147483647 w 83"/>
              <a:gd name="T9" fmla="*/ 2147483647 h 34"/>
              <a:gd name="T10" fmla="*/ 2147483647 w 83"/>
              <a:gd name="T11" fmla="*/ 2147483647 h 34"/>
              <a:gd name="T12" fmla="*/ 2147483647 w 83"/>
              <a:gd name="T13" fmla="*/ 2147483647 h 34"/>
              <a:gd name="T14" fmla="*/ 2147483647 w 83"/>
              <a:gd name="T15" fmla="*/ 0 h 34"/>
              <a:gd name="T16" fmla="*/ 2147483647 w 83"/>
              <a:gd name="T17" fmla="*/ 2147483647 h 34"/>
              <a:gd name="T18" fmla="*/ 2147483647 w 83"/>
              <a:gd name="T19" fmla="*/ 2147483647 h 34"/>
              <a:gd name="T20" fmla="*/ 2147483647 w 83"/>
              <a:gd name="T21" fmla="*/ 2147483647 h 34"/>
              <a:gd name="T22" fmla="*/ 2147483647 w 83"/>
              <a:gd name="T23" fmla="*/ 2147483647 h 34"/>
              <a:gd name="T24" fmla="*/ 2147483647 w 83"/>
              <a:gd name="T25" fmla="*/ 2147483647 h 34"/>
              <a:gd name="T26" fmla="*/ 2147483647 w 83"/>
              <a:gd name="T27" fmla="*/ 2147483647 h 34"/>
              <a:gd name="T28" fmla="*/ 2147483647 w 83"/>
              <a:gd name="T29" fmla="*/ 2147483647 h 34"/>
              <a:gd name="T30" fmla="*/ 2147483647 w 83"/>
              <a:gd name="T31" fmla="*/ 2147483647 h 34"/>
              <a:gd name="T32" fmla="*/ 2147483647 w 83"/>
              <a:gd name="T33" fmla="*/ 2147483647 h 34"/>
              <a:gd name="T34" fmla="*/ 2147483647 w 83"/>
              <a:gd name="T35" fmla="*/ 2147483647 h 34"/>
              <a:gd name="T36" fmla="*/ 2147483647 w 83"/>
              <a:gd name="T37" fmla="*/ 2147483647 h 34"/>
              <a:gd name="T38" fmla="*/ 2147483647 w 83"/>
              <a:gd name="T39" fmla="*/ 2147483647 h 34"/>
              <a:gd name="T40" fmla="*/ 2147483647 w 83"/>
              <a:gd name="T41" fmla="*/ 2147483647 h 34"/>
              <a:gd name="T42" fmla="*/ 2147483647 w 83"/>
              <a:gd name="T43" fmla="*/ 2147483647 h 34"/>
              <a:gd name="T44" fmla="*/ 2147483647 w 83"/>
              <a:gd name="T45" fmla="*/ 2147483647 h 34"/>
              <a:gd name="T46" fmla="*/ 2147483647 w 83"/>
              <a:gd name="T47" fmla="*/ 2147483647 h 34"/>
              <a:gd name="T48" fmla="*/ 2147483647 w 83"/>
              <a:gd name="T49" fmla="*/ 2147483647 h 34"/>
              <a:gd name="T50" fmla="*/ 2147483647 w 83"/>
              <a:gd name="T51" fmla="*/ 2147483647 h 34"/>
              <a:gd name="T52" fmla="*/ 2147483647 w 83"/>
              <a:gd name="T53" fmla="*/ 2147483647 h 34"/>
              <a:gd name="T54" fmla="*/ 2147483647 w 83"/>
              <a:gd name="T55" fmla="*/ 2147483647 h 34"/>
              <a:gd name="T56" fmla="*/ 2147483647 w 83"/>
              <a:gd name="T57" fmla="*/ 2147483647 h 34"/>
              <a:gd name="T58" fmla="*/ 2147483647 w 83"/>
              <a:gd name="T59" fmla="*/ 2147483647 h 34"/>
              <a:gd name="T60" fmla="*/ 2147483647 w 83"/>
              <a:gd name="T61" fmla="*/ 2147483647 h 34"/>
              <a:gd name="T62" fmla="*/ 2147483647 w 83"/>
              <a:gd name="T63" fmla="*/ 2147483647 h 34"/>
              <a:gd name="T64" fmla="*/ 2147483647 w 83"/>
              <a:gd name="T65" fmla="*/ 2147483647 h 34"/>
              <a:gd name="T66" fmla="*/ 2147483647 w 83"/>
              <a:gd name="T67" fmla="*/ 2147483647 h 34"/>
              <a:gd name="T68" fmla="*/ 2147483647 w 83"/>
              <a:gd name="T69" fmla="*/ 2147483647 h 34"/>
              <a:gd name="T70" fmla="*/ 2147483647 w 83"/>
              <a:gd name="T71" fmla="*/ 2147483647 h 34"/>
              <a:gd name="T72" fmla="*/ 2147483647 w 83"/>
              <a:gd name="T73" fmla="*/ 2147483647 h 34"/>
              <a:gd name="T74" fmla="*/ 0 w 83"/>
              <a:gd name="T75" fmla="*/ 2147483647 h 34"/>
              <a:gd name="T76" fmla="*/ 2147483647 w 83"/>
              <a:gd name="T77" fmla="*/ 2147483647 h 34"/>
              <a:gd name="T78" fmla="*/ 2147483647 w 83"/>
              <a:gd name="T79" fmla="*/ 2147483647 h 34"/>
              <a:gd name="T80" fmla="*/ 2147483647 w 83"/>
              <a:gd name="T81" fmla="*/ 2147483647 h 34"/>
              <a:gd name="T82" fmla="*/ 2147483647 w 83"/>
              <a:gd name="T83" fmla="*/ 2147483647 h 34"/>
              <a:gd name="T84" fmla="*/ 2147483647 w 83"/>
              <a:gd name="T85" fmla="*/ 2147483647 h 34"/>
              <a:gd name="T86" fmla="*/ 2147483647 w 83"/>
              <a:gd name="T87" fmla="*/ 0 h 34"/>
              <a:gd name="T88" fmla="*/ 2147483647 w 83"/>
              <a:gd name="T89" fmla="*/ 2147483647 h 34"/>
              <a:gd name="T90" fmla="*/ 2147483647 w 83"/>
              <a:gd name="T91" fmla="*/ 2147483647 h 34"/>
              <a:gd name="T92" fmla="*/ 2147483647 w 83"/>
              <a:gd name="T93" fmla="*/ 2147483647 h 34"/>
              <a:gd name="T94" fmla="*/ 2147483647 w 83"/>
              <a:gd name="T95" fmla="*/ 2147483647 h 34"/>
              <a:gd name="T96" fmla="*/ 2147483647 w 83"/>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3" h="34">
                <a:moveTo>
                  <a:pt x="7" y="1"/>
                </a:moveTo>
                <a:lnTo>
                  <a:pt x="12" y="9"/>
                </a:lnTo>
                <a:lnTo>
                  <a:pt x="18" y="10"/>
                </a:lnTo>
                <a:lnTo>
                  <a:pt x="17" y="6"/>
                </a:lnTo>
                <a:lnTo>
                  <a:pt x="22" y="12"/>
                </a:lnTo>
                <a:lnTo>
                  <a:pt x="26" y="12"/>
                </a:lnTo>
                <a:lnTo>
                  <a:pt x="42" y="6"/>
                </a:lnTo>
                <a:lnTo>
                  <a:pt x="49" y="0"/>
                </a:lnTo>
                <a:lnTo>
                  <a:pt x="58" y="1"/>
                </a:lnTo>
                <a:lnTo>
                  <a:pt x="57" y="3"/>
                </a:lnTo>
                <a:lnTo>
                  <a:pt x="71" y="6"/>
                </a:lnTo>
                <a:lnTo>
                  <a:pt x="81" y="14"/>
                </a:lnTo>
                <a:lnTo>
                  <a:pt x="79" y="17"/>
                </a:lnTo>
                <a:lnTo>
                  <a:pt x="83" y="24"/>
                </a:lnTo>
                <a:lnTo>
                  <a:pt x="78" y="30"/>
                </a:lnTo>
                <a:lnTo>
                  <a:pt x="75" y="27"/>
                </a:lnTo>
                <a:lnTo>
                  <a:pt x="74" y="34"/>
                </a:lnTo>
                <a:lnTo>
                  <a:pt x="66" y="22"/>
                </a:lnTo>
                <a:lnTo>
                  <a:pt x="70" y="17"/>
                </a:lnTo>
                <a:lnTo>
                  <a:pt x="75" y="21"/>
                </a:lnTo>
                <a:lnTo>
                  <a:pt x="70" y="17"/>
                </a:lnTo>
                <a:lnTo>
                  <a:pt x="66" y="18"/>
                </a:lnTo>
                <a:lnTo>
                  <a:pt x="64" y="14"/>
                </a:lnTo>
                <a:lnTo>
                  <a:pt x="57" y="9"/>
                </a:lnTo>
                <a:lnTo>
                  <a:pt x="58" y="7"/>
                </a:lnTo>
                <a:lnTo>
                  <a:pt x="48" y="11"/>
                </a:lnTo>
                <a:lnTo>
                  <a:pt x="44" y="17"/>
                </a:lnTo>
                <a:lnTo>
                  <a:pt x="37" y="20"/>
                </a:lnTo>
                <a:lnTo>
                  <a:pt x="44" y="30"/>
                </a:lnTo>
                <a:lnTo>
                  <a:pt x="37" y="34"/>
                </a:lnTo>
                <a:lnTo>
                  <a:pt x="31" y="34"/>
                </a:lnTo>
                <a:lnTo>
                  <a:pt x="29" y="25"/>
                </a:lnTo>
                <a:lnTo>
                  <a:pt x="26" y="29"/>
                </a:lnTo>
                <a:lnTo>
                  <a:pt x="22" y="27"/>
                </a:lnTo>
                <a:lnTo>
                  <a:pt x="19" y="21"/>
                </a:lnTo>
                <a:lnTo>
                  <a:pt x="5" y="18"/>
                </a:lnTo>
                <a:lnTo>
                  <a:pt x="2" y="23"/>
                </a:lnTo>
                <a:lnTo>
                  <a:pt x="0" y="19"/>
                </a:lnTo>
                <a:lnTo>
                  <a:pt x="3" y="17"/>
                </a:lnTo>
                <a:lnTo>
                  <a:pt x="2" y="12"/>
                </a:lnTo>
                <a:lnTo>
                  <a:pt x="5" y="10"/>
                </a:lnTo>
                <a:lnTo>
                  <a:pt x="2" y="8"/>
                </a:lnTo>
                <a:lnTo>
                  <a:pt x="2" y="2"/>
                </a:lnTo>
                <a:lnTo>
                  <a:pt x="3" y="0"/>
                </a:lnTo>
                <a:lnTo>
                  <a:pt x="7" y="1"/>
                </a:lnTo>
                <a:close/>
                <a:moveTo>
                  <a:pt x="19" y="28"/>
                </a:moveTo>
                <a:lnTo>
                  <a:pt x="21" y="33"/>
                </a:lnTo>
                <a:lnTo>
                  <a:pt x="17" y="31"/>
                </a:lnTo>
                <a:lnTo>
                  <a:pt x="19" y="28"/>
                </a:lnTo>
                <a:close/>
              </a:path>
            </a:pathLst>
          </a:custGeom>
          <a:solidFill>
            <a:srgbClr val="2B5885"/>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77" name="Freeform 74"/>
          <p:cNvSpPr>
            <a:spLocks/>
          </p:cNvSpPr>
          <p:nvPr/>
        </p:nvSpPr>
        <p:spPr bwMode="auto">
          <a:xfrm>
            <a:off x="2536877" y="4368466"/>
            <a:ext cx="144462" cy="71438"/>
          </a:xfrm>
          <a:custGeom>
            <a:avLst/>
            <a:gdLst>
              <a:gd name="T0" fmla="*/ 2147483647 w 88"/>
              <a:gd name="T1" fmla="*/ 2147483647 h 43"/>
              <a:gd name="T2" fmla="*/ 2147483647 w 88"/>
              <a:gd name="T3" fmla="*/ 2147483647 h 43"/>
              <a:gd name="T4" fmla="*/ 2147483647 w 88"/>
              <a:gd name="T5" fmla="*/ 2147483647 h 43"/>
              <a:gd name="T6" fmla="*/ 2147483647 w 88"/>
              <a:gd name="T7" fmla="*/ 2147483647 h 43"/>
              <a:gd name="T8" fmla="*/ 2147483647 w 88"/>
              <a:gd name="T9" fmla="*/ 2147483647 h 43"/>
              <a:gd name="T10" fmla="*/ 2147483647 w 88"/>
              <a:gd name="T11" fmla="*/ 2147483647 h 43"/>
              <a:gd name="T12" fmla="*/ 2147483647 w 88"/>
              <a:gd name="T13" fmla="*/ 2147483647 h 43"/>
              <a:gd name="T14" fmla="*/ 2147483647 w 88"/>
              <a:gd name="T15" fmla="*/ 2147483647 h 43"/>
              <a:gd name="T16" fmla="*/ 2147483647 w 88"/>
              <a:gd name="T17" fmla="*/ 2147483647 h 43"/>
              <a:gd name="T18" fmla="*/ 2147483647 w 88"/>
              <a:gd name="T19" fmla="*/ 2147483647 h 43"/>
              <a:gd name="T20" fmla="*/ 2147483647 w 88"/>
              <a:gd name="T21" fmla="*/ 2147483647 h 43"/>
              <a:gd name="T22" fmla="*/ 2147483647 w 88"/>
              <a:gd name="T23" fmla="*/ 2147483647 h 43"/>
              <a:gd name="T24" fmla="*/ 2147483647 w 88"/>
              <a:gd name="T25" fmla="*/ 2147483647 h 43"/>
              <a:gd name="T26" fmla="*/ 2147483647 w 88"/>
              <a:gd name="T27" fmla="*/ 2147483647 h 43"/>
              <a:gd name="T28" fmla="*/ 2147483647 w 88"/>
              <a:gd name="T29" fmla="*/ 2147483647 h 43"/>
              <a:gd name="T30" fmla="*/ 2147483647 w 88"/>
              <a:gd name="T31" fmla="*/ 2147483647 h 43"/>
              <a:gd name="T32" fmla="*/ 2147483647 w 88"/>
              <a:gd name="T33" fmla="*/ 2147483647 h 43"/>
              <a:gd name="T34" fmla="*/ 2147483647 w 88"/>
              <a:gd name="T35" fmla="*/ 2147483647 h 43"/>
              <a:gd name="T36" fmla="*/ 2147483647 w 88"/>
              <a:gd name="T37" fmla="*/ 2147483647 h 43"/>
              <a:gd name="T38" fmla="*/ 2147483647 w 88"/>
              <a:gd name="T39" fmla="*/ 2147483647 h 43"/>
              <a:gd name="T40" fmla="*/ 2147483647 w 88"/>
              <a:gd name="T41" fmla="*/ 2147483647 h 43"/>
              <a:gd name="T42" fmla="*/ 2147483647 w 88"/>
              <a:gd name="T43" fmla="*/ 2147483647 h 43"/>
              <a:gd name="T44" fmla="*/ 2147483647 w 88"/>
              <a:gd name="T45" fmla="*/ 2147483647 h 43"/>
              <a:gd name="T46" fmla="*/ 0 w 88"/>
              <a:gd name="T47" fmla="*/ 2147483647 h 43"/>
              <a:gd name="T48" fmla="*/ 2147483647 w 88"/>
              <a:gd name="T49" fmla="*/ 2147483647 h 43"/>
              <a:gd name="T50" fmla="*/ 2147483647 w 88"/>
              <a:gd name="T51" fmla="*/ 2147483647 h 43"/>
              <a:gd name="T52" fmla="*/ 2147483647 w 88"/>
              <a:gd name="T53" fmla="*/ 2147483647 h 43"/>
              <a:gd name="T54" fmla="*/ 2147483647 w 88"/>
              <a:gd name="T55" fmla="*/ 2147483647 h 43"/>
              <a:gd name="T56" fmla="*/ 2147483647 w 88"/>
              <a:gd name="T57" fmla="*/ 2147483647 h 43"/>
              <a:gd name="T58" fmla="*/ 2147483647 w 88"/>
              <a:gd name="T59" fmla="*/ 2147483647 h 43"/>
              <a:gd name="T60" fmla="*/ 2147483647 w 88"/>
              <a:gd name="T61" fmla="*/ 2147483647 h 43"/>
              <a:gd name="T62" fmla="*/ 2147483647 w 88"/>
              <a:gd name="T63" fmla="*/ 0 h 43"/>
              <a:gd name="T64" fmla="*/ 2147483647 w 88"/>
              <a:gd name="T65" fmla="*/ 2147483647 h 43"/>
              <a:gd name="T66" fmla="*/ 2147483647 w 88"/>
              <a:gd name="T67" fmla="*/ 0 h 43"/>
              <a:gd name="T68" fmla="*/ 2147483647 w 88"/>
              <a:gd name="T69" fmla="*/ 2147483647 h 43"/>
              <a:gd name="T70" fmla="*/ 2147483647 w 88"/>
              <a:gd name="T71" fmla="*/ 2147483647 h 43"/>
              <a:gd name="T72" fmla="*/ 2147483647 w 88"/>
              <a:gd name="T73" fmla="*/ 2147483647 h 43"/>
              <a:gd name="T74" fmla="*/ 2147483647 w 88"/>
              <a:gd name="T75" fmla="*/ 2147483647 h 43"/>
              <a:gd name="T76" fmla="*/ 2147483647 w 88"/>
              <a:gd name="T77" fmla="*/ 2147483647 h 43"/>
              <a:gd name="T78" fmla="*/ 2147483647 w 88"/>
              <a:gd name="T79" fmla="*/ 2147483647 h 4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8" h="43">
                <a:moveTo>
                  <a:pt x="79" y="11"/>
                </a:moveTo>
                <a:lnTo>
                  <a:pt x="79" y="12"/>
                </a:lnTo>
                <a:lnTo>
                  <a:pt x="81" y="11"/>
                </a:lnTo>
                <a:lnTo>
                  <a:pt x="81" y="9"/>
                </a:lnTo>
                <a:lnTo>
                  <a:pt x="88" y="15"/>
                </a:lnTo>
                <a:lnTo>
                  <a:pt x="83" y="14"/>
                </a:lnTo>
                <a:lnTo>
                  <a:pt x="69" y="20"/>
                </a:lnTo>
                <a:lnTo>
                  <a:pt x="63" y="17"/>
                </a:lnTo>
                <a:lnTo>
                  <a:pt x="60" y="24"/>
                </a:lnTo>
                <a:lnTo>
                  <a:pt x="51" y="31"/>
                </a:lnTo>
                <a:lnTo>
                  <a:pt x="46" y="28"/>
                </a:lnTo>
                <a:lnTo>
                  <a:pt x="43" y="32"/>
                </a:lnTo>
                <a:lnTo>
                  <a:pt x="37" y="32"/>
                </a:lnTo>
                <a:lnTo>
                  <a:pt x="38" y="39"/>
                </a:lnTo>
                <a:lnTo>
                  <a:pt x="35" y="40"/>
                </a:lnTo>
                <a:lnTo>
                  <a:pt x="33" y="43"/>
                </a:lnTo>
                <a:lnTo>
                  <a:pt x="29" y="43"/>
                </a:lnTo>
                <a:lnTo>
                  <a:pt x="26" y="39"/>
                </a:lnTo>
                <a:lnTo>
                  <a:pt x="28" y="38"/>
                </a:lnTo>
                <a:lnTo>
                  <a:pt x="22" y="38"/>
                </a:lnTo>
                <a:lnTo>
                  <a:pt x="23" y="31"/>
                </a:lnTo>
                <a:lnTo>
                  <a:pt x="17" y="29"/>
                </a:lnTo>
                <a:lnTo>
                  <a:pt x="12" y="31"/>
                </a:lnTo>
                <a:lnTo>
                  <a:pt x="0" y="23"/>
                </a:lnTo>
                <a:lnTo>
                  <a:pt x="3" y="19"/>
                </a:lnTo>
                <a:lnTo>
                  <a:pt x="3" y="13"/>
                </a:lnTo>
                <a:lnTo>
                  <a:pt x="16" y="4"/>
                </a:lnTo>
                <a:lnTo>
                  <a:pt x="23" y="1"/>
                </a:lnTo>
                <a:lnTo>
                  <a:pt x="27" y="3"/>
                </a:lnTo>
                <a:lnTo>
                  <a:pt x="42" y="3"/>
                </a:lnTo>
                <a:lnTo>
                  <a:pt x="48" y="1"/>
                </a:lnTo>
                <a:lnTo>
                  <a:pt x="47" y="0"/>
                </a:lnTo>
                <a:lnTo>
                  <a:pt x="55" y="1"/>
                </a:lnTo>
                <a:lnTo>
                  <a:pt x="62" y="0"/>
                </a:lnTo>
                <a:lnTo>
                  <a:pt x="68" y="3"/>
                </a:lnTo>
                <a:lnTo>
                  <a:pt x="72" y="3"/>
                </a:lnTo>
                <a:lnTo>
                  <a:pt x="78" y="8"/>
                </a:lnTo>
                <a:lnTo>
                  <a:pt x="73" y="7"/>
                </a:lnTo>
                <a:lnTo>
                  <a:pt x="75" y="9"/>
                </a:lnTo>
                <a:lnTo>
                  <a:pt x="79" y="11"/>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78" name="Freeform 75"/>
          <p:cNvSpPr>
            <a:spLocks noEditPoints="1"/>
          </p:cNvSpPr>
          <p:nvPr/>
        </p:nvSpPr>
        <p:spPr bwMode="auto">
          <a:xfrm>
            <a:off x="1889178" y="3939841"/>
            <a:ext cx="708025" cy="463550"/>
          </a:xfrm>
          <a:custGeom>
            <a:avLst/>
            <a:gdLst>
              <a:gd name="T0" fmla="*/ 2147483647 w 430"/>
              <a:gd name="T1" fmla="*/ 2147483647 h 281"/>
              <a:gd name="T2" fmla="*/ 2147483647 w 430"/>
              <a:gd name="T3" fmla="*/ 2147483647 h 281"/>
              <a:gd name="T4" fmla="*/ 2147483647 w 430"/>
              <a:gd name="T5" fmla="*/ 2147483647 h 281"/>
              <a:gd name="T6" fmla="*/ 2147483647 w 430"/>
              <a:gd name="T7" fmla="*/ 2147483647 h 281"/>
              <a:gd name="T8" fmla="*/ 2147483647 w 430"/>
              <a:gd name="T9" fmla="*/ 2147483647 h 281"/>
              <a:gd name="T10" fmla="*/ 2147483647 w 430"/>
              <a:gd name="T11" fmla="*/ 2147483647 h 281"/>
              <a:gd name="T12" fmla="*/ 2147483647 w 430"/>
              <a:gd name="T13" fmla="*/ 2147483647 h 281"/>
              <a:gd name="T14" fmla="*/ 2147483647 w 430"/>
              <a:gd name="T15" fmla="*/ 2147483647 h 281"/>
              <a:gd name="T16" fmla="*/ 2147483647 w 430"/>
              <a:gd name="T17" fmla="*/ 2147483647 h 281"/>
              <a:gd name="T18" fmla="*/ 2147483647 w 430"/>
              <a:gd name="T19" fmla="*/ 2147483647 h 281"/>
              <a:gd name="T20" fmla="*/ 2147483647 w 430"/>
              <a:gd name="T21" fmla="*/ 2147483647 h 281"/>
              <a:gd name="T22" fmla="*/ 2147483647 w 430"/>
              <a:gd name="T23" fmla="*/ 2147483647 h 281"/>
              <a:gd name="T24" fmla="*/ 2147483647 w 430"/>
              <a:gd name="T25" fmla="*/ 2147483647 h 281"/>
              <a:gd name="T26" fmla="*/ 2147483647 w 430"/>
              <a:gd name="T27" fmla="*/ 2147483647 h 281"/>
              <a:gd name="T28" fmla="*/ 2147483647 w 430"/>
              <a:gd name="T29" fmla="*/ 2147483647 h 281"/>
              <a:gd name="T30" fmla="*/ 2147483647 w 430"/>
              <a:gd name="T31" fmla="*/ 2147483647 h 281"/>
              <a:gd name="T32" fmla="*/ 2147483647 w 430"/>
              <a:gd name="T33" fmla="*/ 2147483647 h 281"/>
              <a:gd name="T34" fmla="*/ 2147483647 w 430"/>
              <a:gd name="T35" fmla="*/ 2147483647 h 281"/>
              <a:gd name="T36" fmla="*/ 2147483647 w 430"/>
              <a:gd name="T37" fmla="*/ 2147483647 h 281"/>
              <a:gd name="T38" fmla="*/ 2147483647 w 430"/>
              <a:gd name="T39" fmla="*/ 2147483647 h 281"/>
              <a:gd name="T40" fmla="*/ 2147483647 w 430"/>
              <a:gd name="T41" fmla="*/ 2147483647 h 281"/>
              <a:gd name="T42" fmla="*/ 2147483647 w 430"/>
              <a:gd name="T43" fmla="*/ 2147483647 h 281"/>
              <a:gd name="T44" fmla="*/ 2147483647 w 430"/>
              <a:gd name="T45" fmla="*/ 2147483647 h 281"/>
              <a:gd name="T46" fmla="*/ 2147483647 w 430"/>
              <a:gd name="T47" fmla="*/ 2147483647 h 281"/>
              <a:gd name="T48" fmla="*/ 2147483647 w 430"/>
              <a:gd name="T49" fmla="*/ 2147483647 h 281"/>
              <a:gd name="T50" fmla="*/ 2147483647 w 430"/>
              <a:gd name="T51" fmla="*/ 2147483647 h 281"/>
              <a:gd name="T52" fmla="*/ 2147483647 w 430"/>
              <a:gd name="T53" fmla="*/ 2147483647 h 281"/>
              <a:gd name="T54" fmla="*/ 2147483647 w 430"/>
              <a:gd name="T55" fmla="*/ 2147483647 h 281"/>
              <a:gd name="T56" fmla="*/ 2147483647 w 430"/>
              <a:gd name="T57" fmla="*/ 2147483647 h 281"/>
              <a:gd name="T58" fmla="*/ 2147483647 w 430"/>
              <a:gd name="T59" fmla="*/ 2147483647 h 281"/>
              <a:gd name="T60" fmla="*/ 2147483647 w 430"/>
              <a:gd name="T61" fmla="*/ 2147483647 h 281"/>
              <a:gd name="T62" fmla="*/ 2147483647 w 430"/>
              <a:gd name="T63" fmla="*/ 2147483647 h 281"/>
              <a:gd name="T64" fmla="*/ 2147483647 w 430"/>
              <a:gd name="T65" fmla="*/ 2147483647 h 281"/>
              <a:gd name="T66" fmla="*/ 2147483647 w 430"/>
              <a:gd name="T67" fmla="*/ 2147483647 h 281"/>
              <a:gd name="T68" fmla="*/ 2147483647 w 430"/>
              <a:gd name="T69" fmla="*/ 2147483647 h 281"/>
              <a:gd name="T70" fmla="*/ 2147483647 w 430"/>
              <a:gd name="T71" fmla="*/ 2147483647 h 281"/>
              <a:gd name="T72" fmla="*/ 2147483647 w 430"/>
              <a:gd name="T73" fmla="*/ 2147483647 h 281"/>
              <a:gd name="T74" fmla="*/ 2147483647 w 430"/>
              <a:gd name="T75" fmla="*/ 2147483647 h 281"/>
              <a:gd name="T76" fmla="*/ 2147483647 w 430"/>
              <a:gd name="T77" fmla="*/ 2147483647 h 281"/>
              <a:gd name="T78" fmla="*/ 2147483647 w 430"/>
              <a:gd name="T79" fmla="*/ 2147483647 h 281"/>
              <a:gd name="T80" fmla="*/ 2147483647 w 430"/>
              <a:gd name="T81" fmla="*/ 2147483647 h 281"/>
              <a:gd name="T82" fmla="*/ 2147483647 w 430"/>
              <a:gd name="T83" fmla="*/ 2147483647 h 281"/>
              <a:gd name="T84" fmla="*/ 2147483647 w 430"/>
              <a:gd name="T85" fmla="*/ 2147483647 h 281"/>
              <a:gd name="T86" fmla="*/ 2147483647 w 430"/>
              <a:gd name="T87" fmla="*/ 2147483647 h 281"/>
              <a:gd name="T88" fmla="*/ 2147483647 w 430"/>
              <a:gd name="T89" fmla="*/ 2147483647 h 281"/>
              <a:gd name="T90" fmla="*/ 2147483647 w 430"/>
              <a:gd name="T91" fmla="*/ 2147483647 h 281"/>
              <a:gd name="T92" fmla="*/ 2147483647 w 430"/>
              <a:gd name="T93" fmla="*/ 2147483647 h 281"/>
              <a:gd name="T94" fmla="*/ 2147483647 w 430"/>
              <a:gd name="T95" fmla="*/ 2147483647 h 281"/>
              <a:gd name="T96" fmla="*/ 2147483647 w 430"/>
              <a:gd name="T97" fmla="*/ 2147483647 h 281"/>
              <a:gd name="T98" fmla="*/ 2147483647 w 430"/>
              <a:gd name="T99" fmla="*/ 2147483647 h 2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30" h="281">
                <a:moveTo>
                  <a:pt x="56" y="61"/>
                </a:moveTo>
                <a:lnTo>
                  <a:pt x="50" y="54"/>
                </a:lnTo>
                <a:lnTo>
                  <a:pt x="50" y="52"/>
                </a:lnTo>
                <a:lnTo>
                  <a:pt x="56" y="61"/>
                </a:lnTo>
                <a:close/>
                <a:moveTo>
                  <a:pt x="68" y="65"/>
                </a:moveTo>
                <a:lnTo>
                  <a:pt x="64" y="63"/>
                </a:lnTo>
                <a:lnTo>
                  <a:pt x="66" y="58"/>
                </a:lnTo>
                <a:lnTo>
                  <a:pt x="68" y="57"/>
                </a:lnTo>
                <a:lnTo>
                  <a:pt x="68" y="65"/>
                </a:lnTo>
                <a:close/>
                <a:moveTo>
                  <a:pt x="27" y="76"/>
                </a:moveTo>
                <a:lnTo>
                  <a:pt x="25" y="75"/>
                </a:lnTo>
                <a:lnTo>
                  <a:pt x="26" y="71"/>
                </a:lnTo>
                <a:lnTo>
                  <a:pt x="27" y="76"/>
                </a:lnTo>
                <a:close/>
                <a:moveTo>
                  <a:pt x="427" y="197"/>
                </a:moveTo>
                <a:lnTo>
                  <a:pt x="427" y="192"/>
                </a:lnTo>
                <a:lnTo>
                  <a:pt x="430" y="192"/>
                </a:lnTo>
                <a:lnTo>
                  <a:pt x="427" y="197"/>
                </a:lnTo>
                <a:close/>
                <a:moveTo>
                  <a:pt x="283" y="109"/>
                </a:moveTo>
                <a:lnTo>
                  <a:pt x="276" y="132"/>
                </a:lnTo>
                <a:lnTo>
                  <a:pt x="274" y="157"/>
                </a:lnTo>
                <a:lnTo>
                  <a:pt x="272" y="161"/>
                </a:lnTo>
                <a:lnTo>
                  <a:pt x="275" y="171"/>
                </a:lnTo>
                <a:lnTo>
                  <a:pt x="280" y="177"/>
                </a:lnTo>
                <a:lnTo>
                  <a:pt x="279" y="181"/>
                </a:lnTo>
                <a:lnTo>
                  <a:pt x="280" y="177"/>
                </a:lnTo>
                <a:lnTo>
                  <a:pt x="274" y="170"/>
                </a:lnTo>
                <a:lnTo>
                  <a:pt x="282" y="191"/>
                </a:lnTo>
                <a:lnTo>
                  <a:pt x="292" y="203"/>
                </a:lnTo>
                <a:lnTo>
                  <a:pt x="295" y="211"/>
                </a:lnTo>
                <a:lnTo>
                  <a:pt x="300" y="218"/>
                </a:lnTo>
                <a:lnTo>
                  <a:pt x="310" y="220"/>
                </a:lnTo>
                <a:lnTo>
                  <a:pt x="321" y="228"/>
                </a:lnTo>
                <a:lnTo>
                  <a:pt x="333" y="224"/>
                </a:lnTo>
                <a:lnTo>
                  <a:pt x="340" y="225"/>
                </a:lnTo>
                <a:lnTo>
                  <a:pt x="356" y="219"/>
                </a:lnTo>
                <a:lnTo>
                  <a:pt x="358" y="221"/>
                </a:lnTo>
                <a:lnTo>
                  <a:pt x="355" y="222"/>
                </a:lnTo>
                <a:lnTo>
                  <a:pt x="358" y="225"/>
                </a:lnTo>
                <a:lnTo>
                  <a:pt x="363" y="224"/>
                </a:lnTo>
                <a:lnTo>
                  <a:pt x="367" y="220"/>
                </a:lnTo>
                <a:lnTo>
                  <a:pt x="364" y="218"/>
                </a:lnTo>
                <a:lnTo>
                  <a:pt x="373" y="211"/>
                </a:lnTo>
                <a:lnTo>
                  <a:pt x="374" y="204"/>
                </a:lnTo>
                <a:lnTo>
                  <a:pt x="378" y="201"/>
                </a:lnTo>
                <a:lnTo>
                  <a:pt x="379" y="185"/>
                </a:lnTo>
                <a:lnTo>
                  <a:pt x="406" y="177"/>
                </a:lnTo>
                <a:lnTo>
                  <a:pt x="423" y="179"/>
                </a:lnTo>
                <a:lnTo>
                  <a:pt x="424" y="177"/>
                </a:lnTo>
                <a:lnTo>
                  <a:pt x="420" y="178"/>
                </a:lnTo>
                <a:lnTo>
                  <a:pt x="425" y="176"/>
                </a:lnTo>
                <a:lnTo>
                  <a:pt x="429" y="180"/>
                </a:lnTo>
                <a:lnTo>
                  <a:pt x="430" y="183"/>
                </a:lnTo>
                <a:lnTo>
                  <a:pt x="420" y="197"/>
                </a:lnTo>
                <a:lnTo>
                  <a:pt x="420" y="203"/>
                </a:lnTo>
                <a:lnTo>
                  <a:pt x="416" y="205"/>
                </a:lnTo>
                <a:lnTo>
                  <a:pt x="417" y="208"/>
                </a:lnTo>
                <a:lnTo>
                  <a:pt x="420" y="207"/>
                </a:lnTo>
                <a:lnTo>
                  <a:pt x="417" y="211"/>
                </a:lnTo>
                <a:lnTo>
                  <a:pt x="420" y="211"/>
                </a:lnTo>
                <a:lnTo>
                  <a:pt x="416" y="225"/>
                </a:lnTo>
                <a:lnTo>
                  <a:pt x="415" y="227"/>
                </a:lnTo>
                <a:lnTo>
                  <a:pt x="411" y="223"/>
                </a:lnTo>
                <a:lnTo>
                  <a:pt x="412" y="218"/>
                </a:lnTo>
                <a:lnTo>
                  <a:pt x="408" y="223"/>
                </a:lnTo>
                <a:lnTo>
                  <a:pt x="405" y="223"/>
                </a:lnTo>
                <a:lnTo>
                  <a:pt x="400" y="232"/>
                </a:lnTo>
                <a:lnTo>
                  <a:pt x="397" y="230"/>
                </a:lnTo>
                <a:lnTo>
                  <a:pt x="396" y="233"/>
                </a:lnTo>
                <a:lnTo>
                  <a:pt x="370" y="233"/>
                </a:lnTo>
                <a:lnTo>
                  <a:pt x="370" y="241"/>
                </a:lnTo>
                <a:lnTo>
                  <a:pt x="364" y="242"/>
                </a:lnTo>
                <a:lnTo>
                  <a:pt x="378" y="254"/>
                </a:lnTo>
                <a:lnTo>
                  <a:pt x="378" y="258"/>
                </a:lnTo>
                <a:lnTo>
                  <a:pt x="359" y="258"/>
                </a:lnTo>
                <a:lnTo>
                  <a:pt x="352" y="271"/>
                </a:lnTo>
                <a:lnTo>
                  <a:pt x="355" y="273"/>
                </a:lnTo>
                <a:lnTo>
                  <a:pt x="352" y="281"/>
                </a:lnTo>
                <a:lnTo>
                  <a:pt x="345" y="272"/>
                </a:lnTo>
                <a:lnTo>
                  <a:pt x="328" y="258"/>
                </a:lnTo>
                <a:lnTo>
                  <a:pt x="322" y="256"/>
                </a:lnTo>
                <a:lnTo>
                  <a:pt x="326" y="259"/>
                </a:lnTo>
                <a:lnTo>
                  <a:pt x="317" y="257"/>
                </a:lnTo>
                <a:lnTo>
                  <a:pt x="319" y="255"/>
                </a:lnTo>
                <a:lnTo>
                  <a:pt x="316" y="256"/>
                </a:lnTo>
                <a:lnTo>
                  <a:pt x="315" y="253"/>
                </a:lnTo>
                <a:lnTo>
                  <a:pt x="312" y="256"/>
                </a:lnTo>
                <a:lnTo>
                  <a:pt x="315" y="257"/>
                </a:lnTo>
                <a:lnTo>
                  <a:pt x="292" y="265"/>
                </a:lnTo>
                <a:lnTo>
                  <a:pt x="273" y="260"/>
                </a:lnTo>
                <a:lnTo>
                  <a:pt x="260" y="252"/>
                </a:lnTo>
                <a:lnTo>
                  <a:pt x="247" y="249"/>
                </a:lnTo>
                <a:lnTo>
                  <a:pt x="230" y="242"/>
                </a:lnTo>
                <a:lnTo>
                  <a:pt x="215" y="231"/>
                </a:lnTo>
                <a:lnTo>
                  <a:pt x="212" y="231"/>
                </a:lnTo>
                <a:lnTo>
                  <a:pt x="194" y="226"/>
                </a:lnTo>
                <a:lnTo>
                  <a:pt x="186" y="218"/>
                </a:lnTo>
                <a:lnTo>
                  <a:pt x="171" y="210"/>
                </a:lnTo>
                <a:lnTo>
                  <a:pt x="162" y="195"/>
                </a:lnTo>
                <a:lnTo>
                  <a:pt x="168" y="192"/>
                </a:lnTo>
                <a:lnTo>
                  <a:pt x="167" y="189"/>
                </a:lnTo>
                <a:lnTo>
                  <a:pt x="164" y="189"/>
                </a:lnTo>
                <a:lnTo>
                  <a:pt x="168" y="185"/>
                </a:lnTo>
                <a:lnTo>
                  <a:pt x="169" y="179"/>
                </a:lnTo>
                <a:lnTo>
                  <a:pt x="162" y="171"/>
                </a:lnTo>
                <a:lnTo>
                  <a:pt x="160" y="161"/>
                </a:lnTo>
                <a:lnTo>
                  <a:pt x="144" y="142"/>
                </a:lnTo>
                <a:lnTo>
                  <a:pt x="133" y="132"/>
                </a:lnTo>
                <a:lnTo>
                  <a:pt x="135" y="132"/>
                </a:lnTo>
                <a:lnTo>
                  <a:pt x="129" y="130"/>
                </a:lnTo>
                <a:lnTo>
                  <a:pt x="129" y="125"/>
                </a:lnTo>
                <a:lnTo>
                  <a:pt x="128" y="127"/>
                </a:lnTo>
                <a:lnTo>
                  <a:pt x="126" y="124"/>
                </a:lnTo>
                <a:lnTo>
                  <a:pt x="128" y="123"/>
                </a:lnTo>
                <a:lnTo>
                  <a:pt x="124" y="122"/>
                </a:lnTo>
                <a:lnTo>
                  <a:pt x="118" y="116"/>
                </a:lnTo>
                <a:lnTo>
                  <a:pt x="113" y="116"/>
                </a:lnTo>
                <a:lnTo>
                  <a:pt x="117" y="112"/>
                </a:lnTo>
                <a:lnTo>
                  <a:pt x="113" y="115"/>
                </a:lnTo>
                <a:lnTo>
                  <a:pt x="109" y="112"/>
                </a:lnTo>
                <a:lnTo>
                  <a:pt x="112" y="104"/>
                </a:lnTo>
                <a:lnTo>
                  <a:pt x="113" y="104"/>
                </a:lnTo>
                <a:lnTo>
                  <a:pt x="109" y="97"/>
                </a:lnTo>
                <a:lnTo>
                  <a:pt x="104" y="98"/>
                </a:lnTo>
                <a:lnTo>
                  <a:pt x="101" y="91"/>
                </a:lnTo>
                <a:lnTo>
                  <a:pt x="93" y="87"/>
                </a:lnTo>
                <a:lnTo>
                  <a:pt x="91" y="82"/>
                </a:lnTo>
                <a:lnTo>
                  <a:pt x="93" y="79"/>
                </a:lnTo>
                <a:lnTo>
                  <a:pt x="85" y="78"/>
                </a:lnTo>
                <a:lnTo>
                  <a:pt x="70" y="61"/>
                </a:lnTo>
                <a:lnTo>
                  <a:pt x="70" y="56"/>
                </a:lnTo>
                <a:lnTo>
                  <a:pt x="57" y="33"/>
                </a:lnTo>
                <a:lnTo>
                  <a:pt x="57" y="25"/>
                </a:lnTo>
                <a:lnTo>
                  <a:pt x="50" y="23"/>
                </a:lnTo>
                <a:lnTo>
                  <a:pt x="44" y="18"/>
                </a:lnTo>
                <a:lnTo>
                  <a:pt x="44" y="21"/>
                </a:lnTo>
                <a:lnTo>
                  <a:pt x="41" y="20"/>
                </a:lnTo>
                <a:lnTo>
                  <a:pt x="30" y="13"/>
                </a:lnTo>
                <a:lnTo>
                  <a:pt x="33" y="18"/>
                </a:lnTo>
                <a:lnTo>
                  <a:pt x="31" y="26"/>
                </a:lnTo>
                <a:lnTo>
                  <a:pt x="34" y="30"/>
                </a:lnTo>
                <a:lnTo>
                  <a:pt x="36" y="45"/>
                </a:lnTo>
                <a:lnTo>
                  <a:pt x="49" y="56"/>
                </a:lnTo>
                <a:lnTo>
                  <a:pt x="51" y="63"/>
                </a:lnTo>
                <a:lnTo>
                  <a:pt x="55" y="64"/>
                </a:lnTo>
                <a:lnTo>
                  <a:pt x="56" y="70"/>
                </a:lnTo>
                <a:lnTo>
                  <a:pt x="60" y="70"/>
                </a:lnTo>
                <a:lnTo>
                  <a:pt x="61" y="80"/>
                </a:lnTo>
                <a:lnTo>
                  <a:pt x="67" y="85"/>
                </a:lnTo>
                <a:lnTo>
                  <a:pt x="74" y="98"/>
                </a:lnTo>
                <a:lnTo>
                  <a:pt x="77" y="100"/>
                </a:lnTo>
                <a:lnTo>
                  <a:pt x="75" y="94"/>
                </a:lnTo>
                <a:lnTo>
                  <a:pt x="79" y="97"/>
                </a:lnTo>
                <a:lnTo>
                  <a:pt x="82" y="112"/>
                </a:lnTo>
                <a:lnTo>
                  <a:pt x="91" y="126"/>
                </a:lnTo>
                <a:lnTo>
                  <a:pt x="91" y="135"/>
                </a:lnTo>
                <a:lnTo>
                  <a:pt x="95" y="138"/>
                </a:lnTo>
                <a:lnTo>
                  <a:pt x="98" y="135"/>
                </a:lnTo>
                <a:lnTo>
                  <a:pt x="109" y="148"/>
                </a:lnTo>
                <a:lnTo>
                  <a:pt x="108" y="153"/>
                </a:lnTo>
                <a:lnTo>
                  <a:pt x="101" y="157"/>
                </a:lnTo>
                <a:lnTo>
                  <a:pt x="96" y="147"/>
                </a:lnTo>
                <a:lnTo>
                  <a:pt x="71" y="128"/>
                </a:lnTo>
                <a:lnTo>
                  <a:pt x="71" y="113"/>
                </a:lnTo>
                <a:lnTo>
                  <a:pt x="67" y="105"/>
                </a:lnTo>
                <a:lnTo>
                  <a:pt x="55" y="98"/>
                </a:lnTo>
                <a:lnTo>
                  <a:pt x="56" y="94"/>
                </a:lnTo>
                <a:lnTo>
                  <a:pt x="55" y="97"/>
                </a:lnTo>
                <a:lnTo>
                  <a:pt x="50" y="97"/>
                </a:lnTo>
                <a:lnTo>
                  <a:pt x="30" y="82"/>
                </a:lnTo>
                <a:lnTo>
                  <a:pt x="30" y="79"/>
                </a:lnTo>
                <a:lnTo>
                  <a:pt x="44" y="82"/>
                </a:lnTo>
                <a:lnTo>
                  <a:pt x="40" y="79"/>
                </a:lnTo>
                <a:lnTo>
                  <a:pt x="42" y="76"/>
                </a:lnTo>
                <a:lnTo>
                  <a:pt x="43" y="69"/>
                </a:lnTo>
                <a:lnTo>
                  <a:pt x="30" y="55"/>
                </a:lnTo>
                <a:lnTo>
                  <a:pt x="20" y="49"/>
                </a:lnTo>
                <a:lnTo>
                  <a:pt x="15" y="32"/>
                </a:lnTo>
                <a:lnTo>
                  <a:pt x="6" y="19"/>
                </a:lnTo>
                <a:lnTo>
                  <a:pt x="7" y="15"/>
                </a:lnTo>
                <a:lnTo>
                  <a:pt x="4" y="12"/>
                </a:lnTo>
                <a:lnTo>
                  <a:pt x="0" y="3"/>
                </a:lnTo>
                <a:lnTo>
                  <a:pt x="34" y="0"/>
                </a:lnTo>
                <a:lnTo>
                  <a:pt x="33" y="4"/>
                </a:lnTo>
                <a:lnTo>
                  <a:pt x="86" y="23"/>
                </a:lnTo>
                <a:lnTo>
                  <a:pt x="126" y="23"/>
                </a:lnTo>
                <a:lnTo>
                  <a:pt x="126" y="15"/>
                </a:lnTo>
                <a:lnTo>
                  <a:pt x="152" y="16"/>
                </a:lnTo>
                <a:lnTo>
                  <a:pt x="154" y="21"/>
                </a:lnTo>
                <a:lnTo>
                  <a:pt x="173" y="36"/>
                </a:lnTo>
                <a:lnTo>
                  <a:pt x="178" y="50"/>
                </a:lnTo>
                <a:lnTo>
                  <a:pt x="194" y="61"/>
                </a:lnTo>
                <a:lnTo>
                  <a:pt x="197" y="61"/>
                </a:lnTo>
                <a:lnTo>
                  <a:pt x="204" y="49"/>
                </a:lnTo>
                <a:lnTo>
                  <a:pt x="209" y="47"/>
                </a:lnTo>
                <a:lnTo>
                  <a:pt x="222" y="49"/>
                </a:lnTo>
                <a:lnTo>
                  <a:pt x="233" y="59"/>
                </a:lnTo>
                <a:lnTo>
                  <a:pt x="238" y="72"/>
                </a:lnTo>
                <a:lnTo>
                  <a:pt x="249" y="84"/>
                </a:lnTo>
                <a:lnTo>
                  <a:pt x="250" y="92"/>
                </a:lnTo>
                <a:lnTo>
                  <a:pt x="255" y="102"/>
                </a:lnTo>
                <a:lnTo>
                  <a:pt x="279" y="111"/>
                </a:lnTo>
                <a:lnTo>
                  <a:pt x="283" y="109"/>
                </a:lnTo>
                <a:close/>
              </a:path>
            </a:pathLst>
          </a:custGeom>
          <a:solidFill>
            <a:schemeClr val="tx2"/>
          </a:solidFill>
          <a:ln w="9525" cap="flat" cmpd="sng">
            <a:solidFill>
              <a:schemeClr val="tx1"/>
            </a:solidFill>
            <a:prstDash val="solid"/>
            <a:round/>
            <a:headEnd type="none" w="med" len="med"/>
            <a:tailEnd type="none" w="med" len="med"/>
          </a:ln>
          <a:effectLst/>
          <a:extLst/>
        </p:spPr>
        <p:txBody>
          <a:bodyPr wrap="none" anchor="ctr"/>
          <a:lstStyle/>
          <a:p>
            <a:pPr algn="ctr" fontAlgn="base">
              <a:spcBef>
                <a:spcPct val="0"/>
              </a:spcBef>
              <a:spcAft>
                <a:spcPct val="0"/>
              </a:spcAft>
            </a:pPr>
            <a:endParaRPr lang="en-US">
              <a:solidFill>
                <a:srgbClr val="000000"/>
              </a:solidFill>
            </a:endParaRPr>
          </a:p>
        </p:txBody>
      </p:sp>
      <p:sp>
        <p:nvSpPr>
          <p:cNvPr id="79" name="Freeform 76"/>
          <p:cNvSpPr>
            <a:spLocks/>
          </p:cNvSpPr>
          <p:nvPr/>
        </p:nvSpPr>
        <p:spPr bwMode="auto">
          <a:xfrm>
            <a:off x="2468615" y="4324016"/>
            <a:ext cx="93663" cy="96838"/>
          </a:xfrm>
          <a:custGeom>
            <a:avLst/>
            <a:gdLst>
              <a:gd name="T0" fmla="*/ 0 w 57"/>
              <a:gd name="T1" fmla="*/ 2147483647 h 59"/>
              <a:gd name="T2" fmla="*/ 2147483647 w 57"/>
              <a:gd name="T3" fmla="*/ 2147483647 h 59"/>
              <a:gd name="T4" fmla="*/ 0 w 57"/>
              <a:gd name="T5" fmla="*/ 2147483647 h 59"/>
              <a:gd name="T6" fmla="*/ 2147483647 w 57"/>
              <a:gd name="T7" fmla="*/ 2147483647 h 59"/>
              <a:gd name="T8" fmla="*/ 2147483647 w 57"/>
              <a:gd name="T9" fmla="*/ 2147483647 h 59"/>
              <a:gd name="T10" fmla="*/ 2147483647 w 57"/>
              <a:gd name="T11" fmla="*/ 2147483647 h 59"/>
              <a:gd name="T12" fmla="*/ 2147483647 w 57"/>
              <a:gd name="T13" fmla="*/ 2147483647 h 59"/>
              <a:gd name="T14" fmla="*/ 2147483647 w 57"/>
              <a:gd name="T15" fmla="*/ 2147483647 h 59"/>
              <a:gd name="T16" fmla="*/ 2147483647 w 57"/>
              <a:gd name="T17" fmla="*/ 0 h 59"/>
              <a:gd name="T18" fmla="*/ 2147483647 w 57"/>
              <a:gd name="T19" fmla="*/ 0 h 59"/>
              <a:gd name="T20" fmla="*/ 2147483647 w 57"/>
              <a:gd name="T21" fmla="*/ 2147483647 h 59"/>
              <a:gd name="T22" fmla="*/ 2147483647 w 57"/>
              <a:gd name="T23" fmla="*/ 2147483647 h 59"/>
              <a:gd name="T24" fmla="*/ 2147483647 w 57"/>
              <a:gd name="T25" fmla="*/ 2147483647 h 59"/>
              <a:gd name="T26" fmla="*/ 2147483647 w 57"/>
              <a:gd name="T27" fmla="*/ 2147483647 h 59"/>
              <a:gd name="T28" fmla="*/ 2147483647 w 57"/>
              <a:gd name="T29" fmla="*/ 2147483647 h 59"/>
              <a:gd name="T30" fmla="*/ 2147483647 w 57"/>
              <a:gd name="T31" fmla="*/ 2147483647 h 59"/>
              <a:gd name="T32" fmla="*/ 2147483647 w 57"/>
              <a:gd name="T33" fmla="*/ 2147483647 h 59"/>
              <a:gd name="T34" fmla="*/ 2147483647 w 57"/>
              <a:gd name="T35" fmla="*/ 2147483647 h 59"/>
              <a:gd name="T36" fmla="*/ 2147483647 w 57"/>
              <a:gd name="T37" fmla="*/ 2147483647 h 59"/>
              <a:gd name="T38" fmla="*/ 2147483647 w 57"/>
              <a:gd name="T39" fmla="*/ 2147483647 h 59"/>
              <a:gd name="T40" fmla="*/ 2147483647 w 57"/>
              <a:gd name="T41" fmla="*/ 2147483647 h 59"/>
              <a:gd name="T42" fmla="*/ 2147483647 w 57"/>
              <a:gd name="T43" fmla="*/ 2147483647 h 59"/>
              <a:gd name="T44" fmla="*/ 0 w 57"/>
              <a:gd name="T45" fmla="*/ 2147483647 h 5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7" h="59">
                <a:moveTo>
                  <a:pt x="0" y="48"/>
                </a:moveTo>
                <a:lnTo>
                  <a:pt x="3" y="40"/>
                </a:lnTo>
                <a:lnTo>
                  <a:pt x="0" y="38"/>
                </a:lnTo>
                <a:lnTo>
                  <a:pt x="7" y="25"/>
                </a:lnTo>
                <a:lnTo>
                  <a:pt x="26" y="25"/>
                </a:lnTo>
                <a:lnTo>
                  <a:pt x="26" y="21"/>
                </a:lnTo>
                <a:lnTo>
                  <a:pt x="12" y="9"/>
                </a:lnTo>
                <a:lnTo>
                  <a:pt x="18" y="8"/>
                </a:lnTo>
                <a:lnTo>
                  <a:pt x="18" y="0"/>
                </a:lnTo>
                <a:lnTo>
                  <a:pt x="44" y="0"/>
                </a:lnTo>
                <a:lnTo>
                  <a:pt x="43" y="28"/>
                </a:lnTo>
                <a:lnTo>
                  <a:pt x="48" y="28"/>
                </a:lnTo>
                <a:lnTo>
                  <a:pt x="52" y="31"/>
                </a:lnTo>
                <a:lnTo>
                  <a:pt x="52" y="28"/>
                </a:lnTo>
                <a:lnTo>
                  <a:pt x="57" y="31"/>
                </a:lnTo>
                <a:lnTo>
                  <a:pt x="44" y="40"/>
                </a:lnTo>
                <a:lnTo>
                  <a:pt x="44" y="46"/>
                </a:lnTo>
                <a:lnTo>
                  <a:pt x="41" y="50"/>
                </a:lnTo>
                <a:lnTo>
                  <a:pt x="38" y="50"/>
                </a:lnTo>
                <a:lnTo>
                  <a:pt x="39" y="53"/>
                </a:lnTo>
                <a:lnTo>
                  <a:pt x="30" y="59"/>
                </a:lnTo>
                <a:lnTo>
                  <a:pt x="12" y="56"/>
                </a:lnTo>
                <a:lnTo>
                  <a:pt x="0" y="48"/>
                </a:lnTo>
                <a:close/>
              </a:path>
            </a:pathLst>
          </a:custGeom>
          <a:solidFill>
            <a:srgbClr val="DDDDDD"/>
          </a:solidFill>
          <a:ln w="9525"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defRPr/>
            </a:pPr>
            <a:endParaRPr lang="en-US">
              <a:solidFill>
                <a:srgbClr val="000000"/>
              </a:solidFill>
            </a:endParaRPr>
          </a:p>
        </p:txBody>
      </p:sp>
      <p:sp>
        <p:nvSpPr>
          <p:cNvPr id="80" name="Freeform 77"/>
          <p:cNvSpPr>
            <a:spLocks/>
          </p:cNvSpPr>
          <p:nvPr/>
        </p:nvSpPr>
        <p:spPr bwMode="auto">
          <a:xfrm>
            <a:off x="2576565" y="4387516"/>
            <a:ext cx="104775" cy="103188"/>
          </a:xfrm>
          <a:custGeom>
            <a:avLst/>
            <a:gdLst>
              <a:gd name="T0" fmla="*/ 2147483647 w 64"/>
              <a:gd name="T1" fmla="*/ 2147483647 h 62"/>
              <a:gd name="T2" fmla="*/ 0 w 64"/>
              <a:gd name="T3" fmla="*/ 2147483647 h 62"/>
              <a:gd name="T4" fmla="*/ 2147483647 w 64"/>
              <a:gd name="T5" fmla="*/ 2147483647 h 62"/>
              <a:gd name="T6" fmla="*/ 2147483647 w 64"/>
              <a:gd name="T7" fmla="*/ 2147483647 h 62"/>
              <a:gd name="T8" fmla="*/ 2147483647 w 64"/>
              <a:gd name="T9" fmla="*/ 2147483647 h 62"/>
              <a:gd name="T10" fmla="*/ 2147483647 w 64"/>
              <a:gd name="T11" fmla="*/ 2147483647 h 62"/>
              <a:gd name="T12" fmla="*/ 2147483647 w 64"/>
              <a:gd name="T13" fmla="*/ 2147483647 h 62"/>
              <a:gd name="T14" fmla="*/ 2147483647 w 64"/>
              <a:gd name="T15" fmla="*/ 2147483647 h 62"/>
              <a:gd name="T16" fmla="*/ 2147483647 w 64"/>
              <a:gd name="T17" fmla="*/ 2147483647 h 62"/>
              <a:gd name="T18" fmla="*/ 2147483647 w 64"/>
              <a:gd name="T19" fmla="*/ 2147483647 h 62"/>
              <a:gd name="T20" fmla="*/ 2147483647 w 64"/>
              <a:gd name="T21" fmla="*/ 2147483647 h 62"/>
              <a:gd name="T22" fmla="*/ 2147483647 w 64"/>
              <a:gd name="T23" fmla="*/ 2147483647 h 62"/>
              <a:gd name="T24" fmla="*/ 2147483647 w 64"/>
              <a:gd name="T25" fmla="*/ 2147483647 h 62"/>
              <a:gd name="T26" fmla="*/ 2147483647 w 64"/>
              <a:gd name="T27" fmla="*/ 2147483647 h 62"/>
              <a:gd name="T28" fmla="*/ 2147483647 w 64"/>
              <a:gd name="T29" fmla="*/ 0 h 62"/>
              <a:gd name="T30" fmla="*/ 2147483647 w 64"/>
              <a:gd name="T31" fmla="*/ 2147483647 h 62"/>
              <a:gd name="T32" fmla="*/ 2147483647 w 64"/>
              <a:gd name="T33" fmla="*/ 2147483647 h 62"/>
              <a:gd name="T34" fmla="*/ 2147483647 w 64"/>
              <a:gd name="T35" fmla="*/ 2147483647 h 62"/>
              <a:gd name="T36" fmla="*/ 2147483647 w 64"/>
              <a:gd name="T37" fmla="*/ 2147483647 h 62"/>
              <a:gd name="T38" fmla="*/ 2147483647 w 64"/>
              <a:gd name="T39" fmla="*/ 2147483647 h 62"/>
              <a:gd name="T40" fmla="*/ 2147483647 w 64"/>
              <a:gd name="T41" fmla="*/ 2147483647 h 62"/>
              <a:gd name="T42" fmla="*/ 2147483647 w 64"/>
              <a:gd name="T43" fmla="*/ 2147483647 h 62"/>
              <a:gd name="T44" fmla="*/ 2147483647 w 64"/>
              <a:gd name="T45" fmla="*/ 2147483647 h 62"/>
              <a:gd name="T46" fmla="*/ 2147483647 w 64"/>
              <a:gd name="T47" fmla="*/ 2147483647 h 62"/>
              <a:gd name="T48" fmla="*/ 2147483647 w 64"/>
              <a:gd name="T49" fmla="*/ 2147483647 h 62"/>
              <a:gd name="T50" fmla="*/ 2147483647 w 64"/>
              <a:gd name="T51" fmla="*/ 2147483647 h 62"/>
              <a:gd name="T52" fmla="*/ 2147483647 w 64"/>
              <a:gd name="T53" fmla="*/ 2147483647 h 62"/>
              <a:gd name="T54" fmla="*/ 2147483647 w 64"/>
              <a:gd name="T55" fmla="*/ 2147483647 h 62"/>
              <a:gd name="T56" fmla="*/ 2147483647 w 64"/>
              <a:gd name="T57" fmla="*/ 2147483647 h 62"/>
              <a:gd name="T58" fmla="*/ 2147483647 w 64"/>
              <a:gd name="T59" fmla="*/ 2147483647 h 62"/>
              <a:gd name="T60" fmla="*/ 2147483647 w 64"/>
              <a:gd name="T61" fmla="*/ 2147483647 h 62"/>
              <a:gd name="T62" fmla="*/ 2147483647 w 64"/>
              <a:gd name="T63" fmla="*/ 2147483647 h 62"/>
              <a:gd name="T64" fmla="*/ 2147483647 w 64"/>
              <a:gd name="T65" fmla="*/ 2147483647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4" h="62">
                <a:moveTo>
                  <a:pt x="28" y="57"/>
                </a:moveTo>
                <a:lnTo>
                  <a:pt x="0" y="31"/>
                </a:lnTo>
                <a:lnTo>
                  <a:pt x="1" y="29"/>
                </a:lnTo>
                <a:lnTo>
                  <a:pt x="5" y="29"/>
                </a:lnTo>
                <a:lnTo>
                  <a:pt x="9" y="29"/>
                </a:lnTo>
                <a:lnTo>
                  <a:pt x="11" y="26"/>
                </a:lnTo>
                <a:lnTo>
                  <a:pt x="14" y="25"/>
                </a:lnTo>
                <a:lnTo>
                  <a:pt x="13" y="18"/>
                </a:lnTo>
                <a:lnTo>
                  <a:pt x="19" y="18"/>
                </a:lnTo>
                <a:lnTo>
                  <a:pt x="22" y="14"/>
                </a:lnTo>
                <a:lnTo>
                  <a:pt x="27" y="17"/>
                </a:lnTo>
                <a:lnTo>
                  <a:pt x="36" y="10"/>
                </a:lnTo>
                <a:lnTo>
                  <a:pt x="39" y="3"/>
                </a:lnTo>
                <a:lnTo>
                  <a:pt x="45" y="6"/>
                </a:lnTo>
                <a:lnTo>
                  <a:pt x="59" y="0"/>
                </a:lnTo>
                <a:lnTo>
                  <a:pt x="64" y="1"/>
                </a:lnTo>
                <a:lnTo>
                  <a:pt x="60" y="3"/>
                </a:lnTo>
                <a:lnTo>
                  <a:pt x="63" y="10"/>
                </a:lnTo>
                <a:lnTo>
                  <a:pt x="58" y="23"/>
                </a:lnTo>
                <a:lnTo>
                  <a:pt x="59" y="37"/>
                </a:lnTo>
                <a:lnTo>
                  <a:pt x="57" y="37"/>
                </a:lnTo>
                <a:lnTo>
                  <a:pt x="59" y="33"/>
                </a:lnTo>
                <a:lnTo>
                  <a:pt x="57" y="32"/>
                </a:lnTo>
                <a:lnTo>
                  <a:pt x="56" y="43"/>
                </a:lnTo>
                <a:lnTo>
                  <a:pt x="55" y="46"/>
                </a:lnTo>
                <a:lnTo>
                  <a:pt x="57" y="50"/>
                </a:lnTo>
                <a:lnTo>
                  <a:pt x="54" y="55"/>
                </a:lnTo>
                <a:lnTo>
                  <a:pt x="57" y="59"/>
                </a:lnTo>
                <a:lnTo>
                  <a:pt x="53" y="62"/>
                </a:lnTo>
                <a:lnTo>
                  <a:pt x="42" y="57"/>
                </a:lnTo>
                <a:lnTo>
                  <a:pt x="39" y="59"/>
                </a:lnTo>
                <a:lnTo>
                  <a:pt x="30" y="55"/>
                </a:lnTo>
                <a:lnTo>
                  <a:pt x="28" y="57"/>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81" name="Freeform 78"/>
          <p:cNvSpPr>
            <a:spLocks/>
          </p:cNvSpPr>
          <p:nvPr/>
        </p:nvSpPr>
        <p:spPr bwMode="auto">
          <a:xfrm>
            <a:off x="2941690" y="4271629"/>
            <a:ext cx="85725" cy="57150"/>
          </a:xfrm>
          <a:custGeom>
            <a:avLst/>
            <a:gdLst>
              <a:gd name="T0" fmla="*/ 2147483647 w 52"/>
              <a:gd name="T1" fmla="*/ 2147483647 h 35"/>
              <a:gd name="T2" fmla="*/ 2147483647 w 52"/>
              <a:gd name="T3" fmla="*/ 2147483647 h 35"/>
              <a:gd name="T4" fmla="*/ 2147483647 w 52"/>
              <a:gd name="T5" fmla="*/ 0 h 35"/>
              <a:gd name="T6" fmla="*/ 2147483647 w 52"/>
              <a:gd name="T7" fmla="*/ 2147483647 h 35"/>
              <a:gd name="T8" fmla="*/ 2147483647 w 52"/>
              <a:gd name="T9" fmla="*/ 2147483647 h 35"/>
              <a:gd name="T10" fmla="*/ 2147483647 w 52"/>
              <a:gd name="T11" fmla="*/ 2147483647 h 35"/>
              <a:gd name="T12" fmla="*/ 2147483647 w 52"/>
              <a:gd name="T13" fmla="*/ 2147483647 h 35"/>
              <a:gd name="T14" fmla="*/ 2147483647 w 52"/>
              <a:gd name="T15" fmla="*/ 2147483647 h 35"/>
              <a:gd name="T16" fmla="*/ 2147483647 w 52"/>
              <a:gd name="T17" fmla="*/ 2147483647 h 35"/>
              <a:gd name="T18" fmla="*/ 2147483647 w 52"/>
              <a:gd name="T19" fmla="*/ 2147483647 h 35"/>
              <a:gd name="T20" fmla="*/ 2147483647 w 52"/>
              <a:gd name="T21" fmla="*/ 2147483647 h 35"/>
              <a:gd name="T22" fmla="*/ 2147483647 w 52"/>
              <a:gd name="T23" fmla="*/ 2147483647 h 35"/>
              <a:gd name="T24" fmla="*/ 2147483647 w 52"/>
              <a:gd name="T25" fmla="*/ 2147483647 h 35"/>
              <a:gd name="T26" fmla="*/ 2147483647 w 52"/>
              <a:gd name="T27" fmla="*/ 2147483647 h 35"/>
              <a:gd name="T28" fmla="*/ 2147483647 w 52"/>
              <a:gd name="T29" fmla="*/ 2147483647 h 35"/>
              <a:gd name="T30" fmla="*/ 2147483647 w 52"/>
              <a:gd name="T31" fmla="*/ 2147483647 h 35"/>
              <a:gd name="T32" fmla="*/ 2147483647 w 52"/>
              <a:gd name="T33" fmla="*/ 2147483647 h 35"/>
              <a:gd name="T34" fmla="*/ 2147483647 w 52"/>
              <a:gd name="T35" fmla="*/ 2147483647 h 35"/>
              <a:gd name="T36" fmla="*/ 2147483647 w 52"/>
              <a:gd name="T37" fmla="*/ 2147483647 h 35"/>
              <a:gd name="T38" fmla="*/ 2147483647 w 52"/>
              <a:gd name="T39" fmla="*/ 2147483647 h 35"/>
              <a:gd name="T40" fmla="*/ 2147483647 w 52"/>
              <a:gd name="T41" fmla="*/ 2147483647 h 35"/>
              <a:gd name="T42" fmla="*/ 2147483647 w 52"/>
              <a:gd name="T43" fmla="*/ 2147483647 h 35"/>
              <a:gd name="T44" fmla="*/ 0 w 52"/>
              <a:gd name="T45" fmla="*/ 2147483647 h 35"/>
              <a:gd name="T46" fmla="*/ 2147483647 w 52"/>
              <a:gd name="T47" fmla="*/ 2147483647 h 35"/>
              <a:gd name="T48" fmla="*/ 2147483647 w 52"/>
              <a:gd name="T49" fmla="*/ 2147483647 h 35"/>
              <a:gd name="T50" fmla="*/ 2147483647 w 52"/>
              <a:gd name="T51" fmla="*/ 2147483647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2" h="35">
                <a:moveTo>
                  <a:pt x="3" y="4"/>
                </a:moveTo>
                <a:lnTo>
                  <a:pt x="5" y="1"/>
                </a:lnTo>
                <a:lnTo>
                  <a:pt x="14" y="0"/>
                </a:lnTo>
                <a:lnTo>
                  <a:pt x="24" y="5"/>
                </a:lnTo>
                <a:lnTo>
                  <a:pt x="29" y="4"/>
                </a:lnTo>
                <a:lnTo>
                  <a:pt x="32" y="10"/>
                </a:lnTo>
                <a:lnTo>
                  <a:pt x="40" y="10"/>
                </a:lnTo>
                <a:lnTo>
                  <a:pt x="39" y="12"/>
                </a:lnTo>
                <a:lnTo>
                  <a:pt x="34" y="11"/>
                </a:lnTo>
                <a:lnTo>
                  <a:pt x="34" y="13"/>
                </a:lnTo>
                <a:lnTo>
                  <a:pt x="43" y="14"/>
                </a:lnTo>
                <a:lnTo>
                  <a:pt x="52" y="21"/>
                </a:lnTo>
                <a:lnTo>
                  <a:pt x="47" y="26"/>
                </a:lnTo>
                <a:lnTo>
                  <a:pt x="44" y="24"/>
                </a:lnTo>
                <a:lnTo>
                  <a:pt x="30" y="22"/>
                </a:lnTo>
                <a:lnTo>
                  <a:pt x="26" y="26"/>
                </a:lnTo>
                <a:lnTo>
                  <a:pt x="21" y="26"/>
                </a:lnTo>
                <a:lnTo>
                  <a:pt x="19" y="23"/>
                </a:lnTo>
                <a:lnTo>
                  <a:pt x="13" y="25"/>
                </a:lnTo>
                <a:lnTo>
                  <a:pt x="8" y="35"/>
                </a:lnTo>
                <a:lnTo>
                  <a:pt x="3" y="29"/>
                </a:lnTo>
                <a:lnTo>
                  <a:pt x="4" y="25"/>
                </a:lnTo>
                <a:lnTo>
                  <a:pt x="0" y="21"/>
                </a:lnTo>
                <a:lnTo>
                  <a:pt x="4" y="18"/>
                </a:lnTo>
                <a:lnTo>
                  <a:pt x="5" y="11"/>
                </a:lnTo>
                <a:lnTo>
                  <a:pt x="3" y="4"/>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82" name="Freeform 79"/>
          <p:cNvSpPr>
            <a:spLocks/>
          </p:cNvSpPr>
          <p:nvPr/>
        </p:nvSpPr>
        <p:spPr bwMode="auto">
          <a:xfrm>
            <a:off x="2617839" y="4481179"/>
            <a:ext cx="76200" cy="76200"/>
          </a:xfrm>
          <a:custGeom>
            <a:avLst/>
            <a:gdLst>
              <a:gd name="T0" fmla="*/ 2147483647 w 47"/>
              <a:gd name="T1" fmla="*/ 2147483647 h 46"/>
              <a:gd name="T2" fmla="*/ 2147483647 w 47"/>
              <a:gd name="T3" fmla="*/ 2147483647 h 46"/>
              <a:gd name="T4" fmla="*/ 2147483647 w 47"/>
              <a:gd name="T5" fmla="*/ 2147483647 h 46"/>
              <a:gd name="T6" fmla="*/ 2147483647 w 47"/>
              <a:gd name="T7" fmla="*/ 2147483647 h 46"/>
              <a:gd name="T8" fmla="*/ 2147483647 w 47"/>
              <a:gd name="T9" fmla="*/ 2147483647 h 46"/>
              <a:gd name="T10" fmla="*/ 2147483647 w 47"/>
              <a:gd name="T11" fmla="*/ 2147483647 h 46"/>
              <a:gd name="T12" fmla="*/ 2147483647 w 47"/>
              <a:gd name="T13" fmla="*/ 2147483647 h 46"/>
              <a:gd name="T14" fmla="*/ 2147483647 w 47"/>
              <a:gd name="T15" fmla="*/ 2147483647 h 46"/>
              <a:gd name="T16" fmla="*/ 2147483647 w 47"/>
              <a:gd name="T17" fmla="*/ 2147483647 h 46"/>
              <a:gd name="T18" fmla="*/ 2147483647 w 47"/>
              <a:gd name="T19" fmla="*/ 2147483647 h 46"/>
              <a:gd name="T20" fmla="*/ 2147483647 w 47"/>
              <a:gd name="T21" fmla="*/ 2147483647 h 46"/>
              <a:gd name="T22" fmla="*/ 2147483647 w 47"/>
              <a:gd name="T23" fmla="*/ 2147483647 h 46"/>
              <a:gd name="T24" fmla="*/ 2147483647 w 47"/>
              <a:gd name="T25" fmla="*/ 2147483647 h 46"/>
              <a:gd name="T26" fmla="*/ 2147483647 w 47"/>
              <a:gd name="T27" fmla="*/ 2147483647 h 46"/>
              <a:gd name="T28" fmla="*/ 2147483647 w 47"/>
              <a:gd name="T29" fmla="*/ 2147483647 h 46"/>
              <a:gd name="T30" fmla="*/ 2147483647 w 47"/>
              <a:gd name="T31" fmla="*/ 2147483647 h 46"/>
              <a:gd name="T32" fmla="*/ 2147483647 w 47"/>
              <a:gd name="T33" fmla="*/ 2147483647 h 46"/>
              <a:gd name="T34" fmla="*/ 2147483647 w 47"/>
              <a:gd name="T35" fmla="*/ 2147483647 h 46"/>
              <a:gd name="T36" fmla="*/ 2147483647 w 47"/>
              <a:gd name="T37" fmla="*/ 2147483647 h 46"/>
              <a:gd name="T38" fmla="*/ 2147483647 w 47"/>
              <a:gd name="T39" fmla="*/ 2147483647 h 46"/>
              <a:gd name="T40" fmla="*/ 2147483647 w 47"/>
              <a:gd name="T41" fmla="*/ 2147483647 h 46"/>
              <a:gd name="T42" fmla="*/ 2147483647 w 47"/>
              <a:gd name="T43" fmla="*/ 2147483647 h 46"/>
              <a:gd name="T44" fmla="*/ 2147483647 w 47"/>
              <a:gd name="T45" fmla="*/ 2147483647 h 46"/>
              <a:gd name="T46" fmla="*/ 2147483647 w 47"/>
              <a:gd name="T47" fmla="*/ 2147483647 h 46"/>
              <a:gd name="T48" fmla="*/ 2147483647 w 47"/>
              <a:gd name="T49" fmla="*/ 2147483647 h 46"/>
              <a:gd name="T50" fmla="*/ 0 w 47"/>
              <a:gd name="T51" fmla="*/ 2147483647 h 46"/>
              <a:gd name="T52" fmla="*/ 2147483647 w 47"/>
              <a:gd name="T53" fmla="*/ 2147483647 h 46"/>
              <a:gd name="T54" fmla="*/ 2147483647 w 47"/>
              <a:gd name="T55" fmla="*/ 2147483647 h 46"/>
              <a:gd name="T56" fmla="*/ 2147483647 w 47"/>
              <a:gd name="T57" fmla="*/ 0 h 46"/>
              <a:gd name="T58" fmla="*/ 2147483647 w 47"/>
              <a:gd name="T59" fmla="*/ 2147483647 h 46"/>
              <a:gd name="T60" fmla="*/ 2147483647 w 47"/>
              <a:gd name="T61" fmla="*/ 2147483647 h 46"/>
              <a:gd name="T62" fmla="*/ 2147483647 w 47"/>
              <a:gd name="T63" fmla="*/ 2147483647 h 46"/>
              <a:gd name="T64" fmla="*/ 2147483647 w 47"/>
              <a:gd name="T65" fmla="*/ 2147483647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7" h="46">
                <a:moveTo>
                  <a:pt x="32" y="4"/>
                </a:moveTo>
                <a:lnTo>
                  <a:pt x="36" y="13"/>
                </a:lnTo>
                <a:lnTo>
                  <a:pt x="47" y="24"/>
                </a:lnTo>
                <a:lnTo>
                  <a:pt x="43" y="23"/>
                </a:lnTo>
                <a:lnTo>
                  <a:pt x="42" y="25"/>
                </a:lnTo>
                <a:lnTo>
                  <a:pt x="42" y="31"/>
                </a:lnTo>
                <a:lnTo>
                  <a:pt x="45" y="33"/>
                </a:lnTo>
                <a:lnTo>
                  <a:pt x="42" y="35"/>
                </a:lnTo>
                <a:lnTo>
                  <a:pt x="43" y="40"/>
                </a:lnTo>
                <a:lnTo>
                  <a:pt x="40" y="42"/>
                </a:lnTo>
                <a:lnTo>
                  <a:pt x="42" y="46"/>
                </a:lnTo>
                <a:lnTo>
                  <a:pt x="36" y="35"/>
                </a:lnTo>
                <a:lnTo>
                  <a:pt x="34" y="36"/>
                </a:lnTo>
                <a:lnTo>
                  <a:pt x="37" y="41"/>
                </a:lnTo>
                <a:lnTo>
                  <a:pt x="31" y="38"/>
                </a:lnTo>
                <a:lnTo>
                  <a:pt x="32" y="31"/>
                </a:lnTo>
                <a:lnTo>
                  <a:pt x="18" y="23"/>
                </a:lnTo>
                <a:lnTo>
                  <a:pt x="16" y="18"/>
                </a:lnTo>
                <a:lnTo>
                  <a:pt x="9" y="15"/>
                </a:lnTo>
                <a:lnTo>
                  <a:pt x="14" y="21"/>
                </a:lnTo>
                <a:lnTo>
                  <a:pt x="11" y="23"/>
                </a:lnTo>
                <a:lnTo>
                  <a:pt x="8" y="20"/>
                </a:lnTo>
                <a:lnTo>
                  <a:pt x="4" y="19"/>
                </a:lnTo>
                <a:lnTo>
                  <a:pt x="1" y="12"/>
                </a:lnTo>
                <a:lnTo>
                  <a:pt x="4" y="8"/>
                </a:lnTo>
                <a:lnTo>
                  <a:pt x="0" y="5"/>
                </a:lnTo>
                <a:lnTo>
                  <a:pt x="2" y="4"/>
                </a:lnTo>
                <a:lnTo>
                  <a:pt x="3" y="2"/>
                </a:lnTo>
                <a:lnTo>
                  <a:pt x="5" y="0"/>
                </a:lnTo>
                <a:lnTo>
                  <a:pt x="14" y="4"/>
                </a:lnTo>
                <a:lnTo>
                  <a:pt x="17" y="2"/>
                </a:lnTo>
                <a:lnTo>
                  <a:pt x="28" y="7"/>
                </a:lnTo>
                <a:lnTo>
                  <a:pt x="32" y="4"/>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83" name="Freeform 81"/>
          <p:cNvSpPr>
            <a:spLocks/>
          </p:cNvSpPr>
          <p:nvPr/>
        </p:nvSpPr>
        <p:spPr bwMode="auto">
          <a:xfrm>
            <a:off x="3770365" y="2482516"/>
            <a:ext cx="257175" cy="171450"/>
          </a:xfrm>
          <a:custGeom>
            <a:avLst/>
            <a:gdLst>
              <a:gd name="T0" fmla="*/ 2147483647 w 156"/>
              <a:gd name="T1" fmla="*/ 2147483647 h 104"/>
              <a:gd name="T2" fmla="*/ 2147483647 w 156"/>
              <a:gd name="T3" fmla="*/ 2147483647 h 104"/>
              <a:gd name="T4" fmla="*/ 2147483647 w 156"/>
              <a:gd name="T5" fmla="*/ 2147483647 h 104"/>
              <a:gd name="T6" fmla="*/ 2147483647 w 156"/>
              <a:gd name="T7" fmla="*/ 2147483647 h 104"/>
              <a:gd name="T8" fmla="*/ 2147483647 w 156"/>
              <a:gd name="T9" fmla="*/ 2147483647 h 104"/>
              <a:gd name="T10" fmla="*/ 2147483647 w 156"/>
              <a:gd name="T11" fmla="*/ 2147483647 h 104"/>
              <a:gd name="T12" fmla="*/ 2147483647 w 156"/>
              <a:gd name="T13" fmla="*/ 2147483647 h 104"/>
              <a:gd name="T14" fmla="*/ 2147483647 w 156"/>
              <a:gd name="T15" fmla="*/ 2147483647 h 104"/>
              <a:gd name="T16" fmla="*/ 2147483647 w 156"/>
              <a:gd name="T17" fmla="*/ 2147483647 h 104"/>
              <a:gd name="T18" fmla="*/ 2147483647 w 156"/>
              <a:gd name="T19" fmla="*/ 2147483647 h 104"/>
              <a:gd name="T20" fmla="*/ 2147483647 w 156"/>
              <a:gd name="T21" fmla="*/ 2147483647 h 104"/>
              <a:gd name="T22" fmla="*/ 2147483647 w 156"/>
              <a:gd name="T23" fmla="*/ 2147483647 h 104"/>
              <a:gd name="T24" fmla="*/ 2147483647 w 156"/>
              <a:gd name="T25" fmla="*/ 2147483647 h 104"/>
              <a:gd name="T26" fmla="*/ 2147483647 w 156"/>
              <a:gd name="T27" fmla="*/ 2147483647 h 104"/>
              <a:gd name="T28" fmla="*/ 2147483647 w 156"/>
              <a:gd name="T29" fmla="*/ 2147483647 h 104"/>
              <a:gd name="T30" fmla="*/ 2147483647 w 156"/>
              <a:gd name="T31" fmla="*/ 2147483647 h 104"/>
              <a:gd name="T32" fmla="*/ 2147483647 w 156"/>
              <a:gd name="T33" fmla="*/ 2147483647 h 104"/>
              <a:gd name="T34" fmla="*/ 2147483647 w 156"/>
              <a:gd name="T35" fmla="*/ 2147483647 h 104"/>
              <a:gd name="T36" fmla="*/ 2147483647 w 156"/>
              <a:gd name="T37" fmla="*/ 2147483647 h 104"/>
              <a:gd name="T38" fmla="*/ 2147483647 w 156"/>
              <a:gd name="T39" fmla="*/ 2147483647 h 104"/>
              <a:gd name="T40" fmla="*/ 2147483647 w 156"/>
              <a:gd name="T41" fmla="*/ 2147483647 h 104"/>
              <a:gd name="T42" fmla="*/ 2147483647 w 156"/>
              <a:gd name="T43" fmla="*/ 2147483647 h 104"/>
              <a:gd name="T44" fmla="*/ 2147483647 w 156"/>
              <a:gd name="T45" fmla="*/ 2147483647 h 104"/>
              <a:gd name="T46" fmla="*/ 2147483647 w 156"/>
              <a:gd name="T47" fmla="*/ 2147483647 h 104"/>
              <a:gd name="T48" fmla="*/ 2147483647 w 156"/>
              <a:gd name="T49" fmla="*/ 2147483647 h 104"/>
              <a:gd name="T50" fmla="*/ 2147483647 w 156"/>
              <a:gd name="T51" fmla="*/ 2147483647 h 104"/>
              <a:gd name="T52" fmla="*/ 2147483647 w 156"/>
              <a:gd name="T53" fmla="*/ 2147483647 h 104"/>
              <a:gd name="T54" fmla="*/ 2147483647 w 156"/>
              <a:gd name="T55" fmla="*/ 2147483647 h 104"/>
              <a:gd name="T56" fmla="*/ 2147483647 w 156"/>
              <a:gd name="T57" fmla="*/ 2147483647 h 104"/>
              <a:gd name="T58" fmla="*/ 2147483647 w 156"/>
              <a:gd name="T59" fmla="*/ 2147483647 h 104"/>
              <a:gd name="T60" fmla="*/ 2147483647 w 156"/>
              <a:gd name="T61" fmla="*/ 2147483647 h 104"/>
              <a:gd name="T62" fmla="*/ 2147483647 w 156"/>
              <a:gd name="T63" fmla="*/ 2147483647 h 104"/>
              <a:gd name="T64" fmla="*/ 2147483647 w 156"/>
              <a:gd name="T65" fmla="*/ 2147483647 h 104"/>
              <a:gd name="T66" fmla="*/ 2147483647 w 156"/>
              <a:gd name="T67" fmla="*/ 2147483647 h 104"/>
              <a:gd name="T68" fmla="*/ 2147483647 w 156"/>
              <a:gd name="T69" fmla="*/ 2147483647 h 104"/>
              <a:gd name="T70" fmla="*/ 2147483647 w 156"/>
              <a:gd name="T71" fmla="*/ 2147483647 h 104"/>
              <a:gd name="T72" fmla="*/ 2147483647 w 156"/>
              <a:gd name="T73" fmla="*/ 2147483647 h 104"/>
              <a:gd name="T74" fmla="*/ 2147483647 w 156"/>
              <a:gd name="T75" fmla="*/ 2147483647 h 104"/>
              <a:gd name="T76" fmla="*/ 2147483647 w 156"/>
              <a:gd name="T77" fmla="*/ 2147483647 h 104"/>
              <a:gd name="T78" fmla="*/ 2147483647 w 156"/>
              <a:gd name="T79" fmla="*/ 2147483647 h 104"/>
              <a:gd name="T80" fmla="*/ 2147483647 w 156"/>
              <a:gd name="T81" fmla="*/ 2147483647 h 104"/>
              <a:gd name="T82" fmla="*/ 2147483647 w 156"/>
              <a:gd name="T83" fmla="*/ 2147483647 h 104"/>
              <a:gd name="T84" fmla="*/ 2147483647 w 156"/>
              <a:gd name="T85" fmla="*/ 2147483647 h 104"/>
              <a:gd name="T86" fmla="*/ 2147483647 w 156"/>
              <a:gd name="T87" fmla="*/ 2147483647 h 104"/>
              <a:gd name="T88" fmla="*/ 2147483647 w 156"/>
              <a:gd name="T89" fmla="*/ 2147483647 h 104"/>
              <a:gd name="T90" fmla="*/ 2147483647 w 156"/>
              <a:gd name="T91" fmla="*/ 2147483647 h 104"/>
              <a:gd name="T92" fmla="*/ 2147483647 w 156"/>
              <a:gd name="T93" fmla="*/ 2147483647 h 104"/>
              <a:gd name="T94" fmla="*/ 2147483647 w 156"/>
              <a:gd name="T95" fmla="*/ 2147483647 h 104"/>
              <a:gd name="T96" fmla="*/ 2147483647 w 156"/>
              <a:gd name="T97" fmla="*/ 2147483647 h 104"/>
              <a:gd name="T98" fmla="*/ 2147483647 w 156"/>
              <a:gd name="T99" fmla="*/ 2147483647 h 104"/>
              <a:gd name="T100" fmla="*/ 2147483647 w 156"/>
              <a:gd name="T101" fmla="*/ 0 h 104"/>
              <a:gd name="T102" fmla="*/ 2147483647 w 156"/>
              <a:gd name="T103" fmla="*/ 2147483647 h 104"/>
              <a:gd name="T104" fmla="*/ 2147483647 w 156"/>
              <a:gd name="T105" fmla="*/ 2147483647 h 1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6" h="104">
                <a:moveTo>
                  <a:pt x="134" y="13"/>
                </a:moveTo>
                <a:lnTo>
                  <a:pt x="140" y="19"/>
                </a:lnTo>
                <a:lnTo>
                  <a:pt x="137" y="27"/>
                </a:lnTo>
                <a:lnTo>
                  <a:pt x="144" y="26"/>
                </a:lnTo>
                <a:lnTo>
                  <a:pt x="141" y="35"/>
                </a:lnTo>
                <a:lnTo>
                  <a:pt x="146" y="30"/>
                </a:lnTo>
                <a:lnTo>
                  <a:pt x="155" y="35"/>
                </a:lnTo>
                <a:lnTo>
                  <a:pt x="153" y="42"/>
                </a:lnTo>
                <a:lnTo>
                  <a:pt x="155" y="43"/>
                </a:lnTo>
                <a:lnTo>
                  <a:pt x="149" y="46"/>
                </a:lnTo>
                <a:lnTo>
                  <a:pt x="156" y="50"/>
                </a:lnTo>
                <a:lnTo>
                  <a:pt x="150" y="50"/>
                </a:lnTo>
                <a:lnTo>
                  <a:pt x="154" y="55"/>
                </a:lnTo>
                <a:lnTo>
                  <a:pt x="148" y="54"/>
                </a:lnTo>
                <a:lnTo>
                  <a:pt x="152" y="57"/>
                </a:lnTo>
                <a:lnTo>
                  <a:pt x="149" y="62"/>
                </a:lnTo>
                <a:lnTo>
                  <a:pt x="142" y="59"/>
                </a:lnTo>
                <a:lnTo>
                  <a:pt x="144" y="63"/>
                </a:lnTo>
                <a:lnTo>
                  <a:pt x="141" y="66"/>
                </a:lnTo>
                <a:lnTo>
                  <a:pt x="143" y="68"/>
                </a:lnTo>
                <a:lnTo>
                  <a:pt x="141" y="72"/>
                </a:lnTo>
                <a:lnTo>
                  <a:pt x="136" y="77"/>
                </a:lnTo>
                <a:lnTo>
                  <a:pt x="129" y="73"/>
                </a:lnTo>
                <a:lnTo>
                  <a:pt x="114" y="88"/>
                </a:lnTo>
                <a:lnTo>
                  <a:pt x="94" y="94"/>
                </a:lnTo>
                <a:lnTo>
                  <a:pt x="94" y="100"/>
                </a:lnTo>
                <a:lnTo>
                  <a:pt x="82" y="104"/>
                </a:lnTo>
                <a:lnTo>
                  <a:pt x="61" y="100"/>
                </a:lnTo>
                <a:lnTo>
                  <a:pt x="57" y="95"/>
                </a:lnTo>
                <a:lnTo>
                  <a:pt x="59" y="93"/>
                </a:lnTo>
                <a:lnTo>
                  <a:pt x="48" y="87"/>
                </a:lnTo>
                <a:lnTo>
                  <a:pt x="26" y="91"/>
                </a:lnTo>
                <a:lnTo>
                  <a:pt x="26" y="83"/>
                </a:lnTo>
                <a:lnTo>
                  <a:pt x="36" y="84"/>
                </a:lnTo>
                <a:lnTo>
                  <a:pt x="40" y="79"/>
                </a:lnTo>
                <a:lnTo>
                  <a:pt x="38" y="77"/>
                </a:lnTo>
                <a:lnTo>
                  <a:pt x="40" y="74"/>
                </a:lnTo>
                <a:lnTo>
                  <a:pt x="45" y="73"/>
                </a:lnTo>
                <a:lnTo>
                  <a:pt x="34" y="75"/>
                </a:lnTo>
                <a:lnTo>
                  <a:pt x="36" y="69"/>
                </a:lnTo>
                <a:lnTo>
                  <a:pt x="43" y="64"/>
                </a:lnTo>
                <a:lnTo>
                  <a:pt x="34" y="70"/>
                </a:lnTo>
                <a:lnTo>
                  <a:pt x="30" y="58"/>
                </a:lnTo>
                <a:lnTo>
                  <a:pt x="10" y="61"/>
                </a:lnTo>
                <a:lnTo>
                  <a:pt x="7" y="56"/>
                </a:lnTo>
                <a:lnTo>
                  <a:pt x="38" y="51"/>
                </a:lnTo>
                <a:lnTo>
                  <a:pt x="40" y="46"/>
                </a:lnTo>
                <a:lnTo>
                  <a:pt x="28" y="47"/>
                </a:lnTo>
                <a:lnTo>
                  <a:pt x="40" y="37"/>
                </a:lnTo>
                <a:lnTo>
                  <a:pt x="32" y="38"/>
                </a:lnTo>
                <a:lnTo>
                  <a:pt x="34" y="32"/>
                </a:lnTo>
                <a:lnTo>
                  <a:pt x="10" y="39"/>
                </a:lnTo>
                <a:lnTo>
                  <a:pt x="0" y="35"/>
                </a:lnTo>
                <a:lnTo>
                  <a:pt x="3" y="31"/>
                </a:lnTo>
                <a:lnTo>
                  <a:pt x="10" y="34"/>
                </a:lnTo>
                <a:lnTo>
                  <a:pt x="7" y="31"/>
                </a:lnTo>
                <a:lnTo>
                  <a:pt x="10" y="32"/>
                </a:lnTo>
                <a:lnTo>
                  <a:pt x="6" y="25"/>
                </a:lnTo>
                <a:lnTo>
                  <a:pt x="14" y="31"/>
                </a:lnTo>
                <a:lnTo>
                  <a:pt x="19" y="26"/>
                </a:lnTo>
                <a:lnTo>
                  <a:pt x="14" y="27"/>
                </a:lnTo>
                <a:lnTo>
                  <a:pt x="10" y="23"/>
                </a:lnTo>
                <a:lnTo>
                  <a:pt x="19" y="24"/>
                </a:lnTo>
                <a:lnTo>
                  <a:pt x="10" y="17"/>
                </a:lnTo>
                <a:lnTo>
                  <a:pt x="16" y="19"/>
                </a:lnTo>
                <a:lnTo>
                  <a:pt x="12" y="14"/>
                </a:lnTo>
                <a:lnTo>
                  <a:pt x="15" y="11"/>
                </a:lnTo>
                <a:lnTo>
                  <a:pt x="26" y="17"/>
                </a:lnTo>
                <a:lnTo>
                  <a:pt x="27" y="24"/>
                </a:lnTo>
                <a:lnTo>
                  <a:pt x="29" y="19"/>
                </a:lnTo>
                <a:lnTo>
                  <a:pt x="30" y="24"/>
                </a:lnTo>
                <a:lnTo>
                  <a:pt x="29" y="16"/>
                </a:lnTo>
                <a:lnTo>
                  <a:pt x="22" y="11"/>
                </a:lnTo>
                <a:lnTo>
                  <a:pt x="30" y="9"/>
                </a:lnTo>
                <a:lnTo>
                  <a:pt x="19" y="6"/>
                </a:lnTo>
                <a:lnTo>
                  <a:pt x="30" y="3"/>
                </a:lnTo>
                <a:lnTo>
                  <a:pt x="41" y="17"/>
                </a:lnTo>
                <a:lnTo>
                  <a:pt x="45" y="17"/>
                </a:lnTo>
                <a:lnTo>
                  <a:pt x="42" y="20"/>
                </a:lnTo>
                <a:lnTo>
                  <a:pt x="46" y="21"/>
                </a:lnTo>
                <a:lnTo>
                  <a:pt x="44" y="29"/>
                </a:lnTo>
                <a:lnTo>
                  <a:pt x="39" y="26"/>
                </a:lnTo>
                <a:lnTo>
                  <a:pt x="46" y="32"/>
                </a:lnTo>
                <a:lnTo>
                  <a:pt x="49" y="47"/>
                </a:lnTo>
                <a:lnTo>
                  <a:pt x="49" y="37"/>
                </a:lnTo>
                <a:lnTo>
                  <a:pt x="51" y="32"/>
                </a:lnTo>
                <a:lnTo>
                  <a:pt x="55" y="29"/>
                </a:lnTo>
                <a:lnTo>
                  <a:pt x="58" y="36"/>
                </a:lnTo>
                <a:lnTo>
                  <a:pt x="61" y="28"/>
                </a:lnTo>
                <a:lnTo>
                  <a:pt x="59" y="15"/>
                </a:lnTo>
                <a:lnTo>
                  <a:pt x="62" y="13"/>
                </a:lnTo>
                <a:lnTo>
                  <a:pt x="72" y="28"/>
                </a:lnTo>
                <a:lnTo>
                  <a:pt x="72" y="16"/>
                </a:lnTo>
                <a:lnTo>
                  <a:pt x="82" y="12"/>
                </a:lnTo>
                <a:lnTo>
                  <a:pt x="92" y="31"/>
                </a:lnTo>
                <a:lnTo>
                  <a:pt x="88" y="12"/>
                </a:lnTo>
                <a:lnTo>
                  <a:pt x="98" y="19"/>
                </a:lnTo>
                <a:lnTo>
                  <a:pt x="105" y="11"/>
                </a:lnTo>
                <a:lnTo>
                  <a:pt x="113" y="15"/>
                </a:lnTo>
                <a:lnTo>
                  <a:pt x="112" y="13"/>
                </a:lnTo>
                <a:lnTo>
                  <a:pt x="115" y="9"/>
                </a:lnTo>
                <a:lnTo>
                  <a:pt x="113" y="0"/>
                </a:lnTo>
                <a:lnTo>
                  <a:pt x="121" y="0"/>
                </a:lnTo>
                <a:lnTo>
                  <a:pt x="130" y="13"/>
                </a:lnTo>
                <a:lnTo>
                  <a:pt x="139" y="5"/>
                </a:lnTo>
                <a:lnTo>
                  <a:pt x="134" y="13"/>
                </a:lnTo>
                <a:close/>
              </a:path>
            </a:pathLst>
          </a:custGeom>
          <a:solidFill>
            <a:schemeClr val="tx2"/>
          </a:solidFill>
          <a:ln w="9525" cap="flat" cmpd="sng">
            <a:solidFill>
              <a:schemeClr val="tx1"/>
            </a:solidFill>
            <a:prstDash val="solid"/>
            <a:round/>
            <a:headEnd type="none" w="med" len="med"/>
            <a:tailEnd type="none" w="med" len="med"/>
          </a:ln>
          <a:effectLst/>
          <a:extLst/>
        </p:spPr>
        <p:txBody>
          <a:bodyPr wrap="none" anchor="ctr"/>
          <a:lstStyle/>
          <a:p>
            <a:pPr algn="ctr" fontAlgn="base">
              <a:spcBef>
                <a:spcPct val="0"/>
              </a:spcBef>
              <a:spcAft>
                <a:spcPct val="0"/>
              </a:spcAft>
              <a:defRPr/>
            </a:pPr>
            <a:endParaRPr lang="en-US">
              <a:solidFill>
                <a:srgbClr val="000000"/>
              </a:solidFill>
            </a:endParaRPr>
          </a:p>
        </p:txBody>
      </p:sp>
      <p:sp>
        <p:nvSpPr>
          <p:cNvPr id="84" name="Freeform 83"/>
          <p:cNvSpPr>
            <a:spLocks noEditPoints="1"/>
          </p:cNvSpPr>
          <p:nvPr/>
        </p:nvSpPr>
        <p:spPr bwMode="auto">
          <a:xfrm>
            <a:off x="391286" y="1228391"/>
            <a:ext cx="8389938" cy="2465388"/>
          </a:xfrm>
          <a:custGeom>
            <a:avLst/>
            <a:gdLst>
              <a:gd name="T0" fmla="*/ 2147483647 w 5099"/>
              <a:gd name="T1" fmla="*/ 2147483647 h 1498"/>
              <a:gd name="T2" fmla="*/ 2147483647 w 5099"/>
              <a:gd name="T3" fmla="*/ 2147483647 h 1498"/>
              <a:gd name="T4" fmla="*/ 2147483647 w 5099"/>
              <a:gd name="T5" fmla="*/ 2147483647 h 1498"/>
              <a:gd name="T6" fmla="*/ 2147483647 w 5099"/>
              <a:gd name="T7" fmla="*/ 2147483647 h 1498"/>
              <a:gd name="T8" fmla="*/ 2147483647 w 5099"/>
              <a:gd name="T9" fmla="*/ 2147483647 h 1498"/>
              <a:gd name="T10" fmla="*/ 2147483647 w 5099"/>
              <a:gd name="T11" fmla="*/ 2147483647 h 1498"/>
              <a:gd name="T12" fmla="*/ 2147483647 w 5099"/>
              <a:gd name="T13" fmla="*/ 2147483647 h 1498"/>
              <a:gd name="T14" fmla="*/ 2147483647 w 5099"/>
              <a:gd name="T15" fmla="*/ 2147483647 h 1498"/>
              <a:gd name="T16" fmla="*/ 2147483647 w 5099"/>
              <a:gd name="T17" fmla="*/ 2147483647 h 1498"/>
              <a:gd name="T18" fmla="*/ 2147483647 w 5099"/>
              <a:gd name="T19" fmla="*/ 2147483647 h 1498"/>
              <a:gd name="T20" fmla="*/ 2147483647 w 5099"/>
              <a:gd name="T21" fmla="*/ 2147483647 h 1498"/>
              <a:gd name="T22" fmla="*/ 2147483647 w 5099"/>
              <a:gd name="T23" fmla="*/ 2147483647 h 1498"/>
              <a:gd name="T24" fmla="*/ 2147483647 w 5099"/>
              <a:gd name="T25" fmla="*/ 2147483647 h 1498"/>
              <a:gd name="T26" fmla="*/ 2147483647 w 5099"/>
              <a:gd name="T27" fmla="*/ 2147483647 h 1498"/>
              <a:gd name="T28" fmla="*/ 2147483647 w 5099"/>
              <a:gd name="T29" fmla="*/ 2147483647 h 1498"/>
              <a:gd name="T30" fmla="*/ 2147483647 w 5099"/>
              <a:gd name="T31" fmla="*/ 2147483647 h 1498"/>
              <a:gd name="T32" fmla="*/ 2147483647 w 5099"/>
              <a:gd name="T33" fmla="*/ 2147483647 h 1498"/>
              <a:gd name="T34" fmla="*/ 2147483647 w 5099"/>
              <a:gd name="T35" fmla="*/ 2147483647 h 1498"/>
              <a:gd name="T36" fmla="*/ 2147483647 w 5099"/>
              <a:gd name="T37" fmla="*/ 2147483647 h 1498"/>
              <a:gd name="T38" fmla="*/ 2147483647 w 5099"/>
              <a:gd name="T39" fmla="*/ 2147483647 h 1498"/>
              <a:gd name="T40" fmla="*/ 2147483647 w 5099"/>
              <a:gd name="T41" fmla="*/ 2147483647 h 1498"/>
              <a:gd name="T42" fmla="*/ 2147483647 w 5099"/>
              <a:gd name="T43" fmla="*/ 2147483647 h 1498"/>
              <a:gd name="T44" fmla="*/ 2147483647 w 5099"/>
              <a:gd name="T45" fmla="*/ 2147483647 h 1498"/>
              <a:gd name="T46" fmla="*/ 2147483647 w 5099"/>
              <a:gd name="T47" fmla="*/ 2147483647 h 1498"/>
              <a:gd name="T48" fmla="*/ 2147483647 w 5099"/>
              <a:gd name="T49" fmla="*/ 2147483647 h 1498"/>
              <a:gd name="T50" fmla="*/ 2147483647 w 5099"/>
              <a:gd name="T51" fmla="*/ 2147483647 h 1498"/>
              <a:gd name="T52" fmla="*/ 2147483647 w 5099"/>
              <a:gd name="T53" fmla="*/ 2147483647 h 1498"/>
              <a:gd name="T54" fmla="*/ 2147483647 w 5099"/>
              <a:gd name="T55" fmla="*/ 2147483647 h 1498"/>
              <a:gd name="T56" fmla="*/ 2147483647 w 5099"/>
              <a:gd name="T57" fmla="*/ 2147483647 h 1498"/>
              <a:gd name="T58" fmla="*/ 2147483647 w 5099"/>
              <a:gd name="T59" fmla="*/ 2147483647 h 1498"/>
              <a:gd name="T60" fmla="*/ 2147483647 w 5099"/>
              <a:gd name="T61" fmla="*/ 2147483647 h 1498"/>
              <a:gd name="T62" fmla="*/ 2147483647 w 5099"/>
              <a:gd name="T63" fmla="*/ 2147483647 h 1498"/>
              <a:gd name="T64" fmla="*/ 2147483647 w 5099"/>
              <a:gd name="T65" fmla="*/ 2147483647 h 1498"/>
              <a:gd name="T66" fmla="*/ 2147483647 w 5099"/>
              <a:gd name="T67" fmla="*/ 2147483647 h 1498"/>
              <a:gd name="T68" fmla="*/ 2147483647 w 5099"/>
              <a:gd name="T69" fmla="*/ 2147483647 h 1498"/>
              <a:gd name="T70" fmla="*/ 2147483647 w 5099"/>
              <a:gd name="T71" fmla="*/ 2147483647 h 1498"/>
              <a:gd name="T72" fmla="*/ 2147483647 w 5099"/>
              <a:gd name="T73" fmla="*/ 2147483647 h 1498"/>
              <a:gd name="T74" fmla="*/ 2147483647 w 5099"/>
              <a:gd name="T75" fmla="*/ 2147483647 h 1498"/>
              <a:gd name="T76" fmla="*/ 2147483647 w 5099"/>
              <a:gd name="T77" fmla="*/ 2147483647 h 1498"/>
              <a:gd name="T78" fmla="*/ 2147483647 w 5099"/>
              <a:gd name="T79" fmla="*/ 2147483647 h 1498"/>
              <a:gd name="T80" fmla="*/ 2147483647 w 5099"/>
              <a:gd name="T81" fmla="*/ 2147483647 h 1498"/>
              <a:gd name="T82" fmla="*/ 2147483647 w 5099"/>
              <a:gd name="T83" fmla="*/ 2147483647 h 1498"/>
              <a:gd name="T84" fmla="*/ 2147483647 w 5099"/>
              <a:gd name="T85" fmla="*/ 2147483647 h 1498"/>
              <a:gd name="T86" fmla="*/ 2147483647 w 5099"/>
              <a:gd name="T87" fmla="*/ 2147483647 h 1498"/>
              <a:gd name="T88" fmla="*/ 2147483647 w 5099"/>
              <a:gd name="T89" fmla="*/ 2147483647 h 1498"/>
              <a:gd name="T90" fmla="*/ 2147483647 w 5099"/>
              <a:gd name="T91" fmla="*/ 2147483647 h 1498"/>
              <a:gd name="T92" fmla="*/ 2147483647 w 5099"/>
              <a:gd name="T93" fmla="*/ 2147483647 h 1498"/>
              <a:gd name="T94" fmla="*/ 2147483647 w 5099"/>
              <a:gd name="T95" fmla="*/ 2147483647 h 1498"/>
              <a:gd name="T96" fmla="*/ 2147483647 w 5099"/>
              <a:gd name="T97" fmla="*/ 2147483647 h 1498"/>
              <a:gd name="T98" fmla="*/ 2147483647 w 5099"/>
              <a:gd name="T99" fmla="*/ 2147483647 h 1498"/>
              <a:gd name="T100" fmla="*/ 2147483647 w 5099"/>
              <a:gd name="T101" fmla="*/ 2147483647 h 1498"/>
              <a:gd name="T102" fmla="*/ 2147483647 w 5099"/>
              <a:gd name="T103" fmla="*/ 2147483647 h 1498"/>
              <a:gd name="T104" fmla="*/ 2147483647 w 5099"/>
              <a:gd name="T105" fmla="*/ 2147483647 h 1498"/>
              <a:gd name="T106" fmla="*/ 2147483647 w 5099"/>
              <a:gd name="T107" fmla="*/ 2147483647 h 1498"/>
              <a:gd name="T108" fmla="*/ 2147483647 w 5099"/>
              <a:gd name="T109" fmla="*/ 2147483647 h 1498"/>
              <a:gd name="T110" fmla="*/ 2147483647 w 5099"/>
              <a:gd name="T111" fmla="*/ 2147483647 h 1498"/>
              <a:gd name="T112" fmla="*/ 2147483647 w 5099"/>
              <a:gd name="T113" fmla="*/ 2147483647 h 1498"/>
              <a:gd name="T114" fmla="*/ 2147483647 w 5099"/>
              <a:gd name="T115" fmla="*/ 2147483647 h 1498"/>
              <a:gd name="T116" fmla="*/ 2147483647 w 5099"/>
              <a:gd name="T117" fmla="*/ 2147483647 h 1498"/>
              <a:gd name="T118" fmla="*/ 2147483647 w 5099"/>
              <a:gd name="T119" fmla="*/ 2147483647 h 1498"/>
              <a:gd name="T120" fmla="*/ 2147483647 w 5099"/>
              <a:gd name="T121" fmla="*/ 2147483647 h 1498"/>
              <a:gd name="T122" fmla="*/ 2147483647 w 5099"/>
              <a:gd name="T123" fmla="*/ 2147483647 h 1498"/>
              <a:gd name="T124" fmla="*/ 2147483647 w 5099"/>
              <a:gd name="T125" fmla="*/ 2147483647 h 14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099" h="1498">
                <a:moveTo>
                  <a:pt x="0" y="667"/>
                </a:moveTo>
                <a:lnTo>
                  <a:pt x="20" y="665"/>
                </a:lnTo>
                <a:lnTo>
                  <a:pt x="37" y="680"/>
                </a:lnTo>
                <a:lnTo>
                  <a:pt x="30" y="689"/>
                </a:lnTo>
                <a:lnTo>
                  <a:pt x="7" y="694"/>
                </a:lnTo>
                <a:lnTo>
                  <a:pt x="0" y="691"/>
                </a:lnTo>
                <a:lnTo>
                  <a:pt x="0" y="667"/>
                </a:lnTo>
                <a:close/>
                <a:moveTo>
                  <a:pt x="5099" y="691"/>
                </a:moveTo>
                <a:lnTo>
                  <a:pt x="5082" y="699"/>
                </a:lnTo>
                <a:lnTo>
                  <a:pt x="5079" y="688"/>
                </a:lnTo>
                <a:lnTo>
                  <a:pt x="5099" y="667"/>
                </a:lnTo>
                <a:lnTo>
                  <a:pt x="5099" y="691"/>
                </a:lnTo>
                <a:close/>
                <a:moveTo>
                  <a:pt x="0" y="774"/>
                </a:moveTo>
                <a:lnTo>
                  <a:pt x="7" y="775"/>
                </a:lnTo>
                <a:lnTo>
                  <a:pt x="29" y="801"/>
                </a:lnTo>
                <a:lnTo>
                  <a:pt x="33" y="798"/>
                </a:lnTo>
                <a:lnTo>
                  <a:pt x="23" y="791"/>
                </a:lnTo>
                <a:lnTo>
                  <a:pt x="34" y="799"/>
                </a:lnTo>
                <a:lnTo>
                  <a:pt x="33" y="803"/>
                </a:lnTo>
                <a:lnTo>
                  <a:pt x="64" y="823"/>
                </a:lnTo>
                <a:lnTo>
                  <a:pt x="68" y="830"/>
                </a:lnTo>
                <a:lnTo>
                  <a:pt x="65" y="836"/>
                </a:lnTo>
                <a:lnTo>
                  <a:pt x="73" y="835"/>
                </a:lnTo>
                <a:lnTo>
                  <a:pt x="72" y="845"/>
                </a:lnTo>
                <a:lnTo>
                  <a:pt x="75" y="857"/>
                </a:lnTo>
                <a:lnTo>
                  <a:pt x="71" y="860"/>
                </a:lnTo>
                <a:lnTo>
                  <a:pt x="78" y="865"/>
                </a:lnTo>
                <a:lnTo>
                  <a:pt x="79" y="874"/>
                </a:lnTo>
                <a:lnTo>
                  <a:pt x="85" y="867"/>
                </a:lnTo>
                <a:lnTo>
                  <a:pt x="84" y="877"/>
                </a:lnTo>
                <a:lnTo>
                  <a:pt x="88" y="869"/>
                </a:lnTo>
                <a:lnTo>
                  <a:pt x="81" y="864"/>
                </a:lnTo>
                <a:lnTo>
                  <a:pt x="85" y="860"/>
                </a:lnTo>
                <a:lnTo>
                  <a:pt x="83" y="849"/>
                </a:lnTo>
                <a:lnTo>
                  <a:pt x="76" y="847"/>
                </a:lnTo>
                <a:lnTo>
                  <a:pt x="90" y="844"/>
                </a:lnTo>
                <a:lnTo>
                  <a:pt x="97" y="847"/>
                </a:lnTo>
                <a:lnTo>
                  <a:pt x="94" y="855"/>
                </a:lnTo>
                <a:lnTo>
                  <a:pt x="97" y="854"/>
                </a:lnTo>
                <a:lnTo>
                  <a:pt x="98" y="849"/>
                </a:lnTo>
                <a:lnTo>
                  <a:pt x="107" y="851"/>
                </a:lnTo>
                <a:lnTo>
                  <a:pt x="99" y="847"/>
                </a:lnTo>
                <a:lnTo>
                  <a:pt x="117" y="850"/>
                </a:lnTo>
                <a:lnTo>
                  <a:pt x="123" y="861"/>
                </a:lnTo>
                <a:lnTo>
                  <a:pt x="135" y="872"/>
                </a:lnTo>
                <a:lnTo>
                  <a:pt x="133" y="876"/>
                </a:lnTo>
                <a:lnTo>
                  <a:pt x="146" y="880"/>
                </a:lnTo>
                <a:lnTo>
                  <a:pt x="145" y="885"/>
                </a:lnTo>
                <a:lnTo>
                  <a:pt x="133" y="889"/>
                </a:lnTo>
                <a:lnTo>
                  <a:pt x="133" y="898"/>
                </a:lnTo>
                <a:lnTo>
                  <a:pt x="120" y="890"/>
                </a:lnTo>
                <a:lnTo>
                  <a:pt x="128" y="898"/>
                </a:lnTo>
                <a:lnTo>
                  <a:pt x="126" y="902"/>
                </a:lnTo>
                <a:lnTo>
                  <a:pt x="112" y="902"/>
                </a:lnTo>
                <a:lnTo>
                  <a:pt x="116" y="900"/>
                </a:lnTo>
                <a:lnTo>
                  <a:pt x="102" y="896"/>
                </a:lnTo>
                <a:lnTo>
                  <a:pt x="111" y="903"/>
                </a:lnTo>
                <a:lnTo>
                  <a:pt x="110" y="910"/>
                </a:lnTo>
                <a:lnTo>
                  <a:pt x="104" y="911"/>
                </a:lnTo>
                <a:lnTo>
                  <a:pt x="111" y="916"/>
                </a:lnTo>
                <a:lnTo>
                  <a:pt x="96" y="926"/>
                </a:lnTo>
                <a:lnTo>
                  <a:pt x="101" y="924"/>
                </a:lnTo>
                <a:lnTo>
                  <a:pt x="102" y="926"/>
                </a:lnTo>
                <a:lnTo>
                  <a:pt x="98" y="930"/>
                </a:lnTo>
                <a:lnTo>
                  <a:pt x="109" y="936"/>
                </a:lnTo>
                <a:lnTo>
                  <a:pt x="99" y="935"/>
                </a:lnTo>
                <a:lnTo>
                  <a:pt x="101" y="941"/>
                </a:lnTo>
                <a:lnTo>
                  <a:pt x="96" y="943"/>
                </a:lnTo>
                <a:lnTo>
                  <a:pt x="93" y="941"/>
                </a:lnTo>
                <a:lnTo>
                  <a:pt x="95" y="934"/>
                </a:lnTo>
                <a:lnTo>
                  <a:pt x="94" y="931"/>
                </a:lnTo>
                <a:lnTo>
                  <a:pt x="94" y="936"/>
                </a:lnTo>
                <a:lnTo>
                  <a:pt x="90" y="940"/>
                </a:lnTo>
                <a:lnTo>
                  <a:pt x="73" y="926"/>
                </a:lnTo>
                <a:lnTo>
                  <a:pt x="65" y="926"/>
                </a:lnTo>
                <a:lnTo>
                  <a:pt x="58" y="918"/>
                </a:lnTo>
                <a:lnTo>
                  <a:pt x="60" y="913"/>
                </a:lnTo>
                <a:lnTo>
                  <a:pt x="56" y="902"/>
                </a:lnTo>
                <a:lnTo>
                  <a:pt x="42" y="898"/>
                </a:lnTo>
                <a:lnTo>
                  <a:pt x="20" y="901"/>
                </a:lnTo>
                <a:lnTo>
                  <a:pt x="22" y="894"/>
                </a:lnTo>
                <a:lnTo>
                  <a:pt x="16" y="885"/>
                </a:lnTo>
                <a:lnTo>
                  <a:pt x="21" y="878"/>
                </a:lnTo>
                <a:lnTo>
                  <a:pt x="21" y="870"/>
                </a:lnTo>
                <a:lnTo>
                  <a:pt x="15" y="878"/>
                </a:lnTo>
                <a:lnTo>
                  <a:pt x="12" y="870"/>
                </a:lnTo>
                <a:lnTo>
                  <a:pt x="12" y="874"/>
                </a:lnTo>
                <a:lnTo>
                  <a:pt x="8" y="873"/>
                </a:lnTo>
                <a:lnTo>
                  <a:pt x="10" y="878"/>
                </a:lnTo>
                <a:lnTo>
                  <a:pt x="4" y="880"/>
                </a:lnTo>
                <a:lnTo>
                  <a:pt x="4" y="892"/>
                </a:lnTo>
                <a:lnTo>
                  <a:pt x="10" y="897"/>
                </a:lnTo>
                <a:lnTo>
                  <a:pt x="5" y="912"/>
                </a:lnTo>
                <a:lnTo>
                  <a:pt x="0" y="916"/>
                </a:lnTo>
                <a:lnTo>
                  <a:pt x="0" y="882"/>
                </a:lnTo>
                <a:lnTo>
                  <a:pt x="0" y="848"/>
                </a:lnTo>
                <a:lnTo>
                  <a:pt x="0" y="811"/>
                </a:lnTo>
                <a:lnTo>
                  <a:pt x="0" y="774"/>
                </a:lnTo>
                <a:close/>
                <a:moveTo>
                  <a:pt x="5099" y="916"/>
                </a:moveTo>
                <a:lnTo>
                  <a:pt x="5078" y="932"/>
                </a:lnTo>
                <a:lnTo>
                  <a:pt x="5081" y="929"/>
                </a:lnTo>
                <a:lnTo>
                  <a:pt x="5065" y="928"/>
                </a:lnTo>
                <a:lnTo>
                  <a:pt x="5055" y="916"/>
                </a:lnTo>
                <a:lnTo>
                  <a:pt x="5047" y="917"/>
                </a:lnTo>
                <a:lnTo>
                  <a:pt x="5056" y="917"/>
                </a:lnTo>
                <a:lnTo>
                  <a:pt x="5060" y="924"/>
                </a:lnTo>
                <a:lnTo>
                  <a:pt x="5059" y="926"/>
                </a:lnTo>
                <a:lnTo>
                  <a:pt x="5043" y="920"/>
                </a:lnTo>
                <a:lnTo>
                  <a:pt x="5041" y="922"/>
                </a:lnTo>
                <a:lnTo>
                  <a:pt x="5038" y="926"/>
                </a:lnTo>
                <a:lnTo>
                  <a:pt x="5020" y="929"/>
                </a:lnTo>
                <a:lnTo>
                  <a:pt x="5038" y="927"/>
                </a:lnTo>
                <a:lnTo>
                  <a:pt x="5043" y="921"/>
                </a:lnTo>
                <a:lnTo>
                  <a:pt x="5048" y="928"/>
                </a:lnTo>
                <a:lnTo>
                  <a:pt x="5044" y="934"/>
                </a:lnTo>
                <a:lnTo>
                  <a:pt x="5063" y="926"/>
                </a:lnTo>
                <a:lnTo>
                  <a:pt x="5062" y="934"/>
                </a:lnTo>
                <a:lnTo>
                  <a:pt x="5066" y="941"/>
                </a:lnTo>
                <a:lnTo>
                  <a:pt x="5073" y="945"/>
                </a:lnTo>
                <a:lnTo>
                  <a:pt x="5075" y="940"/>
                </a:lnTo>
                <a:lnTo>
                  <a:pt x="5077" y="947"/>
                </a:lnTo>
                <a:lnTo>
                  <a:pt x="5076" y="952"/>
                </a:lnTo>
                <a:lnTo>
                  <a:pt x="5080" y="953"/>
                </a:lnTo>
                <a:lnTo>
                  <a:pt x="5081" y="963"/>
                </a:lnTo>
                <a:lnTo>
                  <a:pt x="5074" y="965"/>
                </a:lnTo>
                <a:lnTo>
                  <a:pt x="5081" y="965"/>
                </a:lnTo>
                <a:lnTo>
                  <a:pt x="5080" y="971"/>
                </a:lnTo>
                <a:lnTo>
                  <a:pt x="5082" y="965"/>
                </a:lnTo>
                <a:lnTo>
                  <a:pt x="5084" y="974"/>
                </a:lnTo>
                <a:lnTo>
                  <a:pt x="5090" y="979"/>
                </a:lnTo>
                <a:lnTo>
                  <a:pt x="5088" y="983"/>
                </a:lnTo>
                <a:lnTo>
                  <a:pt x="5093" y="992"/>
                </a:lnTo>
                <a:lnTo>
                  <a:pt x="5086" y="999"/>
                </a:lnTo>
                <a:lnTo>
                  <a:pt x="5086" y="1005"/>
                </a:lnTo>
                <a:lnTo>
                  <a:pt x="5061" y="996"/>
                </a:lnTo>
                <a:lnTo>
                  <a:pt x="5063" y="989"/>
                </a:lnTo>
                <a:lnTo>
                  <a:pt x="5059" y="992"/>
                </a:lnTo>
                <a:lnTo>
                  <a:pt x="5056" y="987"/>
                </a:lnTo>
                <a:lnTo>
                  <a:pt x="5055" y="993"/>
                </a:lnTo>
                <a:lnTo>
                  <a:pt x="5060" y="996"/>
                </a:lnTo>
                <a:lnTo>
                  <a:pt x="5022" y="1014"/>
                </a:lnTo>
                <a:lnTo>
                  <a:pt x="5024" y="1017"/>
                </a:lnTo>
                <a:lnTo>
                  <a:pt x="5022" y="1019"/>
                </a:lnTo>
                <a:lnTo>
                  <a:pt x="5007" y="1021"/>
                </a:lnTo>
                <a:lnTo>
                  <a:pt x="5007" y="1026"/>
                </a:lnTo>
                <a:lnTo>
                  <a:pt x="5002" y="1032"/>
                </a:lnTo>
                <a:lnTo>
                  <a:pt x="4996" y="1030"/>
                </a:lnTo>
                <a:lnTo>
                  <a:pt x="4999" y="1034"/>
                </a:lnTo>
                <a:lnTo>
                  <a:pt x="4991" y="1037"/>
                </a:lnTo>
                <a:lnTo>
                  <a:pt x="4992" y="1042"/>
                </a:lnTo>
                <a:lnTo>
                  <a:pt x="4986" y="1041"/>
                </a:lnTo>
                <a:lnTo>
                  <a:pt x="4988" y="1044"/>
                </a:lnTo>
                <a:lnTo>
                  <a:pt x="4986" y="1048"/>
                </a:lnTo>
                <a:lnTo>
                  <a:pt x="4985" y="1045"/>
                </a:lnTo>
                <a:lnTo>
                  <a:pt x="4967" y="1060"/>
                </a:lnTo>
                <a:lnTo>
                  <a:pt x="4961" y="1075"/>
                </a:lnTo>
                <a:lnTo>
                  <a:pt x="4953" y="1060"/>
                </a:lnTo>
                <a:lnTo>
                  <a:pt x="4946" y="1054"/>
                </a:lnTo>
                <a:lnTo>
                  <a:pt x="4931" y="1055"/>
                </a:lnTo>
                <a:lnTo>
                  <a:pt x="4915" y="1063"/>
                </a:lnTo>
                <a:lnTo>
                  <a:pt x="4903" y="1077"/>
                </a:lnTo>
                <a:lnTo>
                  <a:pt x="4906" y="1059"/>
                </a:lnTo>
                <a:lnTo>
                  <a:pt x="4904" y="1058"/>
                </a:lnTo>
                <a:lnTo>
                  <a:pt x="4887" y="1068"/>
                </a:lnTo>
                <a:lnTo>
                  <a:pt x="4889" y="1072"/>
                </a:lnTo>
                <a:lnTo>
                  <a:pt x="4884" y="1078"/>
                </a:lnTo>
                <a:lnTo>
                  <a:pt x="4879" y="1069"/>
                </a:lnTo>
                <a:lnTo>
                  <a:pt x="4874" y="1076"/>
                </a:lnTo>
                <a:lnTo>
                  <a:pt x="4873" y="1071"/>
                </a:lnTo>
                <a:lnTo>
                  <a:pt x="4868" y="1071"/>
                </a:lnTo>
                <a:lnTo>
                  <a:pt x="4868" y="1075"/>
                </a:lnTo>
                <a:lnTo>
                  <a:pt x="4863" y="1077"/>
                </a:lnTo>
                <a:lnTo>
                  <a:pt x="4863" y="1082"/>
                </a:lnTo>
                <a:lnTo>
                  <a:pt x="4861" y="1084"/>
                </a:lnTo>
                <a:lnTo>
                  <a:pt x="4863" y="1091"/>
                </a:lnTo>
                <a:lnTo>
                  <a:pt x="4859" y="1093"/>
                </a:lnTo>
                <a:lnTo>
                  <a:pt x="4861" y="1099"/>
                </a:lnTo>
                <a:lnTo>
                  <a:pt x="4857" y="1096"/>
                </a:lnTo>
                <a:lnTo>
                  <a:pt x="4859" y="1100"/>
                </a:lnTo>
                <a:lnTo>
                  <a:pt x="4850" y="1109"/>
                </a:lnTo>
                <a:lnTo>
                  <a:pt x="4843" y="1125"/>
                </a:lnTo>
                <a:lnTo>
                  <a:pt x="4849" y="1135"/>
                </a:lnTo>
                <a:lnTo>
                  <a:pt x="4852" y="1128"/>
                </a:lnTo>
                <a:lnTo>
                  <a:pt x="4861" y="1131"/>
                </a:lnTo>
                <a:lnTo>
                  <a:pt x="4862" y="1133"/>
                </a:lnTo>
                <a:lnTo>
                  <a:pt x="4859" y="1140"/>
                </a:lnTo>
                <a:lnTo>
                  <a:pt x="4855" y="1144"/>
                </a:lnTo>
                <a:lnTo>
                  <a:pt x="4855" y="1157"/>
                </a:lnTo>
                <a:lnTo>
                  <a:pt x="4857" y="1161"/>
                </a:lnTo>
                <a:lnTo>
                  <a:pt x="4861" y="1160"/>
                </a:lnTo>
                <a:lnTo>
                  <a:pt x="4863" y="1174"/>
                </a:lnTo>
                <a:lnTo>
                  <a:pt x="4859" y="1178"/>
                </a:lnTo>
                <a:lnTo>
                  <a:pt x="4853" y="1174"/>
                </a:lnTo>
                <a:lnTo>
                  <a:pt x="4859" y="1167"/>
                </a:lnTo>
                <a:lnTo>
                  <a:pt x="4858" y="1165"/>
                </a:lnTo>
                <a:lnTo>
                  <a:pt x="4850" y="1169"/>
                </a:lnTo>
                <a:lnTo>
                  <a:pt x="4852" y="1172"/>
                </a:lnTo>
                <a:lnTo>
                  <a:pt x="4845" y="1176"/>
                </a:lnTo>
                <a:lnTo>
                  <a:pt x="4840" y="1192"/>
                </a:lnTo>
                <a:lnTo>
                  <a:pt x="4846" y="1210"/>
                </a:lnTo>
                <a:lnTo>
                  <a:pt x="4840" y="1216"/>
                </a:lnTo>
                <a:lnTo>
                  <a:pt x="4835" y="1216"/>
                </a:lnTo>
                <a:lnTo>
                  <a:pt x="4826" y="1215"/>
                </a:lnTo>
                <a:lnTo>
                  <a:pt x="4816" y="1225"/>
                </a:lnTo>
                <a:lnTo>
                  <a:pt x="4813" y="1236"/>
                </a:lnTo>
                <a:lnTo>
                  <a:pt x="4815" y="1239"/>
                </a:lnTo>
                <a:lnTo>
                  <a:pt x="4813" y="1239"/>
                </a:lnTo>
                <a:lnTo>
                  <a:pt x="4816" y="1250"/>
                </a:lnTo>
                <a:lnTo>
                  <a:pt x="4811" y="1246"/>
                </a:lnTo>
                <a:lnTo>
                  <a:pt x="4798" y="1254"/>
                </a:lnTo>
                <a:lnTo>
                  <a:pt x="4794" y="1251"/>
                </a:lnTo>
                <a:lnTo>
                  <a:pt x="4794" y="1254"/>
                </a:lnTo>
                <a:lnTo>
                  <a:pt x="4797" y="1254"/>
                </a:lnTo>
                <a:lnTo>
                  <a:pt x="4795" y="1261"/>
                </a:lnTo>
                <a:lnTo>
                  <a:pt x="4793" y="1260"/>
                </a:lnTo>
                <a:lnTo>
                  <a:pt x="4796" y="1268"/>
                </a:lnTo>
                <a:lnTo>
                  <a:pt x="4791" y="1276"/>
                </a:lnTo>
                <a:lnTo>
                  <a:pt x="4768" y="1301"/>
                </a:lnTo>
                <a:lnTo>
                  <a:pt x="4770" y="1296"/>
                </a:lnTo>
                <a:lnTo>
                  <a:pt x="4767" y="1291"/>
                </a:lnTo>
                <a:lnTo>
                  <a:pt x="4763" y="1263"/>
                </a:lnTo>
                <a:lnTo>
                  <a:pt x="4766" y="1263"/>
                </a:lnTo>
                <a:lnTo>
                  <a:pt x="4760" y="1255"/>
                </a:lnTo>
                <a:lnTo>
                  <a:pt x="4753" y="1205"/>
                </a:lnTo>
                <a:lnTo>
                  <a:pt x="4754" y="1181"/>
                </a:lnTo>
                <a:lnTo>
                  <a:pt x="4759" y="1160"/>
                </a:lnTo>
                <a:lnTo>
                  <a:pt x="4773" y="1142"/>
                </a:lnTo>
                <a:lnTo>
                  <a:pt x="4770" y="1133"/>
                </a:lnTo>
                <a:lnTo>
                  <a:pt x="4791" y="1127"/>
                </a:lnTo>
                <a:lnTo>
                  <a:pt x="4812" y="1104"/>
                </a:lnTo>
                <a:lnTo>
                  <a:pt x="4813" y="1097"/>
                </a:lnTo>
                <a:lnTo>
                  <a:pt x="4823" y="1085"/>
                </a:lnTo>
                <a:lnTo>
                  <a:pt x="4842" y="1067"/>
                </a:lnTo>
                <a:lnTo>
                  <a:pt x="4843" y="1060"/>
                </a:lnTo>
                <a:lnTo>
                  <a:pt x="4869" y="1045"/>
                </a:lnTo>
                <a:lnTo>
                  <a:pt x="4865" y="1042"/>
                </a:lnTo>
                <a:lnTo>
                  <a:pt x="4873" y="1033"/>
                </a:lnTo>
                <a:lnTo>
                  <a:pt x="4869" y="1030"/>
                </a:lnTo>
                <a:lnTo>
                  <a:pt x="4873" y="1020"/>
                </a:lnTo>
                <a:lnTo>
                  <a:pt x="4874" y="1005"/>
                </a:lnTo>
                <a:lnTo>
                  <a:pt x="4881" y="999"/>
                </a:lnTo>
                <a:lnTo>
                  <a:pt x="4891" y="1004"/>
                </a:lnTo>
                <a:lnTo>
                  <a:pt x="4888" y="999"/>
                </a:lnTo>
                <a:lnTo>
                  <a:pt x="4896" y="1000"/>
                </a:lnTo>
                <a:lnTo>
                  <a:pt x="4877" y="992"/>
                </a:lnTo>
                <a:lnTo>
                  <a:pt x="4862" y="997"/>
                </a:lnTo>
                <a:lnTo>
                  <a:pt x="4861" y="1000"/>
                </a:lnTo>
                <a:lnTo>
                  <a:pt x="4863" y="1003"/>
                </a:lnTo>
                <a:lnTo>
                  <a:pt x="4860" y="1005"/>
                </a:lnTo>
                <a:lnTo>
                  <a:pt x="4858" y="1019"/>
                </a:lnTo>
                <a:lnTo>
                  <a:pt x="4862" y="1023"/>
                </a:lnTo>
                <a:lnTo>
                  <a:pt x="4858" y="1028"/>
                </a:lnTo>
                <a:lnTo>
                  <a:pt x="4856" y="1022"/>
                </a:lnTo>
                <a:lnTo>
                  <a:pt x="4853" y="1023"/>
                </a:lnTo>
                <a:lnTo>
                  <a:pt x="4855" y="1026"/>
                </a:lnTo>
                <a:lnTo>
                  <a:pt x="4850" y="1023"/>
                </a:lnTo>
                <a:lnTo>
                  <a:pt x="4827" y="1051"/>
                </a:lnTo>
                <a:lnTo>
                  <a:pt x="4818" y="1055"/>
                </a:lnTo>
                <a:lnTo>
                  <a:pt x="4821" y="1042"/>
                </a:lnTo>
                <a:lnTo>
                  <a:pt x="4813" y="1045"/>
                </a:lnTo>
                <a:lnTo>
                  <a:pt x="4815" y="1039"/>
                </a:lnTo>
                <a:lnTo>
                  <a:pt x="4814" y="1034"/>
                </a:lnTo>
                <a:lnTo>
                  <a:pt x="4821" y="1021"/>
                </a:lnTo>
                <a:lnTo>
                  <a:pt x="4821" y="1015"/>
                </a:lnTo>
                <a:lnTo>
                  <a:pt x="4809" y="1023"/>
                </a:lnTo>
                <a:lnTo>
                  <a:pt x="4805" y="1016"/>
                </a:lnTo>
                <a:lnTo>
                  <a:pt x="4787" y="1022"/>
                </a:lnTo>
                <a:lnTo>
                  <a:pt x="4780" y="1019"/>
                </a:lnTo>
                <a:lnTo>
                  <a:pt x="4769" y="1027"/>
                </a:lnTo>
                <a:lnTo>
                  <a:pt x="4768" y="1037"/>
                </a:lnTo>
                <a:lnTo>
                  <a:pt x="4760" y="1043"/>
                </a:lnTo>
                <a:lnTo>
                  <a:pt x="4758" y="1050"/>
                </a:lnTo>
                <a:lnTo>
                  <a:pt x="4734" y="1075"/>
                </a:lnTo>
                <a:lnTo>
                  <a:pt x="4735" y="1082"/>
                </a:lnTo>
                <a:lnTo>
                  <a:pt x="4732" y="1087"/>
                </a:lnTo>
                <a:lnTo>
                  <a:pt x="4738" y="1088"/>
                </a:lnTo>
                <a:lnTo>
                  <a:pt x="4737" y="1085"/>
                </a:lnTo>
                <a:lnTo>
                  <a:pt x="4748" y="1090"/>
                </a:lnTo>
                <a:lnTo>
                  <a:pt x="4747" y="1094"/>
                </a:lnTo>
                <a:lnTo>
                  <a:pt x="4741" y="1096"/>
                </a:lnTo>
                <a:lnTo>
                  <a:pt x="4737" y="1094"/>
                </a:lnTo>
                <a:lnTo>
                  <a:pt x="4731" y="1098"/>
                </a:lnTo>
                <a:lnTo>
                  <a:pt x="4722" y="1093"/>
                </a:lnTo>
                <a:lnTo>
                  <a:pt x="4715" y="1102"/>
                </a:lnTo>
                <a:lnTo>
                  <a:pt x="4707" y="1099"/>
                </a:lnTo>
                <a:lnTo>
                  <a:pt x="4692" y="1104"/>
                </a:lnTo>
                <a:lnTo>
                  <a:pt x="4690" y="1097"/>
                </a:lnTo>
                <a:lnTo>
                  <a:pt x="4706" y="1094"/>
                </a:lnTo>
                <a:lnTo>
                  <a:pt x="4699" y="1091"/>
                </a:lnTo>
                <a:lnTo>
                  <a:pt x="4694" y="1084"/>
                </a:lnTo>
                <a:lnTo>
                  <a:pt x="4684" y="1087"/>
                </a:lnTo>
                <a:lnTo>
                  <a:pt x="4680" y="1086"/>
                </a:lnTo>
                <a:lnTo>
                  <a:pt x="4684" y="1084"/>
                </a:lnTo>
                <a:lnTo>
                  <a:pt x="4668" y="1078"/>
                </a:lnTo>
                <a:lnTo>
                  <a:pt x="4660" y="1082"/>
                </a:lnTo>
                <a:lnTo>
                  <a:pt x="4663" y="1087"/>
                </a:lnTo>
                <a:lnTo>
                  <a:pt x="4656" y="1086"/>
                </a:lnTo>
                <a:lnTo>
                  <a:pt x="4656" y="1090"/>
                </a:lnTo>
                <a:lnTo>
                  <a:pt x="4660" y="1089"/>
                </a:lnTo>
                <a:lnTo>
                  <a:pt x="4658" y="1093"/>
                </a:lnTo>
                <a:lnTo>
                  <a:pt x="4652" y="1093"/>
                </a:lnTo>
                <a:lnTo>
                  <a:pt x="4649" y="1088"/>
                </a:lnTo>
                <a:lnTo>
                  <a:pt x="4638" y="1093"/>
                </a:lnTo>
                <a:lnTo>
                  <a:pt x="4630" y="1090"/>
                </a:lnTo>
                <a:lnTo>
                  <a:pt x="4624" y="1087"/>
                </a:lnTo>
                <a:lnTo>
                  <a:pt x="4622" y="1089"/>
                </a:lnTo>
                <a:lnTo>
                  <a:pt x="4622" y="1095"/>
                </a:lnTo>
                <a:lnTo>
                  <a:pt x="4618" y="1095"/>
                </a:lnTo>
                <a:lnTo>
                  <a:pt x="4615" y="1093"/>
                </a:lnTo>
                <a:lnTo>
                  <a:pt x="4616" y="1089"/>
                </a:lnTo>
                <a:lnTo>
                  <a:pt x="4588" y="1089"/>
                </a:lnTo>
                <a:lnTo>
                  <a:pt x="4565" y="1096"/>
                </a:lnTo>
                <a:lnTo>
                  <a:pt x="4555" y="1109"/>
                </a:lnTo>
                <a:lnTo>
                  <a:pt x="4544" y="1118"/>
                </a:lnTo>
                <a:lnTo>
                  <a:pt x="4540" y="1131"/>
                </a:lnTo>
                <a:lnTo>
                  <a:pt x="4513" y="1154"/>
                </a:lnTo>
                <a:lnTo>
                  <a:pt x="4500" y="1174"/>
                </a:lnTo>
                <a:lnTo>
                  <a:pt x="4464" y="1207"/>
                </a:lnTo>
                <a:lnTo>
                  <a:pt x="4465" y="1211"/>
                </a:lnTo>
                <a:lnTo>
                  <a:pt x="4472" y="1214"/>
                </a:lnTo>
                <a:lnTo>
                  <a:pt x="4487" y="1212"/>
                </a:lnTo>
                <a:lnTo>
                  <a:pt x="4487" y="1225"/>
                </a:lnTo>
                <a:lnTo>
                  <a:pt x="4485" y="1230"/>
                </a:lnTo>
                <a:lnTo>
                  <a:pt x="4487" y="1234"/>
                </a:lnTo>
                <a:lnTo>
                  <a:pt x="4493" y="1232"/>
                </a:lnTo>
                <a:lnTo>
                  <a:pt x="4494" y="1227"/>
                </a:lnTo>
                <a:lnTo>
                  <a:pt x="4491" y="1224"/>
                </a:lnTo>
                <a:lnTo>
                  <a:pt x="4493" y="1223"/>
                </a:lnTo>
                <a:lnTo>
                  <a:pt x="4501" y="1220"/>
                </a:lnTo>
                <a:lnTo>
                  <a:pt x="4494" y="1226"/>
                </a:lnTo>
                <a:lnTo>
                  <a:pt x="4502" y="1229"/>
                </a:lnTo>
                <a:lnTo>
                  <a:pt x="4493" y="1238"/>
                </a:lnTo>
                <a:lnTo>
                  <a:pt x="4495" y="1239"/>
                </a:lnTo>
                <a:lnTo>
                  <a:pt x="4503" y="1238"/>
                </a:lnTo>
                <a:lnTo>
                  <a:pt x="4512" y="1229"/>
                </a:lnTo>
                <a:lnTo>
                  <a:pt x="4512" y="1233"/>
                </a:lnTo>
                <a:lnTo>
                  <a:pt x="4508" y="1238"/>
                </a:lnTo>
                <a:lnTo>
                  <a:pt x="4511" y="1239"/>
                </a:lnTo>
                <a:lnTo>
                  <a:pt x="4515" y="1228"/>
                </a:lnTo>
                <a:lnTo>
                  <a:pt x="4514" y="1220"/>
                </a:lnTo>
                <a:lnTo>
                  <a:pt x="4523" y="1224"/>
                </a:lnTo>
                <a:lnTo>
                  <a:pt x="4529" y="1221"/>
                </a:lnTo>
                <a:lnTo>
                  <a:pt x="4536" y="1227"/>
                </a:lnTo>
                <a:lnTo>
                  <a:pt x="4536" y="1231"/>
                </a:lnTo>
                <a:lnTo>
                  <a:pt x="4540" y="1237"/>
                </a:lnTo>
                <a:lnTo>
                  <a:pt x="4552" y="1245"/>
                </a:lnTo>
                <a:lnTo>
                  <a:pt x="4553" y="1248"/>
                </a:lnTo>
                <a:lnTo>
                  <a:pt x="4549" y="1252"/>
                </a:lnTo>
                <a:lnTo>
                  <a:pt x="4543" y="1249"/>
                </a:lnTo>
                <a:lnTo>
                  <a:pt x="4550" y="1256"/>
                </a:lnTo>
                <a:lnTo>
                  <a:pt x="4551" y="1260"/>
                </a:lnTo>
                <a:lnTo>
                  <a:pt x="4548" y="1265"/>
                </a:lnTo>
                <a:lnTo>
                  <a:pt x="4554" y="1270"/>
                </a:lnTo>
                <a:lnTo>
                  <a:pt x="4551" y="1274"/>
                </a:lnTo>
                <a:lnTo>
                  <a:pt x="4552" y="1277"/>
                </a:lnTo>
                <a:lnTo>
                  <a:pt x="4542" y="1291"/>
                </a:lnTo>
                <a:lnTo>
                  <a:pt x="4542" y="1299"/>
                </a:lnTo>
                <a:lnTo>
                  <a:pt x="4539" y="1305"/>
                </a:lnTo>
                <a:lnTo>
                  <a:pt x="4540" y="1316"/>
                </a:lnTo>
                <a:lnTo>
                  <a:pt x="4542" y="1318"/>
                </a:lnTo>
                <a:lnTo>
                  <a:pt x="4538" y="1323"/>
                </a:lnTo>
                <a:lnTo>
                  <a:pt x="4540" y="1329"/>
                </a:lnTo>
                <a:lnTo>
                  <a:pt x="4537" y="1336"/>
                </a:lnTo>
                <a:lnTo>
                  <a:pt x="4538" y="1343"/>
                </a:lnTo>
                <a:lnTo>
                  <a:pt x="4535" y="1354"/>
                </a:lnTo>
                <a:lnTo>
                  <a:pt x="4523" y="1367"/>
                </a:lnTo>
                <a:lnTo>
                  <a:pt x="4512" y="1383"/>
                </a:lnTo>
                <a:lnTo>
                  <a:pt x="4505" y="1401"/>
                </a:lnTo>
                <a:lnTo>
                  <a:pt x="4474" y="1436"/>
                </a:lnTo>
                <a:lnTo>
                  <a:pt x="4464" y="1454"/>
                </a:lnTo>
                <a:lnTo>
                  <a:pt x="4446" y="1466"/>
                </a:lnTo>
                <a:lnTo>
                  <a:pt x="4436" y="1470"/>
                </a:lnTo>
                <a:lnTo>
                  <a:pt x="4426" y="1465"/>
                </a:lnTo>
                <a:lnTo>
                  <a:pt x="4423" y="1467"/>
                </a:lnTo>
                <a:lnTo>
                  <a:pt x="4424" y="1458"/>
                </a:lnTo>
                <a:lnTo>
                  <a:pt x="4418" y="1462"/>
                </a:lnTo>
                <a:lnTo>
                  <a:pt x="4417" y="1462"/>
                </a:lnTo>
                <a:lnTo>
                  <a:pt x="4420" y="1458"/>
                </a:lnTo>
                <a:lnTo>
                  <a:pt x="4417" y="1457"/>
                </a:lnTo>
                <a:lnTo>
                  <a:pt x="4408" y="1472"/>
                </a:lnTo>
                <a:lnTo>
                  <a:pt x="4400" y="1470"/>
                </a:lnTo>
                <a:lnTo>
                  <a:pt x="4403" y="1473"/>
                </a:lnTo>
                <a:lnTo>
                  <a:pt x="4401" y="1477"/>
                </a:lnTo>
                <a:lnTo>
                  <a:pt x="4399" y="1475"/>
                </a:lnTo>
                <a:lnTo>
                  <a:pt x="4397" y="1469"/>
                </a:lnTo>
                <a:lnTo>
                  <a:pt x="4407" y="1465"/>
                </a:lnTo>
                <a:lnTo>
                  <a:pt x="4410" y="1456"/>
                </a:lnTo>
                <a:lnTo>
                  <a:pt x="4408" y="1453"/>
                </a:lnTo>
                <a:lnTo>
                  <a:pt x="4409" y="1443"/>
                </a:lnTo>
                <a:lnTo>
                  <a:pt x="4404" y="1428"/>
                </a:lnTo>
                <a:lnTo>
                  <a:pt x="4412" y="1425"/>
                </a:lnTo>
                <a:lnTo>
                  <a:pt x="4417" y="1417"/>
                </a:lnTo>
                <a:lnTo>
                  <a:pt x="4434" y="1423"/>
                </a:lnTo>
                <a:lnTo>
                  <a:pt x="4436" y="1416"/>
                </a:lnTo>
                <a:lnTo>
                  <a:pt x="4440" y="1412"/>
                </a:lnTo>
                <a:lnTo>
                  <a:pt x="4440" y="1408"/>
                </a:lnTo>
                <a:lnTo>
                  <a:pt x="4446" y="1399"/>
                </a:lnTo>
                <a:lnTo>
                  <a:pt x="4445" y="1394"/>
                </a:lnTo>
                <a:lnTo>
                  <a:pt x="4448" y="1392"/>
                </a:lnTo>
                <a:lnTo>
                  <a:pt x="4450" y="1377"/>
                </a:lnTo>
                <a:lnTo>
                  <a:pt x="4458" y="1369"/>
                </a:lnTo>
                <a:lnTo>
                  <a:pt x="4455" y="1363"/>
                </a:lnTo>
                <a:lnTo>
                  <a:pt x="4458" y="1358"/>
                </a:lnTo>
                <a:lnTo>
                  <a:pt x="4453" y="1355"/>
                </a:lnTo>
                <a:lnTo>
                  <a:pt x="4440" y="1362"/>
                </a:lnTo>
                <a:lnTo>
                  <a:pt x="4434" y="1361"/>
                </a:lnTo>
                <a:lnTo>
                  <a:pt x="4426" y="1369"/>
                </a:lnTo>
                <a:lnTo>
                  <a:pt x="4405" y="1370"/>
                </a:lnTo>
                <a:lnTo>
                  <a:pt x="4400" y="1360"/>
                </a:lnTo>
                <a:lnTo>
                  <a:pt x="4403" y="1356"/>
                </a:lnTo>
                <a:lnTo>
                  <a:pt x="4398" y="1350"/>
                </a:lnTo>
                <a:lnTo>
                  <a:pt x="4400" y="1345"/>
                </a:lnTo>
                <a:lnTo>
                  <a:pt x="4394" y="1344"/>
                </a:lnTo>
                <a:lnTo>
                  <a:pt x="4384" y="1333"/>
                </a:lnTo>
                <a:lnTo>
                  <a:pt x="4379" y="1334"/>
                </a:lnTo>
                <a:lnTo>
                  <a:pt x="4373" y="1329"/>
                </a:lnTo>
                <a:lnTo>
                  <a:pt x="4360" y="1329"/>
                </a:lnTo>
                <a:lnTo>
                  <a:pt x="4355" y="1324"/>
                </a:lnTo>
                <a:lnTo>
                  <a:pt x="4357" y="1315"/>
                </a:lnTo>
                <a:lnTo>
                  <a:pt x="4353" y="1313"/>
                </a:lnTo>
                <a:lnTo>
                  <a:pt x="4353" y="1303"/>
                </a:lnTo>
                <a:lnTo>
                  <a:pt x="4347" y="1296"/>
                </a:lnTo>
                <a:lnTo>
                  <a:pt x="4348" y="1291"/>
                </a:lnTo>
                <a:lnTo>
                  <a:pt x="4346" y="1292"/>
                </a:lnTo>
                <a:lnTo>
                  <a:pt x="4347" y="1289"/>
                </a:lnTo>
                <a:lnTo>
                  <a:pt x="4340" y="1275"/>
                </a:lnTo>
                <a:lnTo>
                  <a:pt x="4342" y="1272"/>
                </a:lnTo>
                <a:lnTo>
                  <a:pt x="4334" y="1262"/>
                </a:lnTo>
                <a:lnTo>
                  <a:pt x="4335" y="1257"/>
                </a:lnTo>
                <a:lnTo>
                  <a:pt x="4330" y="1254"/>
                </a:lnTo>
                <a:lnTo>
                  <a:pt x="4329" y="1250"/>
                </a:lnTo>
                <a:lnTo>
                  <a:pt x="4313" y="1248"/>
                </a:lnTo>
                <a:lnTo>
                  <a:pt x="4300" y="1239"/>
                </a:lnTo>
                <a:lnTo>
                  <a:pt x="4261" y="1246"/>
                </a:lnTo>
                <a:lnTo>
                  <a:pt x="4249" y="1257"/>
                </a:lnTo>
                <a:lnTo>
                  <a:pt x="4251" y="1261"/>
                </a:lnTo>
                <a:lnTo>
                  <a:pt x="4259" y="1263"/>
                </a:lnTo>
                <a:lnTo>
                  <a:pt x="4258" y="1267"/>
                </a:lnTo>
                <a:lnTo>
                  <a:pt x="4260" y="1272"/>
                </a:lnTo>
                <a:lnTo>
                  <a:pt x="4250" y="1284"/>
                </a:lnTo>
                <a:lnTo>
                  <a:pt x="4237" y="1311"/>
                </a:lnTo>
                <a:lnTo>
                  <a:pt x="4240" y="1313"/>
                </a:lnTo>
                <a:lnTo>
                  <a:pt x="4240" y="1318"/>
                </a:lnTo>
                <a:lnTo>
                  <a:pt x="4229" y="1322"/>
                </a:lnTo>
                <a:lnTo>
                  <a:pt x="4219" y="1330"/>
                </a:lnTo>
                <a:lnTo>
                  <a:pt x="4203" y="1324"/>
                </a:lnTo>
                <a:lnTo>
                  <a:pt x="4196" y="1320"/>
                </a:lnTo>
                <a:lnTo>
                  <a:pt x="4184" y="1322"/>
                </a:lnTo>
                <a:lnTo>
                  <a:pt x="4176" y="1315"/>
                </a:lnTo>
                <a:lnTo>
                  <a:pt x="4169" y="1314"/>
                </a:lnTo>
                <a:lnTo>
                  <a:pt x="4148" y="1330"/>
                </a:lnTo>
                <a:lnTo>
                  <a:pt x="4119" y="1339"/>
                </a:lnTo>
                <a:lnTo>
                  <a:pt x="4088" y="1335"/>
                </a:lnTo>
                <a:lnTo>
                  <a:pt x="4078" y="1327"/>
                </a:lnTo>
                <a:lnTo>
                  <a:pt x="4079" y="1321"/>
                </a:lnTo>
                <a:lnTo>
                  <a:pt x="4067" y="1320"/>
                </a:lnTo>
                <a:lnTo>
                  <a:pt x="4061" y="1313"/>
                </a:lnTo>
                <a:lnTo>
                  <a:pt x="4042" y="1309"/>
                </a:lnTo>
                <a:lnTo>
                  <a:pt x="4024" y="1317"/>
                </a:lnTo>
                <a:lnTo>
                  <a:pt x="4013" y="1315"/>
                </a:lnTo>
                <a:lnTo>
                  <a:pt x="3999" y="1307"/>
                </a:lnTo>
                <a:lnTo>
                  <a:pt x="3997" y="1290"/>
                </a:lnTo>
                <a:lnTo>
                  <a:pt x="3965" y="1281"/>
                </a:lnTo>
                <a:lnTo>
                  <a:pt x="3951" y="1272"/>
                </a:lnTo>
                <a:lnTo>
                  <a:pt x="3948" y="1279"/>
                </a:lnTo>
                <a:lnTo>
                  <a:pt x="3938" y="1287"/>
                </a:lnTo>
                <a:lnTo>
                  <a:pt x="3935" y="1298"/>
                </a:lnTo>
                <a:lnTo>
                  <a:pt x="3938" y="1306"/>
                </a:lnTo>
                <a:lnTo>
                  <a:pt x="3942" y="1308"/>
                </a:lnTo>
                <a:lnTo>
                  <a:pt x="3942" y="1313"/>
                </a:lnTo>
                <a:lnTo>
                  <a:pt x="3939" y="1319"/>
                </a:lnTo>
                <a:lnTo>
                  <a:pt x="3929" y="1326"/>
                </a:lnTo>
                <a:lnTo>
                  <a:pt x="3911" y="1320"/>
                </a:lnTo>
                <a:lnTo>
                  <a:pt x="3903" y="1322"/>
                </a:lnTo>
                <a:lnTo>
                  <a:pt x="3890" y="1320"/>
                </a:lnTo>
                <a:lnTo>
                  <a:pt x="3885" y="1307"/>
                </a:lnTo>
                <a:lnTo>
                  <a:pt x="3868" y="1307"/>
                </a:lnTo>
                <a:lnTo>
                  <a:pt x="3866" y="1302"/>
                </a:lnTo>
                <a:lnTo>
                  <a:pt x="3862" y="1305"/>
                </a:lnTo>
                <a:lnTo>
                  <a:pt x="3857" y="1302"/>
                </a:lnTo>
                <a:lnTo>
                  <a:pt x="3820" y="1322"/>
                </a:lnTo>
                <a:lnTo>
                  <a:pt x="3820" y="1326"/>
                </a:lnTo>
                <a:lnTo>
                  <a:pt x="3813" y="1328"/>
                </a:lnTo>
                <a:lnTo>
                  <a:pt x="3813" y="1330"/>
                </a:lnTo>
                <a:lnTo>
                  <a:pt x="3799" y="1332"/>
                </a:lnTo>
                <a:lnTo>
                  <a:pt x="3798" y="1336"/>
                </a:lnTo>
                <a:lnTo>
                  <a:pt x="3794" y="1338"/>
                </a:lnTo>
                <a:lnTo>
                  <a:pt x="3787" y="1340"/>
                </a:lnTo>
                <a:lnTo>
                  <a:pt x="3777" y="1329"/>
                </a:lnTo>
                <a:lnTo>
                  <a:pt x="3779" y="1325"/>
                </a:lnTo>
                <a:lnTo>
                  <a:pt x="3770" y="1332"/>
                </a:lnTo>
                <a:lnTo>
                  <a:pt x="3757" y="1329"/>
                </a:lnTo>
                <a:lnTo>
                  <a:pt x="3753" y="1321"/>
                </a:lnTo>
                <a:lnTo>
                  <a:pt x="3754" y="1318"/>
                </a:lnTo>
                <a:lnTo>
                  <a:pt x="3743" y="1314"/>
                </a:lnTo>
                <a:lnTo>
                  <a:pt x="3739" y="1302"/>
                </a:lnTo>
                <a:lnTo>
                  <a:pt x="3732" y="1298"/>
                </a:lnTo>
                <a:lnTo>
                  <a:pt x="3722" y="1300"/>
                </a:lnTo>
                <a:lnTo>
                  <a:pt x="3718" y="1304"/>
                </a:lnTo>
                <a:lnTo>
                  <a:pt x="3703" y="1303"/>
                </a:lnTo>
                <a:lnTo>
                  <a:pt x="3703" y="1298"/>
                </a:lnTo>
                <a:lnTo>
                  <a:pt x="3698" y="1299"/>
                </a:lnTo>
                <a:lnTo>
                  <a:pt x="3699" y="1294"/>
                </a:lnTo>
                <a:lnTo>
                  <a:pt x="3692" y="1291"/>
                </a:lnTo>
                <a:lnTo>
                  <a:pt x="3689" y="1293"/>
                </a:lnTo>
                <a:lnTo>
                  <a:pt x="3689" y="1298"/>
                </a:lnTo>
                <a:lnTo>
                  <a:pt x="3683" y="1303"/>
                </a:lnTo>
                <a:lnTo>
                  <a:pt x="3653" y="1246"/>
                </a:lnTo>
                <a:lnTo>
                  <a:pt x="3633" y="1228"/>
                </a:lnTo>
                <a:lnTo>
                  <a:pt x="3632" y="1224"/>
                </a:lnTo>
                <a:lnTo>
                  <a:pt x="3636" y="1224"/>
                </a:lnTo>
                <a:lnTo>
                  <a:pt x="3638" y="1217"/>
                </a:lnTo>
                <a:lnTo>
                  <a:pt x="3609" y="1232"/>
                </a:lnTo>
                <a:lnTo>
                  <a:pt x="3604" y="1235"/>
                </a:lnTo>
                <a:lnTo>
                  <a:pt x="3604" y="1241"/>
                </a:lnTo>
                <a:lnTo>
                  <a:pt x="3596" y="1237"/>
                </a:lnTo>
                <a:lnTo>
                  <a:pt x="3590" y="1242"/>
                </a:lnTo>
                <a:lnTo>
                  <a:pt x="3587" y="1237"/>
                </a:lnTo>
                <a:lnTo>
                  <a:pt x="3590" y="1231"/>
                </a:lnTo>
                <a:lnTo>
                  <a:pt x="3593" y="1231"/>
                </a:lnTo>
                <a:lnTo>
                  <a:pt x="3595" y="1226"/>
                </a:lnTo>
                <a:lnTo>
                  <a:pt x="3588" y="1229"/>
                </a:lnTo>
                <a:lnTo>
                  <a:pt x="3578" y="1224"/>
                </a:lnTo>
                <a:lnTo>
                  <a:pt x="3577" y="1227"/>
                </a:lnTo>
                <a:lnTo>
                  <a:pt x="3580" y="1229"/>
                </a:lnTo>
                <a:lnTo>
                  <a:pt x="3576" y="1230"/>
                </a:lnTo>
                <a:lnTo>
                  <a:pt x="3577" y="1224"/>
                </a:lnTo>
                <a:lnTo>
                  <a:pt x="3570" y="1219"/>
                </a:lnTo>
                <a:lnTo>
                  <a:pt x="3572" y="1224"/>
                </a:lnTo>
                <a:lnTo>
                  <a:pt x="3566" y="1222"/>
                </a:lnTo>
                <a:lnTo>
                  <a:pt x="3565" y="1226"/>
                </a:lnTo>
                <a:lnTo>
                  <a:pt x="3560" y="1223"/>
                </a:lnTo>
                <a:lnTo>
                  <a:pt x="3558" y="1226"/>
                </a:lnTo>
                <a:lnTo>
                  <a:pt x="3555" y="1220"/>
                </a:lnTo>
                <a:lnTo>
                  <a:pt x="3558" y="1220"/>
                </a:lnTo>
                <a:lnTo>
                  <a:pt x="3559" y="1211"/>
                </a:lnTo>
                <a:lnTo>
                  <a:pt x="3555" y="1209"/>
                </a:lnTo>
                <a:lnTo>
                  <a:pt x="3553" y="1196"/>
                </a:lnTo>
                <a:lnTo>
                  <a:pt x="3548" y="1196"/>
                </a:lnTo>
                <a:lnTo>
                  <a:pt x="3544" y="1200"/>
                </a:lnTo>
                <a:lnTo>
                  <a:pt x="3526" y="1193"/>
                </a:lnTo>
                <a:lnTo>
                  <a:pt x="3527" y="1196"/>
                </a:lnTo>
                <a:lnTo>
                  <a:pt x="3523" y="1195"/>
                </a:lnTo>
                <a:lnTo>
                  <a:pt x="3521" y="1199"/>
                </a:lnTo>
                <a:lnTo>
                  <a:pt x="3516" y="1199"/>
                </a:lnTo>
                <a:lnTo>
                  <a:pt x="3517" y="1202"/>
                </a:lnTo>
                <a:lnTo>
                  <a:pt x="3516" y="1204"/>
                </a:lnTo>
                <a:lnTo>
                  <a:pt x="3477" y="1212"/>
                </a:lnTo>
                <a:lnTo>
                  <a:pt x="3474" y="1215"/>
                </a:lnTo>
                <a:lnTo>
                  <a:pt x="3474" y="1220"/>
                </a:lnTo>
                <a:lnTo>
                  <a:pt x="3469" y="1218"/>
                </a:lnTo>
                <a:lnTo>
                  <a:pt x="3444" y="1223"/>
                </a:lnTo>
                <a:lnTo>
                  <a:pt x="3437" y="1226"/>
                </a:lnTo>
                <a:lnTo>
                  <a:pt x="3435" y="1231"/>
                </a:lnTo>
                <a:lnTo>
                  <a:pt x="3433" y="1227"/>
                </a:lnTo>
                <a:lnTo>
                  <a:pt x="3419" y="1226"/>
                </a:lnTo>
                <a:lnTo>
                  <a:pt x="3414" y="1230"/>
                </a:lnTo>
                <a:lnTo>
                  <a:pt x="3417" y="1233"/>
                </a:lnTo>
                <a:lnTo>
                  <a:pt x="3412" y="1237"/>
                </a:lnTo>
                <a:lnTo>
                  <a:pt x="3422" y="1239"/>
                </a:lnTo>
                <a:lnTo>
                  <a:pt x="3417" y="1240"/>
                </a:lnTo>
                <a:lnTo>
                  <a:pt x="3416" y="1245"/>
                </a:lnTo>
                <a:lnTo>
                  <a:pt x="3429" y="1249"/>
                </a:lnTo>
                <a:lnTo>
                  <a:pt x="3429" y="1252"/>
                </a:lnTo>
                <a:lnTo>
                  <a:pt x="3415" y="1252"/>
                </a:lnTo>
                <a:lnTo>
                  <a:pt x="3409" y="1258"/>
                </a:lnTo>
                <a:lnTo>
                  <a:pt x="3414" y="1267"/>
                </a:lnTo>
                <a:lnTo>
                  <a:pt x="3399" y="1276"/>
                </a:lnTo>
                <a:lnTo>
                  <a:pt x="3406" y="1279"/>
                </a:lnTo>
                <a:lnTo>
                  <a:pt x="3404" y="1282"/>
                </a:lnTo>
                <a:lnTo>
                  <a:pt x="3413" y="1284"/>
                </a:lnTo>
                <a:lnTo>
                  <a:pt x="3423" y="1292"/>
                </a:lnTo>
                <a:lnTo>
                  <a:pt x="3419" y="1302"/>
                </a:lnTo>
                <a:lnTo>
                  <a:pt x="3409" y="1305"/>
                </a:lnTo>
                <a:lnTo>
                  <a:pt x="3400" y="1301"/>
                </a:lnTo>
                <a:lnTo>
                  <a:pt x="3397" y="1308"/>
                </a:lnTo>
                <a:lnTo>
                  <a:pt x="3393" y="1309"/>
                </a:lnTo>
                <a:lnTo>
                  <a:pt x="3392" y="1306"/>
                </a:lnTo>
                <a:lnTo>
                  <a:pt x="3380" y="1302"/>
                </a:lnTo>
                <a:lnTo>
                  <a:pt x="3380" y="1296"/>
                </a:lnTo>
                <a:lnTo>
                  <a:pt x="3376" y="1294"/>
                </a:lnTo>
                <a:lnTo>
                  <a:pt x="3368" y="1295"/>
                </a:lnTo>
                <a:lnTo>
                  <a:pt x="3368" y="1300"/>
                </a:lnTo>
                <a:lnTo>
                  <a:pt x="3364" y="1301"/>
                </a:lnTo>
                <a:lnTo>
                  <a:pt x="3359" y="1296"/>
                </a:lnTo>
                <a:lnTo>
                  <a:pt x="3350" y="1296"/>
                </a:lnTo>
                <a:lnTo>
                  <a:pt x="3338" y="1308"/>
                </a:lnTo>
                <a:lnTo>
                  <a:pt x="3324" y="1297"/>
                </a:lnTo>
                <a:lnTo>
                  <a:pt x="3322" y="1299"/>
                </a:lnTo>
                <a:lnTo>
                  <a:pt x="3324" y="1306"/>
                </a:lnTo>
                <a:lnTo>
                  <a:pt x="3320" y="1307"/>
                </a:lnTo>
                <a:lnTo>
                  <a:pt x="3322" y="1301"/>
                </a:lnTo>
                <a:lnTo>
                  <a:pt x="3306" y="1287"/>
                </a:lnTo>
                <a:lnTo>
                  <a:pt x="3294" y="1287"/>
                </a:lnTo>
                <a:lnTo>
                  <a:pt x="3291" y="1280"/>
                </a:lnTo>
                <a:lnTo>
                  <a:pt x="3284" y="1283"/>
                </a:lnTo>
                <a:lnTo>
                  <a:pt x="3282" y="1287"/>
                </a:lnTo>
                <a:lnTo>
                  <a:pt x="3276" y="1287"/>
                </a:lnTo>
                <a:lnTo>
                  <a:pt x="3277" y="1283"/>
                </a:lnTo>
                <a:lnTo>
                  <a:pt x="3269" y="1280"/>
                </a:lnTo>
                <a:lnTo>
                  <a:pt x="3269" y="1284"/>
                </a:lnTo>
                <a:lnTo>
                  <a:pt x="3266" y="1283"/>
                </a:lnTo>
                <a:lnTo>
                  <a:pt x="3263" y="1290"/>
                </a:lnTo>
                <a:lnTo>
                  <a:pt x="3250" y="1295"/>
                </a:lnTo>
                <a:lnTo>
                  <a:pt x="3250" y="1301"/>
                </a:lnTo>
                <a:lnTo>
                  <a:pt x="3239" y="1307"/>
                </a:lnTo>
                <a:lnTo>
                  <a:pt x="3241" y="1321"/>
                </a:lnTo>
                <a:lnTo>
                  <a:pt x="3233" y="1323"/>
                </a:lnTo>
                <a:lnTo>
                  <a:pt x="3224" y="1310"/>
                </a:lnTo>
                <a:lnTo>
                  <a:pt x="3220" y="1313"/>
                </a:lnTo>
                <a:lnTo>
                  <a:pt x="3220" y="1319"/>
                </a:lnTo>
                <a:lnTo>
                  <a:pt x="3214" y="1323"/>
                </a:lnTo>
                <a:lnTo>
                  <a:pt x="3213" y="1335"/>
                </a:lnTo>
                <a:lnTo>
                  <a:pt x="3216" y="1339"/>
                </a:lnTo>
                <a:lnTo>
                  <a:pt x="3208" y="1354"/>
                </a:lnTo>
                <a:lnTo>
                  <a:pt x="3217" y="1357"/>
                </a:lnTo>
                <a:lnTo>
                  <a:pt x="3219" y="1368"/>
                </a:lnTo>
                <a:lnTo>
                  <a:pt x="3232" y="1368"/>
                </a:lnTo>
                <a:lnTo>
                  <a:pt x="3244" y="1389"/>
                </a:lnTo>
                <a:lnTo>
                  <a:pt x="3237" y="1389"/>
                </a:lnTo>
                <a:lnTo>
                  <a:pt x="3237" y="1393"/>
                </a:lnTo>
                <a:lnTo>
                  <a:pt x="3247" y="1397"/>
                </a:lnTo>
                <a:lnTo>
                  <a:pt x="3248" y="1402"/>
                </a:lnTo>
                <a:lnTo>
                  <a:pt x="3258" y="1407"/>
                </a:lnTo>
                <a:lnTo>
                  <a:pt x="3250" y="1414"/>
                </a:lnTo>
                <a:lnTo>
                  <a:pt x="3239" y="1430"/>
                </a:lnTo>
                <a:lnTo>
                  <a:pt x="3247" y="1455"/>
                </a:lnTo>
                <a:lnTo>
                  <a:pt x="3254" y="1469"/>
                </a:lnTo>
                <a:lnTo>
                  <a:pt x="3228" y="1498"/>
                </a:lnTo>
                <a:lnTo>
                  <a:pt x="3221" y="1497"/>
                </a:lnTo>
                <a:lnTo>
                  <a:pt x="3212" y="1485"/>
                </a:lnTo>
                <a:lnTo>
                  <a:pt x="3207" y="1485"/>
                </a:lnTo>
                <a:lnTo>
                  <a:pt x="3196" y="1479"/>
                </a:lnTo>
                <a:lnTo>
                  <a:pt x="3197" y="1473"/>
                </a:lnTo>
                <a:lnTo>
                  <a:pt x="3186" y="1468"/>
                </a:lnTo>
                <a:lnTo>
                  <a:pt x="3172" y="1472"/>
                </a:lnTo>
                <a:lnTo>
                  <a:pt x="3169" y="1470"/>
                </a:lnTo>
                <a:lnTo>
                  <a:pt x="3171" y="1469"/>
                </a:lnTo>
                <a:lnTo>
                  <a:pt x="3157" y="1460"/>
                </a:lnTo>
                <a:lnTo>
                  <a:pt x="3139" y="1459"/>
                </a:lnTo>
                <a:lnTo>
                  <a:pt x="3120" y="1453"/>
                </a:lnTo>
                <a:lnTo>
                  <a:pt x="3116" y="1457"/>
                </a:lnTo>
                <a:lnTo>
                  <a:pt x="3099" y="1439"/>
                </a:lnTo>
                <a:lnTo>
                  <a:pt x="3091" y="1436"/>
                </a:lnTo>
                <a:lnTo>
                  <a:pt x="3085" y="1430"/>
                </a:lnTo>
                <a:lnTo>
                  <a:pt x="3081" y="1431"/>
                </a:lnTo>
                <a:lnTo>
                  <a:pt x="3077" y="1425"/>
                </a:lnTo>
                <a:lnTo>
                  <a:pt x="3068" y="1421"/>
                </a:lnTo>
                <a:lnTo>
                  <a:pt x="3073" y="1419"/>
                </a:lnTo>
                <a:lnTo>
                  <a:pt x="3069" y="1418"/>
                </a:lnTo>
                <a:lnTo>
                  <a:pt x="3071" y="1416"/>
                </a:lnTo>
                <a:lnTo>
                  <a:pt x="3075" y="1420"/>
                </a:lnTo>
                <a:lnTo>
                  <a:pt x="3084" y="1419"/>
                </a:lnTo>
                <a:lnTo>
                  <a:pt x="3082" y="1412"/>
                </a:lnTo>
                <a:lnTo>
                  <a:pt x="3087" y="1404"/>
                </a:lnTo>
                <a:lnTo>
                  <a:pt x="3089" y="1405"/>
                </a:lnTo>
                <a:lnTo>
                  <a:pt x="3091" y="1402"/>
                </a:lnTo>
                <a:lnTo>
                  <a:pt x="3096" y="1404"/>
                </a:lnTo>
                <a:lnTo>
                  <a:pt x="3087" y="1396"/>
                </a:lnTo>
                <a:lnTo>
                  <a:pt x="3084" y="1391"/>
                </a:lnTo>
                <a:lnTo>
                  <a:pt x="3096" y="1391"/>
                </a:lnTo>
                <a:lnTo>
                  <a:pt x="3093" y="1390"/>
                </a:lnTo>
                <a:lnTo>
                  <a:pt x="3093" y="1387"/>
                </a:lnTo>
                <a:lnTo>
                  <a:pt x="3106" y="1383"/>
                </a:lnTo>
                <a:lnTo>
                  <a:pt x="3106" y="1379"/>
                </a:lnTo>
                <a:lnTo>
                  <a:pt x="3091" y="1382"/>
                </a:lnTo>
                <a:lnTo>
                  <a:pt x="3092" y="1373"/>
                </a:lnTo>
                <a:lnTo>
                  <a:pt x="3099" y="1370"/>
                </a:lnTo>
                <a:lnTo>
                  <a:pt x="3100" y="1366"/>
                </a:lnTo>
                <a:lnTo>
                  <a:pt x="3114" y="1366"/>
                </a:lnTo>
                <a:lnTo>
                  <a:pt x="3116" y="1357"/>
                </a:lnTo>
                <a:lnTo>
                  <a:pt x="3111" y="1350"/>
                </a:lnTo>
                <a:lnTo>
                  <a:pt x="3117" y="1344"/>
                </a:lnTo>
                <a:lnTo>
                  <a:pt x="3112" y="1341"/>
                </a:lnTo>
                <a:lnTo>
                  <a:pt x="3119" y="1336"/>
                </a:lnTo>
                <a:lnTo>
                  <a:pt x="3118" y="1329"/>
                </a:lnTo>
                <a:lnTo>
                  <a:pt x="3114" y="1330"/>
                </a:lnTo>
                <a:lnTo>
                  <a:pt x="3104" y="1322"/>
                </a:lnTo>
                <a:lnTo>
                  <a:pt x="3101" y="1324"/>
                </a:lnTo>
                <a:lnTo>
                  <a:pt x="3092" y="1318"/>
                </a:lnTo>
                <a:lnTo>
                  <a:pt x="3088" y="1322"/>
                </a:lnTo>
                <a:lnTo>
                  <a:pt x="3080" y="1310"/>
                </a:lnTo>
                <a:lnTo>
                  <a:pt x="3068" y="1315"/>
                </a:lnTo>
                <a:lnTo>
                  <a:pt x="3062" y="1310"/>
                </a:lnTo>
                <a:lnTo>
                  <a:pt x="3054" y="1311"/>
                </a:lnTo>
                <a:lnTo>
                  <a:pt x="3051" y="1309"/>
                </a:lnTo>
                <a:lnTo>
                  <a:pt x="3051" y="1296"/>
                </a:lnTo>
                <a:lnTo>
                  <a:pt x="3046" y="1292"/>
                </a:lnTo>
                <a:lnTo>
                  <a:pt x="3036" y="1292"/>
                </a:lnTo>
                <a:lnTo>
                  <a:pt x="3032" y="1283"/>
                </a:lnTo>
                <a:lnTo>
                  <a:pt x="3037" y="1279"/>
                </a:lnTo>
                <a:lnTo>
                  <a:pt x="3029" y="1267"/>
                </a:lnTo>
                <a:lnTo>
                  <a:pt x="3008" y="1267"/>
                </a:lnTo>
                <a:lnTo>
                  <a:pt x="3006" y="1273"/>
                </a:lnTo>
                <a:lnTo>
                  <a:pt x="3000" y="1272"/>
                </a:lnTo>
                <a:lnTo>
                  <a:pt x="2997" y="1268"/>
                </a:lnTo>
                <a:lnTo>
                  <a:pt x="2997" y="1256"/>
                </a:lnTo>
                <a:lnTo>
                  <a:pt x="2993" y="1251"/>
                </a:lnTo>
                <a:lnTo>
                  <a:pt x="2995" y="1247"/>
                </a:lnTo>
                <a:lnTo>
                  <a:pt x="3006" y="1249"/>
                </a:lnTo>
                <a:lnTo>
                  <a:pt x="3013" y="1241"/>
                </a:lnTo>
                <a:lnTo>
                  <a:pt x="3009" y="1238"/>
                </a:lnTo>
                <a:lnTo>
                  <a:pt x="3009" y="1235"/>
                </a:lnTo>
                <a:lnTo>
                  <a:pt x="3000" y="1233"/>
                </a:lnTo>
                <a:lnTo>
                  <a:pt x="3001" y="1227"/>
                </a:lnTo>
                <a:lnTo>
                  <a:pt x="2993" y="1222"/>
                </a:lnTo>
                <a:lnTo>
                  <a:pt x="2990" y="1212"/>
                </a:lnTo>
                <a:lnTo>
                  <a:pt x="2986" y="1208"/>
                </a:lnTo>
                <a:lnTo>
                  <a:pt x="2989" y="1203"/>
                </a:lnTo>
                <a:lnTo>
                  <a:pt x="2986" y="1196"/>
                </a:lnTo>
                <a:lnTo>
                  <a:pt x="2987" y="1189"/>
                </a:lnTo>
                <a:lnTo>
                  <a:pt x="2978" y="1182"/>
                </a:lnTo>
                <a:lnTo>
                  <a:pt x="2967" y="1186"/>
                </a:lnTo>
                <a:lnTo>
                  <a:pt x="2966" y="1180"/>
                </a:lnTo>
                <a:lnTo>
                  <a:pt x="2957" y="1180"/>
                </a:lnTo>
                <a:lnTo>
                  <a:pt x="2948" y="1175"/>
                </a:lnTo>
                <a:lnTo>
                  <a:pt x="2949" y="1171"/>
                </a:lnTo>
                <a:lnTo>
                  <a:pt x="2945" y="1158"/>
                </a:lnTo>
                <a:lnTo>
                  <a:pt x="2942" y="1155"/>
                </a:lnTo>
                <a:lnTo>
                  <a:pt x="2944" y="1145"/>
                </a:lnTo>
                <a:lnTo>
                  <a:pt x="2937" y="1139"/>
                </a:lnTo>
                <a:lnTo>
                  <a:pt x="2940" y="1132"/>
                </a:lnTo>
                <a:lnTo>
                  <a:pt x="2944" y="1131"/>
                </a:lnTo>
                <a:lnTo>
                  <a:pt x="2938" y="1121"/>
                </a:lnTo>
                <a:lnTo>
                  <a:pt x="2938" y="1105"/>
                </a:lnTo>
                <a:lnTo>
                  <a:pt x="2945" y="1092"/>
                </a:lnTo>
                <a:lnTo>
                  <a:pt x="2948" y="1091"/>
                </a:lnTo>
                <a:lnTo>
                  <a:pt x="2947" y="1087"/>
                </a:lnTo>
                <a:lnTo>
                  <a:pt x="2947" y="1078"/>
                </a:lnTo>
                <a:lnTo>
                  <a:pt x="2951" y="1082"/>
                </a:lnTo>
                <a:lnTo>
                  <a:pt x="2953" y="1076"/>
                </a:lnTo>
                <a:lnTo>
                  <a:pt x="2958" y="1078"/>
                </a:lnTo>
                <a:lnTo>
                  <a:pt x="2963" y="1072"/>
                </a:lnTo>
                <a:lnTo>
                  <a:pt x="2977" y="1076"/>
                </a:lnTo>
                <a:lnTo>
                  <a:pt x="2978" y="1073"/>
                </a:lnTo>
                <a:lnTo>
                  <a:pt x="2955" y="1061"/>
                </a:lnTo>
                <a:lnTo>
                  <a:pt x="2952" y="1056"/>
                </a:lnTo>
                <a:lnTo>
                  <a:pt x="2956" y="1059"/>
                </a:lnTo>
                <a:lnTo>
                  <a:pt x="2954" y="1055"/>
                </a:lnTo>
                <a:lnTo>
                  <a:pt x="2956" y="1051"/>
                </a:lnTo>
                <a:lnTo>
                  <a:pt x="2944" y="1056"/>
                </a:lnTo>
                <a:lnTo>
                  <a:pt x="2992" y="998"/>
                </a:lnTo>
                <a:lnTo>
                  <a:pt x="2997" y="986"/>
                </a:lnTo>
                <a:lnTo>
                  <a:pt x="2992" y="976"/>
                </a:lnTo>
                <a:lnTo>
                  <a:pt x="2974" y="960"/>
                </a:lnTo>
                <a:lnTo>
                  <a:pt x="2983" y="950"/>
                </a:lnTo>
                <a:lnTo>
                  <a:pt x="2983" y="944"/>
                </a:lnTo>
                <a:lnTo>
                  <a:pt x="2975" y="938"/>
                </a:lnTo>
                <a:lnTo>
                  <a:pt x="2974" y="932"/>
                </a:lnTo>
                <a:lnTo>
                  <a:pt x="2978" y="930"/>
                </a:lnTo>
                <a:lnTo>
                  <a:pt x="2977" y="926"/>
                </a:lnTo>
                <a:lnTo>
                  <a:pt x="2970" y="921"/>
                </a:lnTo>
                <a:lnTo>
                  <a:pt x="2969" y="916"/>
                </a:lnTo>
                <a:lnTo>
                  <a:pt x="2972" y="915"/>
                </a:lnTo>
                <a:lnTo>
                  <a:pt x="2969" y="910"/>
                </a:lnTo>
                <a:lnTo>
                  <a:pt x="2972" y="896"/>
                </a:lnTo>
                <a:lnTo>
                  <a:pt x="2977" y="894"/>
                </a:lnTo>
                <a:lnTo>
                  <a:pt x="2973" y="879"/>
                </a:lnTo>
                <a:lnTo>
                  <a:pt x="2962" y="852"/>
                </a:lnTo>
                <a:lnTo>
                  <a:pt x="2975" y="823"/>
                </a:lnTo>
                <a:lnTo>
                  <a:pt x="2966" y="809"/>
                </a:lnTo>
                <a:lnTo>
                  <a:pt x="2956" y="805"/>
                </a:lnTo>
                <a:lnTo>
                  <a:pt x="2953" y="791"/>
                </a:lnTo>
                <a:lnTo>
                  <a:pt x="2958" y="779"/>
                </a:lnTo>
                <a:lnTo>
                  <a:pt x="2952" y="777"/>
                </a:lnTo>
                <a:lnTo>
                  <a:pt x="2960" y="771"/>
                </a:lnTo>
                <a:lnTo>
                  <a:pt x="2964" y="769"/>
                </a:lnTo>
                <a:lnTo>
                  <a:pt x="2965" y="761"/>
                </a:lnTo>
                <a:lnTo>
                  <a:pt x="2976" y="753"/>
                </a:lnTo>
                <a:lnTo>
                  <a:pt x="2976" y="746"/>
                </a:lnTo>
                <a:lnTo>
                  <a:pt x="2987" y="751"/>
                </a:lnTo>
                <a:lnTo>
                  <a:pt x="2987" y="741"/>
                </a:lnTo>
                <a:lnTo>
                  <a:pt x="3000" y="746"/>
                </a:lnTo>
                <a:lnTo>
                  <a:pt x="3000" y="739"/>
                </a:lnTo>
                <a:lnTo>
                  <a:pt x="3004" y="741"/>
                </a:lnTo>
                <a:lnTo>
                  <a:pt x="3002" y="736"/>
                </a:lnTo>
                <a:lnTo>
                  <a:pt x="3003" y="734"/>
                </a:lnTo>
                <a:lnTo>
                  <a:pt x="3019" y="743"/>
                </a:lnTo>
                <a:lnTo>
                  <a:pt x="3016" y="750"/>
                </a:lnTo>
                <a:lnTo>
                  <a:pt x="3003" y="748"/>
                </a:lnTo>
                <a:lnTo>
                  <a:pt x="3010" y="753"/>
                </a:lnTo>
                <a:lnTo>
                  <a:pt x="3006" y="756"/>
                </a:lnTo>
                <a:lnTo>
                  <a:pt x="3017" y="754"/>
                </a:lnTo>
                <a:lnTo>
                  <a:pt x="3015" y="761"/>
                </a:lnTo>
                <a:lnTo>
                  <a:pt x="3024" y="756"/>
                </a:lnTo>
                <a:lnTo>
                  <a:pt x="3020" y="763"/>
                </a:lnTo>
                <a:lnTo>
                  <a:pt x="3024" y="765"/>
                </a:lnTo>
                <a:lnTo>
                  <a:pt x="3024" y="766"/>
                </a:lnTo>
                <a:lnTo>
                  <a:pt x="3017" y="775"/>
                </a:lnTo>
                <a:lnTo>
                  <a:pt x="3023" y="769"/>
                </a:lnTo>
                <a:lnTo>
                  <a:pt x="3027" y="760"/>
                </a:lnTo>
                <a:lnTo>
                  <a:pt x="3059" y="767"/>
                </a:lnTo>
                <a:lnTo>
                  <a:pt x="3085" y="786"/>
                </a:lnTo>
                <a:lnTo>
                  <a:pt x="3094" y="799"/>
                </a:lnTo>
                <a:lnTo>
                  <a:pt x="3110" y="809"/>
                </a:lnTo>
                <a:lnTo>
                  <a:pt x="3114" y="810"/>
                </a:lnTo>
                <a:lnTo>
                  <a:pt x="3113" y="806"/>
                </a:lnTo>
                <a:lnTo>
                  <a:pt x="3123" y="821"/>
                </a:lnTo>
                <a:lnTo>
                  <a:pt x="3131" y="825"/>
                </a:lnTo>
                <a:lnTo>
                  <a:pt x="3132" y="840"/>
                </a:lnTo>
                <a:lnTo>
                  <a:pt x="3136" y="844"/>
                </a:lnTo>
                <a:lnTo>
                  <a:pt x="3133" y="856"/>
                </a:lnTo>
                <a:lnTo>
                  <a:pt x="3117" y="875"/>
                </a:lnTo>
                <a:lnTo>
                  <a:pt x="3096" y="882"/>
                </a:lnTo>
                <a:lnTo>
                  <a:pt x="3053" y="871"/>
                </a:lnTo>
                <a:lnTo>
                  <a:pt x="3043" y="863"/>
                </a:lnTo>
                <a:lnTo>
                  <a:pt x="3038" y="866"/>
                </a:lnTo>
                <a:lnTo>
                  <a:pt x="3025" y="855"/>
                </a:lnTo>
                <a:lnTo>
                  <a:pt x="3020" y="856"/>
                </a:lnTo>
                <a:lnTo>
                  <a:pt x="3012" y="844"/>
                </a:lnTo>
                <a:lnTo>
                  <a:pt x="3001" y="843"/>
                </a:lnTo>
                <a:lnTo>
                  <a:pt x="3006" y="844"/>
                </a:lnTo>
                <a:lnTo>
                  <a:pt x="3016" y="857"/>
                </a:lnTo>
                <a:lnTo>
                  <a:pt x="3014" y="859"/>
                </a:lnTo>
                <a:lnTo>
                  <a:pt x="3021" y="862"/>
                </a:lnTo>
                <a:lnTo>
                  <a:pt x="3015" y="864"/>
                </a:lnTo>
                <a:lnTo>
                  <a:pt x="3023" y="863"/>
                </a:lnTo>
                <a:lnTo>
                  <a:pt x="3016" y="866"/>
                </a:lnTo>
                <a:lnTo>
                  <a:pt x="3026" y="867"/>
                </a:lnTo>
                <a:lnTo>
                  <a:pt x="3021" y="873"/>
                </a:lnTo>
                <a:lnTo>
                  <a:pt x="3033" y="875"/>
                </a:lnTo>
                <a:lnTo>
                  <a:pt x="3043" y="888"/>
                </a:lnTo>
                <a:lnTo>
                  <a:pt x="3045" y="894"/>
                </a:lnTo>
                <a:lnTo>
                  <a:pt x="3041" y="891"/>
                </a:lnTo>
                <a:lnTo>
                  <a:pt x="3040" y="903"/>
                </a:lnTo>
                <a:lnTo>
                  <a:pt x="3036" y="905"/>
                </a:lnTo>
                <a:lnTo>
                  <a:pt x="3044" y="924"/>
                </a:lnTo>
                <a:lnTo>
                  <a:pt x="3044" y="930"/>
                </a:lnTo>
                <a:lnTo>
                  <a:pt x="3042" y="934"/>
                </a:lnTo>
                <a:lnTo>
                  <a:pt x="3044" y="934"/>
                </a:lnTo>
                <a:lnTo>
                  <a:pt x="3061" y="944"/>
                </a:lnTo>
                <a:lnTo>
                  <a:pt x="3063" y="951"/>
                </a:lnTo>
                <a:lnTo>
                  <a:pt x="3081" y="957"/>
                </a:lnTo>
                <a:lnTo>
                  <a:pt x="3089" y="950"/>
                </a:lnTo>
                <a:lnTo>
                  <a:pt x="3088" y="941"/>
                </a:lnTo>
                <a:lnTo>
                  <a:pt x="3076" y="938"/>
                </a:lnTo>
                <a:lnTo>
                  <a:pt x="3068" y="927"/>
                </a:lnTo>
                <a:lnTo>
                  <a:pt x="3066" y="920"/>
                </a:lnTo>
                <a:lnTo>
                  <a:pt x="3072" y="919"/>
                </a:lnTo>
                <a:lnTo>
                  <a:pt x="3072" y="912"/>
                </a:lnTo>
                <a:lnTo>
                  <a:pt x="3093" y="923"/>
                </a:lnTo>
                <a:lnTo>
                  <a:pt x="3088" y="926"/>
                </a:lnTo>
                <a:lnTo>
                  <a:pt x="3088" y="930"/>
                </a:lnTo>
                <a:lnTo>
                  <a:pt x="3095" y="925"/>
                </a:lnTo>
                <a:lnTo>
                  <a:pt x="3123" y="934"/>
                </a:lnTo>
                <a:lnTo>
                  <a:pt x="3122" y="921"/>
                </a:lnTo>
                <a:lnTo>
                  <a:pt x="3112" y="905"/>
                </a:lnTo>
                <a:lnTo>
                  <a:pt x="3114" y="898"/>
                </a:lnTo>
                <a:lnTo>
                  <a:pt x="3136" y="881"/>
                </a:lnTo>
                <a:lnTo>
                  <a:pt x="3148" y="866"/>
                </a:lnTo>
                <a:lnTo>
                  <a:pt x="3163" y="869"/>
                </a:lnTo>
                <a:lnTo>
                  <a:pt x="3168" y="876"/>
                </a:lnTo>
                <a:lnTo>
                  <a:pt x="3163" y="881"/>
                </a:lnTo>
                <a:lnTo>
                  <a:pt x="3164" y="883"/>
                </a:lnTo>
                <a:lnTo>
                  <a:pt x="3166" y="885"/>
                </a:lnTo>
                <a:lnTo>
                  <a:pt x="3165" y="881"/>
                </a:lnTo>
                <a:lnTo>
                  <a:pt x="3165" y="880"/>
                </a:lnTo>
                <a:lnTo>
                  <a:pt x="3166" y="880"/>
                </a:lnTo>
                <a:lnTo>
                  <a:pt x="3171" y="878"/>
                </a:lnTo>
                <a:lnTo>
                  <a:pt x="3175" y="889"/>
                </a:lnTo>
                <a:lnTo>
                  <a:pt x="3174" y="877"/>
                </a:lnTo>
                <a:lnTo>
                  <a:pt x="3176" y="870"/>
                </a:lnTo>
                <a:lnTo>
                  <a:pt x="3180" y="860"/>
                </a:lnTo>
                <a:lnTo>
                  <a:pt x="3178" y="856"/>
                </a:lnTo>
                <a:lnTo>
                  <a:pt x="3180" y="851"/>
                </a:lnTo>
                <a:lnTo>
                  <a:pt x="3169" y="840"/>
                </a:lnTo>
                <a:lnTo>
                  <a:pt x="3175" y="823"/>
                </a:lnTo>
                <a:lnTo>
                  <a:pt x="3174" y="817"/>
                </a:lnTo>
                <a:lnTo>
                  <a:pt x="3176" y="814"/>
                </a:lnTo>
                <a:lnTo>
                  <a:pt x="3175" y="814"/>
                </a:lnTo>
                <a:lnTo>
                  <a:pt x="3176" y="802"/>
                </a:lnTo>
                <a:lnTo>
                  <a:pt x="3163" y="786"/>
                </a:lnTo>
                <a:lnTo>
                  <a:pt x="3200" y="794"/>
                </a:lnTo>
                <a:lnTo>
                  <a:pt x="3209" y="806"/>
                </a:lnTo>
                <a:lnTo>
                  <a:pt x="3211" y="818"/>
                </a:lnTo>
                <a:lnTo>
                  <a:pt x="3193" y="822"/>
                </a:lnTo>
                <a:lnTo>
                  <a:pt x="3186" y="836"/>
                </a:lnTo>
                <a:lnTo>
                  <a:pt x="3195" y="842"/>
                </a:lnTo>
                <a:lnTo>
                  <a:pt x="3202" y="855"/>
                </a:lnTo>
                <a:lnTo>
                  <a:pt x="3209" y="854"/>
                </a:lnTo>
                <a:lnTo>
                  <a:pt x="3206" y="858"/>
                </a:lnTo>
                <a:lnTo>
                  <a:pt x="3225" y="849"/>
                </a:lnTo>
                <a:lnTo>
                  <a:pt x="3225" y="842"/>
                </a:lnTo>
                <a:lnTo>
                  <a:pt x="3229" y="832"/>
                </a:lnTo>
                <a:lnTo>
                  <a:pt x="3227" y="828"/>
                </a:lnTo>
                <a:lnTo>
                  <a:pt x="3229" y="825"/>
                </a:lnTo>
                <a:lnTo>
                  <a:pt x="3245" y="825"/>
                </a:lnTo>
                <a:lnTo>
                  <a:pt x="3238" y="814"/>
                </a:lnTo>
                <a:lnTo>
                  <a:pt x="3247" y="817"/>
                </a:lnTo>
                <a:lnTo>
                  <a:pt x="3269" y="798"/>
                </a:lnTo>
                <a:lnTo>
                  <a:pt x="3287" y="791"/>
                </a:lnTo>
                <a:lnTo>
                  <a:pt x="3291" y="794"/>
                </a:lnTo>
                <a:lnTo>
                  <a:pt x="3288" y="797"/>
                </a:lnTo>
                <a:lnTo>
                  <a:pt x="3290" y="800"/>
                </a:lnTo>
                <a:lnTo>
                  <a:pt x="3296" y="794"/>
                </a:lnTo>
                <a:lnTo>
                  <a:pt x="3293" y="790"/>
                </a:lnTo>
                <a:lnTo>
                  <a:pt x="3295" y="787"/>
                </a:lnTo>
                <a:lnTo>
                  <a:pt x="3290" y="788"/>
                </a:lnTo>
                <a:lnTo>
                  <a:pt x="3307" y="776"/>
                </a:lnTo>
                <a:lnTo>
                  <a:pt x="3322" y="773"/>
                </a:lnTo>
                <a:lnTo>
                  <a:pt x="3309" y="777"/>
                </a:lnTo>
                <a:lnTo>
                  <a:pt x="3315" y="779"/>
                </a:lnTo>
                <a:lnTo>
                  <a:pt x="3311" y="787"/>
                </a:lnTo>
                <a:lnTo>
                  <a:pt x="3313" y="797"/>
                </a:lnTo>
                <a:lnTo>
                  <a:pt x="3303" y="801"/>
                </a:lnTo>
                <a:lnTo>
                  <a:pt x="3318" y="804"/>
                </a:lnTo>
                <a:lnTo>
                  <a:pt x="3322" y="800"/>
                </a:lnTo>
                <a:lnTo>
                  <a:pt x="3326" y="805"/>
                </a:lnTo>
                <a:lnTo>
                  <a:pt x="3328" y="795"/>
                </a:lnTo>
                <a:lnTo>
                  <a:pt x="3342" y="787"/>
                </a:lnTo>
                <a:lnTo>
                  <a:pt x="3361" y="791"/>
                </a:lnTo>
                <a:lnTo>
                  <a:pt x="3374" y="777"/>
                </a:lnTo>
                <a:lnTo>
                  <a:pt x="3377" y="783"/>
                </a:lnTo>
                <a:lnTo>
                  <a:pt x="3375" y="777"/>
                </a:lnTo>
                <a:lnTo>
                  <a:pt x="3384" y="773"/>
                </a:lnTo>
                <a:lnTo>
                  <a:pt x="3388" y="773"/>
                </a:lnTo>
                <a:lnTo>
                  <a:pt x="3384" y="776"/>
                </a:lnTo>
                <a:lnTo>
                  <a:pt x="3391" y="783"/>
                </a:lnTo>
                <a:lnTo>
                  <a:pt x="3386" y="788"/>
                </a:lnTo>
                <a:lnTo>
                  <a:pt x="3386" y="795"/>
                </a:lnTo>
                <a:lnTo>
                  <a:pt x="3397" y="798"/>
                </a:lnTo>
                <a:lnTo>
                  <a:pt x="3399" y="794"/>
                </a:lnTo>
                <a:lnTo>
                  <a:pt x="3397" y="786"/>
                </a:lnTo>
                <a:lnTo>
                  <a:pt x="3413" y="777"/>
                </a:lnTo>
                <a:lnTo>
                  <a:pt x="3412" y="768"/>
                </a:lnTo>
                <a:lnTo>
                  <a:pt x="3408" y="768"/>
                </a:lnTo>
                <a:lnTo>
                  <a:pt x="3402" y="750"/>
                </a:lnTo>
                <a:lnTo>
                  <a:pt x="3413" y="738"/>
                </a:lnTo>
                <a:lnTo>
                  <a:pt x="3460" y="753"/>
                </a:lnTo>
                <a:lnTo>
                  <a:pt x="3470" y="761"/>
                </a:lnTo>
                <a:lnTo>
                  <a:pt x="3467" y="768"/>
                </a:lnTo>
                <a:lnTo>
                  <a:pt x="3471" y="763"/>
                </a:lnTo>
                <a:lnTo>
                  <a:pt x="3500" y="779"/>
                </a:lnTo>
                <a:lnTo>
                  <a:pt x="3515" y="796"/>
                </a:lnTo>
                <a:lnTo>
                  <a:pt x="3517" y="805"/>
                </a:lnTo>
                <a:lnTo>
                  <a:pt x="3525" y="788"/>
                </a:lnTo>
                <a:lnTo>
                  <a:pt x="3528" y="778"/>
                </a:lnTo>
                <a:lnTo>
                  <a:pt x="3527" y="777"/>
                </a:lnTo>
                <a:lnTo>
                  <a:pt x="3530" y="775"/>
                </a:lnTo>
                <a:lnTo>
                  <a:pt x="3519" y="774"/>
                </a:lnTo>
                <a:lnTo>
                  <a:pt x="3513" y="762"/>
                </a:lnTo>
                <a:lnTo>
                  <a:pt x="3514" y="752"/>
                </a:lnTo>
                <a:lnTo>
                  <a:pt x="3499" y="745"/>
                </a:lnTo>
                <a:lnTo>
                  <a:pt x="3498" y="752"/>
                </a:lnTo>
                <a:lnTo>
                  <a:pt x="3495" y="750"/>
                </a:lnTo>
                <a:lnTo>
                  <a:pt x="3497" y="731"/>
                </a:lnTo>
                <a:lnTo>
                  <a:pt x="3503" y="729"/>
                </a:lnTo>
                <a:lnTo>
                  <a:pt x="3500" y="724"/>
                </a:lnTo>
                <a:lnTo>
                  <a:pt x="3503" y="700"/>
                </a:lnTo>
                <a:lnTo>
                  <a:pt x="3493" y="696"/>
                </a:lnTo>
                <a:lnTo>
                  <a:pt x="3497" y="687"/>
                </a:lnTo>
                <a:lnTo>
                  <a:pt x="3493" y="689"/>
                </a:lnTo>
                <a:lnTo>
                  <a:pt x="3496" y="681"/>
                </a:lnTo>
                <a:lnTo>
                  <a:pt x="3519" y="654"/>
                </a:lnTo>
                <a:lnTo>
                  <a:pt x="3527" y="613"/>
                </a:lnTo>
                <a:lnTo>
                  <a:pt x="3532" y="601"/>
                </a:lnTo>
                <a:lnTo>
                  <a:pt x="3563" y="603"/>
                </a:lnTo>
                <a:lnTo>
                  <a:pt x="3581" y="613"/>
                </a:lnTo>
                <a:lnTo>
                  <a:pt x="3580" y="617"/>
                </a:lnTo>
                <a:lnTo>
                  <a:pt x="3581" y="633"/>
                </a:lnTo>
                <a:lnTo>
                  <a:pt x="3574" y="653"/>
                </a:lnTo>
                <a:lnTo>
                  <a:pt x="3574" y="658"/>
                </a:lnTo>
                <a:lnTo>
                  <a:pt x="3566" y="670"/>
                </a:lnTo>
                <a:lnTo>
                  <a:pt x="3578" y="684"/>
                </a:lnTo>
                <a:lnTo>
                  <a:pt x="3581" y="696"/>
                </a:lnTo>
                <a:lnTo>
                  <a:pt x="3579" y="707"/>
                </a:lnTo>
                <a:lnTo>
                  <a:pt x="3580" y="715"/>
                </a:lnTo>
                <a:lnTo>
                  <a:pt x="3576" y="720"/>
                </a:lnTo>
                <a:lnTo>
                  <a:pt x="3578" y="725"/>
                </a:lnTo>
                <a:lnTo>
                  <a:pt x="3576" y="731"/>
                </a:lnTo>
                <a:lnTo>
                  <a:pt x="3579" y="739"/>
                </a:lnTo>
                <a:lnTo>
                  <a:pt x="3577" y="748"/>
                </a:lnTo>
                <a:lnTo>
                  <a:pt x="3577" y="774"/>
                </a:lnTo>
                <a:lnTo>
                  <a:pt x="3593" y="795"/>
                </a:lnTo>
                <a:lnTo>
                  <a:pt x="3585" y="803"/>
                </a:lnTo>
                <a:lnTo>
                  <a:pt x="3586" y="817"/>
                </a:lnTo>
                <a:lnTo>
                  <a:pt x="3584" y="822"/>
                </a:lnTo>
                <a:lnTo>
                  <a:pt x="3577" y="826"/>
                </a:lnTo>
                <a:lnTo>
                  <a:pt x="3575" y="837"/>
                </a:lnTo>
                <a:lnTo>
                  <a:pt x="3570" y="838"/>
                </a:lnTo>
                <a:lnTo>
                  <a:pt x="3572" y="843"/>
                </a:lnTo>
                <a:lnTo>
                  <a:pt x="3566" y="851"/>
                </a:lnTo>
                <a:lnTo>
                  <a:pt x="3561" y="850"/>
                </a:lnTo>
                <a:lnTo>
                  <a:pt x="3563" y="862"/>
                </a:lnTo>
                <a:lnTo>
                  <a:pt x="3551" y="866"/>
                </a:lnTo>
                <a:lnTo>
                  <a:pt x="3545" y="862"/>
                </a:lnTo>
                <a:lnTo>
                  <a:pt x="3551" y="858"/>
                </a:lnTo>
                <a:lnTo>
                  <a:pt x="3527" y="856"/>
                </a:lnTo>
                <a:lnTo>
                  <a:pt x="3532" y="866"/>
                </a:lnTo>
                <a:lnTo>
                  <a:pt x="3569" y="877"/>
                </a:lnTo>
                <a:lnTo>
                  <a:pt x="3574" y="874"/>
                </a:lnTo>
                <a:lnTo>
                  <a:pt x="3576" y="863"/>
                </a:lnTo>
                <a:lnTo>
                  <a:pt x="3596" y="849"/>
                </a:lnTo>
                <a:lnTo>
                  <a:pt x="3596" y="838"/>
                </a:lnTo>
                <a:lnTo>
                  <a:pt x="3601" y="830"/>
                </a:lnTo>
                <a:lnTo>
                  <a:pt x="3609" y="818"/>
                </a:lnTo>
                <a:lnTo>
                  <a:pt x="3608" y="806"/>
                </a:lnTo>
                <a:lnTo>
                  <a:pt x="3603" y="798"/>
                </a:lnTo>
                <a:lnTo>
                  <a:pt x="3604" y="784"/>
                </a:lnTo>
                <a:lnTo>
                  <a:pt x="3631" y="773"/>
                </a:lnTo>
                <a:lnTo>
                  <a:pt x="3645" y="792"/>
                </a:lnTo>
                <a:lnTo>
                  <a:pt x="3642" y="801"/>
                </a:lnTo>
                <a:lnTo>
                  <a:pt x="3645" y="803"/>
                </a:lnTo>
                <a:lnTo>
                  <a:pt x="3643" y="813"/>
                </a:lnTo>
                <a:lnTo>
                  <a:pt x="3645" y="815"/>
                </a:lnTo>
                <a:lnTo>
                  <a:pt x="3642" y="821"/>
                </a:lnTo>
                <a:lnTo>
                  <a:pt x="3652" y="828"/>
                </a:lnTo>
                <a:lnTo>
                  <a:pt x="3669" y="828"/>
                </a:lnTo>
                <a:lnTo>
                  <a:pt x="3647" y="821"/>
                </a:lnTo>
                <a:lnTo>
                  <a:pt x="3648" y="806"/>
                </a:lnTo>
                <a:lnTo>
                  <a:pt x="3657" y="802"/>
                </a:lnTo>
                <a:lnTo>
                  <a:pt x="3651" y="792"/>
                </a:lnTo>
                <a:lnTo>
                  <a:pt x="3649" y="777"/>
                </a:lnTo>
                <a:lnTo>
                  <a:pt x="3626" y="764"/>
                </a:lnTo>
                <a:lnTo>
                  <a:pt x="3608" y="770"/>
                </a:lnTo>
                <a:lnTo>
                  <a:pt x="3594" y="767"/>
                </a:lnTo>
                <a:lnTo>
                  <a:pt x="3596" y="757"/>
                </a:lnTo>
                <a:lnTo>
                  <a:pt x="3591" y="744"/>
                </a:lnTo>
                <a:lnTo>
                  <a:pt x="3593" y="727"/>
                </a:lnTo>
                <a:lnTo>
                  <a:pt x="3602" y="712"/>
                </a:lnTo>
                <a:lnTo>
                  <a:pt x="3602" y="705"/>
                </a:lnTo>
                <a:lnTo>
                  <a:pt x="3591" y="679"/>
                </a:lnTo>
                <a:lnTo>
                  <a:pt x="3584" y="672"/>
                </a:lnTo>
                <a:lnTo>
                  <a:pt x="3591" y="661"/>
                </a:lnTo>
                <a:lnTo>
                  <a:pt x="3591" y="654"/>
                </a:lnTo>
                <a:lnTo>
                  <a:pt x="3611" y="640"/>
                </a:lnTo>
                <a:lnTo>
                  <a:pt x="3614" y="628"/>
                </a:lnTo>
                <a:lnTo>
                  <a:pt x="3610" y="606"/>
                </a:lnTo>
                <a:lnTo>
                  <a:pt x="3617" y="608"/>
                </a:lnTo>
                <a:lnTo>
                  <a:pt x="3622" y="620"/>
                </a:lnTo>
                <a:lnTo>
                  <a:pt x="3620" y="623"/>
                </a:lnTo>
                <a:lnTo>
                  <a:pt x="3622" y="633"/>
                </a:lnTo>
                <a:lnTo>
                  <a:pt x="3615" y="653"/>
                </a:lnTo>
                <a:lnTo>
                  <a:pt x="3619" y="661"/>
                </a:lnTo>
                <a:lnTo>
                  <a:pt x="3616" y="674"/>
                </a:lnTo>
                <a:lnTo>
                  <a:pt x="3638" y="682"/>
                </a:lnTo>
                <a:lnTo>
                  <a:pt x="3639" y="687"/>
                </a:lnTo>
                <a:lnTo>
                  <a:pt x="3640" y="682"/>
                </a:lnTo>
                <a:lnTo>
                  <a:pt x="3650" y="684"/>
                </a:lnTo>
                <a:lnTo>
                  <a:pt x="3661" y="695"/>
                </a:lnTo>
                <a:lnTo>
                  <a:pt x="3670" y="690"/>
                </a:lnTo>
                <a:lnTo>
                  <a:pt x="3662" y="692"/>
                </a:lnTo>
                <a:lnTo>
                  <a:pt x="3662" y="686"/>
                </a:lnTo>
                <a:lnTo>
                  <a:pt x="3658" y="686"/>
                </a:lnTo>
                <a:lnTo>
                  <a:pt x="3658" y="680"/>
                </a:lnTo>
                <a:lnTo>
                  <a:pt x="3653" y="679"/>
                </a:lnTo>
                <a:lnTo>
                  <a:pt x="3654" y="674"/>
                </a:lnTo>
                <a:lnTo>
                  <a:pt x="3648" y="677"/>
                </a:lnTo>
                <a:lnTo>
                  <a:pt x="3630" y="665"/>
                </a:lnTo>
                <a:lnTo>
                  <a:pt x="3627" y="649"/>
                </a:lnTo>
                <a:lnTo>
                  <a:pt x="3639" y="643"/>
                </a:lnTo>
                <a:lnTo>
                  <a:pt x="3651" y="654"/>
                </a:lnTo>
                <a:lnTo>
                  <a:pt x="3657" y="646"/>
                </a:lnTo>
                <a:lnTo>
                  <a:pt x="3646" y="642"/>
                </a:lnTo>
                <a:lnTo>
                  <a:pt x="3646" y="636"/>
                </a:lnTo>
                <a:lnTo>
                  <a:pt x="3662" y="627"/>
                </a:lnTo>
                <a:lnTo>
                  <a:pt x="3675" y="629"/>
                </a:lnTo>
                <a:lnTo>
                  <a:pt x="3694" y="642"/>
                </a:lnTo>
                <a:lnTo>
                  <a:pt x="3692" y="644"/>
                </a:lnTo>
                <a:lnTo>
                  <a:pt x="3706" y="659"/>
                </a:lnTo>
                <a:lnTo>
                  <a:pt x="3729" y="658"/>
                </a:lnTo>
                <a:lnTo>
                  <a:pt x="3723" y="673"/>
                </a:lnTo>
                <a:lnTo>
                  <a:pt x="3714" y="679"/>
                </a:lnTo>
                <a:lnTo>
                  <a:pt x="3716" y="686"/>
                </a:lnTo>
                <a:lnTo>
                  <a:pt x="3714" y="691"/>
                </a:lnTo>
                <a:lnTo>
                  <a:pt x="3717" y="700"/>
                </a:lnTo>
                <a:lnTo>
                  <a:pt x="3712" y="709"/>
                </a:lnTo>
                <a:lnTo>
                  <a:pt x="3716" y="724"/>
                </a:lnTo>
                <a:lnTo>
                  <a:pt x="3713" y="709"/>
                </a:lnTo>
                <a:lnTo>
                  <a:pt x="3717" y="707"/>
                </a:lnTo>
                <a:lnTo>
                  <a:pt x="3720" y="693"/>
                </a:lnTo>
                <a:lnTo>
                  <a:pt x="3726" y="695"/>
                </a:lnTo>
                <a:lnTo>
                  <a:pt x="3725" y="715"/>
                </a:lnTo>
                <a:lnTo>
                  <a:pt x="3720" y="726"/>
                </a:lnTo>
                <a:lnTo>
                  <a:pt x="3728" y="730"/>
                </a:lnTo>
                <a:lnTo>
                  <a:pt x="3726" y="727"/>
                </a:lnTo>
                <a:lnTo>
                  <a:pt x="3725" y="719"/>
                </a:lnTo>
                <a:lnTo>
                  <a:pt x="3736" y="714"/>
                </a:lnTo>
                <a:lnTo>
                  <a:pt x="3727" y="680"/>
                </a:lnTo>
                <a:lnTo>
                  <a:pt x="3734" y="663"/>
                </a:lnTo>
                <a:lnTo>
                  <a:pt x="3730" y="654"/>
                </a:lnTo>
                <a:lnTo>
                  <a:pt x="3714" y="642"/>
                </a:lnTo>
                <a:lnTo>
                  <a:pt x="3716" y="637"/>
                </a:lnTo>
                <a:lnTo>
                  <a:pt x="3713" y="633"/>
                </a:lnTo>
                <a:lnTo>
                  <a:pt x="3693" y="621"/>
                </a:lnTo>
                <a:lnTo>
                  <a:pt x="3694" y="617"/>
                </a:lnTo>
                <a:lnTo>
                  <a:pt x="3691" y="613"/>
                </a:lnTo>
                <a:lnTo>
                  <a:pt x="3694" y="600"/>
                </a:lnTo>
                <a:lnTo>
                  <a:pt x="3686" y="590"/>
                </a:lnTo>
                <a:lnTo>
                  <a:pt x="3691" y="588"/>
                </a:lnTo>
                <a:lnTo>
                  <a:pt x="3686" y="583"/>
                </a:lnTo>
                <a:lnTo>
                  <a:pt x="3692" y="574"/>
                </a:lnTo>
                <a:lnTo>
                  <a:pt x="3690" y="570"/>
                </a:lnTo>
                <a:lnTo>
                  <a:pt x="3756" y="564"/>
                </a:lnTo>
                <a:lnTo>
                  <a:pt x="3779" y="554"/>
                </a:lnTo>
                <a:lnTo>
                  <a:pt x="3782" y="560"/>
                </a:lnTo>
                <a:lnTo>
                  <a:pt x="3764" y="575"/>
                </a:lnTo>
                <a:lnTo>
                  <a:pt x="3766" y="583"/>
                </a:lnTo>
                <a:lnTo>
                  <a:pt x="3779" y="599"/>
                </a:lnTo>
                <a:lnTo>
                  <a:pt x="3766" y="582"/>
                </a:lnTo>
                <a:lnTo>
                  <a:pt x="3766" y="575"/>
                </a:lnTo>
                <a:lnTo>
                  <a:pt x="3783" y="569"/>
                </a:lnTo>
                <a:lnTo>
                  <a:pt x="3791" y="555"/>
                </a:lnTo>
                <a:lnTo>
                  <a:pt x="3786" y="557"/>
                </a:lnTo>
                <a:lnTo>
                  <a:pt x="3782" y="547"/>
                </a:lnTo>
                <a:lnTo>
                  <a:pt x="3787" y="547"/>
                </a:lnTo>
                <a:lnTo>
                  <a:pt x="3767" y="534"/>
                </a:lnTo>
                <a:lnTo>
                  <a:pt x="3774" y="525"/>
                </a:lnTo>
                <a:lnTo>
                  <a:pt x="3780" y="529"/>
                </a:lnTo>
                <a:lnTo>
                  <a:pt x="3778" y="533"/>
                </a:lnTo>
                <a:lnTo>
                  <a:pt x="3783" y="530"/>
                </a:lnTo>
                <a:lnTo>
                  <a:pt x="3766" y="512"/>
                </a:lnTo>
                <a:lnTo>
                  <a:pt x="3771" y="506"/>
                </a:lnTo>
                <a:lnTo>
                  <a:pt x="3781" y="517"/>
                </a:lnTo>
                <a:lnTo>
                  <a:pt x="3778" y="512"/>
                </a:lnTo>
                <a:lnTo>
                  <a:pt x="3787" y="499"/>
                </a:lnTo>
                <a:lnTo>
                  <a:pt x="3785" y="497"/>
                </a:lnTo>
                <a:lnTo>
                  <a:pt x="3793" y="495"/>
                </a:lnTo>
                <a:lnTo>
                  <a:pt x="3781" y="488"/>
                </a:lnTo>
                <a:lnTo>
                  <a:pt x="3796" y="490"/>
                </a:lnTo>
                <a:lnTo>
                  <a:pt x="3813" y="468"/>
                </a:lnTo>
                <a:lnTo>
                  <a:pt x="3823" y="465"/>
                </a:lnTo>
                <a:lnTo>
                  <a:pt x="3882" y="444"/>
                </a:lnTo>
                <a:lnTo>
                  <a:pt x="3865" y="445"/>
                </a:lnTo>
                <a:lnTo>
                  <a:pt x="3866" y="436"/>
                </a:lnTo>
                <a:lnTo>
                  <a:pt x="3869" y="434"/>
                </a:lnTo>
                <a:lnTo>
                  <a:pt x="3905" y="431"/>
                </a:lnTo>
                <a:lnTo>
                  <a:pt x="3912" y="434"/>
                </a:lnTo>
                <a:lnTo>
                  <a:pt x="3903" y="446"/>
                </a:lnTo>
                <a:lnTo>
                  <a:pt x="3917" y="439"/>
                </a:lnTo>
                <a:lnTo>
                  <a:pt x="3918" y="442"/>
                </a:lnTo>
                <a:lnTo>
                  <a:pt x="3915" y="447"/>
                </a:lnTo>
                <a:lnTo>
                  <a:pt x="3927" y="437"/>
                </a:lnTo>
                <a:lnTo>
                  <a:pt x="3926" y="443"/>
                </a:lnTo>
                <a:lnTo>
                  <a:pt x="3935" y="441"/>
                </a:lnTo>
                <a:lnTo>
                  <a:pt x="3932" y="435"/>
                </a:lnTo>
                <a:lnTo>
                  <a:pt x="3949" y="423"/>
                </a:lnTo>
                <a:lnTo>
                  <a:pt x="3963" y="437"/>
                </a:lnTo>
                <a:lnTo>
                  <a:pt x="3955" y="453"/>
                </a:lnTo>
                <a:lnTo>
                  <a:pt x="3953" y="465"/>
                </a:lnTo>
                <a:lnTo>
                  <a:pt x="3968" y="487"/>
                </a:lnTo>
                <a:lnTo>
                  <a:pt x="3963" y="469"/>
                </a:lnTo>
                <a:lnTo>
                  <a:pt x="3954" y="464"/>
                </a:lnTo>
                <a:lnTo>
                  <a:pt x="3955" y="459"/>
                </a:lnTo>
                <a:lnTo>
                  <a:pt x="3956" y="453"/>
                </a:lnTo>
                <a:lnTo>
                  <a:pt x="3958" y="451"/>
                </a:lnTo>
                <a:lnTo>
                  <a:pt x="3964" y="444"/>
                </a:lnTo>
                <a:lnTo>
                  <a:pt x="3964" y="434"/>
                </a:lnTo>
                <a:lnTo>
                  <a:pt x="3949" y="411"/>
                </a:lnTo>
                <a:lnTo>
                  <a:pt x="3978" y="408"/>
                </a:lnTo>
                <a:lnTo>
                  <a:pt x="3998" y="417"/>
                </a:lnTo>
                <a:lnTo>
                  <a:pt x="3978" y="407"/>
                </a:lnTo>
                <a:lnTo>
                  <a:pt x="3983" y="394"/>
                </a:lnTo>
                <a:lnTo>
                  <a:pt x="3978" y="389"/>
                </a:lnTo>
                <a:lnTo>
                  <a:pt x="3979" y="382"/>
                </a:lnTo>
                <a:lnTo>
                  <a:pt x="4010" y="338"/>
                </a:lnTo>
                <a:lnTo>
                  <a:pt x="4027" y="331"/>
                </a:lnTo>
                <a:lnTo>
                  <a:pt x="4049" y="342"/>
                </a:lnTo>
                <a:lnTo>
                  <a:pt x="4055" y="355"/>
                </a:lnTo>
                <a:lnTo>
                  <a:pt x="4024" y="373"/>
                </a:lnTo>
                <a:lnTo>
                  <a:pt x="4050" y="370"/>
                </a:lnTo>
                <a:lnTo>
                  <a:pt x="4043" y="380"/>
                </a:lnTo>
                <a:lnTo>
                  <a:pt x="4062" y="375"/>
                </a:lnTo>
                <a:lnTo>
                  <a:pt x="4072" y="383"/>
                </a:lnTo>
                <a:lnTo>
                  <a:pt x="4057" y="404"/>
                </a:lnTo>
                <a:lnTo>
                  <a:pt x="4057" y="409"/>
                </a:lnTo>
                <a:lnTo>
                  <a:pt x="4077" y="407"/>
                </a:lnTo>
                <a:lnTo>
                  <a:pt x="4078" y="395"/>
                </a:lnTo>
                <a:lnTo>
                  <a:pt x="4130" y="398"/>
                </a:lnTo>
                <a:lnTo>
                  <a:pt x="4138" y="411"/>
                </a:lnTo>
                <a:lnTo>
                  <a:pt x="4135" y="417"/>
                </a:lnTo>
                <a:lnTo>
                  <a:pt x="4139" y="412"/>
                </a:lnTo>
                <a:lnTo>
                  <a:pt x="4146" y="420"/>
                </a:lnTo>
                <a:lnTo>
                  <a:pt x="4143" y="425"/>
                </a:lnTo>
                <a:lnTo>
                  <a:pt x="4148" y="431"/>
                </a:lnTo>
                <a:lnTo>
                  <a:pt x="4144" y="436"/>
                </a:lnTo>
                <a:lnTo>
                  <a:pt x="4154" y="431"/>
                </a:lnTo>
                <a:lnTo>
                  <a:pt x="4149" y="424"/>
                </a:lnTo>
                <a:lnTo>
                  <a:pt x="4153" y="424"/>
                </a:lnTo>
                <a:lnTo>
                  <a:pt x="4157" y="431"/>
                </a:lnTo>
                <a:lnTo>
                  <a:pt x="4158" y="447"/>
                </a:lnTo>
                <a:lnTo>
                  <a:pt x="4163" y="448"/>
                </a:lnTo>
                <a:lnTo>
                  <a:pt x="4158" y="465"/>
                </a:lnTo>
                <a:lnTo>
                  <a:pt x="4157" y="466"/>
                </a:lnTo>
                <a:lnTo>
                  <a:pt x="4157" y="465"/>
                </a:lnTo>
                <a:lnTo>
                  <a:pt x="4158" y="459"/>
                </a:lnTo>
                <a:lnTo>
                  <a:pt x="4141" y="448"/>
                </a:lnTo>
                <a:lnTo>
                  <a:pt x="4148" y="456"/>
                </a:lnTo>
                <a:lnTo>
                  <a:pt x="4148" y="465"/>
                </a:lnTo>
                <a:lnTo>
                  <a:pt x="4154" y="460"/>
                </a:lnTo>
                <a:lnTo>
                  <a:pt x="4157" y="468"/>
                </a:lnTo>
                <a:lnTo>
                  <a:pt x="4159" y="467"/>
                </a:lnTo>
                <a:lnTo>
                  <a:pt x="4158" y="480"/>
                </a:lnTo>
                <a:lnTo>
                  <a:pt x="4133" y="514"/>
                </a:lnTo>
                <a:lnTo>
                  <a:pt x="4124" y="516"/>
                </a:lnTo>
                <a:lnTo>
                  <a:pt x="4101" y="533"/>
                </a:lnTo>
                <a:lnTo>
                  <a:pt x="4107" y="533"/>
                </a:lnTo>
                <a:lnTo>
                  <a:pt x="4106" y="538"/>
                </a:lnTo>
                <a:lnTo>
                  <a:pt x="4082" y="566"/>
                </a:lnTo>
                <a:lnTo>
                  <a:pt x="4067" y="568"/>
                </a:lnTo>
                <a:lnTo>
                  <a:pt x="4062" y="582"/>
                </a:lnTo>
                <a:lnTo>
                  <a:pt x="4052" y="585"/>
                </a:lnTo>
                <a:lnTo>
                  <a:pt x="4048" y="598"/>
                </a:lnTo>
                <a:lnTo>
                  <a:pt x="4039" y="609"/>
                </a:lnTo>
                <a:lnTo>
                  <a:pt x="4055" y="601"/>
                </a:lnTo>
                <a:lnTo>
                  <a:pt x="4054" y="594"/>
                </a:lnTo>
                <a:lnTo>
                  <a:pt x="4056" y="589"/>
                </a:lnTo>
                <a:lnTo>
                  <a:pt x="4084" y="588"/>
                </a:lnTo>
                <a:lnTo>
                  <a:pt x="4099" y="578"/>
                </a:lnTo>
                <a:lnTo>
                  <a:pt x="4096" y="572"/>
                </a:lnTo>
                <a:lnTo>
                  <a:pt x="4105" y="576"/>
                </a:lnTo>
                <a:lnTo>
                  <a:pt x="4120" y="564"/>
                </a:lnTo>
                <a:lnTo>
                  <a:pt x="4103" y="566"/>
                </a:lnTo>
                <a:lnTo>
                  <a:pt x="4101" y="558"/>
                </a:lnTo>
                <a:lnTo>
                  <a:pt x="4108" y="548"/>
                </a:lnTo>
                <a:lnTo>
                  <a:pt x="4122" y="553"/>
                </a:lnTo>
                <a:lnTo>
                  <a:pt x="4125" y="551"/>
                </a:lnTo>
                <a:lnTo>
                  <a:pt x="4126" y="557"/>
                </a:lnTo>
                <a:lnTo>
                  <a:pt x="4139" y="564"/>
                </a:lnTo>
                <a:lnTo>
                  <a:pt x="4148" y="561"/>
                </a:lnTo>
                <a:lnTo>
                  <a:pt x="4149" y="551"/>
                </a:lnTo>
                <a:lnTo>
                  <a:pt x="4156" y="567"/>
                </a:lnTo>
                <a:lnTo>
                  <a:pt x="4152" y="576"/>
                </a:lnTo>
                <a:lnTo>
                  <a:pt x="4157" y="582"/>
                </a:lnTo>
                <a:lnTo>
                  <a:pt x="4157" y="593"/>
                </a:lnTo>
                <a:lnTo>
                  <a:pt x="4157" y="601"/>
                </a:lnTo>
                <a:lnTo>
                  <a:pt x="4152" y="606"/>
                </a:lnTo>
                <a:lnTo>
                  <a:pt x="4153" y="612"/>
                </a:lnTo>
                <a:lnTo>
                  <a:pt x="4165" y="618"/>
                </a:lnTo>
                <a:lnTo>
                  <a:pt x="4152" y="607"/>
                </a:lnTo>
                <a:lnTo>
                  <a:pt x="4158" y="600"/>
                </a:lnTo>
                <a:lnTo>
                  <a:pt x="4158" y="587"/>
                </a:lnTo>
                <a:lnTo>
                  <a:pt x="4165" y="582"/>
                </a:lnTo>
                <a:lnTo>
                  <a:pt x="4157" y="574"/>
                </a:lnTo>
                <a:lnTo>
                  <a:pt x="4185" y="564"/>
                </a:lnTo>
                <a:lnTo>
                  <a:pt x="4233" y="572"/>
                </a:lnTo>
                <a:lnTo>
                  <a:pt x="4235" y="576"/>
                </a:lnTo>
                <a:lnTo>
                  <a:pt x="4226" y="578"/>
                </a:lnTo>
                <a:lnTo>
                  <a:pt x="4226" y="587"/>
                </a:lnTo>
                <a:lnTo>
                  <a:pt x="4247" y="602"/>
                </a:lnTo>
                <a:lnTo>
                  <a:pt x="4275" y="600"/>
                </a:lnTo>
                <a:lnTo>
                  <a:pt x="4316" y="617"/>
                </a:lnTo>
                <a:lnTo>
                  <a:pt x="4335" y="633"/>
                </a:lnTo>
                <a:lnTo>
                  <a:pt x="4339" y="629"/>
                </a:lnTo>
                <a:lnTo>
                  <a:pt x="4350" y="652"/>
                </a:lnTo>
                <a:lnTo>
                  <a:pt x="4352" y="673"/>
                </a:lnTo>
                <a:lnTo>
                  <a:pt x="4351" y="657"/>
                </a:lnTo>
                <a:lnTo>
                  <a:pt x="4353" y="651"/>
                </a:lnTo>
                <a:lnTo>
                  <a:pt x="4348" y="643"/>
                </a:lnTo>
                <a:lnTo>
                  <a:pt x="4345" y="628"/>
                </a:lnTo>
                <a:lnTo>
                  <a:pt x="4347" y="627"/>
                </a:lnTo>
                <a:lnTo>
                  <a:pt x="4358" y="630"/>
                </a:lnTo>
                <a:lnTo>
                  <a:pt x="4373" y="656"/>
                </a:lnTo>
                <a:lnTo>
                  <a:pt x="4379" y="655"/>
                </a:lnTo>
                <a:lnTo>
                  <a:pt x="4378" y="646"/>
                </a:lnTo>
                <a:lnTo>
                  <a:pt x="4384" y="658"/>
                </a:lnTo>
                <a:lnTo>
                  <a:pt x="4374" y="663"/>
                </a:lnTo>
                <a:lnTo>
                  <a:pt x="4379" y="664"/>
                </a:lnTo>
                <a:lnTo>
                  <a:pt x="4387" y="685"/>
                </a:lnTo>
                <a:lnTo>
                  <a:pt x="4399" y="696"/>
                </a:lnTo>
                <a:lnTo>
                  <a:pt x="4402" y="692"/>
                </a:lnTo>
                <a:lnTo>
                  <a:pt x="4404" y="701"/>
                </a:lnTo>
                <a:lnTo>
                  <a:pt x="4407" y="702"/>
                </a:lnTo>
                <a:lnTo>
                  <a:pt x="4412" y="696"/>
                </a:lnTo>
                <a:lnTo>
                  <a:pt x="4417" y="681"/>
                </a:lnTo>
                <a:lnTo>
                  <a:pt x="4422" y="681"/>
                </a:lnTo>
                <a:lnTo>
                  <a:pt x="4418" y="679"/>
                </a:lnTo>
                <a:lnTo>
                  <a:pt x="4421" y="669"/>
                </a:lnTo>
                <a:lnTo>
                  <a:pt x="4429" y="648"/>
                </a:lnTo>
                <a:lnTo>
                  <a:pt x="4429" y="656"/>
                </a:lnTo>
                <a:lnTo>
                  <a:pt x="4443" y="672"/>
                </a:lnTo>
                <a:lnTo>
                  <a:pt x="4454" y="674"/>
                </a:lnTo>
                <a:lnTo>
                  <a:pt x="4475" y="662"/>
                </a:lnTo>
                <a:lnTo>
                  <a:pt x="4504" y="686"/>
                </a:lnTo>
                <a:lnTo>
                  <a:pt x="4501" y="681"/>
                </a:lnTo>
                <a:lnTo>
                  <a:pt x="4507" y="679"/>
                </a:lnTo>
                <a:lnTo>
                  <a:pt x="4502" y="673"/>
                </a:lnTo>
                <a:lnTo>
                  <a:pt x="4505" y="665"/>
                </a:lnTo>
                <a:lnTo>
                  <a:pt x="4514" y="662"/>
                </a:lnTo>
                <a:lnTo>
                  <a:pt x="4521" y="672"/>
                </a:lnTo>
                <a:lnTo>
                  <a:pt x="4532" y="669"/>
                </a:lnTo>
                <a:lnTo>
                  <a:pt x="4528" y="650"/>
                </a:lnTo>
                <a:lnTo>
                  <a:pt x="4523" y="648"/>
                </a:lnTo>
                <a:lnTo>
                  <a:pt x="4535" y="636"/>
                </a:lnTo>
                <a:lnTo>
                  <a:pt x="4523" y="640"/>
                </a:lnTo>
                <a:lnTo>
                  <a:pt x="4520" y="635"/>
                </a:lnTo>
                <a:lnTo>
                  <a:pt x="4525" y="623"/>
                </a:lnTo>
                <a:lnTo>
                  <a:pt x="4547" y="619"/>
                </a:lnTo>
                <a:lnTo>
                  <a:pt x="4542" y="604"/>
                </a:lnTo>
                <a:lnTo>
                  <a:pt x="4629" y="630"/>
                </a:lnTo>
                <a:lnTo>
                  <a:pt x="4603" y="625"/>
                </a:lnTo>
                <a:lnTo>
                  <a:pt x="4597" y="635"/>
                </a:lnTo>
                <a:lnTo>
                  <a:pt x="4591" y="633"/>
                </a:lnTo>
                <a:lnTo>
                  <a:pt x="4597" y="638"/>
                </a:lnTo>
                <a:lnTo>
                  <a:pt x="4612" y="633"/>
                </a:lnTo>
                <a:lnTo>
                  <a:pt x="4630" y="632"/>
                </a:lnTo>
                <a:lnTo>
                  <a:pt x="4617" y="652"/>
                </a:lnTo>
                <a:lnTo>
                  <a:pt x="4618" y="644"/>
                </a:lnTo>
                <a:lnTo>
                  <a:pt x="4622" y="640"/>
                </a:lnTo>
                <a:lnTo>
                  <a:pt x="4617" y="643"/>
                </a:lnTo>
                <a:lnTo>
                  <a:pt x="4612" y="635"/>
                </a:lnTo>
                <a:lnTo>
                  <a:pt x="4615" y="649"/>
                </a:lnTo>
                <a:lnTo>
                  <a:pt x="4603" y="647"/>
                </a:lnTo>
                <a:lnTo>
                  <a:pt x="4607" y="653"/>
                </a:lnTo>
                <a:lnTo>
                  <a:pt x="4602" y="659"/>
                </a:lnTo>
                <a:lnTo>
                  <a:pt x="4608" y="661"/>
                </a:lnTo>
                <a:lnTo>
                  <a:pt x="4619" y="655"/>
                </a:lnTo>
                <a:lnTo>
                  <a:pt x="4634" y="631"/>
                </a:lnTo>
                <a:lnTo>
                  <a:pt x="4653" y="632"/>
                </a:lnTo>
                <a:lnTo>
                  <a:pt x="4670" y="640"/>
                </a:lnTo>
                <a:lnTo>
                  <a:pt x="4675" y="648"/>
                </a:lnTo>
                <a:lnTo>
                  <a:pt x="4670" y="657"/>
                </a:lnTo>
                <a:lnTo>
                  <a:pt x="4665" y="650"/>
                </a:lnTo>
                <a:lnTo>
                  <a:pt x="4658" y="655"/>
                </a:lnTo>
                <a:lnTo>
                  <a:pt x="4661" y="657"/>
                </a:lnTo>
                <a:lnTo>
                  <a:pt x="4657" y="661"/>
                </a:lnTo>
                <a:lnTo>
                  <a:pt x="4673" y="661"/>
                </a:lnTo>
                <a:lnTo>
                  <a:pt x="4676" y="665"/>
                </a:lnTo>
                <a:lnTo>
                  <a:pt x="4672" y="670"/>
                </a:lnTo>
                <a:lnTo>
                  <a:pt x="4683" y="668"/>
                </a:lnTo>
                <a:lnTo>
                  <a:pt x="4675" y="681"/>
                </a:lnTo>
                <a:lnTo>
                  <a:pt x="4684" y="673"/>
                </a:lnTo>
                <a:lnTo>
                  <a:pt x="4683" y="678"/>
                </a:lnTo>
                <a:lnTo>
                  <a:pt x="4695" y="676"/>
                </a:lnTo>
                <a:lnTo>
                  <a:pt x="4705" y="689"/>
                </a:lnTo>
                <a:lnTo>
                  <a:pt x="4698" y="691"/>
                </a:lnTo>
                <a:lnTo>
                  <a:pt x="4706" y="696"/>
                </a:lnTo>
                <a:lnTo>
                  <a:pt x="4758" y="686"/>
                </a:lnTo>
                <a:lnTo>
                  <a:pt x="4802" y="696"/>
                </a:lnTo>
                <a:lnTo>
                  <a:pt x="4816" y="716"/>
                </a:lnTo>
                <a:lnTo>
                  <a:pt x="4817" y="723"/>
                </a:lnTo>
                <a:lnTo>
                  <a:pt x="4813" y="727"/>
                </a:lnTo>
                <a:lnTo>
                  <a:pt x="4814" y="730"/>
                </a:lnTo>
                <a:lnTo>
                  <a:pt x="4812" y="736"/>
                </a:lnTo>
                <a:lnTo>
                  <a:pt x="4830" y="750"/>
                </a:lnTo>
                <a:lnTo>
                  <a:pt x="4830" y="769"/>
                </a:lnTo>
                <a:lnTo>
                  <a:pt x="4836" y="774"/>
                </a:lnTo>
                <a:lnTo>
                  <a:pt x="4832" y="787"/>
                </a:lnTo>
                <a:lnTo>
                  <a:pt x="4831" y="790"/>
                </a:lnTo>
                <a:lnTo>
                  <a:pt x="4830" y="790"/>
                </a:lnTo>
                <a:lnTo>
                  <a:pt x="4827" y="790"/>
                </a:lnTo>
                <a:lnTo>
                  <a:pt x="4829" y="792"/>
                </a:lnTo>
                <a:lnTo>
                  <a:pt x="4831" y="791"/>
                </a:lnTo>
                <a:lnTo>
                  <a:pt x="4838" y="776"/>
                </a:lnTo>
                <a:lnTo>
                  <a:pt x="4836" y="758"/>
                </a:lnTo>
                <a:lnTo>
                  <a:pt x="4851" y="746"/>
                </a:lnTo>
                <a:lnTo>
                  <a:pt x="4873" y="742"/>
                </a:lnTo>
                <a:lnTo>
                  <a:pt x="4880" y="749"/>
                </a:lnTo>
                <a:lnTo>
                  <a:pt x="4913" y="753"/>
                </a:lnTo>
                <a:lnTo>
                  <a:pt x="4926" y="742"/>
                </a:lnTo>
                <a:lnTo>
                  <a:pt x="4933" y="751"/>
                </a:lnTo>
                <a:lnTo>
                  <a:pt x="4933" y="764"/>
                </a:lnTo>
                <a:lnTo>
                  <a:pt x="4948" y="770"/>
                </a:lnTo>
                <a:lnTo>
                  <a:pt x="4952" y="782"/>
                </a:lnTo>
                <a:lnTo>
                  <a:pt x="4966" y="783"/>
                </a:lnTo>
                <a:lnTo>
                  <a:pt x="4964" y="779"/>
                </a:lnTo>
                <a:lnTo>
                  <a:pt x="4967" y="781"/>
                </a:lnTo>
                <a:lnTo>
                  <a:pt x="4972" y="772"/>
                </a:lnTo>
                <a:lnTo>
                  <a:pt x="4970" y="761"/>
                </a:lnTo>
                <a:lnTo>
                  <a:pt x="4965" y="749"/>
                </a:lnTo>
                <a:lnTo>
                  <a:pt x="4959" y="749"/>
                </a:lnTo>
                <a:lnTo>
                  <a:pt x="4965" y="742"/>
                </a:lnTo>
                <a:lnTo>
                  <a:pt x="4965" y="730"/>
                </a:lnTo>
                <a:lnTo>
                  <a:pt x="4963" y="728"/>
                </a:lnTo>
                <a:lnTo>
                  <a:pt x="4965" y="727"/>
                </a:lnTo>
                <a:lnTo>
                  <a:pt x="4995" y="734"/>
                </a:lnTo>
                <a:lnTo>
                  <a:pt x="5003" y="742"/>
                </a:lnTo>
                <a:lnTo>
                  <a:pt x="5006" y="739"/>
                </a:lnTo>
                <a:lnTo>
                  <a:pt x="5003" y="736"/>
                </a:lnTo>
                <a:lnTo>
                  <a:pt x="5006" y="735"/>
                </a:lnTo>
                <a:lnTo>
                  <a:pt x="5044" y="737"/>
                </a:lnTo>
                <a:lnTo>
                  <a:pt x="5053" y="746"/>
                </a:lnTo>
                <a:lnTo>
                  <a:pt x="5082" y="757"/>
                </a:lnTo>
                <a:lnTo>
                  <a:pt x="5086" y="760"/>
                </a:lnTo>
                <a:lnTo>
                  <a:pt x="5081" y="762"/>
                </a:lnTo>
                <a:lnTo>
                  <a:pt x="5089" y="763"/>
                </a:lnTo>
                <a:lnTo>
                  <a:pt x="5099" y="774"/>
                </a:lnTo>
                <a:lnTo>
                  <a:pt x="5099" y="811"/>
                </a:lnTo>
                <a:lnTo>
                  <a:pt x="5099" y="848"/>
                </a:lnTo>
                <a:lnTo>
                  <a:pt x="5099" y="882"/>
                </a:lnTo>
                <a:lnTo>
                  <a:pt x="5099" y="916"/>
                </a:lnTo>
                <a:close/>
                <a:moveTo>
                  <a:pt x="3264" y="75"/>
                </a:moveTo>
                <a:lnTo>
                  <a:pt x="3265" y="64"/>
                </a:lnTo>
                <a:lnTo>
                  <a:pt x="3271" y="69"/>
                </a:lnTo>
                <a:lnTo>
                  <a:pt x="3264" y="75"/>
                </a:lnTo>
                <a:close/>
                <a:moveTo>
                  <a:pt x="3672" y="82"/>
                </a:moveTo>
                <a:lnTo>
                  <a:pt x="3689" y="85"/>
                </a:lnTo>
                <a:lnTo>
                  <a:pt x="3671" y="95"/>
                </a:lnTo>
                <a:lnTo>
                  <a:pt x="3668" y="91"/>
                </a:lnTo>
                <a:lnTo>
                  <a:pt x="3672" y="82"/>
                </a:lnTo>
                <a:close/>
                <a:moveTo>
                  <a:pt x="3211" y="142"/>
                </a:moveTo>
                <a:lnTo>
                  <a:pt x="3232" y="136"/>
                </a:lnTo>
                <a:lnTo>
                  <a:pt x="3224" y="131"/>
                </a:lnTo>
                <a:lnTo>
                  <a:pt x="3231" y="125"/>
                </a:lnTo>
                <a:lnTo>
                  <a:pt x="3221" y="127"/>
                </a:lnTo>
                <a:lnTo>
                  <a:pt x="3227" y="120"/>
                </a:lnTo>
                <a:lnTo>
                  <a:pt x="3246" y="121"/>
                </a:lnTo>
                <a:lnTo>
                  <a:pt x="3253" y="104"/>
                </a:lnTo>
                <a:lnTo>
                  <a:pt x="3243" y="102"/>
                </a:lnTo>
                <a:lnTo>
                  <a:pt x="3255" y="88"/>
                </a:lnTo>
                <a:lnTo>
                  <a:pt x="3270" y="86"/>
                </a:lnTo>
                <a:lnTo>
                  <a:pt x="3272" y="93"/>
                </a:lnTo>
                <a:lnTo>
                  <a:pt x="3263" y="104"/>
                </a:lnTo>
                <a:lnTo>
                  <a:pt x="3282" y="104"/>
                </a:lnTo>
                <a:lnTo>
                  <a:pt x="3254" y="124"/>
                </a:lnTo>
                <a:lnTo>
                  <a:pt x="3255" y="131"/>
                </a:lnTo>
                <a:lnTo>
                  <a:pt x="3252" y="134"/>
                </a:lnTo>
                <a:lnTo>
                  <a:pt x="3241" y="132"/>
                </a:lnTo>
                <a:lnTo>
                  <a:pt x="3239" y="140"/>
                </a:lnTo>
                <a:lnTo>
                  <a:pt x="3245" y="149"/>
                </a:lnTo>
                <a:lnTo>
                  <a:pt x="3235" y="157"/>
                </a:lnTo>
                <a:lnTo>
                  <a:pt x="3224" y="158"/>
                </a:lnTo>
                <a:lnTo>
                  <a:pt x="3231" y="148"/>
                </a:lnTo>
                <a:lnTo>
                  <a:pt x="3228" y="144"/>
                </a:lnTo>
                <a:lnTo>
                  <a:pt x="3211" y="142"/>
                </a:lnTo>
                <a:close/>
                <a:moveTo>
                  <a:pt x="3202" y="128"/>
                </a:moveTo>
                <a:lnTo>
                  <a:pt x="3202" y="116"/>
                </a:lnTo>
                <a:lnTo>
                  <a:pt x="3185" y="112"/>
                </a:lnTo>
                <a:lnTo>
                  <a:pt x="3218" y="93"/>
                </a:lnTo>
                <a:lnTo>
                  <a:pt x="3233" y="94"/>
                </a:lnTo>
                <a:lnTo>
                  <a:pt x="3240" y="109"/>
                </a:lnTo>
                <a:lnTo>
                  <a:pt x="3226" y="99"/>
                </a:lnTo>
                <a:lnTo>
                  <a:pt x="3220" y="108"/>
                </a:lnTo>
                <a:lnTo>
                  <a:pt x="3221" y="114"/>
                </a:lnTo>
                <a:lnTo>
                  <a:pt x="3202" y="128"/>
                </a:lnTo>
                <a:close/>
                <a:moveTo>
                  <a:pt x="3256" y="159"/>
                </a:moveTo>
                <a:lnTo>
                  <a:pt x="3252" y="150"/>
                </a:lnTo>
                <a:lnTo>
                  <a:pt x="3262" y="150"/>
                </a:lnTo>
                <a:lnTo>
                  <a:pt x="3256" y="159"/>
                </a:lnTo>
                <a:close/>
                <a:moveTo>
                  <a:pt x="3259" y="166"/>
                </a:moveTo>
                <a:lnTo>
                  <a:pt x="3272" y="156"/>
                </a:lnTo>
                <a:lnTo>
                  <a:pt x="3279" y="170"/>
                </a:lnTo>
                <a:lnTo>
                  <a:pt x="3259" y="166"/>
                </a:lnTo>
                <a:close/>
                <a:moveTo>
                  <a:pt x="4040" y="280"/>
                </a:moveTo>
                <a:lnTo>
                  <a:pt x="4005" y="302"/>
                </a:lnTo>
                <a:lnTo>
                  <a:pt x="3957" y="311"/>
                </a:lnTo>
                <a:lnTo>
                  <a:pt x="3966" y="290"/>
                </a:lnTo>
                <a:lnTo>
                  <a:pt x="3971" y="261"/>
                </a:lnTo>
                <a:lnTo>
                  <a:pt x="3982" y="260"/>
                </a:lnTo>
                <a:lnTo>
                  <a:pt x="3977" y="252"/>
                </a:lnTo>
                <a:lnTo>
                  <a:pt x="3979" y="244"/>
                </a:lnTo>
                <a:lnTo>
                  <a:pt x="3989" y="244"/>
                </a:lnTo>
                <a:lnTo>
                  <a:pt x="3980" y="237"/>
                </a:lnTo>
                <a:lnTo>
                  <a:pt x="3983" y="227"/>
                </a:lnTo>
                <a:lnTo>
                  <a:pt x="3991" y="214"/>
                </a:lnTo>
                <a:lnTo>
                  <a:pt x="3998" y="224"/>
                </a:lnTo>
                <a:lnTo>
                  <a:pt x="3996" y="215"/>
                </a:lnTo>
                <a:lnTo>
                  <a:pt x="3998" y="210"/>
                </a:lnTo>
                <a:lnTo>
                  <a:pt x="4010" y="219"/>
                </a:lnTo>
                <a:lnTo>
                  <a:pt x="4006" y="225"/>
                </a:lnTo>
                <a:lnTo>
                  <a:pt x="4000" y="254"/>
                </a:lnTo>
                <a:lnTo>
                  <a:pt x="4007" y="238"/>
                </a:lnTo>
                <a:lnTo>
                  <a:pt x="4022" y="232"/>
                </a:lnTo>
                <a:lnTo>
                  <a:pt x="4031" y="258"/>
                </a:lnTo>
                <a:lnTo>
                  <a:pt x="4039" y="256"/>
                </a:lnTo>
                <a:lnTo>
                  <a:pt x="4043" y="273"/>
                </a:lnTo>
                <a:lnTo>
                  <a:pt x="4040" y="280"/>
                </a:lnTo>
                <a:close/>
                <a:moveTo>
                  <a:pt x="4054" y="300"/>
                </a:moveTo>
                <a:lnTo>
                  <a:pt x="4051" y="295"/>
                </a:lnTo>
                <a:lnTo>
                  <a:pt x="4062" y="292"/>
                </a:lnTo>
                <a:lnTo>
                  <a:pt x="4054" y="300"/>
                </a:lnTo>
                <a:close/>
                <a:moveTo>
                  <a:pt x="4071" y="310"/>
                </a:moveTo>
                <a:lnTo>
                  <a:pt x="4058" y="302"/>
                </a:lnTo>
                <a:lnTo>
                  <a:pt x="4073" y="301"/>
                </a:lnTo>
                <a:lnTo>
                  <a:pt x="4075" y="305"/>
                </a:lnTo>
                <a:lnTo>
                  <a:pt x="4071" y="310"/>
                </a:lnTo>
                <a:close/>
                <a:moveTo>
                  <a:pt x="4070" y="364"/>
                </a:moveTo>
                <a:lnTo>
                  <a:pt x="4068" y="363"/>
                </a:lnTo>
                <a:lnTo>
                  <a:pt x="4071" y="356"/>
                </a:lnTo>
                <a:lnTo>
                  <a:pt x="4075" y="362"/>
                </a:lnTo>
                <a:lnTo>
                  <a:pt x="4070" y="364"/>
                </a:lnTo>
                <a:close/>
                <a:moveTo>
                  <a:pt x="3812" y="368"/>
                </a:moveTo>
                <a:lnTo>
                  <a:pt x="3814" y="360"/>
                </a:lnTo>
                <a:lnTo>
                  <a:pt x="3820" y="360"/>
                </a:lnTo>
                <a:lnTo>
                  <a:pt x="3812" y="368"/>
                </a:lnTo>
                <a:close/>
                <a:moveTo>
                  <a:pt x="4602" y="470"/>
                </a:moveTo>
                <a:lnTo>
                  <a:pt x="4599" y="477"/>
                </a:lnTo>
                <a:lnTo>
                  <a:pt x="4603" y="481"/>
                </a:lnTo>
                <a:lnTo>
                  <a:pt x="4594" y="494"/>
                </a:lnTo>
                <a:lnTo>
                  <a:pt x="4580" y="492"/>
                </a:lnTo>
                <a:lnTo>
                  <a:pt x="4568" y="476"/>
                </a:lnTo>
                <a:lnTo>
                  <a:pt x="4575" y="457"/>
                </a:lnTo>
                <a:lnTo>
                  <a:pt x="4567" y="456"/>
                </a:lnTo>
                <a:lnTo>
                  <a:pt x="4563" y="463"/>
                </a:lnTo>
                <a:lnTo>
                  <a:pt x="4564" y="477"/>
                </a:lnTo>
                <a:lnTo>
                  <a:pt x="4570" y="491"/>
                </a:lnTo>
                <a:lnTo>
                  <a:pt x="4585" y="499"/>
                </a:lnTo>
                <a:lnTo>
                  <a:pt x="4567" y="506"/>
                </a:lnTo>
                <a:lnTo>
                  <a:pt x="4561" y="499"/>
                </a:lnTo>
                <a:lnTo>
                  <a:pt x="4566" y="500"/>
                </a:lnTo>
                <a:lnTo>
                  <a:pt x="4563" y="495"/>
                </a:lnTo>
                <a:lnTo>
                  <a:pt x="4533" y="505"/>
                </a:lnTo>
                <a:lnTo>
                  <a:pt x="4528" y="497"/>
                </a:lnTo>
                <a:lnTo>
                  <a:pt x="4525" y="500"/>
                </a:lnTo>
                <a:lnTo>
                  <a:pt x="4525" y="508"/>
                </a:lnTo>
                <a:lnTo>
                  <a:pt x="4520" y="515"/>
                </a:lnTo>
                <a:lnTo>
                  <a:pt x="4505" y="506"/>
                </a:lnTo>
                <a:lnTo>
                  <a:pt x="4488" y="476"/>
                </a:lnTo>
                <a:lnTo>
                  <a:pt x="4496" y="476"/>
                </a:lnTo>
                <a:lnTo>
                  <a:pt x="4492" y="473"/>
                </a:lnTo>
                <a:lnTo>
                  <a:pt x="4494" y="463"/>
                </a:lnTo>
                <a:lnTo>
                  <a:pt x="4490" y="462"/>
                </a:lnTo>
                <a:lnTo>
                  <a:pt x="4493" y="451"/>
                </a:lnTo>
                <a:lnTo>
                  <a:pt x="4501" y="454"/>
                </a:lnTo>
                <a:lnTo>
                  <a:pt x="4497" y="442"/>
                </a:lnTo>
                <a:lnTo>
                  <a:pt x="4516" y="426"/>
                </a:lnTo>
                <a:lnTo>
                  <a:pt x="4540" y="451"/>
                </a:lnTo>
                <a:lnTo>
                  <a:pt x="4539" y="460"/>
                </a:lnTo>
                <a:lnTo>
                  <a:pt x="4547" y="460"/>
                </a:lnTo>
                <a:lnTo>
                  <a:pt x="4545" y="454"/>
                </a:lnTo>
                <a:lnTo>
                  <a:pt x="4546" y="438"/>
                </a:lnTo>
                <a:lnTo>
                  <a:pt x="4555" y="438"/>
                </a:lnTo>
                <a:lnTo>
                  <a:pt x="4552" y="428"/>
                </a:lnTo>
                <a:lnTo>
                  <a:pt x="4569" y="447"/>
                </a:lnTo>
                <a:lnTo>
                  <a:pt x="4584" y="447"/>
                </a:lnTo>
                <a:lnTo>
                  <a:pt x="4606" y="462"/>
                </a:lnTo>
                <a:lnTo>
                  <a:pt x="4609" y="467"/>
                </a:lnTo>
                <a:lnTo>
                  <a:pt x="4602" y="470"/>
                </a:lnTo>
                <a:close/>
                <a:moveTo>
                  <a:pt x="4468" y="475"/>
                </a:moveTo>
                <a:lnTo>
                  <a:pt x="4472" y="448"/>
                </a:lnTo>
                <a:lnTo>
                  <a:pt x="4478" y="461"/>
                </a:lnTo>
                <a:lnTo>
                  <a:pt x="4475" y="474"/>
                </a:lnTo>
                <a:lnTo>
                  <a:pt x="4468" y="475"/>
                </a:lnTo>
                <a:close/>
                <a:moveTo>
                  <a:pt x="4624" y="463"/>
                </a:moveTo>
                <a:lnTo>
                  <a:pt x="4631" y="477"/>
                </a:lnTo>
                <a:lnTo>
                  <a:pt x="4652" y="473"/>
                </a:lnTo>
                <a:lnTo>
                  <a:pt x="4654" y="475"/>
                </a:lnTo>
                <a:lnTo>
                  <a:pt x="4652" y="480"/>
                </a:lnTo>
                <a:lnTo>
                  <a:pt x="4654" y="484"/>
                </a:lnTo>
                <a:lnTo>
                  <a:pt x="4688" y="488"/>
                </a:lnTo>
                <a:lnTo>
                  <a:pt x="4683" y="502"/>
                </a:lnTo>
                <a:lnTo>
                  <a:pt x="4670" y="508"/>
                </a:lnTo>
                <a:lnTo>
                  <a:pt x="4649" y="507"/>
                </a:lnTo>
                <a:lnTo>
                  <a:pt x="4619" y="483"/>
                </a:lnTo>
                <a:lnTo>
                  <a:pt x="4624" y="463"/>
                </a:lnTo>
                <a:close/>
                <a:moveTo>
                  <a:pt x="4539" y="554"/>
                </a:moveTo>
                <a:lnTo>
                  <a:pt x="4534" y="547"/>
                </a:lnTo>
                <a:lnTo>
                  <a:pt x="4534" y="538"/>
                </a:lnTo>
                <a:lnTo>
                  <a:pt x="4543" y="534"/>
                </a:lnTo>
                <a:lnTo>
                  <a:pt x="4548" y="540"/>
                </a:lnTo>
                <a:lnTo>
                  <a:pt x="4547" y="549"/>
                </a:lnTo>
                <a:lnTo>
                  <a:pt x="4539" y="554"/>
                </a:lnTo>
                <a:close/>
                <a:moveTo>
                  <a:pt x="4468" y="536"/>
                </a:moveTo>
                <a:lnTo>
                  <a:pt x="4480" y="552"/>
                </a:lnTo>
                <a:lnTo>
                  <a:pt x="4477" y="554"/>
                </a:lnTo>
                <a:lnTo>
                  <a:pt x="4468" y="536"/>
                </a:lnTo>
                <a:close/>
                <a:moveTo>
                  <a:pt x="3539" y="596"/>
                </a:moveTo>
                <a:lnTo>
                  <a:pt x="3542" y="587"/>
                </a:lnTo>
                <a:lnTo>
                  <a:pt x="3540" y="579"/>
                </a:lnTo>
                <a:lnTo>
                  <a:pt x="3548" y="574"/>
                </a:lnTo>
                <a:lnTo>
                  <a:pt x="3559" y="576"/>
                </a:lnTo>
                <a:lnTo>
                  <a:pt x="3555" y="585"/>
                </a:lnTo>
                <a:lnTo>
                  <a:pt x="3562" y="582"/>
                </a:lnTo>
                <a:lnTo>
                  <a:pt x="3565" y="589"/>
                </a:lnTo>
                <a:lnTo>
                  <a:pt x="3539" y="596"/>
                </a:lnTo>
                <a:close/>
                <a:moveTo>
                  <a:pt x="4249" y="597"/>
                </a:moveTo>
                <a:lnTo>
                  <a:pt x="4244" y="593"/>
                </a:lnTo>
                <a:lnTo>
                  <a:pt x="4251" y="591"/>
                </a:lnTo>
                <a:lnTo>
                  <a:pt x="4252" y="597"/>
                </a:lnTo>
                <a:lnTo>
                  <a:pt x="4249" y="597"/>
                </a:lnTo>
                <a:close/>
                <a:moveTo>
                  <a:pt x="3664" y="604"/>
                </a:moveTo>
                <a:lnTo>
                  <a:pt x="3672" y="594"/>
                </a:lnTo>
                <a:lnTo>
                  <a:pt x="3677" y="611"/>
                </a:lnTo>
                <a:lnTo>
                  <a:pt x="3667" y="610"/>
                </a:lnTo>
                <a:lnTo>
                  <a:pt x="3663" y="608"/>
                </a:lnTo>
                <a:lnTo>
                  <a:pt x="3664" y="604"/>
                </a:lnTo>
                <a:close/>
                <a:moveTo>
                  <a:pt x="3398" y="746"/>
                </a:moveTo>
                <a:lnTo>
                  <a:pt x="3391" y="738"/>
                </a:lnTo>
                <a:lnTo>
                  <a:pt x="3385" y="739"/>
                </a:lnTo>
                <a:lnTo>
                  <a:pt x="3377" y="722"/>
                </a:lnTo>
                <a:lnTo>
                  <a:pt x="3383" y="724"/>
                </a:lnTo>
                <a:lnTo>
                  <a:pt x="3380" y="719"/>
                </a:lnTo>
                <a:lnTo>
                  <a:pt x="3385" y="713"/>
                </a:lnTo>
                <a:lnTo>
                  <a:pt x="3405" y="735"/>
                </a:lnTo>
                <a:lnTo>
                  <a:pt x="3407" y="741"/>
                </a:lnTo>
                <a:lnTo>
                  <a:pt x="3398" y="746"/>
                </a:lnTo>
                <a:close/>
                <a:moveTo>
                  <a:pt x="3233" y="770"/>
                </a:moveTo>
                <a:lnTo>
                  <a:pt x="3235" y="759"/>
                </a:lnTo>
                <a:lnTo>
                  <a:pt x="3244" y="753"/>
                </a:lnTo>
                <a:lnTo>
                  <a:pt x="3262" y="768"/>
                </a:lnTo>
                <a:lnTo>
                  <a:pt x="3240" y="784"/>
                </a:lnTo>
                <a:lnTo>
                  <a:pt x="3233" y="777"/>
                </a:lnTo>
                <a:lnTo>
                  <a:pt x="3233" y="770"/>
                </a:lnTo>
                <a:close/>
                <a:moveTo>
                  <a:pt x="3539" y="867"/>
                </a:moveTo>
                <a:lnTo>
                  <a:pt x="3529" y="856"/>
                </a:lnTo>
                <a:lnTo>
                  <a:pt x="3542" y="860"/>
                </a:lnTo>
                <a:lnTo>
                  <a:pt x="3543" y="866"/>
                </a:lnTo>
                <a:lnTo>
                  <a:pt x="3539" y="867"/>
                </a:lnTo>
                <a:close/>
                <a:moveTo>
                  <a:pt x="104" y="927"/>
                </a:moveTo>
                <a:lnTo>
                  <a:pt x="107" y="923"/>
                </a:lnTo>
                <a:lnTo>
                  <a:pt x="111" y="926"/>
                </a:lnTo>
                <a:lnTo>
                  <a:pt x="104" y="927"/>
                </a:lnTo>
                <a:close/>
                <a:moveTo>
                  <a:pt x="4863" y="1112"/>
                </a:moveTo>
                <a:lnTo>
                  <a:pt x="4868" y="1107"/>
                </a:lnTo>
                <a:lnTo>
                  <a:pt x="4870" y="1100"/>
                </a:lnTo>
                <a:lnTo>
                  <a:pt x="4868" y="1099"/>
                </a:lnTo>
                <a:lnTo>
                  <a:pt x="4880" y="1093"/>
                </a:lnTo>
                <a:lnTo>
                  <a:pt x="4883" y="1099"/>
                </a:lnTo>
                <a:lnTo>
                  <a:pt x="4881" y="1103"/>
                </a:lnTo>
                <a:lnTo>
                  <a:pt x="4865" y="1114"/>
                </a:lnTo>
                <a:lnTo>
                  <a:pt x="4863" y="1112"/>
                </a:lnTo>
                <a:close/>
                <a:moveTo>
                  <a:pt x="4904" y="1196"/>
                </a:moveTo>
                <a:lnTo>
                  <a:pt x="4910" y="1212"/>
                </a:lnTo>
                <a:lnTo>
                  <a:pt x="4899" y="1197"/>
                </a:lnTo>
                <a:lnTo>
                  <a:pt x="4904" y="1196"/>
                </a:lnTo>
                <a:close/>
                <a:moveTo>
                  <a:pt x="4493" y="1210"/>
                </a:moveTo>
                <a:lnTo>
                  <a:pt x="4498" y="1199"/>
                </a:lnTo>
                <a:lnTo>
                  <a:pt x="4507" y="1203"/>
                </a:lnTo>
                <a:lnTo>
                  <a:pt x="4500" y="1213"/>
                </a:lnTo>
                <a:lnTo>
                  <a:pt x="4497" y="1207"/>
                </a:lnTo>
                <a:lnTo>
                  <a:pt x="4493" y="1210"/>
                </a:lnTo>
                <a:close/>
                <a:moveTo>
                  <a:pt x="4485" y="1206"/>
                </a:moveTo>
                <a:lnTo>
                  <a:pt x="4493" y="1201"/>
                </a:lnTo>
                <a:lnTo>
                  <a:pt x="4491" y="1205"/>
                </a:lnTo>
                <a:lnTo>
                  <a:pt x="4485" y="1206"/>
                </a:lnTo>
                <a:close/>
                <a:moveTo>
                  <a:pt x="4559" y="1248"/>
                </a:moveTo>
                <a:lnTo>
                  <a:pt x="4558" y="1243"/>
                </a:lnTo>
                <a:lnTo>
                  <a:pt x="4564" y="1239"/>
                </a:lnTo>
                <a:lnTo>
                  <a:pt x="4565" y="1243"/>
                </a:lnTo>
                <a:lnTo>
                  <a:pt x="4567" y="1243"/>
                </a:lnTo>
                <a:lnTo>
                  <a:pt x="4570" y="1239"/>
                </a:lnTo>
                <a:lnTo>
                  <a:pt x="4568" y="1236"/>
                </a:lnTo>
                <a:lnTo>
                  <a:pt x="4572" y="1235"/>
                </a:lnTo>
                <a:lnTo>
                  <a:pt x="4571" y="1232"/>
                </a:lnTo>
                <a:lnTo>
                  <a:pt x="4570" y="1235"/>
                </a:lnTo>
                <a:lnTo>
                  <a:pt x="4571" y="1230"/>
                </a:lnTo>
                <a:lnTo>
                  <a:pt x="4566" y="1222"/>
                </a:lnTo>
                <a:lnTo>
                  <a:pt x="4569" y="1222"/>
                </a:lnTo>
                <a:lnTo>
                  <a:pt x="4571" y="1218"/>
                </a:lnTo>
                <a:lnTo>
                  <a:pt x="4575" y="1225"/>
                </a:lnTo>
                <a:lnTo>
                  <a:pt x="4573" y="1233"/>
                </a:lnTo>
                <a:lnTo>
                  <a:pt x="4578" y="1244"/>
                </a:lnTo>
                <a:lnTo>
                  <a:pt x="4580" y="1256"/>
                </a:lnTo>
                <a:lnTo>
                  <a:pt x="4580" y="1264"/>
                </a:lnTo>
                <a:lnTo>
                  <a:pt x="4578" y="1267"/>
                </a:lnTo>
                <a:lnTo>
                  <a:pt x="4578" y="1261"/>
                </a:lnTo>
                <a:lnTo>
                  <a:pt x="4577" y="1266"/>
                </a:lnTo>
                <a:lnTo>
                  <a:pt x="4577" y="1276"/>
                </a:lnTo>
                <a:lnTo>
                  <a:pt x="4580" y="1281"/>
                </a:lnTo>
                <a:lnTo>
                  <a:pt x="4578" y="1286"/>
                </a:lnTo>
                <a:lnTo>
                  <a:pt x="4580" y="1283"/>
                </a:lnTo>
                <a:lnTo>
                  <a:pt x="4581" y="1287"/>
                </a:lnTo>
                <a:lnTo>
                  <a:pt x="4580" y="1290"/>
                </a:lnTo>
                <a:lnTo>
                  <a:pt x="4582" y="1292"/>
                </a:lnTo>
                <a:lnTo>
                  <a:pt x="4586" y="1313"/>
                </a:lnTo>
                <a:lnTo>
                  <a:pt x="4600" y="1349"/>
                </a:lnTo>
                <a:lnTo>
                  <a:pt x="4589" y="1336"/>
                </a:lnTo>
                <a:lnTo>
                  <a:pt x="4579" y="1333"/>
                </a:lnTo>
                <a:lnTo>
                  <a:pt x="4584" y="1335"/>
                </a:lnTo>
                <a:lnTo>
                  <a:pt x="4575" y="1340"/>
                </a:lnTo>
                <a:lnTo>
                  <a:pt x="4569" y="1367"/>
                </a:lnTo>
                <a:lnTo>
                  <a:pt x="4575" y="1379"/>
                </a:lnTo>
                <a:lnTo>
                  <a:pt x="4577" y="1390"/>
                </a:lnTo>
                <a:lnTo>
                  <a:pt x="4582" y="1388"/>
                </a:lnTo>
                <a:lnTo>
                  <a:pt x="4584" y="1397"/>
                </a:lnTo>
                <a:lnTo>
                  <a:pt x="4581" y="1404"/>
                </a:lnTo>
                <a:lnTo>
                  <a:pt x="4581" y="1393"/>
                </a:lnTo>
                <a:lnTo>
                  <a:pt x="4572" y="1392"/>
                </a:lnTo>
                <a:lnTo>
                  <a:pt x="4571" y="1389"/>
                </a:lnTo>
                <a:lnTo>
                  <a:pt x="4567" y="1393"/>
                </a:lnTo>
                <a:lnTo>
                  <a:pt x="4562" y="1407"/>
                </a:lnTo>
                <a:lnTo>
                  <a:pt x="4558" y="1396"/>
                </a:lnTo>
                <a:lnTo>
                  <a:pt x="4562" y="1382"/>
                </a:lnTo>
                <a:lnTo>
                  <a:pt x="4561" y="1371"/>
                </a:lnTo>
                <a:lnTo>
                  <a:pt x="4563" y="1364"/>
                </a:lnTo>
                <a:lnTo>
                  <a:pt x="4559" y="1347"/>
                </a:lnTo>
                <a:lnTo>
                  <a:pt x="4563" y="1330"/>
                </a:lnTo>
                <a:lnTo>
                  <a:pt x="4562" y="1308"/>
                </a:lnTo>
                <a:lnTo>
                  <a:pt x="4565" y="1295"/>
                </a:lnTo>
                <a:lnTo>
                  <a:pt x="4556" y="1277"/>
                </a:lnTo>
                <a:lnTo>
                  <a:pt x="4556" y="1268"/>
                </a:lnTo>
                <a:lnTo>
                  <a:pt x="4560" y="1252"/>
                </a:lnTo>
                <a:lnTo>
                  <a:pt x="4559" y="1248"/>
                </a:lnTo>
                <a:close/>
                <a:moveTo>
                  <a:pt x="4765" y="1306"/>
                </a:moveTo>
                <a:lnTo>
                  <a:pt x="4762" y="1303"/>
                </a:lnTo>
                <a:lnTo>
                  <a:pt x="4766" y="1301"/>
                </a:lnTo>
                <a:lnTo>
                  <a:pt x="4765" y="1306"/>
                </a:lnTo>
                <a:close/>
                <a:moveTo>
                  <a:pt x="3894" y="153"/>
                </a:moveTo>
                <a:lnTo>
                  <a:pt x="3876" y="165"/>
                </a:lnTo>
                <a:lnTo>
                  <a:pt x="3854" y="150"/>
                </a:lnTo>
                <a:lnTo>
                  <a:pt x="3865" y="150"/>
                </a:lnTo>
                <a:lnTo>
                  <a:pt x="3854" y="140"/>
                </a:lnTo>
                <a:lnTo>
                  <a:pt x="3870" y="139"/>
                </a:lnTo>
                <a:lnTo>
                  <a:pt x="3845" y="139"/>
                </a:lnTo>
                <a:lnTo>
                  <a:pt x="3861" y="132"/>
                </a:lnTo>
                <a:lnTo>
                  <a:pt x="3851" y="126"/>
                </a:lnTo>
                <a:lnTo>
                  <a:pt x="3864" y="121"/>
                </a:lnTo>
                <a:lnTo>
                  <a:pt x="3872" y="95"/>
                </a:lnTo>
                <a:lnTo>
                  <a:pt x="3860" y="99"/>
                </a:lnTo>
                <a:lnTo>
                  <a:pt x="3868" y="79"/>
                </a:lnTo>
                <a:lnTo>
                  <a:pt x="3905" y="52"/>
                </a:lnTo>
                <a:lnTo>
                  <a:pt x="3937" y="104"/>
                </a:lnTo>
                <a:lnTo>
                  <a:pt x="3925" y="108"/>
                </a:lnTo>
                <a:lnTo>
                  <a:pt x="3923" y="120"/>
                </a:lnTo>
                <a:lnTo>
                  <a:pt x="3929" y="138"/>
                </a:lnTo>
                <a:lnTo>
                  <a:pt x="3920" y="146"/>
                </a:lnTo>
                <a:lnTo>
                  <a:pt x="3894" y="153"/>
                </a:lnTo>
                <a:close/>
                <a:moveTo>
                  <a:pt x="3839" y="73"/>
                </a:moveTo>
                <a:lnTo>
                  <a:pt x="3823" y="63"/>
                </a:lnTo>
                <a:lnTo>
                  <a:pt x="3843" y="59"/>
                </a:lnTo>
                <a:lnTo>
                  <a:pt x="3847" y="66"/>
                </a:lnTo>
                <a:lnTo>
                  <a:pt x="3839" y="73"/>
                </a:lnTo>
                <a:close/>
                <a:moveTo>
                  <a:pt x="3303" y="121"/>
                </a:moveTo>
                <a:lnTo>
                  <a:pt x="3304" y="114"/>
                </a:lnTo>
                <a:lnTo>
                  <a:pt x="3303" y="109"/>
                </a:lnTo>
                <a:lnTo>
                  <a:pt x="3308" y="120"/>
                </a:lnTo>
                <a:lnTo>
                  <a:pt x="3303" y="121"/>
                </a:lnTo>
                <a:close/>
                <a:moveTo>
                  <a:pt x="3312" y="123"/>
                </a:moveTo>
                <a:lnTo>
                  <a:pt x="3315" y="113"/>
                </a:lnTo>
                <a:lnTo>
                  <a:pt x="3321" y="125"/>
                </a:lnTo>
                <a:lnTo>
                  <a:pt x="3312" y="123"/>
                </a:lnTo>
                <a:close/>
                <a:moveTo>
                  <a:pt x="3290" y="146"/>
                </a:moveTo>
                <a:lnTo>
                  <a:pt x="3299" y="130"/>
                </a:lnTo>
                <a:lnTo>
                  <a:pt x="3312" y="143"/>
                </a:lnTo>
                <a:lnTo>
                  <a:pt x="3290" y="146"/>
                </a:lnTo>
                <a:close/>
                <a:moveTo>
                  <a:pt x="3340" y="154"/>
                </a:moveTo>
                <a:lnTo>
                  <a:pt x="3343" y="148"/>
                </a:lnTo>
                <a:lnTo>
                  <a:pt x="3343" y="136"/>
                </a:lnTo>
                <a:lnTo>
                  <a:pt x="3359" y="138"/>
                </a:lnTo>
                <a:lnTo>
                  <a:pt x="3357" y="158"/>
                </a:lnTo>
                <a:lnTo>
                  <a:pt x="3340" y="154"/>
                </a:lnTo>
                <a:close/>
                <a:moveTo>
                  <a:pt x="3960" y="220"/>
                </a:moveTo>
                <a:lnTo>
                  <a:pt x="3952" y="220"/>
                </a:lnTo>
                <a:lnTo>
                  <a:pt x="3964" y="235"/>
                </a:lnTo>
                <a:lnTo>
                  <a:pt x="3965" y="246"/>
                </a:lnTo>
                <a:lnTo>
                  <a:pt x="3942" y="258"/>
                </a:lnTo>
                <a:lnTo>
                  <a:pt x="3903" y="234"/>
                </a:lnTo>
                <a:lnTo>
                  <a:pt x="3895" y="239"/>
                </a:lnTo>
                <a:lnTo>
                  <a:pt x="3885" y="223"/>
                </a:lnTo>
                <a:lnTo>
                  <a:pt x="3885" y="207"/>
                </a:lnTo>
                <a:lnTo>
                  <a:pt x="3877" y="207"/>
                </a:lnTo>
                <a:lnTo>
                  <a:pt x="3881" y="204"/>
                </a:lnTo>
                <a:lnTo>
                  <a:pt x="3877" y="201"/>
                </a:lnTo>
                <a:lnTo>
                  <a:pt x="3879" y="196"/>
                </a:lnTo>
                <a:lnTo>
                  <a:pt x="3870" y="209"/>
                </a:lnTo>
                <a:lnTo>
                  <a:pt x="3865" y="200"/>
                </a:lnTo>
                <a:lnTo>
                  <a:pt x="3889" y="180"/>
                </a:lnTo>
                <a:lnTo>
                  <a:pt x="3884" y="172"/>
                </a:lnTo>
                <a:lnTo>
                  <a:pt x="3894" y="158"/>
                </a:lnTo>
                <a:lnTo>
                  <a:pt x="3894" y="156"/>
                </a:lnTo>
                <a:lnTo>
                  <a:pt x="3898" y="155"/>
                </a:lnTo>
                <a:lnTo>
                  <a:pt x="3931" y="150"/>
                </a:lnTo>
                <a:lnTo>
                  <a:pt x="3938" y="159"/>
                </a:lnTo>
                <a:lnTo>
                  <a:pt x="3927" y="188"/>
                </a:lnTo>
                <a:lnTo>
                  <a:pt x="3943" y="175"/>
                </a:lnTo>
                <a:lnTo>
                  <a:pt x="3945" y="160"/>
                </a:lnTo>
                <a:lnTo>
                  <a:pt x="3966" y="178"/>
                </a:lnTo>
                <a:lnTo>
                  <a:pt x="3960" y="220"/>
                </a:lnTo>
                <a:close/>
                <a:moveTo>
                  <a:pt x="3383" y="163"/>
                </a:moveTo>
                <a:lnTo>
                  <a:pt x="3392" y="155"/>
                </a:lnTo>
                <a:lnTo>
                  <a:pt x="3398" y="165"/>
                </a:lnTo>
                <a:lnTo>
                  <a:pt x="3383" y="163"/>
                </a:lnTo>
                <a:close/>
                <a:moveTo>
                  <a:pt x="3840" y="160"/>
                </a:moveTo>
                <a:lnTo>
                  <a:pt x="3879" y="173"/>
                </a:lnTo>
                <a:lnTo>
                  <a:pt x="3851" y="191"/>
                </a:lnTo>
                <a:lnTo>
                  <a:pt x="3857" y="185"/>
                </a:lnTo>
                <a:lnTo>
                  <a:pt x="3839" y="177"/>
                </a:lnTo>
                <a:lnTo>
                  <a:pt x="3842" y="170"/>
                </a:lnTo>
                <a:lnTo>
                  <a:pt x="3840" y="160"/>
                </a:lnTo>
                <a:close/>
                <a:moveTo>
                  <a:pt x="3917" y="366"/>
                </a:moveTo>
                <a:lnTo>
                  <a:pt x="3911" y="379"/>
                </a:lnTo>
                <a:lnTo>
                  <a:pt x="3898" y="379"/>
                </a:lnTo>
                <a:lnTo>
                  <a:pt x="3917" y="366"/>
                </a:lnTo>
                <a:close/>
                <a:moveTo>
                  <a:pt x="3351" y="511"/>
                </a:moveTo>
                <a:lnTo>
                  <a:pt x="3340" y="506"/>
                </a:lnTo>
                <a:lnTo>
                  <a:pt x="3352" y="499"/>
                </a:lnTo>
                <a:lnTo>
                  <a:pt x="3341" y="496"/>
                </a:lnTo>
                <a:lnTo>
                  <a:pt x="3342" y="491"/>
                </a:lnTo>
                <a:lnTo>
                  <a:pt x="3339" y="492"/>
                </a:lnTo>
                <a:lnTo>
                  <a:pt x="3342" y="485"/>
                </a:lnTo>
                <a:lnTo>
                  <a:pt x="3350" y="492"/>
                </a:lnTo>
                <a:lnTo>
                  <a:pt x="3356" y="483"/>
                </a:lnTo>
                <a:lnTo>
                  <a:pt x="3353" y="479"/>
                </a:lnTo>
                <a:lnTo>
                  <a:pt x="3355" y="476"/>
                </a:lnTo>
                <a:lnTo>
                  <a:pt x="3368" y="478"/>
                </a:lnTo>
                <a:lnTo>
                  <a:pt x="3364" y="468"/>
                </a:lnTo>
                <a:lnTo>
                  <a:pt x="3373" y="464"/>
                </a:lnTo>
                <a:lnTo>
                  <a:pt x="3371" y="458"/>
                </a:lnTo>
                <a:lnTo>
                  <a:pt x="3404" y="439"/>
                </a:lnTo>
                <a:lnTo>
                  <a:pt x="3400" y="436"/>
                </a:lnTo>
                <a:lnTo>
                  <a:pt x="3403" y="433"/>
                </a:lnTo>
                <a:lnTo>
                  <a:pt x="3411" y="432"/>
                </a:lnTo>
                <a:lnTo>
                  <a:pt x="3406" y="438"/>
                </a:lnTo>
                <a:lnTo>
                  <a:pt x="3410" y="439"/>
                </a:lnTo>
                <a:lnTo>
                  <a:pt x="3416" y="431"/>
                </a:lnTo>
                <a:lnTo>
                  <a:pt x="3412" y="431"/>
                </a:lnTo>
                <a:lnTo>
                  <a:pt x="3414" y="423"/>
                </a:lnTo>
                <a:lnTo>
                  <a:pt x="3435" y="429"/>
                </a:lnTo>
                <a:lnTo>
                  <a:pt x="3457" y="421"/>
                </a:lnTo>
                <a:lnTo>
                  <a:pt x="3478" y="404"/>
                </a:lnTo>
                <a:lnTo>
                  <a:pt x="3484" y="408"/>
                </a:lnTo>
                <a:lnTo>
                  <a:pt x="3481" y="398"/>
                </a:lnTo>
                <a:lnTo>
                  <a:pt x="3483" y="394"/>
                </a:lnTo>
                <a:lnTo>
                  <a:pt x="3512" y="378"/>
                </a:lnTo>
                <a:lnTo>
                  <a:pt x="3526" y="392"/>
                </a:lnTo>
                <a:lnTo>
                  <a:pt x="3525" y="407"/>
                </a:lnTo>
                <a:lnTo>
                  <a:pt x="3517" y="423"/>
                </a:lnTo>
                <a:lnTo>
                  <a:pt x="3497" y="435"/>
                </a:lnTo>
                <a:lnTo>
                  <a:pt x="3450" y="456"/>
                </a:lnTo>
                <a:lnTo>
                  <a:pt x="3421" y="484"/>
                </a:lnTo>
                <a:lnTo>
                  <a:pt x="3418" y="478"/>
                </a:lnTo>
                <a:lnTo>
                  <a:pt x="3410" y="495"/>
                </a:lnTo>
                <a:lnTo>
                  <a:pt x="3398" y="496"/>
                </a:lnTo>
                <a:lnTo>
                  <a:pt x="3409" y="500"/>
                </a:lnTo>
                <a:lnTo>
                  <a:pt x="3402" y="504"/>
                </a:lnTo>
                <a:lnTo>
                  <a:pt x="3404" y="507"/>
                </a:lnTo>
                <a:lnTo>
                  <a:pt x="3403" y="510"/>
                </a:lnTo>
                <a:lnTo>
                  <a:pt x="3392" y="507"/>
                </a:lnTo>
                <a:lnTo>
                  <a:pt x="3398" y="513"/>
                </a:lnTo>
                <a:lnTo>
                  <a:pt x="3396" y="518"/>
                </a:lnTo>
                <a:lnTo>
                  <a:pt x="3388" y="511"/>
                </a:lnTo>
                <a:lnTo>
                  <a:pt x="3390" y="515"/>
                </a:lnTo>
                <a:lnTo>
                  <a:pt x="3387" y="526"/>
                </a:lnTo>
                <a:lnTo>
                  <a:pt x="3374" y="519"/>
                </a:lnTo>
                <a:lnTo>
                  <a:pt x="3380" y="526"/>
                </a:lnTo>
                <a:lnTo>
                  <a:pt x="3381" y="537"/>
                </a:lnTo>
                <a:lnTo>
                  <a:pt x="3375" y="537"/>
                </a:lnTo>
                <a:lnTo>
                  <a:pt x="3376" y="542"/>
                </a:lnTo>
                <a:lnTo>
                  <a:pt x="3373" y="542"/>
                </a:lnTo>
                <a:lnTo>
                  <a:pt x="3373" y="549"/>
                </a:lnTo>
                <a:lnTo>
                  <a:pt x="3363" y="540"/>
                </a:lnTo>
                <a:lnTo>
                  <a:pt x="3364" y="545"/>
                </a:lnTo>
                <a:lnTo>
                  <a:pt x="3361" y="545"/>
                </a:lnTo>
                <a:lnTo>
                  <a:pt x="3370" y="553"/>
                </a:lnTo>
                <a:lnTo>
                  <a:pt x="3367" y="563"/>
                </a:lnTo>
                <a:lnTo>
                  <a:pt x="3363" y="556"/>
                </a:lnTo>
                <a:lnTo>
                  <a:pt x="3351" y="555"/>
                </a:lnTo>
                <a:lnTo>
                  <a:pt x="3362" y="557"/>
                </a:lnTo>
                <a:lnTo>
                  <a:pt x="3364" y="561"/>
                </a:lnTo>
                <a:lnTo>
                  <a:pt x="3366" y="566"/>
                </a:lnTo>
                <a:lnTo>
                  <a:pt x="3362" y="571"/>
                </a:lnTo>
                <a:lnTo>
                  <a:pt x="3353" y="566"/>
                </a:lnTo>
                <a:lnTo>
                  <a:pt x="3361" y="575"/>
                </a:lnTo>
                <a:lnTo>
                  <a:pt x="3353" y="587"/>
                </a:lnTo>
                <a:lnTo>
                  <a:pt x="3342" y="577"/>
                </a:lnTo>
                <a:lnTo>
                  <a:pt x="3342" y="584"/>
                </a:lnTo>
                <a:lnTo>
                  <a:pt x="3328" y="577"/>
                </a:lnTo>
                <a:lnTo>
                  <a:pt x="3324" y="579"/>
                </a:lnTo>
                <a:lnTo>
                  <a:pt x="3318" y="583"/>
                </a:lnTo>
                <a:lnTo>
                  <a:pt x="3317" y="582"/>
                </a:lnTo>
                <a:lnTo>
                  <a:pt x="3315" y="580"/>
                </a:lnTo>
                <a:lnTo>
                  <a:pt x="3319" y="576"/>
                </a:lnTo>
                <a:lnTo>
                  <a:pt x="3331" y="563"/>
                </a:lnTo>
                <a:lnTo>
                  <a:pt x="3315" y="569"/>
                </a:lnTo>
                <a:lnTo>
                  <a:pt x="3309" y="559"/>
                </a:lnTo>
                <a:lnTo>
                  <a:pt x="3326" y="550"/>
                </a:lnTo>
                <a:lnTo>
                  <a:pt x="3323" y="548"/>
                </a:lnTo>
                <a:lnTo>
                  <a:pt x="3329" y="540"/>
                </a:lnTo>
                <a:lnTo>
                  <a:pt x="3341" y="543"/>
                </a:lnTo>
                <a:lnTo>
                  <a:pt x="3330" y="535"/>
                </a:lnTo>
                <a:lnTo>
                  <a:pt x="3339" y="535"/>
                </a:lnTo>
                <a:lnTo>
                  <a:pt x="3332" y="530"/>
                </a:lnTo>
                <a:lnTo>
                  <a:pt x="3334" y="526"/>
                </a:lnTo>
                <a:lnTo>
                  <a:pt x="3347" y="523"/>
                </a:lnTo>
                <a:lnTo>
                  <a:pt x="3336" y="515"/>
                </a:lnTo>
                <a:lnTo>
                  <a:pt x="3351" y="511"/>
                </a:lnTo>
                <a:close/>
                <a:moveTo>
                  <a:pt x="4144" y="413"/>
                </a:moveTo>
                <a:lnTo>
                  <a:pt x="4135" y="404"/>
                </a:lnTo>
                <a:lnTo>
                  <a:pt x="4143" y="401"/>
                </a:lnTo>
                <a:lnTo>
                  <a:pt x="4146" y="409"/>
                </a:lnTo>
                <a:lnTo>
                  <a:pt x="4144" y="413"/>
                </a:lnTo>
                <a:close/>
                <a:moveTo>
                  <a:pt x="3920" y="429"/>
                </a:moveTo>
                <a:lnTo>
                  <a:pt x="3921" y="419"/>
                </a:lnTo>
                <a:lnTo>
                  <a:pt x="3925" y="422"/>
                </a:lnTo>
                <a:lnTo>
                  <a:pt x="3920" y="429"/>
                </a:lnTo>
                <a:close/>
                <a:moveTo>
                  <a:pt x="3914" y="434"/>
                </a:moveTo>
                <a:lnTo>
                  <a:pt x="3899" y="427"/>
                </a:lnTo>
                <a:lnTo>
                  <a:pt x="3914" y="422"/>
                </a:lnTo>
                <a:lnTo>
                  <a:pt x="3918" y="424"/>
                </a:lnTo>
                <a:lnTo>
                  <a:pt x="3917" y="430"/>
                </a:lnTo>
                <a:lnTo>
                  <a:pt x="3914" y="424"/>
                </a:lnTo>
                <a:lnTo>
                  <a:pt x="3914" y="434"/>
                </a:lnTo>
                <a:close/>
                <a:moveTo>
                  <a:pt x="3713" y="468"/>
                </a:moveTo>
                <a:lnTo>
                  <a:pt x="3711" y="472"/>
                </a:lnTo>
                <a:lnTo>
                  <a:pt x="3715" y="477"/>
                </a:lnTo>
                <a:lnTo>
                  <a:pt x="3711" y="477"/>
                </a:lnTo>
                <a:lnTo>
                  <a:pt x="3711" y="486"/>
                </a:lnTo>
                <a:lnTo>
                  <a:pt x="3704" y="476"/>
                </a:lnTo>
                <a:lnTo>
                  <a:pt x="3713" y="468"/>
                </a:lnTo>
                <a:close/>
                <a:moveTo>
                  <a:pt x="3782" y="496"/>
                </a:moveTo>
                <a:lnTo>
                  <a:pt x="3782" y="502"/>
                </a:lnTo>
                <a:lnTo>
                  <a:pt x="3777" y="501"/>
                </a:lnTo>
                <a:lnTo>
                  <a:pt x="3779" y="505"/>
                </a:lnTo>
                <a:lnTo>
                  <a:pt x="3771" y="501"/>
                </a:lnTo>
                <a:lnTo>
                  <a:pt x="3782" y="496"/>
                </a:lnTo>
                <a:close/>
                <a:moveTo>
                  <a:pt x="3766" y="526"/>
                </a:moveTo>
                <a:lnTo>
                  <a:pt x="3763" y="524"/>
                </a:lnTo>
                <a:lnTo>
                  <a:pt x="3765" y="519"/>
                </a:lnTo>
                <a:lnTo>
                  <a:pt x="3771" y="522"/>
                </a:lnTo>
                <a:lnTo>
                  <a:pt x="3766" y="526"/>
                </a:lnTo>
                <a:close/>
                <a:moveTo>
                  <a:pt x="4147" y="544"/>
                </a:moveTo>
                <a:lnTo>
                  <a:pt x="4128" y="532"/>
                </a:lnTo>
                <a:lnTo>
                  <a:pt x="4134" y="531"/>
                </a:lnTo>
                <a:lnTo>
                  <a:pt x="4137" y="520"/>
                </a:lnTo>
                <a:lnTo>
                  <a:pt x="4154" y="524"/>
                </a:lnTo>
                <a:lnTo>
                  <a:pt x="4156" y="529"/>
                </a:lnTo>
                <a:lnTo>
                  <a:pt x="4147" y="544"/>
                </a:lnTo>
                <a:close/>
                <a:moveTo>
                  <a:pt x="3719" y="541"/>
                </a:moveTo>
                <a:lnTo>
                  <a:pt x="3721" y="544"/>
                </a:lnTo>
                <a:lnTo>
                  <a:pt x="3720" y="547"/>
                </a:lnTo>
                <a:lnTo>
                  <a:pt x="3716" y="544"/>
                </a:lnTo>
                <a:lnTo>
                  <a:pt x="3719" y="541"/>
                </a:lnTo>
                <a:close/>
                <a:moveTo>
                  <a:pt x="4549" y="555"/>
                </a:moveTo>
                <a:lnTo>
                  <a:pt x="4568" y="557"/>
                </a:lnTo>
                <a:lnTo>
                  <a:pt x="4581" y="573"/>
                </a:lnTo>
                <a:lnTo>
                  <a:pt x="4582" y="587"/>
                </a:lnTo>
                <a:lnTo>
                  <a:pt x="4543" y="576"/>
                </a:lnTo>
                <a:lnTo>
                  <a:pt x="4528" y="581"/>
                </a:lnTo>
                <a:lnTo>
                  <a:pt x="4541" y="571"/>
                </a:lnTo>
                <a:lnTo>
                  <a:pt x="4549" y="555"/>
                </a:lnTo>
                <a:close/>
                <a:moveTo>
                  <a:pt x="4338" y="621"/>
                </a:moveTo>
                <a:lnTo>
                  <a:pt x="4339" y="628"/>
                </a:lnTo>
                <a:lnTo>
                  <a:pt x="4336" y="632"/>
                </a:lnTo>
                <a:lnTo>
                  <a:pt x="4316" y="614"/>
                </a:lnTo>
                <a:lnTo>
                  <a:pt x="4283" y="600"/>
                </a:lnTo>
                <a:lnTo>
                  <a:pt x="4295" y="602"/>
                </a:lnTo>
                <a:lnTo>
                  <a:pt x="4297" y="591"/>
                </a:lnTo>
                <a:lnTo>
                  <a:pt x="4301" y="590"/>
                </a:lnTo>
                <a:lnTo>
                  <a:pt x="4295" y="579"/>
                </a:lnTo>
                <a:lnTo>
                  <a:pt x="4297" y="566"/>
                </a:lnTo>
                <a:lnTo>
                  <a:pt x="4305" y="568"/>
                </a:lnTo>
                <a:lnTo>
                  <a:pt x="4304" y="561"/>
                </a:lnTo>
                <a:lnTo>
                  <a:pt x="4311" y="559"/>
                </a:lnTo>
                <a:lnTo>
                  <a:pt x="4328" y="572"/>
                </a:lnTo>
                <a:lnTo>
                  <a:pt x="4328" y="579"/>
                </a:lnTo>
                <a:lnTo>
                  <a:pt x="4339" y="572"/>
                </a:lnTo>
                <a:lnTo>
                  <a:pt x="4336" y="580"/>
                </a:lnTo>
                <a:lnTo>
                  <a:pt x="4340" y="579"/>
                </a:lnTo>
                <a:lnTo>
                  <a:pt x="4343" y="589"/>
                </a:lnTo>
                <a:lnTo>
                  <a:pt x="4345" y="595"/>
                </a:lnTo>
                <a:lnTo>
                  <a:pt x="4338" y="605"/>
                </a:lnTo>
                <a:lnTo>
                  <a:pt x="4338" y="621"/>
                </a:lnTo>
                <a:close/>
                <a:moveTo>
                  <a:pt x="4339" y="623"/>
                </a:moveTo>
                <a:lnTo>
                  <a:pt x="4339" y="623"/>
                </a:lnTo>
                <a:lnTo>
                  <a:pt x="4339" y="620"/>
                </a:lnTo>
                <a:lnTo>
                  <a:pt x="4340" y="609"/>
                </a:lnTo>
                <a:lnTo>
                  <a:pt x="4339" y="604"/>
                </a:lnTo>
                <a:lnTo>
                  <a:pt x="4345" y="595"/>
                </a:lnTo>
                <a:lnTo>
                  <a:pt x="4343" y="580"/>
                </a:lnTo>
                <a:lnTo>
                  <a:pt x="4349" y="572"/>
                </a:lnTo>
                <a:lnTo>
                  <a:pt x="4362" y="575"/>
                </a:lnTo>
                <a:lnTo>
                  <a:pt x="4368" y="581"/>
                </a:lnTo>
                <a:lnTo>
                  <a:pt x="4366" y="586"/>
                </a:lnTo>
                <a:lnTo>
                  <a:pt x="4375" y="589"/>
                </a:lnTo>
                <a:lnTo>
                  <a:pt x="4373" y="595"/>
                </a:lnTo>
                <a:lnTo>
                  <a:pt x="4379" y="594"/>
                </a:lnTo>
                <a:lnTo>
                  <a:pt x="4343" y="621"/>
                </a:lnTo>
                <a:lnTo>
                  <a:pt x="4342" y="627"/>
                </a:lnTo>
                <a:lnTo>
                  <a:pt x="4339" y="623"/>
                </a:lnTo>
                <a:close/>
                <a:moveTo>
                  <a:pt x="3298" y="622"/>
                </a:moveTo>
                <a:lnTo>
                  <a:pt x="3301" y="618"/>
                </a:lnTo>
                <a:lnTo>
                  <a:pt x="3297" y="616"/>
                </a:lnTo>
                <a:lnTo>
                  <a:pt x="3303" y="616"/>
                </a:lnTo>
                <a:lnTo>
                  <a:pt x="3292" y="611"/>
                </a:lnTo>
                <a:lnTo>
                  <a:pt x="3305" y="605"/>
                </a:lnTo>
                <a:lnTo>
                  <a:pt x="3303" y="601"/>
                </a:lnTo>
                <a:lnTo>
                  <a:pt x="3305" y="598"/>
                </a:lnTo>
                <a:lnTo>
                  <a:pt x="3303" y="591"/>
                </a:lnTo>
                <a:lnTo>
                  <a:pt x="3311" y="584"/>
                </a:lnTo>
                <a:lnTo>
                  <a:pt x="3318" y="585"/>
                </a:lnTo>
                <a:lnTo>
                  <a:pt x="3328" y="578"/>
                </a:lnTo>
                <a:lnTo>
                  <a:pt x="3351" y="592"/>
                </a:lnTo>
                <a:lnTo>
                  <a:pt x="3338" y="601"/>
                </a:lnTo>
                <a:lnTo>
                  <a:pt x="3346" y="604"/>
                </a:lnTo>
                <a:lnTo>
                  <a:pt x="3335" y="609"/>
                </a:lnTo>
                <a:lnTo>
                  <a:pt x="3342" y="614"/>
                </a:lnTo>
                <a:lnTo>
                  <a:pt x="3331" y="625"/>
                </a:lnTo>
                <a:lnTo>
                  <a:pt x="3335" y="626"/>
                </a:lnTo>
                <a:lnTo>
                  <a:pt x="3337" y="637"/>
                </a:lnTo>
                <a:lnTo>
                  <a:pt x="3332" y="649"/>
                </a:lnTo>
                <a:lnTo>
                  <a:pt x="3336" y="651"/>
                </a:lnTo>
                <a:lnTo>
                  <a:pt x="3346" y="682"/>
                </a:lnTo>
                <a:lnTo>
                  <a:pt x="3366" y="702"/>
                </a:lnTo>
                <a:lnTo>
                  <a:pt x="3364" y="707"/>
                </a:lnTo>
                <a:lnTo>
                  <a:pt x="3350" y="701"/>
                </a:lnTo>
                <a:lnTo>
                  <a:pt x="3346" y="705"/>
                </a:lnTo>
                <a:lnTo>
                  <a:pt x="3350" y="710"/>
                </a:lnTo>
                <a:lnTo>
                  <a:pt x="3341" y="708"/>
                </a:lnTo>
                <a:lnTo>
                  <a:pt x="3334" y="701"/>
                </a:lnTo>
                <a:lnTo>
                  <a:pt x="3331" y="710"/>
                </a:lnTo>
                <a:lnTo>
                  <a:pt x="3323" y="700"/>
                </a:lnTo>
                <a:lnTo>
                  <a:pt x="3321" y="702"/>
                </a:lnTo>
                <a:lnTo>
                  <a:pt x="3324" y="705"/>
                </a:lnTo>
                <a:lnTo>
                  <a:pt x="3307" y="699"/>
                </a:lnTo>
                <a:lnTo>
                  <a:pt x="3311" y="692"/>
                </a:lnTo>
                <a:lnTo>
                  <a:pt x="3308" y="686"/>
                </a:lnTo>
                <a:lnTo>
                  <a:pt x="3318" y="685"/>
                </a:lnTo>
                <a:lnTo>
                  <a:pt x="3308" y="678"/>
                </a:lnTo>
                <a:lnTo>
                  <a:pt x="3313" y="670"/>
                </a:lnTo>
                <a:lnTo>
                  <a:pt x="3307" y="677"/>
                </a:lnTo>
                <a:lnTo>
                  <a:pt x="3304" y="671"/>
                </a:lnTo>
                <a:lnTo>
                  <a:pt x="3305" y="665"/>
                </a:lnTo>
                <a:lnTo>
                  <a:pt x="3299" y="673"/>
                </a:lnTo>
                <a:lnTo>
                  <a:pt x="3294" y="664"/>
                </a:lnTo>
                <a:lnTo>
                  <a:pt x="3283" y="669"/>
                </a:lnTo>
                <a:lnTo>
                  <a:pt x="3278" y="658"/>
                </a:lnTo>
                <a:lnTo>
                  <a:pt x="3280" y="643"/>
                </a:lnTo>
                <a:lnTo>
                  <a:pt x="3291" y="643"/>
                </a:lnTo>
                <a:lnTo>
                  <a:pt x="3298" y="622"/>
                </a:lnTo>
                <a:close/>
                <a:moveTo>
                  <a:pt x="3608" y="597"/>
                </a:moveTo>
                <a:lnTo>
                  <a:pt x="3607" y="606"/>
                </a:lnTo>
                <a:lnTo>
                  <a:pt x="3599" y="597"/>
                </a:lnTo>
                <a:lnTo>
                  <a:pt x="3608" y="597"/>
                </a:lnTo>
                <a:close/>
                <a:moveTo>
                  <a:pt x="4353" y="616"/>
                </a:moveTo>
                <a:lnTo>
                  <a:pt x="4366" y="609"/>
                </a:lnTo>
                <a:lnTo>
                  <a:pt x="4381" y="613"/>
                </a:lnTo>
                <a:lnTo>
                  <a:pt x="4353" y="616"/>
                </a:lnTo>
                <a:close/>
                <a:moveTo>
                  <a:pt x="4344" y="626"/>
                </a:moveTo>
                <a:lnTo>
                  <a:pt x="4359" y="616"/>
                </a:lnTo>
                <a:lnTo>
                  <a:pt x="4380" y="624"/>
                </a:lnTo>
                <a:lnTo>
                  <a:pt x="4384" y="631"/>
                </a:lnTo>
                <a:lnTo>
                  <a:pt x="4382" y="634"/>
                </a:lnTo>
                <a:lnTo>
                  <a:pt x="4385" y="635"/>
                </a:lnTo>
                <a:lnTo>
                  <a:pt x="4373" y="642"/>
                </a:lnTo>
                <a:lnTo>
                  <a:pt x="4356" y="625"/>
                </a:lnTo>
                <a:lnTo>
                  <a:pt x="4344" y="626"/>
                </a:lnTo>
                <a:close/>
                <a:moveTo>
                  <a:pt x="3638" y="630"/>
                </a:moveTo>
                <a:lnTo>
                  <a:pt x="3649" y="616"/>
                </a:lnTo>
                <a:lnTo>
                  <a:pt x="3660" y="623"/>
                </a:lnTo>
                <a:lnTo>
                  <a:pt x="3651" y="632"/>
                </a:lnTo>
                <a:lnTo>
                  <a:pt x="3638" y="630"/>
                </a:lnTo>
                <a:close/>
                <a:moveTo>
                  <a:pt x="3300" y="691"/>
                </a:moveTo>
                <a:lnTo>
                  <a:pt x="3289" y="676"/>
                </a:lnTo>
                <a:lnTo>
                  <a:pt x="3296" y="673"/>
                </a:lnTo>
                <a:lnTo>
                  <a:pt x="3303" y="679"/>
                </a:lnTo>
                <a:lnTo>
                  <a:pt x="3301" y="688"/>
                </a:lnTo>
                <a:lnTo>
                  <a:pt x="3303" y="691"/>
                </a:lnTo>
                <a:lnTo>
                  <a:pt x="3300" y="691"/>
                </a:lnTo>
                <a:close/>
                <a:moveTo>
                  <a:pt x="3726" y="715"/>
                </a:moveTo>
                <a:lnTo>
                  <a:pt x="3728" y="699"/>
                </a:lnTo>
                <a:lnTo>
                  <a:pt x="3732" y="701"/>
                </a:lnTo>
                <a:lnTo>
                  <a:pt x="3729" y="704"/>
                </a:lnTo>
                <a:lnTo>
                  <a:pt x="3729" y="714"/>
                </a:lnTo>
                <a:lnTo>
                  <a:pt x="3726" y="715"/>
                </a:lnTo>
                <a:close/>
                <a:moveTo>
                  <a:pt x="4949" y="742"/>
                </a:moveTo>
                <a:lnTo>
                  <a:pt x="4946" y="750"/>
                </a:lnTo>
                <a:lnTo>
                  <a:pt x="4941" y="750"/>
                </a:lnTo>
                <a:lnTo>
                  <a:pt x="4926" y="740"/>
                </a:lnTo>
                <a:lnTo>
                  <a:pt x="4933" y="732"/>
                </a:lnTo>
                <a:lnTo>
                  <a:pt x="4949" y="738"/>
                </a:lnTo>
                <a:lnTo>
                  <a:pt x="4949" y="742"/>
                </a:lnTo>
                <a:close/>
                <a:moveTo>
                  <a:pt x="4835" y="757"/>
                </a:moveTo>
                <a:lnTo>
                  <a:pt x="4835" y="750"/>
                </a:lnTo>
                <a:lnTo>
                  <a:pt x="4839" y="750"/>
                </a:lnTo>
                <a:lnTo>
                  <a:pt x="4839" y="755"/>
                </a:lnTo>
                <a:lnTo>
                  <a:pt x="4835" y="757"/>
                </a:lnTo>
                <a:close/>
                <a:moveTo>
                  <a:pt x="4836" y="777"/>
                </a:moveTo>
                <a:lnTo>
                  <a:pt x="4836" y="773"/>
                </a:lnTo>
                <a:lnTo>
                  <a:pt x="4832" y="769"/>
                </a:lnTo>
                <a:lnTo>
                  <a:pt x="4831" y="754"/>
                </a:lnTo>
                <a:lnTo>
                  <a:pt x="4835" y="752"/>
                </a:lnTo>
                <a:lnTo>
                  <a:pt x="4835" y="764"/>
                </a:lnTo>
                <a:lnTo>
                  <a:pt x="4837" y="775"/>
                </a:lnTo>
                <a:lnTo>
                  <a:pt x="4836" y="777"/>
                </a:lnTo>
                <a:close/>
                <a:moveTo>
                  <a:pt x="3057" y="912"/>
                </a:moveTo>
                <a:lnTo>
                  <a:pt x="3056" y="920"/>
                </a:lnTo>
                <a:lnTo>
                  <a:pt x="3053" y="913"/>
                </a:lnTo>
                <a:lnTo>
                  <a:pt x="3057" y="912"/>
                </a:lnTo>
                <a:close/>
                <a:moveTo>
                  <a:pt x="3121" y="927"/>
                </a:moveTo>
                <a:lnTo>
                  <a:pt x="3123" y="933"/>
                </a:lnTo>
                <a:lnTo>
                  <a:pt x="3119" y="932"/>
                </a:lnTo>
                <a:lnTo>
                  <a:pt x="3116" y="929"/>
                </a:lnTo>
                <a:lnTo>
                  <a:pt x="3121" y="927"/>
                </a:lnTo>
                <a:close/>
                <a:moveTo>
                  <a:pt x="2872" y="1219"/>
                </a:moveTo>
                <a:lnTo>
                  <a:pt x="2830" y="1218"/>
                </a:lnTo>
                <a:lnTo>
                  <a:pt x="2838" y="1212"/>
                </a:lnTo>
                <a:lnTo>
                  <a:pt x="2831" y="1212"/>
                </a:lnTo>
                <a:lnTo>
                  <a:pt x="2832" y="1205"/>
                </a:lnTo>
                <a:lnTo>
                  <a:pt x="2839" y="1205"/>
                </a:lnTo>
                <a:lnTo>
                  <a:pt x="2846" y="1197"/>
                </a:lnTo>
                <a:lnTo>
                  <a:pt x="2847" y="1197"/>
                </a:lnTo>
                <a:lnTo>
                  <a:pt x="2841" y="1204"/>
                </a:lnTo>
                <a:lnTo>
                  <a:pt x="2845" y="1206"/>
                </a:lnTo>
                <a:lnTo>
                  <a:pt x="2850" y="1205"/>
                </a:lnTo>
                <a:lnTo>
                  <a:pt x="2851" y="1197"/>
                </a:lnTo>
                <a:lnTo>
                  <a:pt x="2870" y="1203"/>
                </a:lnTo>
                <a:lnTo>
                  <a:pt x="2873" y="1208"/>
                </a:lnTo>
                <a:lnTo>
                  <a:pt x="2872" y="1211"/>
                </a:lnTo>
                <a:lnTo>
                  <a:pt x="2872" y="1219"/>
                </a:lnTo>
                <a:close/>
                <a:moveTo>
                  <a:pt x="2828" y="1217"/>
                </a:moveTo>
                <a:lnTo>
                  <a:pt x="2827" y="1217"/>
                </a:lnTo>
                <a:lnTo>
                  <a:pt x="2831" y="1214"/>
                </a:lnTo>
                <a:lnTo>
                  <a:pt x="2830" y="1215"/>
                </a:lnTo>
                <a:lnTo>
                  <a:pt x="2828" y="1217"/>
                </a:lnTo>
                <a:close/>
                <a:moveTo>
                  <a:pt x="4748" y="1319"/>
                </a:moveTo>
                <a:lnTo>
                  <a:pt x="4748" y="1313"/>
                </a:lnTo>
                <a:lnTo>
                  <a:pt x="4755" y="1311"/>
                </a:lnTo>
                <a:lnTo>
                  <a:pt x="4761" y="1303"/>
                </a:lnTo>
                <a:lnTo>
                  <a:pt x="4761" y="1309"/>
                </a:lnTo>
                <a:lnTo>
                  <a:pt x="4758" y="1314"/>
                </a:lnTo>
                <a:lnTo>
                  <a:pt x="4748" y="1319"/>
                </a:lnTo>
                <a:close/>
                <a:moveTo>
                  <a:pt x="4739" y="1336"/>
                </a:moveTo>
                <a:lnTo>
                  <a:pt x="4741" y="1331"/>
                </a:lnTo>
                <a:lnTo>
                  <a:pt x="4744" y="1328"/>
                </a:lnTo>
                <a:lnTo>
                  <a:pt x="4742" y="1335"/>
                </a:lnTo>
                <a:lnTo>
                  <a:pt x="4739" y="1336"/>
                </a:lnTo>
                <a:close/>
                <a:moveTo>
                  <a:pt x="4667" y="1412"/>
                </a:moveTo>
                <a:lnTo>
                  <a:pt x="4673" y="1404"/>
                </a:lnTo>
                <a:lnTo>
                  <a:pt x="4681" y="1401"/>
                </a:lnTo>
                <a:lnTo>
                  <a:pt x="4675" y="1408"/>
                </a:lnTo>
                <a:lnTo>
                  <a:pt x="4667" y="1412"/>
                </a:lnTo>
                <a:close/>
                <a:moveTo>
                  <a:pt x="4630" y="1436"/>
                </a:moveTo>
                <a:lnTo>
                  <a:pt x="4633" y="1428"/>
                </a:lnTo>
                <a:lnTo>
                  <a:pt x="4644" y="1420"/>
                </a:lnTo>
                <a:lnTo>
                  <a:pt x="4645" y="1416"/>
                </a:lnTo>
                <a:lnTo>
                  <a:pt x="4647" y="1420"/>
                </a:lnTo>
                <a:lnTo>
                  <a:pt x="4658" y="1415"/>
                </a:lnTo>
                <a:lnTo>
                  <a:pt x="4657" y="1418"/>
                </a:lnTo>
                <a:lnTo>
                  <a:pt x="4642" y="1426"/>
                </a:lnTo>
                <a:lnTo>
                  <a:pt x="4641" y="1426"/>
                </a:lnTo>
                <a:lnTo>
                  <a:pt x="4630" y="1436"/>
                </a:lnTo>
                <a:close/>
                <a:moveTo>
                  <a:pt x="4620" y="1434"/>
                </a:moveTo>
                <a:lnTo>
                  <a:pt x="4625" y="1437"/>
                </a:lnTo>
                <a:lnTo>
                  <a:pt x="4616" y="1442"/>
                </a:lnTo>
                <a:lnTo>
                  <a:pt x="4611" y="1451"/>
                </a:lnTo>
                <a:lnTo>
                  <a:pt x="4609" y="1450"/>
                </a:lnTo>
                <a:lnTo>
                  <a:pt x="4620" y="1434"/>
                </a:lnTo>
                <a:close/>
                <a:moveTo>
                  <a:pt x="3372" y="14"/>
                </a:moveTo>
                <a:lnTo>
                  <a:pt x="3369" y="11"/>
                </a:lnTo>
                <a:lnTo>
                  <a:pt x="3370" y="2"/>
                </a:lnTo>
                <a:lnTo>
                  <a:pt x="3391" y="0"/>
                </a:lnTo>
                <a:lnTo>
                  <a:pt x="3372" y="14"/>
                </a:lnTo>
                <a:close/>
                <a:moveTo>
                  <a:pt x="3372" y="44"/>
                </a:moveTo>
                <a:lnTo>
                  <a:pt x="3353" y="37"/>
                </a:lnTo>
                <a:lnTo>
                  <a:pt x="3368" y="26"/>
                </a:lnTo>
                <a:lnTo>
                  <a:pt x="3379" y="39"/>
                </a:lnTo>
                <a:lnTo>
                  <a:pt x="3372" y="44"/>
                </a:lnTo>
                <a:close/>
                <a:moveTo>
                  <a:pt x="3337" y="58"/>
                </a:moveTo>
                <a:lnTo>
                  <a:pt x="3335" y="49"/>
                </a:lnTo>
                <a:lnTo>
                  <a:pt x="3351" y="55"/>
                </a:lnTo>
                <a:lnTo>
                  <a:pt x="3348" y="42"/>
                </a:lnTo>
                <a:lnTo>
                  <a:pt x="3370" y="52"/>
                </a:lnTo>
                <a:lnTo>
                  <a:pt x="3350" y="63"/>
                </a:lnTo>
                <a:lnTo>
                  <a:pt x="3337" y="58"/>
                </a:lnTo>
                <a:close/>
                <a:moveTo>
                  <a:pt x="3436" y="93"/>
                </a:moveTo>
                <a:lnTo>
                  <a:pt x="3457" y="79"/>
                </a:lnTo>
                <a:lnTo>
                  <a:pt x="3464" y="60"/>
                </a:lnTo>
                <a:lnTo>
                  <a:pt x="3474" y="66"/>
                </a:lnTo>
                <a:lnTo>
                  <a:pt x="3477" y="85"/>
                </a:lnTo>
                <a:lnTo>
                  <a:pt x="3445" y="106"/>
                </a:lnTo>
                <a:lnTo>
                  <a:pt x="3436" y="93"/>
                </a:lnTo>
                <a:close/>
                <a:moveTo>
                  <a:pt x="3344" y="69"/>
                </a:moveTo>
                <a:lnTo>
                  <a:pt x="3375" y="86"/>
                </a:lnTo>
                <a:lnTo>
                  <a:pt x="3365" y="91"/>
                </a:lnTo>
                <a:lnTo>
                  <a:pt x="3344" y="69"/>
                </a:lnTo>
                <a:close/>
                <a:moveTo>
                  <a:pt x="3401" y="78"/>
                </a:moveTo>
                <a:lnTo>
                  <a:pt x="3423" y="70"/>
                </a:lnTo>
                <a:lnTo>
                  <a:pt x="3414" y="86"/>
                </a:lnTo>
                <a:lnTo>
                  <a:pt x="3401" y="78"/>
                </a:lnTo>
                <a:close/>
                <a:moveTo>
                  <a:pt x="3320" y="76"/>
                </a:moveTo>
                <a:lnTo>
                  <a:pt x="3344" y="75"/>
                </a:lnTo>
                <a:lnTo>
                  <a:pt x="3367" y="97"/>
                </a:lnTo>
                <a:lnTo>
                  <a:pt x="3357" y="105"/>
                </a:lnTo>
                <a:lnTo>
                  <a:pt x="3320" y="76"/>
                </a:lnTo>
                <a:close/>
                <a:moveTo>
                  <a:pt x="3390" y="119"/>
                </a:moveTo>
                <a:lnTo>
                  <a:pt x="3389" y="105"/>
                </a:lnTo>
                <a:lnTo>
                  <a:pt x="3395" y="93"/>
                </a:lnTo>
                <a:lnTo>
                  <a:pt x="3426" y="89"/>
                </a:lnTo>
                <a:lnTo>
                  <a:pt x="3432" y="99"/>
                </a:lnTo>
                <a:lnTo>
                  <a:pt x="3414" y="131"/>
                </a:lnTo>
                <a:lnTo>
                  <a:pt x="3390" y="119"/>
                </a:lnTo>
                <a:close/>
                <a:moveTo>
                  <a:pt x="3366" y="155"/>
                </a:moveTo>
                <a:lnTo>
                  <a:pt x="3361" y="151"/>
                </a:lnTo>
                <a:lnTo>
                  <a:pt x="3361" y="132"/>
                </a:lnTo>
                <a:lnTo>
                  <a:pt x="3357" y="124"/>
                </a:lnTo>
                <a:lnTo>
                  <a:pt x="3374" y="124"/>
                </a:lnTo>
                <a:lnTo>
                  <a:pt x="3389" y="137"/>
                </a:lnTo>
                <a:lnTo>
                  <a:pt x="3376" y="138"/>
                </a:lnTo>
                <a:lnTo>
                  <a:pt x="3372" y="143"/>
                </a:lnTo>
                <a:lnTo>
                  <a:pt x="3377" y="150"/>
                </a:lnTo>
                <a:lnTo>
                  <a:pt x="3366" y="155"/>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85" name="Freeform 82"/>
          <p:cNvSpPr>
            <a:spLocks/>
          </p:cNvSpPr>
          <p:nvPr/>
        </p:nvSpPr>
        <p:spPr bwMode="auto">
          <a:xfrm>
            <a:off x="5157839" y="3161966"/>
            <a:ext cx="223838" cy="192088"/>
          </a:xfrm>
          <a:custGeom>
            <a:avLst/>
            <a:gdLst>
              <a:gd name="T0" fmla="*/ 2147483647 w 136"/>
              <a:gd name="T1" fmla="*/ 2147483647 h 117"/>
              <a:gd name="T2" fmla="*/ 2147483647 w 136"/>
              <a:gd name="T3" fmla="*/ 2147483647 h 117"/>
              <a:gd name="T4" fmla="*/ 2147483647 w 136"/>
              <a:gd name="T5" fmla="*/ 2147483647 h 117"/>
              <a:gd name="T6" fmla="*/ 2147483647 w 136"/>
              <a:gd name="T7" fmla="*/ 2147483647 h 117"/>
              <a:gd name="T8" fmla="*/ 2147483647 w 136"/>
              <a:gd name="T9" fmla="*/ 2147483647 h 117"/>
              <a:gd name="T10" fmla="*/ 2147483647 w 136"/>
              <a:gd name="T11" fmla="*/ 2147483647 h 117"/>
              <a:gd name="T12" fmla="*/ 2147483647 w 136"/>
              <a:gd name="T13" fmla="*/ 2147483647 h 117"/>
              <a:gd name="T14" fmla="*/ 2147483647 w 136"/>
              <a:gd name="T15" fmla="*/ 2147483647 h 117"/>
              <a:gd name="T16" fmla="*/ 2147483647 w 136"/>
              <a:gd name="T17" fmla="*/ 2147483647 h 117"/>
              <a:gd name="T18" fmla="*/ 2147483647 w 136"/>
              <a:gd name="T19" fmla="*/ 2147483647 h 117"/>
              <a:gd name="T20" fmla="*/ 2147483647 w 136"/>
              <a:gd name="T21" fmla="*/ 2147483647 h 117"/>
              <a:gd name="T22" fmla="*/ 2147483647 w 136"/>
              <a:gd name="T23" fmla="*/ 2147483647 h 117"/>
              <a:gd name="T24" fmla="*/ 2147483647 w 136"/>
              <a:gd name="T25" fmla="*/ 2147483647 h 117"/>
              <a:gd name="T26" fmla="*/ 2147483647 w 136"/>
              <a:gd name="T27" fmla="*/ 2147483647 h 117"/>
              <a:gd name="T28" fmla="*/ 2147483647 w 136"/>
              <a:gd name="T29" fmla="*/ 2147483647 h 117"/>
              <a:gd name="T30" fmla="*/ 2147483647 w 136"/>
              <a:gd name="T31" fmla="*/ 2147483647 h 117"/>
              <a:gd name="T32" fmla="*/ 2147483647 w 136"/>
              <a:gd name="T33" fmla="*/ 2147483647 h 117"/>
              <a:gd name="T34" fmla="*/ 0 w 136"/>
              <a:gd name="T35" fmla="*/ 2147483647 h 117"/>
              <a:gd name="T36" fmla="*/ 2147483647 w 136"/>
              <a:gd name="T37" fmla="*/ 2147483647 h 117"/>
              <a:gd name="T38" fmla="*/ 2147483647 w 136"/>
              <a:gd name="T39" fmla="*/ 2147483647 h 117"/>
              <a:gd name="T40" fmla="*/ 2147483647 w 136"/>
              <a:gd name="T41" fmla="*/ 2147483647 h 117"/>
              <a:gd name="T42" fmla="*/ 2147483647 w 136"/>
              <a:gd name="T43" fmla="*/ 2147483647 h 117"/>
              <a:gd name="T44" fmla="*/ 2147483647 w 136"/>
              <a:gd name="T45" fmla="*/ 2147483647 h 117"/>
              <a:gd name="T46" fmla="*/ 2147483647 w 136"/>
              <a:gd name="T47" fmla="*/ 2147483647 h 117"/>
              <a:gd name="T48" fmla="*/ 2147483647 w 136"/>
              <a:gd name="T49" fmla="*/ 2147483647 h 117"/>
              <a:gd name="T50" fmla="*/ 2147483647 w 136"/>
              <a:gd name="T51" fmla="*/ 2147483647 h 117"/>
              <a:gd name="T52" fmla="*/ 2147483647 w 136"/>
              <a:gd name="T53" fmla="*/ 2147483647 h 117"/>
              <a:gd name="T54" fmla="*/ 2147483647 w 136"/>
              <a:gd name="T55" fmla="*/ 2147483647 h 117"/>
              <a:gd name="T56" fmla="*/ 2147483647 w 136"/>
              <a:gd name="T57" fmla="*/ 2147483647 h 117"/>
              <a:gd name="T58" fmla="*/ 2147483647 w 136"/>
              <a:gd name="T59" fmla="*/ 2147483647 h 117"/>
              <a:gd name="T60" fmla="*/ 2147483647 w 136"/>
              <a:gd name="T61" fmla="*/ 2147483647 h 117"/>
              <a:gd name="T62" fmla="*/ 2147483647 w 136"/>
              <a:gd name="T63" fmla="*/ 2147483647 h 117"/>
              <a:gd name="T64" fmla="*/ 2147483647 w 136"/>
              <a:gd name="T65" fmla="*/ 0 h 117"/>
              <a:gd name="T66" fmla="*/ 2147483647 w 136"/>
              <a:gd name="T67" fmla="*/ 2147483647 h 117"/>
              <a:gd name="T68" fmla="*/ 2147483647 w 136"/>
              <a:gd name="T69" fmla="*/ 2147483647 h 117"/>
              <a:gd name="T70" fmla="*/ 2147483647 w 136"/>
              <a:gd name="T71" fmla="*/ 2147483647 h 117"/>
              <a:gd name="T72" fmla="*/ 2147483647 w 136"/>
              <a:gd name="T73" fmla="*/ 2147483647 h 117"/>
              <a:gd name="T74" fmla="*/ 2147483647 w 136"/>
              <a:gd name="T75" fmla="*/ 2147483647 h 117"/>
              <a:gd name="T76" fmla="*/ 2147483647 w 136"/>
              <a:gd name="T77" fmla="*/ 2147483647 h 117"/>
              <a:gd name="T78" fmla="*/ 2147483647 w 136"/>
              <a:gd name="T79" fmla="*/ 2147483647 h 117"/>
              <a:gd name="T80" fmla="*/ 2147483647 w 136"/>
              <a:gd name="T81" fmla="*/ 2147483647 h 117"/>
              <a:gd name="T82" fmla="*/ 2147483647 w 136"/>
              <a:gd name="T83" fmla="*/ 2147483647 h 117"/>
              <a:gd name="T84" fmla="*/ 2147483647 w 136"/>
              <a:gd name="T85" fmla="*/ 2147483647 h 117"/>
              <a:gd name="T86" fmla="*/ 2147483647 w 136"/>
              <a:gd name="T87" fmla="*/ 2147483647 h 117"/>
              <a:gd name="T88" fmla="*/ 2147483647 w 136"/>
              <a:gd name="T89" fmla="*/ 2147483647 h 117"/>
              <a:gd name="T90" fmla="*/ 2147483647 w 136"/>
              <a:gd name="T91" fmla="*/ 2147483647 h 117"/>
              <a:gd name="T92" fmla="*/ 2147483647 w 136"/>
              <a:gd name="T93" fmla="*/ 2147483647 h 117"/>
              <a:gd name="T94" fmla="*/ 2147483647 w 136"/>
              <a:gd name="T95" fmla="*/ 2147483647 h 117"/>
              <a:gd name="T96" fmla="*/ 2147483647 w 136"/>
              <a:gd name="T97" fmla="*/ 2147483647 h 117"/>
              <a:gd name="T98" fmla="*/ 2147483647 w 136"/>
              <a:gd name="T99" fmla="*/ 2147483647 h 117"/>
              <a:gd name="T100" fmla="*/ 2147483647 w 136"/>
              <a:gd name="T101" fmla="*/ 2147483647 h 117"/>
              <a:gd name="T102" fmla="*/ 2147483647 w 136"/>
              <a:gd name="T103" fmla="*/ 2147483647 h 117"/>
              <a:gd name="T104" fmla="*/ 2147483647 w 136"/>
              <a:gd name="T105" fmla="*/ 2147483647 h 117"/>
              <a:gd name="T106" fmla="*/ 2147483647 w 136"/>
              <a:gd name="T107" fmla="*/ 2147483647 h 1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6" h="117">
                <a:moveTo>
                  <a:pt x="123" y="97"/>
                </a:moveTo>
                <a:lnTo>
                  <a:pt x="111" y="98"/>
                </a:lnTo>
                <a:lnTo>
                  <a:pt x="105" y="108"/>
                </a:lnTo>
                <a:lnTo>
                  <a:pt x="105" y="117"/>
                </a:lnTo>
                <a:lnTo>
                  <a:pt x="100" y="112"/>
                </a:lnTo>
                <a:lnTo>
                  <a:pt x="88" y="115"/>
                </a:lnTo>
                <a:lnTo>
                  <a:pt x="85" y="108"/>
                </a:lnTo>
                <a:lnTo>
                  <a:pt x="80" y="113"/>
                </a:lnTo>
                <a:lnTo>
                  <a:pt x="73" y="108"/>
                </a:lnTo>
                <a:lnTo>
                  <a:pt x="67" y="109"/>
                </a:lnTo>
                <a:lnTo>
                  <a:pt x="66" y="112"/>
                </a:lnTo>
                <a:lnTo>
                  <a:pt x="57" y="105"/>
                </a:lnTo>
                <a:lnTo>
                  <a:pt x="30" y="101"/>
                </a:lnTo>
                <a:lnTo>
                  <a:pt x="18" y="102"/>
                </a:lnTo>
                <a:lnTo>
                  <a:pt x="13" y="109"/>
                </a:lnTo>
                <a:lnTo>
                  <a:pt x="7" y="111"/>
                </a:lnTo>
                <a:lnTo>
                  <a:pt x="7" y="98"/>
                </a:lnTo>
                <a:lnTo>
                  <a:pt x="0" y="93"/>
                </a:lnTo>
                <a:lnTo>
                  <a:pt x="11" y="83"/>
                </a:lnTo>
                <a:lnTo>
                  <a:pt x="6" y="54"/>
                </a:lnTo>
                <a:lnTo>
                  <a:pt x="18" y="56"/>
                </a:lnTo>
                <a:lnTo>
                  <a:pt x="33" y="45"/>
                </a:lnTo>
                <a:lnTo>
                  <a:pt x="34" y="49"/>
                </a:lnTo>
                <a:lnTo>
                  <a:pt x="37" y="49"/>
                </a:lnTo>
                <a:lnTo>
                  <a:pt x="37" y="45"/>
                </a:lnTo>
                <a:lnTo>
                  <a:pt x="34" y="45"/>
                </a:lnTo>
                <a:lnTo>
                  <a:pt x="38" y="32"/>
                </a:lnTo>
                <a:lnTo>
                  <a:pt x="52" y="22"/>
                </a:lnTo>
                <a:lnTo>
                  <a:pt x="48" y="20"/>
                </a:lnTo>
                <a:lnTo>
                  <a:pt x="49" y="12"/>
                </a:lnTo>
                <a:lnTo>
                  <a:pt x="55" y="8"/>
                </a:lnTo>
                <a:lnTo>
                  <a:pt x="64" y="9"/>
                </a:lnTo>
                <a:lnTo>
                  <a:pt x="71" y="0"/>
                </a:lnTo>
                <a:lnTo>
                  <a:pt x="80" y="5"/>
                </a:lnTo>
                <a:lnTo>
                  <a:pt x="89" y="5"/>
                </a:lnTo>
                <a:lnTo>
                  <a:pt x="90" y="11"/>
                </a:lnTo>
                <a:lnTo>
                  <a:pt x="101" y="7"/>
                </a:lnTo>
                <a:lnTo>
                  <a:pt x="110" y="14"/>
                </a:lnTo>
                <a:lnTo>
                  <a:pt x="109" y="21"/>
                </a:lnTo>
                <a:lnTo>
                  <a:pt x="112" y="28"/>
                </a:lnTo>
                <a:lnTo>
                  <a:pt x="109" y="33"/>
                </a:lnTo>
                <a:lnTo>
                  <a:pt x="113" y="37"/>
                </a:lnTo>
                <a:lnTo>
                  <a:pt x="116" y="47"/>
                </a:lnTo>
                <a:lnTo>
                  <a:pt x="124" y="52"/>
                </a:lnTo>
                <a:lnTo>
                  <a:pt x="123" y="58"/>
                </a:lnTo>
                <a:lnTo>
                  <a:pt x="132" y="60"/>
                </a:lnTo>
                <a:lnTo>
                  <a:pt x="132" y="63"/>
                </a:lnTo>
                <a:lnTo>
                  <a:pt x="136" y="66"/>
                </a:lnTo>
                <a:lnTo>
                  <a:pt x="129" y="74"/>
                </a:lnTo>
                <a:lnTo>
                  <a:pt x="118" y="72"/>
                </a:lnTo>
                <a:lnTo>
                  <a:pt x="116" y="76"/>
                </a:lnTo>
                <a:lnTo>
                  <a:pt x="120" y="81"/>
                </a:lnTo>
                <a:lnTo>
                  <a:pt x="120" y="93"/>
                </a:lnTo>
                <a:lnTo>
                  <a:pt x="123" y="97"/>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86" name="Freeform 83"/>
          <p:cNvSpPr>
            <a:spLocks noEditPoints="1"/>
          </p:cNvSpPr>
          <p:nvPr/>
        </p:nvSpPr>
        <p:spPr bwMode="auto">
          <a:xfrm>
            <a:off x="4429178" y="2958767"/>
            <a:ext cx="230187" cy="442913"/>
          </a:xfrm>
          <a:custGeom>
            <a:avLst/>
            <a:gdLst>
              <a:gd name="T0" fmla="*/ 2147483647 w 140"/>
              <a:gd name="T1" fmla="*/ 2147483647 h 270"/>
              <a:gd name="T2" fmla="*/ 2147483647 w 140"/>
              <a:gd name="T3" fmla="*/ 2147483647 h 270"/>
              <a:gd name="T4" fmla="*/ 2147483647 w 140"/>
              <a:gd name="T5" fmla="*/ 2147483647 h 270"/>
              <a:gd name="T6" fmla="*/ 2147483647 w 140"/>
              <a:gd name="T7" fmla="*/ 2147483647 h 270"/>
              <a:gd name="T8" fmla="*/ 2147483647 w 140"/>
              <a:gd name="T9" fmla="*/ 2147483647 h 270"/>
              <a:gd name="T10" fmla="*/ 2147483647 w 140"/>
              <a:gd name="T11" fmla="*/ 2147483647 h 270"/>
              <a:gd name="T12" fmla="*/ 2147483647 w 140"/>
              <a:gd name="T13" fmla="*/ 2147483647 h 270"/>
              <a:gd name="T14" fmla="*/ 2147483647 w 140"/>
              <a:gd name="T15" fmla="*/ 2147483647 h 270"/>
              <a:gd name="T16" fmla="*/ 2147483647 w 140"/>
              <a:gd name="T17" fmla="*/ 2147483647 h 270"/>
              <a:gd name="T18" fmla="*/ 2147483647 w 140"/>
              <a:gd name="T19" fmla="*/ 2147483647 h 270"/>
              <a:gd name="T20" fmla="*/ 2147483647 w 140"/>
              <a:gd name="T21" fmla="*/ 2147483647 h 270"/>
              <a:gd name="T22" fmla="*/ 2147483647 w 140"/>
              <a:gd name="T23" fmla="*/ 2147483647 h 270"/>
              <a:gd name="T24" fmla="*/ 2147483647 w 140"/>
              <a:gd name="T25" fmla="*/ 2147483647 h 270"/>
              <a:gd name="T26" fmla="*/ 2147483647 w 140"/>
              <a:gd name="T27" fmla="*/ 2147483647 h 270"/>
              <a:gd name="T28" fmla="*/ 2147483647 w 140"/>
              <a:gd name="T29" fmla="*/ 2147483647 h 270"/>
              <a:gd name="T30" fmla="*/ 2147483647 w 140"/>
              <a:gd name="T31" fmla="*/ 2147483647 h 270"/>
              <a:gd name="T32" fmla="*/ 2147483647 w 140"/>
              <a:gd name="T33" fmla="*/ 2147483647 h 270"/>
              <a:gd name="T34" fmla="*/ 2147483647 w 140"/>
              <a:gd name="T35" fmla="*/ 2147483647 h 270"/>
              <a:gd name="T36" fmla="*/ 2147483647 w 140"/>
              <a:gd name="T37" fmla="*/ 2147483647 h 270"/>
              <a:gd name="T38" fmla="*/ 2147483647 w 140"/>
              <a:gd name="T39" fmla="*/ 2147483647 h 270"/>
              <a:gd name="T40" fmla="*/ 2147483647 w 140"/>
              <a:gd name="T41" fmla="*/ 2147483647 h 270"/>
              <a:gd name="T42" fmla="*/ 2147483647 w 140"/>
              <a:gd name="T43" fmla="*/ 2147483647 h 270"/>
              <a:gd name="T44" fmla="*/ 2147483647 w 140"/>
              <a:gd name="T45" fmla="*/ 2147483647 h 270"/>
              <a:gd name="T46" fmla="*/ 2147483647 w 140"/>
              <a:gd name="T47" fmla="*/ 2147483647 h 270"/>
              <a:gd name="T48" fmla="*/ 2147483647 w 140"/>
              <a:gd name="T49" fmla="*/ 2147483647 h 270"/>
              <a:gd name="T50" fmla="*/ 2147483647 w 140"/>
              <a:gd name="T51" fmla="*/ 2147483647 h 270"/>
              <a:gd name="T52" fmla="*/ 2147483647 w 140"/>
              <a:gd name="T53" fmla="*/ 2147483647 h 270"/>
              <a:gd name="T54" fmla="*/ 2147483647 w 140"/>
              <a:gd name="T55" fmla="*/ 2147483647 h 270"/>
              <a:gd name="T56" fmla="*/ 2147483647 w 140"/>
              <a:gd name="T57" fmla="*/ 2147483647 h 270"/>
              <a:gd name="T58" fmla="*/ 2147483647 w 140"/>
              <a:gd name="T59" fmla="*/ 2147483647 h 270"/>
              <a:gd name="T60" fmla="*/ 2147483647 w 140"/>
              <a:gd name="T61" fmla="*/ 2147483647 h 270"/>
              <a:gd name="T62" fmla="*/ 2147483647 w 140"/>
              <a:gd name="T63" fmla="*/ 2147483647 h 270"/>
              <a:gd name="T64" fmla="*/ 2147483647 w 140"/>
              <a:gd name="T65" fmla="*/ 2147483647 h 270"/>
              <a:gd name="T66" fmla="*/ 2147483647 w 140"/>
              <a:gd name="T67" fmla="*/ 2147483647 h 270"/>
              <a:gd name="T68" fmla="*/ 2147483647 w 140"/>
              <a:gd name="T69" fmla="*/ 2147483647 h 270"/>
              <a:gd name="T70" fmla="*/ 2147483647 w 140"/>
              <a:gd name="T71" fmla="*/ 2147483647 h 270"/>
              <a:gd name="T72" fmla="*/ 2147483647 w 140"/>
              <a:gd name="T73" fmla="*/ 2147483647 h 270"/>
              <a:gd name="T74" fmla="*/ 2147483647 w 140"/>
              <a:gd name="T75" fmla="*/ 2147483647 h 270"/>
              <a:gd name="T76" fmla="*/ 2147483647 w 140"/>
              <a:gd name="T77" fmla="*/ 2147483647 h 270"/>
              <a:gd name="T78" fmla="*/ 2147483647 w 140"/>
              <a:gd name="T79" fmla="*/ 2147483647 h 270"/>
              <a:gd name="T80" fmla="*/ 2147483647 w 140"/>
              <a:gd name="T81" fmla="*/ 2147483647 h 270"/>
              <a:gd name="T82" fmla="*/ 2147483647 w 140"/>
              <a:gd name="T83" fmla="*/ 2147483647 h 270"/>
              <a:gd name="T84" fmla="*/ 2147483647 w 140"/>
              <a:gd name="T85" fmla="*/ 2147483647 h 270"/>
              <a:gd name="T86" fmla="*/ 2147483647 w 140"/>
              <a:gd name="T87" fmla="*/ 2147483647 h 270"/>
              <a:gd name="T88" fmla="*/ 2147483647 w 140"/>
              <a:gd name="T89" fmla="*/ 2147483647 h 270"/>
              <a:gd name="T90" fmla="*/ 2147483647 w 140"/>
              <a:gd name="T91" fmla="*/ 2147483647 h 270"/>
              <a:gd name="T92" fmla="*/ 2147483647 w 140"/>
              <a:gd name="T93" fmla="*/ 2147483647 h 270"/>
              <a:gd name="T94" fmla="*/ 2147483647 w 140"/>
              <a:gd name="T95" fmla="*/ 2147483647 h 270"/>
              <a:gd name="T96" fmla="*/ 2147483647 w 140"/>
              <a:gd name="T97" fmla="*/ 2147483647 h 270"/>
              <a:gd name="T98" fmla="*/ 2147483647 w 140"/>
              <a:gd name="T99" fmla="*/ 2147483647 h 270"/>
              <a:gd name="T100" fmla="*/ 2147483647 w 140"/>
              <a:gd name="T101" fmla="*/ 2147483647 h 270"/>
              <a:gd name="T102" fmla="*/ 2147483647 w 140"/>
              <a:gd name="T103" fmla="*/ 2147483647 h 270"/>
              <a:gd name="T104" fmla="*/ 2147483647 w 140"/>
              <a:gd name="T105" fmla="*/ 2147483647 h 270"/>
              <a:gd name="T106" fmla="*/ 2147483647 w 140"/>
              <a:gd name="T107" fmla="*/ 2147483647 h 270"/>
              <a:gd name="T108" fmla="*/ 2147483647 w 140"/>
              <a:gd name="T109" fmla="*/ 2147483647 h 270"/>
              <a:gd name="T110" fmla="*/ 2147483647 w 140"/>
              <a:gd name="T111" fmla="*/ 2147483647 h 270"/>
              <a:gd name="T112" fmla="*/ 2147483647 w 140"/>
              <a:gd name="T113" fmla="*/ 2147483647 h 270"/>
              <a:gd name="T114" fmla="*/ 2147483647 w 140"/>
              <a:gd name="T115" fmla="*/ 2147483647 h 270"/>
              <a:gd name="T116" fmla="*/ 2147483647 w 140"/>
              <a:gd name="T117" fmla="*/ 2147483647 h 270"/>
              <a:gd name="T118" fmla="*/ 2147483647 w 140"/>
              <a:gd name="T119" fmla="*/ 2147483647 h 270"/>
              <a:gd name="T120" fmla="*/ 2147483647 w 140"/>
              <a:gd name="T121" fmla="*/ 2147483647 h 2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0" h="270">
                <a:moveTo>
                  <a:pt x="100" y="7"/>
                </a:moveTo>
                <a:lnTo>
                  <a:pt x="99" y="3"/>
                </a:lnTo>
                <a:lnTo>
                  <a:pt x="101" y="0"/>
                </a:lnTo>
                <a:lnTo>
                  <a:pt x="100" y="7"/>
                </a:lnTo>
                <a:close/>
                <a:moveTo>
                  <a:pt x="99" y="15"/>
                </a:moveTo>
                <a:lnTo>
                  <a:pt x="98" y="25"/>
                </a:lnTo>
                <a:lnTo>
                  <a:pt x="96" y="24"/>
                </a:lnTo>
                <a:lnTo>
                  <a:pt x="97" y="14"/>
                </a:lnTo>
                <a:lnTo>
                  <a:pt x="95" y="17"/>
                </a:lnTo>
                <a:lnTo>
                  <a:pt x="92" y="13"/>
                </a:lnTo>
                <a:lnTo>
                  <a:pt x="97" y="11"/>
                </a:lnTo>
                <a:lnTo>
                  <a:pt x="93" y="7"/>
                </a:lnTo>
                <a:lnTo>
                  <a:pt x="97" y="3"/>
                </a:lnTo>
                <a:lnTo>
                  <a:pt x="97" y="8"/>
                </a:lnTo>
                <a:lnTo>
                  <a:pt x="101" y="8"/>
                </a:lnTo>
                <a:lnTo>
                  <a:pt x="99" y="15"/>
                </a:lnTo>
                <a:close/>
                <a:moveTo>
                  <a:pt x="75" y="52"/>
                </a:moveTo>
                <a:lnTo>
                  <a:pt x="68" y="50"/>
                </a:lnTo>
                <a:lnTo>
                  <a:pt x="68" y="46"/>
                </a:lnTo>
                <a:lnTo>
                  <a:pt x="72" y="46"/>
                </a:lnTo>
                <a:lnTo>
                  <a:pt x="75" y="52"/>
                </a:lnTo>
                <a:close/>
                <a:moveTo>
                  <a:pt x="16" y="77"/>
                </a:moveTo>
                <a:lnTo>
                  <a:pt x="16" y="70"/>
                </a:lnTo>
                <a:lnTo>
                  <a:pt x="18" y="73"/>
                </a:lnTo>
                <a:lnTo>
                  <a:pt x="20" y="67"/>
                </a:lnTo>
                <a:lnTo>
                  <a:pt x="27" y="62"/>
                </a:lnTo>
                <a:lnTo>
                  <a:pt x="28" y="65"/>
                </a:lnTo>
                <a:lnTo>
                  <a:pt x="26" y="70"/>
                </a:lnTo>
                <a:lnTo>
                  <a:pt x="28" y="70"/>
                </a:lnTo>
                <a:lnTo>
                  <a:pt x="22" y="74"/>
                </a:lnTo>
                <a:lnTo>
                  <a:pt x="25" y="73"/>
                </a:lnTo>
                <a:lnTo>
                  <a:pt x="24" y="77"/>
                </a:lnTo>
                <a:lnTo>
                  <a:pt x="21" y="78"/>
                </a:lnTo>
                <a:lnTo>
                  <a:pt x="21" y="74"/>
                </a:lnTo>
                <a:lnTo>
                  <a:pt x="21" y="79"/>
                </a:lnTo>
                <a:lnTo>
                  <a:pt x="17" y="83"/>
                </a:lnTo>
                <a:lnTo>
                  <a:pt x="15" y="80"/>
                </a:lnTo>
                <a:lnTo>
                  <a:pt x="19" y="78"/>
                </a:lnTo>
                <a:lnTo>
                  <a:pt x="16" y="77"/>
                </a:lnTo>
                <a:close/>
                <a:moveTo>
                  <a:pt x="13" y="89"/>
                </a:moveTo>
                <a:lnTo>
                  <a:pt x="9" y="87"/>
                </a:lnTo>
                <a:lnTo>
                  <a:pt x="14" y="84"/>
                </a:lnTo>
                <a:lnTo>
                  <a:pt x="15" y="85"/>
                </a:lnTo>
                <a:lnTo>
                  <a:pt x="13" y="89"/>
                </a:lnTo>
                <a:close/>
                <a:moveTo>
                  <a:pt x="20" y="92"/>
                </a:moveTo>
                <a:lnTo>
                  <a:pt x="22" y="87"/>
                </a:lnTo>
                <a:lnTo>
                  <a:pt x="25" y="89"/>
                </a:lnTo>
                <a:lnTo>
                  <a:pt x="26" y="84"/>
                </a:lnTo>
                <a:lnTo>
                  <a:pt x="29" y="94"/>
                </a:lnTo>
                <a:lnTo>
                  <a:pt x="36" y="95"/>
                </a:lnTo>
                <a:lnTo>
                  <a:pt x="30" y="101"/>
                </a:lnTo>
                <a:lnTo>
                  <a:pt x="30" y="97"/>
                </a:lnTo>
                <a:lnTo>
                  <a:pt x="26" y="98"/>
                </a:lnTo>
                <a:lnTo>
                  <a:pt x="24" y="94"/>
                </a:lnTo>
                <a:lnTo>
                  <a:pt x="26" y="95"/>
                </a:lnTo>
                <a:lnTo>
                  <a:pt x="20" y="92"/>
                </a:lnTo>
                <a:close/>
                <a:moveTo>
                  <a:pt x="13" y="100"/>
                </a:moveTo>
                <a:lnTo>
                  <a:pt x="11" y="99"/>
                </a:lnTo>
                <a:lnTo>
                  <a:pt x="10" y="92"/>
                </a:lnTo>
                <a:lnTo>
                  <a:pt x="13" y="93"/>
                </a:lnTo>
                <a:lnTo>
                  <a:pt x="13" y="100"/>
                </a:lnTo>
                <a:close/>
                <a:moveTo>
                  <a:pt x="29" y="111"/>
                </a:moveTo>
                <a:lnTo>
                  <a:pt x="36" y="118"/>
                </a:lnTo>
                <a:lnTo>
                  <a:pt x="26" y="121"/>
                </a:lnTo>
                <a:lnTo>
                  <a:pt x="30" y="118"/>
                </a:lnTo>
                <a:lnTo>
                  <a:pt x="28" y="118"/>
                </a:lnTo>
                <a:lnTo>
                  <a:pt x="30" y="115"/>
                </a:lnTo>
                <a:lnTo>
                  <a:pt x="26" y="114"/>
                </a:lnTo>
                <a:lnTo>
                  <a:pt x="29" y="111"/>
                </a:lnTo>
                <a:close/>
                <a:moveTo>
                  <a:pt x="31" y="133"/>
                </a:moveTo>
                <a:lnTo>
                  <a:pt x="29" y="130"/>
                </a:lnTo>
                <a:lnTo>
                  <a:pt x="35" y="124"/>
                </a:lnTo>
                <a:lnTo>
                  <a:pt x="31" y="133"/>
                </a:lnTo>
                <a:close/>
                <a:moveTo>
                  <a:pt x="27" y="138"/>
                </a:moveTo>
                <a:lnTo>
                  <a:pt x="27" y="133"/>
                </a:lnTo>
                <a:lnTo>
                  <a:pt x="24" y="134"/>
                </a:lnTo>
                <a:lnTo>
                  <a:pt x="29" y="130"/>
                </a:lnTo>
                <a:lnTo>
                  <a:pt x="30" y="136"/>
                </a:lnTo>
                <a:lnTo>
                  <a:pt x="27" y="138"/>
                </a:lnTo>
                <a:close/>
                <a:moveTo>
                  <a:pt x="43" y="142"/>
                </a:moveTo>
                <a:lnTo>
                  <a:pt x="40" y="136"/>
                </a:lnTo>
                <a:lnTo>
                  <a:pt x="43" y="136"/>
                </a:lnTo>
                <a:lnTo>
                  <a:pt x="43" y="142"/>
                </a:lnTo>
                <a:close/>
                <a:moveTo>
                  <a:pt x="13" y="151"/>
                </a:moveTo>
                <a:lnTo>
                  <a:pt x="30" y="148"/>
                </a:lnTo>
                <a:lnTo>
                  <a:pt x="35" y="157"/>
                </a:lnTo>
                <a:lnTo>
                  <a:pt x="32" y="163"/>
                </a:lnTo>
                <a:lnTo>
                  <a:pt x="37" y="161"/>
                </a:lnTo>
                <a:lnTo>
                  <a:pt x="39" y="166"/>
                </a:lnTo>
                <a:lnTo>
                  <a:pt x="37" y="168"/>
                </a:lnTo>
                <a:lnTo>
                  <a:pt x="35" y="163"/>
                </a:lnTo>
                <a:lnTo>
                  <a:pt x="37" y="170"/>
                </a:lnTo>
                <a:lnTo>
                  <a:pt x="30" y="176"/>
                </a:lnTo>
                <a:lnTo>
                  <a:pt x="27" y="175"/>
                </a:lnTo>
                <a:lnTo>
                  <a:pt x="22" y="176"/>
                </a:lnTo>
                <a:lnTo>
                  <a:pt x="16" y="167"/>
                </a:lnTo>
                <a:lnTo>
                  <a:pt x="13" y="174"/>
                </a:lnTo>
                <a:lnTo>
                  <a:pt x="9" y="174"/>
                </a:lnTo>
                <a:lnTo>
                  <a:pt x="0" y="167"/>
                </a:lnTo>
                <a:lnTo>
                  <a:pt x="6" y="163"/>
                </a:lnTo>
                <a:lnTo>
                  <a:pt x="3" y="160"/>
                </a:lnTo>
                <a:lnTo>
                  <a:pt x="9" y="159"/>
                </a:lnTo>
                <a:lnTo>
                  <a:pt x="13" y="151"/>
                </a:lnTo>
                <a:close/>
                <a:moveTo>
                  <a:pt x="54" y="198"/>
                </a:moveTo>
                <a:lnTo>
                  <a:pt x="51" y="191"/>
                </a:lnTo>
                <a:lnTo>
                  <a:pt x="58" y="194"/>
                </a:lnTo>
                <a:lnTo>
                  <a:pt x="54" y="198"/>
                </a:lnTo>
                <a:close/>
                <a:moveTo>
                  <a:pt x="97" y="256"/>
                </a:moveTo>
                <a:lnTo>
                  <a:pt x="93" y="254"/>
                </a:lnTo>
                <a:lnTo>
                  <a:pt x="100" y="252"/>
                </a:lnTo>
                <a:lnTo>
                  <a:pt x="97" y="256"/>
                </a:lnTo>
                <a:close/>
                <a:moveTo>
                  <a:pt x="134" y="244"/>
                </a:moveTo>
                <a:lnTo>
                  <a:pt x="119" y="252"/>
                </a:lnTo>
                <a:lnTo>
                  <a:pt x="100" y="250"/>
                </a:lnTo>
                <a:lnTo>
                  <a:pt x="81" y="256"/>
                </a:lnTo>
                <a:lnTo>
                  <a:pt x="74" y="253"/>
                </a:lnTo>
                <a:lnTo>
                  <a:pt x="67" y="255"/>
                </a:lnTo>
                <a:lnTo>
                  <a:pt x="63" y="264"/>
                </a:lnTo>
                <a:lnTo>
                  <a:pt x="53" y="261"/>
                </a:lnTo>
                <a:lnTo>
                  <a:pt x="44" y="265"/>
                </a:lnTo>
                <a:lnTo>
                  <a:pt x="42" y="270"/>
                </a:lnTo>
                <a:lnTo>
                  <a:pt x="38" y="266"/>
                </a:lnTo>
                <a:lnTo>
                  <a:pt x="34" y="267"/>
                </a:lnTo>
                <a:lnTo>
                  <a:pt x="48" y="256"/>
                </a:lnTo>
                <a:lnTo>
                  <a:pt x="56" y="243"/>
                </a:lnTo>
                <a:lnTo>
                  <a:pt x="72" y="242"/>
                </a:lnTo>
                <a:lnTo>
                  <a:pt x="82" y="229"/>
                </a:lnTo>
                <a:lnTo>
                  <a:pt x="68" y="238"/>
                </a:lnTo>
                <a:lnTo>
                  <a:pt x="61" y="233"/>
                </a:lnTo>
                <a:lnTo>
                  <a:pt x="56" y="235"/>
                </a:lnTo>
                <a:lnTo>
                  <a:pt x="58" y="232"/>
                </a:lnTo>
                <a:lnTo>
                  <a:pt x="51" y="230"/>
                </a:lnTo>
                <a:lnTo>
                  <a:pt x="45" y="233"/>
                </a:lnTo>
                <a:lnTo>
                  <a:pt x="44" y="233"/>
                </a:lnTo>
                <a:lnTo>
                  <a:pt x="47" y="230"/>
                </a:lnTo>
                <a:lnTo>
                  <a:pt x="41" y="230"/>
                </a:lnTo>
                <a:lnTo>
                  <a:pt x="43" y="229"/>
                </a:lnTo>
                <a:lnTo>
                  <a:pt x="41" y="226"/>
                </a:lnTo>
                <a:lnTo>
                  <a:pt x="57" y="216"/>
                </a:lnTo>
                <a:lnTo>
                  <a:pt x="57" y="203"/>
                </a:lnTo>
                <a:lnTo>
                  <a:pt x="48" y="206"/>
                </a:lnTo>
                <a:lnTo>
                  <a:pt x="56" y="196"/>
                </a:lnTo>
                <a:lnTo>
                  <a:pt x="77" y="192"/>
                </a:lnTo>
                <a:lnTo>
                  <a:pt x="74" y="192"/>
                </a:lnTo>
                <a:lnTo>
                  <a:pt x="71" y="187"/>
                </a:lnTo>
                <a:lnTo>
                  <a:pt x="75" y="184"/>
                </a:lnTo>
                <a:lnTo>
                  <a:pt x="72" y="179"/>
                </a:lnTo>
                <a:lnTo>
                  <a:pt x="76" y="172"/>
                </a:lnTo>
                <a:lnTo>
                  <a:pt x="70" y="175"/>
                </a:lnTo>
                <a:lnTo>
                  <a:pt x="64" y="165"/>
                </a:lnTo>
                <a:lnTo>
                  <a:pt x="68" y="156"/>
                </a:lnTo>
                <a:lnTo>
                  <a:pt x="72" y="153"/>
                </a:lnTo>
                <a:lnTo>
                  <a:pt x="65" y="153"/>
                </a:lnTo>
                <a:lnTo>
                  <a:pt x="59" y="159"/>
                </a:lnTo>
                <a:lnTo>
                  <a:pt x="53" y="155"/>
                </a:lnTo>
                <a:lnTo>
                  <a:pt x="53" y="161"/>
                </a:lnTo>
                <a:lnTo>
                  <a:pt x="47" y="156"/>
                </a:lnTo>
                <a:lnTo>
                  <a:pt x="45" y="158"/>
                </a:lnTo>
                <a:lnTo>
                  <a:pt x="47" y="162"/>
                </a:lnTo>
                <a:lnTo>
                  <a:pt x="43" y="153"/>
                </a:lnTo>
                <a:lnTo>
                  <a:pt x="50" y="141"/>
                </a:lnTo>
                <a:lnTo>
                  <a:pt x="46" y="135"/>
                </a:lnTo>
                <a:lnTo>
                  <a:pt x="47" y="129"/>
                </a:lnTo>
                <a:lnTo>
                  <a:pt x="52" y="130"/>
                </a:lnTo>
                <a:lnTo>
                  <a:pt x="47" y="128"/>
                </a:lnTo>
                <a:lnTo>
                  <a:pt x="47" y="125"/>
                </a:lnTo>
                <a:lnTo>
                  <a:pt x="45" y="131"/>
                </a:lnTo>
                <a:lnTo>
                  <a:pt x="40" y="131"/>
                </a:lnTo>
                <a:lnTo>
                  <a:pt x="44" y="122"/>
                </a:lnTo>
                <a:lnTo>
                  <a:pt x="39" y="127"/>
                </a:lnTo>
                <a:lnTo>
                  <a:pt x="37" y="144"/>
                </a:lnTo>
                <a:lnTo>
                  <a:pt x="33" y="145"/>
                </a:lnTo>
                <a:lnTo>
                  <a:pt x="37" y="119"/>
                </a:lnTo>
                <a:lnTo>
                  <a:pt x="44" y="114"/>
                </a:lnTo>
                <a:lnTo>
                  <a:pt x="39" y="115"/>
                </a:lnTo>
                <a:lnTo>
                  <a:pt x="43" y="107"/>
                </a:lnTo>
                <a:lnTo>
                  <a:pt x="35" y="115"/>
                </a:lnTo>
                <a:lnTo>
                  <a:pt x="30" y="112"/>
                </a:lnTo>
                <a:lnTo>
                  <a:pt x="37" y="110"/>
                </a:lnTo>
                <a:lnTo>
                  <a:pt x="28" y="110"/>
                </a:lnTo>
                <a:lnTo>
                  <a:pt x="36" y="106"/>
                </a:lnTo>
                <a:lnTo>
                  <a:pt x="32" y="105"/>
                </a:lnTo>
                <a:lnTo>
                  <a:pt x="37" y="102"/>
                </a:lnTo>
                <a:lnTo>
                  <a:pt x="34" y="99"/>
                </a:lnTo>
                <a:lnTo>
                  <a:pt x="39" y="99"/>
                </a:lnTo>
                <a:lnTo>
                  <a:pt x="36" y="98"/>
                </a:lnTo>
                <a:lnTo>
                  <a:pt x="39" y="96"/>
                </a:lnTo>
                <a:lnTo>
                  <a:pt x="36" y="93"/>
                </a:lnTo>
                <a:lnTo>
                  <a:pt x="39" y="91"/>
                </a:lnTo>
                <a:lnTo>
                  <a:pt x="33" y="93"/>
                </a:lnTo>
                <a:lnTo>
                  <a:pt x="33" y="87"/>
                </a:lnTo>
                <a:lnTo>
                  <a:pt x="37" y="88"/>
                </a:lnTo>
                <a:lnTo>
                  <a:pt x="33" y="85"/>
                </a:lnTo>
                <a:lnTo>
                  <a:pt x="33" y="81"/>
                </a:lnTo>
                <a:lnTo>
                  <a:pt x="43" y="80"/>
                </a:lnTo>
                <a:lnTo>
                  <a:pt x="39" y="74"/>
                </a:lnTo>
                <a:lnTo>
                  <a:pt x="41" y="74"/>
                </a:lnTo>
                <a:lnTo>
                  <a:pt x="39" y="69"/>
                </a:lnTo>
                <a:lnTo>
                  <a:pt x="44" y="69"/>
                </a:lnTo>
                <a:lnTo>
                  <a:pt x="43" y="66"/>
                </a:lnTo>
                <a:lnTo>
                  <a:pt x="45" y="59"/>
                </a:lnTo>
                <a:lnTo>
                  <a:pt x="49" y="61"/>
                </a:lnTo>
                <a:lnTo>
                  <a:pt x="48" y="64"/>
                </a:lnTo>
                <a:lnTo>
                  <a:pt x="51" y="61"/>
                </a:lnTo>
                <a:lnTo>
                  <a:pt x="73" y="58"/>
                </a:lnTo>
                <a:lnTo>
                  <a:pt x="71" y="66"/>
                </a:lnTo>
                <a:lnTo>
                  <a:pt x="68" y="69"/>
                </a:lnTo>
                <a:lnTo>
                  <a:pt x="59" y="79"/>
                </a:lnTo>
                <a:lnTo>
                  <a:pt x="62" y="80"/>
                </a:lnTo>
                <a:lnTo>
                  <a:pt x="53" y="87"/>
                </a:lnTo>
                <a:lnTo>
                  <a:pt x="86" y="84"/>
                </a:lnTo>
                <a:lnTo>
                  <a:pt x="90" y="90"/>
                </a:lnTo>
                <a:lnTo>
                  <a:pt x="80" y="113"/>
                </a:lnTo>
                <a:lnTo>
                  <a:pt x="69" y="119"/>
                </a:lnTo>
                <a:lnTo>
                  <a:pt x="75" y="116"/>
                </a:lnTo>
                <a:lnTo>
                  <a:pt x="79" y="121"/>
                </a:lnTo>
                <a:lnTo>
                  <a:pt x="63" y="127"/>
                </a:lnTo>
                <a:lnTo>
                  <a:pt x="72" y="129"/>
                </a:lnTo>
                <a:lnTo>
                  <a:pt x="78" y="126"/>
                </a:lnTo>
                <a:lnTo>
                  <a:pt x="93" y="138"/>
                </a:lnTo>
                <a:lnTo>
                  <a:pt x="97" y="159"/>
                </a:lnTo>
                <a:lnTo>
                  <a:pt x="115" y="174"/>
                </a:lnTo>
                <a:lnTo>
                  <a:pt x="113" y="177"/>
                </a:lnTo>
                <a:lnTo>
                  <a:pt x="117" y="187"/>
                </a:lnTo>
                <a:lnTo>
                  <a:pt x="113" y="186"/>
                </a:lnTo>
                <a:lnTo>
                  <a:pt x="119" y="191"/>
                </a:lnTo>
                <a:lnTo>
                  <a:pt x="120" y="199"/>
                </a:lnTo>
                <a:lnTo>
                  <a:pt x="116" y="203"/>
                </a:lnTo>
                <a:lnTo>
                  <a:pt x="121" y="206"/>
                </a:lnTo>
                <a:lnTo>
                  <a:pt x="123" y="202"/>
                </a:lnTo>
                <a:lnTo>
                  <a:pt x="128" y="202"/>
                </a:lnTo>
                <a:lnTo>
                  <a:pt x="139" y="207"/>
                </a:lnTo>
                <a:lnTo>
                  <a:pt x="140" y="213"/>
                </a:lnTo>
                <a:lnTo>
                  <a:pt x="138" y="222"/>
                </a:lnTo>
                <a:lnTo>
                  <a:pt x="135" y="226"/>
                </a:lnTo>
                <a:lnTo>
                  <a:pt x="132" y="224"/>
                </a:lnTo>
                <a:lnTo>
                  <a:pt x="134" y="228"/>
                </a:lnTo>
                <a:lnTo>
                  <a:pt x="125" y="231"/>
                </a:lnTo>
                <a:lnTo>
                  <a:pt x="129" y="230"/>
                </a:lnTo>
                <a:lnTo>
                  <a:pt x="129" y="233"/>
                </a:lnTo>
                <a:lnTo>
                  <a:pt x="121" y="237"/>
                </a:lnTo>
                <a:lnTo>
                  <a:pt x="135" y="238"/>
                </a:lnTo>
                <a:lnTo>
                  <a:pt x="135" y="243"/>
                </a:lnTo>
                <a:lnTo>
                  <a:pt x="134" y="244"/>
                </a:lnTo>
                <a:close/>
              </a:path>
            </a:pathLst>
          </a:custGeom>
          <a:solidFill>
            <a:srgbClr val="2B5885"/>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grpSp>
        <p:nvGrpSpPr>
          <p:cNvPr id="87" name="Group 84"/>
          <p:cNvGrpSpPr>
            <a:grpSpLocks/>
          </p:cNvGrpSpPr>
          <p:nvPr/>
        </p:nvGrpSpPr>
        <p:grpSpPr bwMode="auto">
          <a:xfrm>
            <a:off x="4733977" y="1430005"/>
            <a:ext cx="609600" cy="1652587"/>
            <a:chOff x="3031" y="1105"/>
            <a:chExt cx="371" cy="1005"/>
          </a:xfrm>
        </p:grpSpPr>
        <p:sp>
          <p:nvSpPr>
            <p:cNvPr id="88" name="Freeform 85"/>
            <p:cNvSpPr>
              <a:spLocks noChangeAspect="1" noEditPoints="1"/>
            </p:cNvSpPr>
            <p:nvPr/>
          </p:nvSpPr>
          <p:spPr bwMode="auto">
            <a:xfrm>
              <a:off x="3110" y="1105"/>
              <a:ext cx="207" cy="313"/>
            </a:xfrm>
            <a:custGeom>
              <a:avLst/>
              <a:gdLst>
                <a:gd name="T0" fmla="*/ 2 w 272"/>
                <a:gd name="T1" fmla="*/ 2 h 409"/>
                <a:gd name="T2" fmla="*/ 2 w 272"/>
                <a:gd name="T3" fmla="*/ 2 h 409"/>
                <a:gd name="T4" fmla="*/ 2 w 272"/>
                <a:gd name="T5" fmla="*/ 0 h 409"/>
                <a:gd name="T6" fmla="*/ 2 w 272"/>
                <a:gd name="T7" fmla="*/ 2 h 409"/>
                <a:gd name="T8" fmla="*/ 2 w 272"/>
                <a:gd name="T9" fmla="*/ 2 h 409"/>
                <a:gd name="T10" fmla="*/ 2 w 272"/>
                <a:gd name="T11" fmla="*/ 2 h 409"/>
                <a:gd name="T12" fmla="*/ 2 w 272"/>
                <a:gd name="T13" fmla="*/ 2 h 409"/>
                <a:gd name="T14" fmla="*/ 2 w 272"/>
                <a:gd name="T15" fmla="*/ 2 h 409"/>
                <a:gd name="T16" fmla="*/ 2 w 272"/>
                <a:gd name="T17" fmla="*/ 2 h 409"/>
                <a:gd name="T18" fmla="*/ 2 w 272"/>
                <a:gd name="T19" fmla="*/ 2 h 409"/>
                <a:gd name="T20" fmla="*/ 2 w 272"/>
                <a:gd name="T21" fmla="*/ 2 h 409"/>
                <a:gd name="T22" fmla="*/ 2 w 272"/>
                <a:gd name="T23" fmla="*/ 2 h 409"/>
                <a:gd name="T24" fmla="*/ 2 w 272"/>
                <a:gd name="T25" fmla="*/ 2 h 409"/>
                <a:gd name="T26" fmla="*/ 2 w 272"/>
                <a:gd name="T27" fmla="*/ 2 h 409"/>
                <a:gd name="T28" fmla="*/ 2 w 272"/>
                <a:gd name="T29" fmla="*/ 2 h 409"/>
                <a:gd name="T30" fmla="*/ 2 w 272"/>
                <a:gd name="T31" fmla="*/ 2 h 409"/>
                <a:gd name="T32" fmla="*/ 2 w 272"/>
                <a:gd name="T33" fmla="*/ 2 h 409"/>
                <a:gd name="T34" fmla="*/ 2 w 272"/>
                <a:gd name="T35" fmla="*/ 2 h 409"/>
                <a:gd name="T36" fmla="*/ 2 w 272"/>
                <a:gd name="T37" fmla="*/ 2 h 409"/>
                <a:gd name="T38" fmla="*/ 2 w 272"/>
                <a:gd name="T39" fmla="*/ 2 h 409"/>
                <a:gd name="T40" fmla="*/ 2 w 272"/>
                <a:gd name="T41" fmla="*/ 2 h 409"/>
                <a:gd name="T42" fmla="*/ 2 w 272"/>
                <a:gd name="T43" fmla="*/ 2 h 409"/>
                <a:gd name="T44" fmla="*/ 2 w 272"/>
                <a:gd name="T45" fmla="*/ 2 h 409"/>
                <a:gd name="T46" fmla="*/ 2 w 272"/>
                <a:gd name="T47" fmla="*/ 2 h 409"/>
                <a:gd name="T48" fmla="*/ 2 w 272"/>
                <a:gd name="T49" fmla="*/ 2 h 409"/>
                <a:gd name="T50" fmla="*/ 2 w 272"/>
                <a:gd name="T51" fmla="*/ 2 h 409"/>
                <a:gd name="T52" fmla="*/ 2 w 272"/>
                <a:gd name="T53" fmla="*/ 2 h 409"/>
                <a:gd name="T54" fmla="*/ 2 w 272"/>
                <a:gd name="T55" fmla="*/ 2 h 409"/>
                <a:gd name="T56" fmla="*/ 2 w 272"/>
                <a:gd name="T57" fmla="*/ 2 h 409"/>
                <a:gd name="T58" fmla="*/ 2 w 272"/>
                <a:gd name="T59" fmla="*/ 2 h 409"/>
                <a:gd name="T60" fmla="*/ 2 w 272"/>
                <a:gd name="T61" fmla="*/ 2 h 409"/>
                <a:gd name="T62" fmla="*/ 2 w 272"/>
                <a:gd name="T63" fmla="*/ 2 h 409"/>
                <a:gd name="T64" fmla="*/ 2 w 272"/>
                <a:gd name="T65" fmla="*/ 2 h 409"/>
                <a:gd name="T66" fmla="*/ 2 w 272"/>
                <a:gd name="T67" fmla="*/ 2 h 409"/>
                <a:gd name="T68" fmla="*/ 2 w 272"/>
                <a:gd name="T69" fmla="*/ 2 h 409"/>
                <a:gd name="T70" fmla="*/ 2 w 272"/>
                <a:gd name="T71" fmla="*/ 2 h 409"/>
                <a:gd name="T72" fmla="*/ 2 w 272"/>
                <a:gd name="T73" fmla="*/ 2 h 409"/>
                <a:gd name="T74" fmla="*/ 2 w 272"/>
                <a:gd name="T75" fmla="*/ 2 h 409"/>
                <a:gd name="T76" fmla="*/ 2 w 272"/>
                <a:gd name="T77" fmla="*/ 2 h 409"/>
                <a:gd name="T78" fmla="*/ 2 w 272"/>
                <a:gd name="T79" fmla="*/ 2 h 409"/>
                <a:gd name="T80" fmla="*/ 2 w 272"/>
                <a:gd name="T81" fmla="*/ 2 h 409"/>
                <a:gd name="T82" fmla="*/ 2 w 272"/>
                <a:gd name="T83" fmla="*/ 2 h 409"/>
                <a:gd name="T84" fmla="*/ 2 w 272"/>
                <a:gd name="T85" fmla="*/ 2 h 409"/>
                <a:gd name="T86" fmla="*/ 2 w 272"/>
                <a:gd name="T87" fmla="*/ 2 h 409"/>
                <a:gd name="T88" fmla="*/ 2 w 272"/>
                <a:gd name="T89" fmla="*/ 2 h 409"/>
                <a:gd name="T90" fmla="*/ 2 w 272"/>
                <a:gd name="T91" fmla="*/ 2 h 409"/>
                <a:gd name="T92" fmla="*/ 2 w 272"/>
                <a:gd name="T93" fmla="*/ 2 h 409"/>
                <a:gd name="T94" fmla="*/ 2 w 272"/>
                <a:gd name="T95" fmla="*/ 2 h 409"/>
                <a:gd name="T96" fmla="*/ 2 w 272"/>
                <a:gd name="T97" fmla="*/ 2 h 409"/>
                <a:gd name="T98" fmla="*/ 2 w 272"/>
                <a:gd name="T99" fmla="*/ 2 h 409"/>
                <a:gd name="T100" fmla="*/ 2 w 272"/>
                <a:gd name="T101" fmla="*/ 2 h 409"/>
                <a:gd name="T102" fmla="*/ 2 w 272"/>
                <a:gd name="T103" fmla="*/ 2 h 409"/>
                <a:gd name="T104" fmla="*/ 2 w 272"/>
                <a:gd name="T105" fmla="*/ 2 h 409"/>
                <a:gd name="T106" fmla="*/ 2 w 272"/>
                <a:gd name="T107" fmla="*/ 2 h 409"/>
                <a:gd name="T108" fmla="*/ 2 w 272"/>
                <a:gd name="T109" fmla="*/ 2 h 409"/>
                <a:gd name="T110" fmla="*/ 2 w 272"/>
                <a:gd name="T111" fmla="*/ 2 h 409"/>
                <a:gd name="T112" fmla="*/ 2 w 272"/>
                <a:gd name="T113" fmla="*/ 2 h 40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2" h="409">
                  <a:moveTo>
                    <a:pt x="118" y="45"/>
                  </a:moveTo>
                  <a:lnTo>
                    <a:pt x="103" y="32"/>
                  </a:lnTo>
                  <a:lnTo>
                    <a:pt x="125" y="35"/>
                  </a:lnTo>
                  <a:lnTo>
                    <a:pt x="129" y="30"/>
                  </a:lnTo>
                  <a:lnTo>
                    <a:pt x="121" y="14"/>
                  </a:lnTo>
                  <a:lnTo>
                    <a:pt x="132" y="25"/>
                  </a:lnTo>
                  <a:lnTo>
                    <a:pt x="134" y="11"/>
                  </a:lnTo>
                  <a:lnTo>
                    <a:pt x="127" y="7"/>
                  </a:lnTo>
                  <a:lnTo>
                    <a:pt x="130" y="0"/>
                  </a:lnTo>
                  <a:lnTo>
                    <a:pt x="147" y="25"/>
                  </a:lnTo>
                  <a:lnTo>
                    <a:pt x="161" y="20"/>
                  </a:lnTo>
                  <a:lnTo>
                    <a:pt x="158" y="32"/>
                  </a:lnTo>
                  <a:lnTo>
                    <a:pt x="168" y="42"/>
                  </a:lnTo>
                  <a:lnTo>
                    <a:pt x="171" y="18"/>
                  </a:lnTo>
                  <a:lnTo>
                    <a:pt x="168" y="8"/>
                  </a:lnTo>
                  <a:lnTo>
                    <a:pt x="174" y="16"/>
                  </a:lnTo>
                  <a:lnTo>
                    <a:pt x="176" y="1"/>
                  </a:lnTo>
                  <a:lnTo>
                    <a:pt x="182" y="7"/>
                  </a:lnTo>
                  <a:lnTo>
                    <a:pt x="179" y="10"/>
                  </a:lnTo>
                  <a:lnTo>
                    <a:pt x="182" y="14"/>
                  </a:lnTo>
                  <a:lnTo>
                    <a:pt x="178" y="22"/>
                  </a:lnTo>
                  <a:lnTo>
                    <a:pt x="179" y="33"/>
                  </a:lnTo>
                  <a:lnTo>
                    <a:pt x="196" y="12"/>
                  </a:lnTo>
                  <a:lnTo>
                    <a:pt x="237" y="35"/>
                  </a:lnTo>
                  <a:lnTo>
                    <a:pt x="236" y="53"/>
                  </a:lnTo>
                  <a:lnTo>
                    <a:pt x="217" y="73"/>
                  </a:lnTo>
                  <a:lnTo>
                    <a:pt x="220" y="81"/>
                  </a:lnTo>
                  <a:lnTo>
                    <a:pt x="216" y="89"/>
                  </a:lnTo>
                  <a:lnTo>
                    <a:pt x="188" y="107"/>
                  </a:lnTo>
                  <a:lnTo>
                    <a:pt x="174" y="101"/>
                  </a:lnTo>
                  <a:lnTo>
                    <a:pt x="173" y="93"/>
                  </a:lnTo>
                  <a:lnTo>
                    <a:pt x="175" y="89"/>
                  </a:lnTo>
                  <a:lnTo>
                    <a:pt x="148" y="92"/>
                  </a:lnTo>
                  <a:lnTo>
                    <a:pt x="130" y="78"/>
                  </a:lnTo>
                  <a:lnTo>
                    <a:pt x="151" y="77"/>
                  </a:lnTo>
                  <a:lnTo>
                    <a:pt x="141" y="68"/>
                  </a:lnTo>
                  <a:lnTo>
                    <a:pt x="168" y="59"/>
                  </a:lnTo>
                  <a:lnTo>
                    <a:pt x="117" y="65"/>
                  </a:lnTo>
                  <a:lnTo>
                    <a:pt x="109" y="50"/>
                  </a:lnTo>
                  <a:lnTo>
                    <a:pt x="118" y="45"/>
                  </a:lnTo>
                  <a:close/>
                  <a:moveTo>
                    <a:pt x="113" y="22"/>
                  </a:moveTo>
                  <a:lnTo>
                    <a:pt x="108" y="18"/>
                  </a:lnTo>
                  <a:lnTo>
                    <a:pt x="115" y="14"/>
                  </a:lnTo>
                  <a:lnTo>
                    <a:pt x="117" y="17"/>
                  </a:lnTo>
                  <a:lnTo>
                    <a:pt x="113" y="22"/>
                  </a:lnTo>
                  <a:close/>
                  <a:moveTo>
                    <a:pt x="51" y="100"/>
                  </a:moveTo>
                  <a:lnTo>
                    <a:pt x="52" y="94"/>
                  </a:lnTo>
                  <a:lnTo>
                    <a:pt x="48" y="79"/>
                  </a:lnTo>
                  <a:lnTo>
                    <a:pt x="61" y="60"/>
                  </a:lnTo>
                  <a:lnTo>
                    <a:pt x="68" y="74"/>
                  </a:lnTo>
                  <a:lnTo>
                    <a:pt x="75" y="102"/>
                  </a:lnTo>
                  <a:lnTo>
                    <a:pt x="74" y="112"/>
                  </a:lnTo>
                  <a:lnTo>
                    <a:pt x="84" y="127"/>
                  </a:lnTo>
                  <a:lnTo>
                    <a:pt x="73" y="61"/>
                  </a:lnTo>
                  <a:lnTo>
                    <a:pt x="80" y="54"/>
                  </a:lnTo>
                  <a:lnTo>
                    <a:pt x="78" y="45"/>
                  </a:lnTo>
                  <a:lnTo>
                    <a:pt x="83" y="37"/>
                  </a:lnTo>
                  <a:lnTo>
                    <a:pt x="108" y="64"/>
                  </a:lnTo>
                  <a:lnTo>
                    <a:pt x="102" y="92"/>
                  </a:lnTo>
                  <a:lnTo>
                    <a:pt x="111" y="72"/>
                  </a:lnTo>
                  <a:lnTo>
                    <a:pt x="119" y="86"/>
                  </a:lnTo>
                  <a:lnTo>
                    <a:pt x="120" y="108"/>
                  </a:lnTo>
                  <a:lnTo>
                    <a:pt x="157" y="132"/>
                  </a:lnTo>
                  <a:lnTo>
                    <a:pt x="155" y="145"/>
                  </a:lnTo>
                  <a:lnTo>
                    <a:pt x="120" y="160"/>
                  </a:lnTo>
                  <a:lnTo>
                    <a:pt x="122" y="185"/>
                  </a:lnTo>
                  <a:lnTo>
                    <a:pt x="113" y="189"/>
                  </a:lnTo>
                  <a:lnTo>
                    <a:pt x="111" y="223"/>
                  </a:lnTo>
                  <a:lnTo>
                    <a:pt x="103" y="225"/>
                  </a:lnTo>
                  <a:lnTo>
                    <a:pt x="97" y="254"/>
                  </a:lnTo>
                  <a:lnTo>
                    <a:pt x="94" y="253"/>
                  </a:lnTo>
                  <a:lnTo>
                    <a:pt x="97" y="259"/>
                  </a:lnTo>
                  <a:lnTo>
                    <a:pt x="91" y="268"/>
                  </a:lnTo>
                  <a:lnTo>
                    <a:pt x="95" y="275"/>
                  </a:lnTo>
                  <a:lnTo>
                    <a:pt x="92" y="282"/>
                  </a:lnTo>
                  <a:lnTo>
                    <a:pt x="71" y="264"/>
                  </a:lnTo>
                  <a:lnTo>
                    <a:pt x="86" y="256"/>
                  </a:lnTo>
                  <a:lnTo>
                    <a:pt x="57" y="246"/>
                  </a:lnTo>
                  <a:lnTo>
                    <a:pt x="49" y="223"/>
                  </a:lnTo>
                  <a:lnTo>
                    <a:pt x="82" y="229"/>
                  </a:lnTo>
                  <a:lnTo>
                    <a:pt x="60" y="214"/>
                  </a:lnTo>
                  <a:lnTo>
                    <a:pt x="92" y="196"/>
                  </a:lnTo>
                  <a:lnTo>
                    <a:pt x="49" y="210"/>
                  </a:lnTo>
                  <a:lnTo>
                    <a:pt x="46" y="209"/>
                  </a:lnTo>
                  <a:lnTo>
                    <a:pt x="44" y="188"/>
                  </a:lnTo>
                  <a:lnTo>
                    <a:pt x="55" y="194"/>
                  </a:lnTo>
                  <a:lnTo>
                    <a:pt x="53" y="184"/>
                  </a:lnTo>
                  <a:lnTo>
                    <a:pt x="64" y="184"/>
                  </a:lnTo>
                  <a:lnTo>
                    <a:pt x="75" y="168"/>
                  </a:lnTo>
                  <a:lnTo>
                    <a:pt x="96" y="162"/>
                  </a:lnTo>
                  <a:lnTo>
                    <a:pt x="83" y="160"/>
                  </a:lnTo>
                  <a:lnTo>
                    <a:pt x="90" y="144"/>
                  </a:lnTo>
                  <a:lnTo>
                    <a:pt x="71" y="160"/>
                  </a:lnTo>
                  <a:lnTo>
                    <a:pt x="67" y="150"/>
                  </a:lnTo>
                  <a:lnTo>
                    <a:pt x="71" y="147"/>
                  </a:lnTo>
                  <a:lnTo>
                    <a:pt x="69" y="131"/>
                  </a:lnTo>
                  <a:lnTo>
                    <a:pt x="64" y="149"/>
                  </a:lnTo>
                  <a:lnTo>
                    <a:pt x="57" y="143"/>
                  </a:lnTo>
                  <a:lnTo>
                    <a:pt x="56" y="157"/>
                  </a:lnTo>
                  <a:lnTo>
                    <a:pt x="60" y="164"/>
                  </a:lnTo>
                  <a:lnTo>
                    <a:pt x="36" y="177"/>
                  </a:lnTo>
                  <a:lnTo>
                    <a:pt x="27" y="158"/>
                  </a:lnTo>
                  <a:lnTo>
                    <a:pt x="38" y="153"/>
                  </a:lnTo>
                  <a:lnTo>
                    <a:pt x="20" y="147"/>
                  </a:lnTo>
                  <a:lnTo>
                    <a:pt x="16" y="139"/>
                  </a:lnTo>
                  <a:lnTo>
                    <a:pt x="20" y="133"/>
                  </a:lnTo>
                  <a:lnTo>
                    <a:pt x="12" y="123"/>
                  </a:lnTo>
                  <a:lnTo>
                    <a:pt x="29" y="127"/>
                  </a:lnTo>
                  <a:lnTo>
                    <a:pt x="18" y="115"/>
                  </a:lnTo>
                  <a:lnTo>
                    <a:pt x="23" y="98"/>
                  </a:lnTo>
                  <a:lnTo>
                    <a:pt x="16" y="96"/>
                  </a:lnTo>
                  <a:lnTo>
                    <a:pt x="18" y="108"/>
                  </a:lnTo>
                  <a:lnTo>
                    <a:pt x="11" y="113"/>
                  </a:lnTo>
                  <a:lnTo>
                    <a:pt x="3" y="78"/>
                  </a:lnTo>
                  <a:lnTo>
                    <a:pt x="10" y="77"/>
                  </a:lnTo>
                  <a:lnTo>
                    <a:pt x="5" y="74"/>
                  </a:lnTo>
                  <a:lnTo>
                    <a:pt x="12" y="71"/>
                  </a:lnTo>
                  <a:lnTo>
                    <a:pt x="10" y="60"/>
                  </a:lnTo>
                  <a:lnTo>
                    <a:pt x="17" y="56"/>
                  </a:lnTo>
                  <a:lnTo>
                    <a:pt x="26" y="69"/>
                  </a:lnTo>
                  <a:lnTo>
                    <a:pt x="24" y="56"/>
                  </a:lnTo>
                  <a:lnTo>
                    <a:pt x="48" y="52"/>
                  </a:lnTo>
                  <a:lnTo>
                    <a:pt x="49" y="56"/>
                  </a:lnTo>
                  <a:lnTo>
                    <a:pt x="48" y="64"/>
                  </a:lnTo>
                  <a:lnTo>
                    <a:pt x="28" y="77"/>
                  </a:lnTo>
                  <a:lnTo>
                    <a:pt x="42" y="75"/>
                  </a:lnTo>
                  <a:lnTo>
                    <a:pt x="39" y="84"/>
                  </a:lnTo>
                  <a:lnTo>
                    <a:pt x="51" y="100"/>
                  </a:lnTo>
                  <a:close/>
                  <a:moveTo>
                    <a:pt x="140" y="121"/>
                  </a:moveTo>
                  <a:lnTo>
                    <a:pt x="136" y="117"/>
                  </a:lnTo>
                  <a:lnTo>
                    <a:pt x="137" y="111"/>
                  </a:lnTo>
                  <a:lnTo>
                    <a:pt x="147" y="116"/>
                  </a:lnTo>
                  <a:lnTo>
                    <a:pt x="140" y="121"/>
                  </a:lnTo>
                  <a:close/>
                  <a:moveTo>
                    <a:pt x="250" y="134"/>
                  </a:moveTo>
                  <a:lnTo>
                    <a:pt x="254" y="124"/>
                  </a:lnTo>
                  <a:lnTo>
                    <a:pt x="272" y="128"/>
                  </a:lnTo>
                  <a:lnTo>
                    <a:pt x="250" y="134"/>
                  </a:lnTo>
                  <a:close/>
                  <a:moveTo>
                    <a:pt x="23" y="177"/>
                  </a:moveTo>
                  <a:lnTo>
                    <a:pt x="8" y="160"/>
                  </a:lnTo>
                  <a:lnTo>
                    <a:pt x="0" y="128"/>
                  </a:lnTo>
                  <a:lnTo>
                    <a:pt x="7" y="132"/>
                  </a:lnTo>
                  <a:lnTo>
                    <a:pt x="11" y="154"/>
                  </a:lnTo>
                  <a:lnTo>
                    <a:pt x="19" y="161"/>
                  </a:lnTo>
                  <a:lnTo>
                    <a:pt x="23" y="177"/>
                  </a:lnTo>
                  <a:close/>
                  <a:moveTo>
                    <a:pt x="230" y="147"/>
                  </a:moveTo>
                  <a:lnTo>
                    <a:pt x="226" y="136"/>
                  </a:lnTo>
                  <a:lnTo>
                    <a:pt x="234" y="142"/>
                  </a:lnTo>
                  <a:lnTo>
                    <a:pt x="230" y="147"/>
                  </a:lnTo>
                  <a:close/>
                  <a:moveTo>
                    <a:pt x="137" y="158"/>
                  </a:moveTo>
                  <a:lnTo>
                    <a:pt x="164" y="150"/>
                  </a:lnTo>
                  <a:lnTo>
                    <a:pt x="167" y="158"/>
                  </a:lnTo>
                  <a:lnTo>
                    <a:pt x="167" y="173"/>
                  </a:lnTo>
                  <a:lnTo>
                    <a:pt x="144" y="178"/>
                  </a:lnTo>
                  <a:lnTo>
                    <a:pt x="146" y="172"/>
                  </a:lnTo>
                  <a:lnTo>
                    <a:pt x="141" y="169"/>
                  </a:lnTo>
                  <a:lnTo>
                    <a:pt x="144" y="164"/>
                  </a:lnTo>
                  <a:lnTo>
                    <a:pt x="137" y="158"/>
                  </a:lnTo>
                  <a:close/>
                  <a:moveTo>
                    <a:pt x="173" y="240"/>
                  </a:moveTo>
                  <a:lnTo>
                    <a:pt x="169" y="240"/>
                  </a:lnTo>
                  <a:lnTo>
                    <a:pt x="169" y="230"/>
                  </a:lnTo>
                  <a:lnTo>
                    <a:pt x="174" y="221"/>
                  </a:lnTo>
                  <a:lnTo>
                    <a:pt x="147" y="228"/>
                  </a:lnTo>
                  <a:lnTo>
                    <a:pt x="158" y="197"/>
                  </a:lnTo>
                  <a:lnTo>
                    <a:pt x="148" y="183"/>
                  </a:lnTo>
                  <a:lnTo>
                    <a:pt x="177" y="174"/>
                  </a:lnTo>
                  <a:lnTo>
                    <a:pt x="184" y="180"/>
                  </a:lnTo>
                  <a:lnTo>
                    <a:pt x="179" y="192"/>
                  </a:lnTo>
                  <a:lnTo>
                    <a:pt x="204" y="208"/>
                  </a:lnTo>
                  <a:lnTo>
                    <a:pt x="173" y="240"/>
                  </a:lnTo>
                  <a:close/>
                  <a:moveTo>
                    <a:pt x="122" y="409"/>
                  </a:moveTo>
                  <a:lnTo>
                    <a:pt x="118" y="402"/>
                  </a:lnTo>
                  <a:lnTo>
                    <a:pt x="125" y="401"/>
                  </a:lnTo>
                  <a:lnTo>
                    <a:pt x="122" y="409"/>
                  </a:lnTo>
                  <a:close/>
                </a:path>
              </a:pathLst>
            </a:custGeom>
            <a:solidFill>
              <a:srgbClr val="2B5885"/>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89" name="Freeform 86"/>
            <p:cNvSpPr>
              <a:spLocks noEditPoints="1"/>
            </p:cNvSpPr>
            <p:nvPr/>
          </p:nvSpPr>
          <p:spPr bwMode="auto">
            <a:xfrm>
              <a:off x="3031" y="1667"/>
              <a:ext cx="371" cy="443"/>
            </a:xfrm>
            <a:custGeom>
              <a:avLst/>
              <a:gdLst>
                <a:gd name="T0" fmla="*/ 302 w 371"/>
                <a:gd name="T1" fmla="*/ 5 h 443"/>
                <a:gd name="T2" fmla="*/ 37 w 371"/>
                <a:gd name="T3" fmla="*/ 314 h 443"/>
                <a:gd name="T4" fmla="*/ 45 w 371"/>
                <a:gd name="T5" fmla="*/ 296 h 443"/>
                <a:gd name="T6" fmla="*/ 60 w 371"/>
                <a:gd name="T7" fmla="*/ 284 h 443"/>
                <a:gd name="T8" fmla="*/ 93 w 371"/>
                <a:gd name="T9" fmla="*/ 267 h 443"/>
                <a:gd name="T10" fmla="*/ 75 w 371"/>
                <a:gd name="T11" fmla="*/ 269 h 443"/>
                <a:gd name="T12" fmla="*/ 93 w 371"/>
                <a:gd name="T13" fmla="*/ 244 h 443"/>
                <a:gd name="T14" fmla="*/ 108 w 371"/>
                <a:gd name="T15" fmla="*/ 230 h 443"/>
                <a:gd name="T16" fmla="*/ 114 w 371"/>
                <a:gd name="T17" fmla="*/ 199 h 443"/>
                <a:gd name="T18" fmla="*/ 118 w 371"/>
                <a:gd name="T19" fmla="*/ 181 h 443"/>
                <a:gd name="T20" fmla="*/ 150 w 371"/>
                <a:gd name="T21" fmla="*/ 163 h 443"/>
                <a:gd name="T22" fmla="*/ 156 w 371"/>
                <a:gd name="T23" fmla="*/ 144 h 443"/>
                <a:gd name="T24" fmla="*/ 156 w 371"/>
                <a:gd name="T25" fmla="*/ 127 h 443"/>
                <a:gd name="T26" fmla="*/ 159 w 371"/>
                <a:gd name="T27" fmla="*/ 116 h 443"/>
                <a:gd name="T28" fmla="*/ 171 w 371"/>
                <a:gd name="T29" fmla="*/ 101 h 443"/>
                <a:gd name="T30" fmla="*/ 188 w 371"/>
                <a:gd name="T31" fmla="*/ 76 h 443"/>
                <a:gd name="T32" fmla="*/ 207 w 371"/>
                <a:gd name="T33" fmla="*/ 73 h 443"/>
                <a:gd name="T34" fmla="*/ 222 w 371"/>
                <a:gd name="T35" fmla="*/ 58 h 443"/>
                <a:gd name="T36" fmla="*/ 256 w 371"/>
                <a:gd name="T37" fmla="*/ 40 h 443"/>
                <a:gd name="T38" fmla="*/ 281 w 371"/>
                <a:gd name="T39" fmla="*/ 23 h 443"/>
                <a:gd name="T40" fmla="*/ 284 w 371"/>
                <a:gd name="T41" fmla="*/ 45 h 443"/>
                <a:gd name="T42" fmla="*/ 317 w 371"/>
                <a:gd name="T43" fmla="*/ 14 h 443"/>
                <a:gd name="T44" fmla="*/ 325 w 371"/>
                <a:gd name="T45" fmla="*/ 28 h 443"/>
                <a:gd name="T46" fmla="*/ 371 w 371"/>
                <a:gd name="T47" fmla="*/ 37 h 443"/>
                <a:gd name="T48" fmla="*/ 360 w 371"/>
                <a:gd name="T49" fmla="*/ 62 h 443"/>
                <a:gd name="T50" fmla="*/ 345 w 371"/>
                <a:gd name="T51" fmla="*/ 70 h 443"/>
                <a:gd name="T52" fmla="*/ 259 w 371"/>
                <a:gd name="T53" fmla="*/ 104 h 443"/>
                <a:gd name="T54" fmla="*/ 217 w 371"/>
                <a:gd name="T55" fmla="*/ 110 h 443"/>
                <a:gd name="T56" fmla="*/ 148 w 371"/>
                <a:gd name="T57" fmla="*/ 183 h 443"/>
                <a:gd name="T58" fmla="*/ 103 w 371"/>
                <a:gd name="T59" fmla="*/ 280 h 443"/>
                <a:gd name="T60" fmla="*/ 109 w 371"/>
                <a:gd name="T61" fmla="*/ 373 h 443"/>
                <a:gd name="T62" fmla="*/ 80 w 371"/>
                <a:gd name="T63" fmla="*/ 396 h 443"/>
                <a:gd name="T64" fmla="*/ 47 w 371"/>
                <a:gd name="T65" fmla="*/ 440 h 443"/>
                <a:gd name="T66" fmla="*/ 14 w 371"/>
                <a:gd name="T67" fmla="*/ 414 h 443"/>
                <a:gd name="T68" fmla="*/ 8 w 371"/>
                <a:gd name="T69" fmla="*/ 408 h 443"/>
                <a:gd name="T70" fmla="*/ 26 w 371"/>
                <a:gd name="T71" fmla="*/ 376 h 443"/>
                <a:gd name="T72" fmla="*/ 8 w 371"/>
                <a:gd name="T73" fmla="*/ 376 h 443"/>
                <a:gd name="T74" fmla="*/ 9 w 371"/>
                <a:gd name="T75" fmla="*/ 363 h 443"/>
                <a:gd name="T76" fmla="*/ 34 w 371"/>
                <a:gd name="T77" fmla="*/ 350 h 443"/>
                <a:gd name="T78" fmla="*/ 1 w 371"/>
                <a:gd name="T79" fmla="*/ 352 h 443"/>
                <a:gd name="T80" fmla="*/ 7 w 371"/>
                <a:gd name="T81" fmla="*/ 329 h 443"/>
                <a:gd name="T82" fmla="*/ 28 w 371"/>
                <a:gd name="T83" fmla="*/ 317 h 443"/>
                <a:gd name="T84" fmla="*/ 258 w 371"/>
                <a:gd name="T85" fmla="*/ 24 h 443"/>
                <a:gd name="T86" fmla="*/ 258 w 371"/>
                <a:gd name="T87" fmla="*/ 37 h 443"/>
                <a:gd name="T88" fmla="*/ 196 w 371"/>
                <a:gd name="T89" fmla="*/ 52 h 443"/>
                <a:gd name="T90" fmla="*/ 190 w 371"/>
                <a:gd name="T91" fmla="*/ 61 h 443"/>
                <a:gd name="T92" fmla="*/ 170 w 371"/>
                <a:gd name="T93" fmla="*/ 73 h 443"/>
                <a:gd name="T94" fmla="*/ 150 w 371"/>
                <a:gd name="T95" fmla="*/ 94 h 443"/>
                <a:gd name="T96" fmla="*/ 146 w 371"/>
                <a:gd name="T97" fmla="*/ 101 h 443"/>
                <a:gd name="T98" fmla="*/ 151 w 371"/>
                <a:gd name="T99" fmla="*/ 116 h 443"/>
                <a:gd name="T100" fmla="*/ 173 w 371"/>
                <a:gd name="T101" fmla="*/ 92 h 443"/>
                <a:gd name="T102" fmla="*/ 132 w 371"/>
                <a:gd name="T103" fmla="*/ 122 h 443"/>
                <a:gd name="T104" fmla="*/ 110 w 371"/>
                <a:gd name="T105" fmla="*/ 197 h 443"/>
                <a:gd name="T106" fmla="*/ 108 w 371"/>
                <a:gd name="T107" fmla="*/ 221 h 443"/>
                <a:gd name="T108" fmla="*/ 53 w 371"/>
                <a:gd name="T109" fmla="*/ 280 h 443"/>
                <a:gd name="T110" fmla="*/ 40 w 371"/>
                <a:gd name="T111" fmla="*/ 299 h 443"/>
                <a:gd name="T112" fmla="*/ 7 w 371"/>
                <a:gd name="T113" fmla="*/ 373 h 443"/>
                <a:gd name="T114" fmla="*/ 7 w 371"/>
                <a:gd name="T115" fmla="*/ 388 h 443"/>
                <a:gd name="T116" fmla="*/ 6 w 371"/>
                <a:gd name="T117" fmla="*/ 396 h 44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71" h="443">
                  <a:moveTo>
                    <a:pt x="256" y="39"/>
                  </a:moveTo>
                  <a:lnTo>
                    <a:pt x="247" y="35"/>
                  </a:lnTo>
                  <a:lnTo>
                    <a:pt x="252" y="32"/>
                  </a:lnTo>
                  <a:lnTo>
                    <a:pt x="256" y="39"/>
                  </a:lnTo>
                  <a:close/>
                  <a:moveTo>
                    <a:pt x="294" y="9"/>
                  </a:moveTo>
                  <a:lnTo>
                    <a:pt x="293" y="10"/>
                  </a:lnTo>
                  <a:lnTo>
                    <a:pt x="292" y="9"/>
                  </a:lnTo>
                  <a:lnTo>
                    <a:pt x="289" y="4"/>
                  </a:lnTo>
                  <a:lnTo>
                    <a:pt x="294" y="0"/>
                  </a:lnTo>
                  <a:lnTo>
                    <a:pt x="302" y="5"/>
                  </a:lnTo>
                  <a:lnTo>
                    <a:pt x="294" y="9"/>
                  </a:lnTo>
                  <a:close/>
                  <a:moveTo>
                    <a:pt x="30" y="327"/>
                  </a:moveTo>
                  <a:lnTo>
                    <a:pt x="30" y="322"/>
                  </a:lnTo>
                  <a:lnTo>
                    <a:pt x="35" y="321"/>
                  </a:lnTo>
                  <a:lnTo>
                    <a:pt x="27" y="315"/>
                  </a:lnTo>
                  <a:lnTo>
                    <a:pt x="21" y="317"/>
                  </a:lnTo>
                  <a:lnTo>
                    <a:pt x="25" y="315"/>
                  </a:lnTo>
                  <a:lnTo>
                    <a:pt x="19" y="312"/>
                  </a:lnTo>
                  <a:lnTo>
                    <a:pt x="31" y="310"/>
                  </a:lnTo>
                  <a:lnTo>
                    <a:pt x="37" y="314"/>
                  </a:lnTo>
                  <a:lnTo>
                    <a:pt x="41" y="312"/>
                  </a:lnTo>
                  <a:lnTo>
                    <a:pt x="37" y="312"/>
                  </a:lnTo>
                  <a:lnTo>
                    <a:pt x="37" y="309"/>
                  </a:lnTo>
                  <a:lnTo>
                    <a:pt x="46" y="308"/>
                  </a:lnTo>
                  <a:lnTo>
                    <a:pt x="29" y="307"/>
                  </a:lnTo>
                  <a:lnTo>
                    <a:pt x="30" y="300"/>
                  </a:lnTo>
                  <a:lnTo>
                    <a:pt x="36" y="302"/>
                  </a:lnTo>
                  <a:lnTo>
                    <a:pt x="43" y="300"/>
                  </a:lnTo>
                  <a:lnTo>
                    <a:pt x="42" y="299"/>
                  </a:lnTo>
                  <a:lnTo>
                    <a:pt x="45" y="296"/>
                  </a:lnTo>
                  <a:lnTo>
                    <a:pt x="52" y="304"/>
                  </a:lnTo>
                  <a:lnTo>
                    <a:pt x="50" y="300"/>
                  </a:lnTo>
                  <a:lnTo>
                    <a:pt x="53" y="300"/>
                  </a:lnTo>
                  <a:lnTo>
                    <a:pt x="46" y="295"/>
                  </a:lnTo>
                  <a:lnTo>
                    <a:pt x="57" y="292"/>
                  </a:lnTo>
                  <a:lnTo>
                    <a:pt x="51" y="290"/>
                  </a:lnTo>
                  <a:lnTo>
                    <a:pt x="55" y="288"/>
                  </a:lnTo>
                  <a:lnTo>
                    <a:pt x="53" y="286"/>
                  </a:lnTo>
                  <a:lnTo>
                    <a:pt x="64" y="287"/>
                  </a:lnTo>
                  <a:lnTo>
                    <a:pt x="60" y="284"/>
                  </a:lnTo>
                  <a:lnTo>
                    <a:pt x="68" y="279"/>
                  </a:lnTo>
                  <a:lnTo>
                    <a:pt x="76" y="290"/>
                  </a:lnTo>
                  <a:lnTo>
                    <a:pt x="74" y="285"/>
                  </a:lnTo>
                  <a:lnTo>
                    <a:pt x="85" y="285"/>
                  </a:lnTo>
                  <a:lnTo>
                    <a:pt x="83" y="283"/>
                  </a:lnTo>
                  <a:lnTo>
                    <a:pt x="85" y="280"/>
                  </a:lnTo>
                  <a:lnTo>
                    <a:pt x="82" y="280"/>
                  </a:lnTo>
                  <a:lnTo>
                    <a:pt x="93" y="274"/>
                  </a:lnTo>
                  <a:lnTo>
                    <a:pt x="88" y="272"/>
                  </a:lnTo>
                  <a:lnTo>
                    <a:pt x="93" y="267"/>
                  </a:lnTo>
                  <a:lnTo>
                    <a:pt x="91" y="263"/>
                  </a:lnTo>
                  <a:lnTo>
                    <a:pt x="80" y="273"/>
                  </a:lnTo>
                  <a:lnTo>
                    <a:pt x="87" y="271"/>
                  </a:lnTo>
                  <a:lnTo>
                    <a:pt x="86" y="276"/>
                  </a:lnTo>
                  <a:lnTo>
                    <a:pt x="74" y="283"/>
                  </a:lnTo>
                  <a:lnTo>
                    <a:pt x="70" y="278"/>
                  </a:lnTo>
                  <a:lnTo>
                    <a:pt x="74" y="275"/>
                  </a:lnTo>
                  <a:lnTo>
                    <a:pt x="66" y="278"/>
                  </a:lnTo>
                  <a:lnTo>
                    <a:pt x="66" y="275"/>
                  </a:lnTo>
                  <a:lnTo>
                    <a:pt x="75" y="269"/>
                  </a:lnTo>
                  <a:lnTo>
                    <a:pt x="72" y="265"/>
                  </a:lnTo>
                  <a:lnTo>
                    <a:pt x="82" y="256"/>
                  </a:lnTo>
                  <a:lnTo>
                    <a:pt x="79" y="254"/>
                  </a:lnTo>
                  <a:lnTo>
                    <a:pt x="84" y="255"/>
                  </a:lnTo>
                  <a:lnTo>
                    <a:pt x="82" y="253"/>
                  </a:lnTo>
                  <a:lnTo>
                    <a:pt x="86" y="248"/>
                  </a:lnTo>
                  <a:lnTo>
                    <a:pt x="90" y="252"/>
                  </a:lnTo>
                  <a:lnTo>
                    <a:pt x="90" y="257"/>
                  </a:lnTo>
                  <a:lnTo>
                    <a:pt x="97" y="248"/>
                  </a:lnTo>
                  <a:lnTo>
                    <a:pt x="93" y="244"/>
                  </a:lnTo>
                  <a:lnTo>
                    <a:pt x="103" y="236"/>
                  </a:lnTo>
                  <a:lnTo>
                    <a:pt x="91" y="243"/>
                  </a:lnTo>
                  <a:lnTo>
                    <a:pt x="90" y="240"/>
                  </a:lnTo>
                  <a:lnTo>
                    <a:pt x="96" y="237"/>
                  </a:lnTo>
                  <a:lnTo>
                    <a:pt x="90" y="239"/>
                  </a:lnTo>
                  <a:lnTo>
                    <a:pt x="100" y="232"/>
                  </a:lnTo>
                  <a:lnTo>
                    <a:pt x="103" y="233"/>
                  </a:lnTo>
                  <a:lnTo>
                    <a:pt x="109" y="230"/>
                  </a:lnTo>
                  <a:lnTo>
                    <a:pt x="114" y="224"/>
                  </a:lnTo>
                  <a:lnTo>
                    <a:pt x="108" y="230"/>
                  </a:lnTo>
                  <a:lnTo>
                    <a:pt x="106" y="227"/>
                  </a:lnTo>
                  <a:lnTo>
                    <a:pt x="110" y="225"/>
                  </a:lnTo>
                  <a:lnTo>
                    <a:pt x="104" y="227"/>
                  </a:lnTo>
                  <a:lnTo>
                    <a:pt x="110" y="220"/>
                  </a:lnTo>
                  <a:lnTo>
                    <a:pt x="106" y="213"/>
                  </a:lnTo>
                  <a:lnTo>
                    <a:pt x="112" y="213"/>
                  </a:lnTo>
                  <a:lnTo>
                    <a:pt x="109" y="209"/>
                  </a:lnTo>
                  <a:lnTo>
                    <a:pt x="110" y="203"/>
                  </a:lnTo>
                  <a:lnTo>
                    <a:pt x="117" y="205"/>
                  </a:lnTo>
                  <a:lnTo>
                    <a:pt x="114" y="199"/>
                  </a:lnTo>
                  <a:lnTo>
                    <a:pt x="110" y="198"/>
                  </a:lnTo>
                  <a:lnTo>
                    <a:pt x="123" y="192"/>
                  </a:lnTo>
                  <a:lnTo>
                    <a:pt x="123" y="197"/>
                  </a:lnTo>
                  <a:lnTo>
                    <a:pt x="131" y="189"/>
                  </a:lnTo>
                  <a:lnTo>
                    <a:pt x="115" y="194"/>
                  </a:lnTo>
                  <a:lnTo>
                    <a:pt x="122" y="190"/>
                  </a:lnTo>
                  <a:lnTo>
                    <a:pt x="115" y="189"/>
                  </a:lnTo>
                  <a:lnTo>
                    <a:pt x="117" y="185"/>
                  </a:lnTo>
                  <a:lnTo>
                    <a:pt x="114" y="182"/>
                  </a:lnTo>
                  <a:lnTo>
                    <a:pt x="118" y="181"/>
                  </a:lnTo>
                  <a:lnTo>
                    <a:pt x="117" y="177"/>
                  </a:lnTo>
                  <a:lnTo>
                    <a:pt x="123" y="178"/>
                  </a:lnTo>
                  <a:lnTo>
                    <a:pt x="118" y="175"/>
                  </a:lnTo>
                  <a:lnTo>
                    <a:pt x="129" y="172"/>
                  </a:lnTo>
                  <a:lnTo>
                    <a:pt x="123" y="167"/>
                  </a:lnTo>
                  <a:lnTo>
                    <a:pt x="137" y="164"/>
                  </a:lnTo>
                  <a:lnTo>
                    <a:pt x="133" y="162"/>
                  </a:lnTo>
                  <a:lnTo>
                    <a:pt x="139" y="160"/>
                  </a:lnTo>
                  <a:lnTo>
                    <a:pt x="137" y="157"/>
                  </a:lnTo>
                  <a:lnTo>
                    <a:pt x="150" y="163"/>
                  </a:lnTo>
                  <a:lnTo>
                    <a:pt x="148" y="157"/>
                  </a:lnTo>
                  <a:lnTo>
                    <a:pt x="154" y="159"/>
                  </a:lnTo>
                  <a:lnTo>
                    <a:pt x="145" y="153"/>
                  </a:lnTo>
                  <a:lnTo>
                    <a:pt x="134" y="156"/>
                  </a:lnTo>
                  <a:lnTo>
                    <a:pt x="144" y="144"/>
                  </a:lnTo>
                  <a:lnTo>
                    <a:pt x="142" y="148"/>
                  </a:lnTo>
                  <a:lnTo>
                    <a:pt x="149" y="148"/>
                  </a:lnTo>
                  <a:lnTo>
                    <a:pt x="152" y="155"/>
                  </a:lnTo>
                  <a:lnTo>
                    <a:pt x="151" y="148"/>
                  </a:lnTo>
                  <a:lnTo>
                    <a:pt x="156" y="144"/>
                  </a:lnTo>
                  <a:lnTo>
                    <a:pt x="147" y="146"/>
                  </a:lnTo>
                  <a:lnTo>
                    <a:pt x="146" y="142"/>
                  </a:lnTo>
                  <a:lnTo>
                    <a:pt x="147" y="138"/>
                  </a:lnTo>
                  <a:lnTo>
                    <a:pt x="154" y="138"/>
                  </a:lnTo>
                  <a:lnTo>
                    <a:pt x="148" y="136"/>
                  </a:lnTo>
                  <a:lnTo>
                    <a:pt x="140" y="141"/>
                  </a:lnTo>
                  <a:lnTo>
                    <a:pt x="144" y="136"/>
                  </a:lnTo>
                  <a:lnTo>
                    <a:pt x="140" y="135"/>
                  </a:lnTo>
                  <a:lnTo>
                    <a:pt x="155" y="131"/>
                  </a:lnTo>
                  <a:lnTo>
                    <a:pt x="156" y="127"/>
                  </a:lnTo>
                  <a:lnTo>
                    <a:pt x="155" y="126"/>
                  </a:lnTo>
                  <a:lnTo>
                    <a:pt x="147" y="126"/>
                  </a:lnTo>
                  <a:lnTo>
                    <a:pt x="158" y="118"/>
                  </a:lnTo>
                  <a:lnTo>
                    <a:pt x="160" y="132"/>
                  </a:lnTo>
                  <a:lnTo>
                    <a:pt x="164" y="136"/>
                  </a:lnTo>
                  <a:lnTo>
                    <a:pt x="160" y="127"/>
                  </a:lnTo>
                  <a:lnTo>
                    <a:pt x="167" y="125"/>
                  </a:lnTo>
                  <a:lnTo>
                    <a:pt x="162" y="125"/>
                  </a:lnTo>
                  <a:lnTo>
                    <a:pt x="164" y="121"/>
                  </a:lnTo>
                  <a:lnTo>
                    <a:pt x="159" y="116"/>
                  </a:lnTo>
                  <a:lnTo>
                    <a:pt x="169" y="123"/>
                  </a:lnTo>
                  <a:lnTo>
                    <a:pt x="161" y="115"/>
                  </a:lnTo>
                  <a:lnTo>
                    <a:pt x="173" y="114"/>
                  </a:lnTo>
                  <a:lnTo>
                    <a:pt x="177" y="121"/>
                  </a:lnTo>
                  <a:lnTo>
                    <a:pt x="174" y="114"/>
                  </a:lnTo>
                  <a:lnTo>
                    <a:pt x="180" y="114"/>
                  </a:lnTo>
                  <a:lnTo>
                    <a:pt x="177" y="112"/>
                  </a:lnTo>
                  <a:lnTo>
                    <a:pt x="179" y="108"/>
                  </a:lnTo>
                  <a:lnTo>
                    <a:pt x="164" y="108"/>
                  </a:lnTo>
                  <a:lnTo>
                    <a:pt x="171" y="101"/>
                  </a:lnTo>
                  <a:lnTo>
                    <a:pt x="181" y="103"/>
                  </a:lnTo>
                  <a:lnTo>
                    <a:pt x="175" y="99"/>
                  </a:lnTo>
                  <a:lnTo>
                    <a:pt x="182" y="99"/>
                  </a:lnTo>
                  <a:lnTo>
                    <a:pt x="178" y="96"/>
                  </a:lnTo>
                  <a:lnTo>
                    <a:pt x="184" y="94"/>
                  </a:lnTo>
                  <a:lnTo>
                    <a:pt x="177" y="93"/>
                  </a:lnTo>
                  <a:lnTo>
                    <a:pt x="178" y="89"/>
                  </a:lnTo>
                  <a:lnTo>
                    <a:pt x="188" y="83"/>
                  </a:lnTo>
                  <a:lnTo>
                    <a:pt x="185" y="78"/>
                  </a:lnTo>
                  <a:lnTo>
                    <a:pt x="188" y="76"/>
                  </a:lnTo>
                  <a:lnTo>
                    <a:pt x="189" y="70"/>
                  </a:lnTo>
                  <a:lnTo>
                    <a:pt x="193" y="77"/>
                  </a:lnTo>
                  <a:lnTo>
                    <a:pt x="200" y="78"/>
                  </a:lnTo>
                  <a:lnTo>
                    <a:pt x="192" y="71"/>
                  </a:lnTo>
                  <a:lnTo>
                    <a:pt x="197" y="67"/>
                  </a:lnTo>
                  <a:lnTo>
                    <a:pt x="200" y="70"/>
                  </a:lnTo>
                  <a:lnTo>
                    <a:pt x="203" y="66"/>
                  </a:lnTo>
                  <a:lnTo>
                    <a:pt x="199" y="65"/>
                  </a:lnTo>
                  <a:lnTo>
                    <a:pt x="211" y="57"/>
                  </a:lnTo>
                  <a:lnTo>
                    <a:pt x="207" y="73"/>
                  </a:lnTo>
                  <a:lnTo>
                    <a:pt x="209" y="72"/>
                  </a:lnTo>
                  <a:lnTo>
                    <a:pt x="211" y="61"/>
                  </a:lnTo>
                  <a:lnTo>
                    <a:pt x="218" y="50"/>
                  </a:lnTo>
                  <a:lnTo>
                    <a:pt x="220" y="54"/>
                  </a:lnTo>
                  <a:lnTo>
                    <a:pt x="218" y="70"/>
                  </a:lnTo>
                  <a:lnTo>
                    <a:pt x="213" y="79"/>
                  </a:lnTo>
                  <a:lnTo>
                    <a:pt x="220" y="66"/>
                  </a:lnTo>
                  <a:lnTo>
                    <a:pt x="226" y="69"/>
                  </a:lnTo>
                  <a:lnTo>
                    <a:pt x="221" y="64"/>
                  </a:lnTo>
                  <a:lnTo>
                    <a:pt x="222" y="58"/>
                  </a:lnTo>
                  <a:lnTo>
                    <a:pt x="229" y="51"/>
                  </a:lnTo>
                  <a:lnTo>
                    <a:pt x="227" y="55"/>
                  </a:lnTo>
                  <a:lnTo>
                    <a:pt x="228" y="57"/>
                  </a:lnTo>
                  <a:lnTo>
                    <a:pt x="233" y="48"/>
                  </a:lnTo>
                  <a:lnTo>
                    <a:pt x="243" y="60"/>
                  </a:lnTo>
                  <a:lnTo>
                    <a:pt x="239" y="47"/>
                  </a:lnTo>
                  <a:lnTo>
                    <a:pt x="243" y="44"/>
                  </a:lnTo>
                  <a:lnTo>
                    <a:pt x="238" y="46"/>
                  </a:lnTo>
                  <a:lnTo>
                    <a:pt x="233" y="38"/>
                  </a:lnTo>
                  <a:lnTo>
                    <a:pt x="256" y="40"/>
                  </a:lnTo>
                  <a:lnTo>
                    <a:pt x="246" y="47"/>
                  </a:lnTo>
                  <a:lnTo>
                    <a:pt x="254" y="45"/>
                  </a:lnTo>
                  <a:lnTo>
                    <a:pt x="261" y="51"/>
                  </a:lnTo>
                  <a:lnTo>
                    <a:pt x="264" y="48"/>
                  </a:lnTo>
                  <a:lnTo>
                    <a:pt x="259" y="45"/>
                  </a:lnTo>
                  <a:lnTo>
                    <a:pt x="265" y="32"/>
                  </a:lnTo>
                  <a:lnTo>
                    <a:pt x="276" y="30"/>
                  </a:lnTo>
                  <a:lnTo>
                    <a:pt x="273" y="25"/>
                  </a:lnTo>
                  <a:lnTo>
                    <a:pt x="276" y="20"/>
                  </a:lnTo>
                  <a:lnTo>
                    <a:pt x="281" y="23"/>
                  </a:lnTo>
                  <a:lnTo>
                    <a:pt x="274" y="16"/>
                  </a:lnTo>
                  <a:lnTo>
                    <a:pt x="279" y="16"/>
                  </a:lnTo>
                  <a:lnTo>
                    <a:pt x="279" y="8"/>
                  </a:lnTo>
                  <a:lnTo>
                    <a:pt x="288" y="15"/>
                  </a:lnTo>
                  <a:lnTo>
                    <a:pt x="290" y="8"/>
                  </a:lnTo>
                  <a:lnTo>
                    <a:pt x="294" y="11"/>
                  </a:lnTo>
                  <a:lnTo>
                    <a:pt x="298" y="11"/>
                  </a:lnTo>
                  <a:lnTo>
                    <a:pt x="286" y="27"/>
                  </a:lnTo>
                  <a:lnTo>
                    <a:pt x="288" y="32"/>
                  </a:lnTo>
                  <a:lnTo>
                    <a:pt x="284" y="45"/>
                  </a:lnTo>
                  <a:lnTo>
                    <a:pt x="287" y="46"/>
                  </a:lnTo>
                  <a:lnTo>
                    <a:pt x="306" y="9"/>
                  </a:lnTo>
                  <a:lnTo>
                    <a:pt x="309" y="11"/>
                  </a:lnTo>
                  <a:lnTo>
                    <a:pt x="309" y="19"/>
                  </a:lnTo>
                  <a:lnTo>
                    <a:pt x="304" y="22"/>
                  </a:lnTo>
                  <a:lnTo>
                    <a:pt x="308" y="22"/>
                  </a:lnTo>
                  <a:lnTo>
                    <a:pt x="307" y="34"/>
                  </a:lnTo>
                  <a:lnTo>
                    <a:pt x="317" y="24"/>
                  </a:lnTo>
                  <a:lnTo>
                    <a:pt x="314" y="19"/>
                  </a:lnTo>
                  <a:lnTo>
                    <a:pt x="317" y="14"/>
                  </a:lnTo>
                  <a:lnTo>
                    <a:pt x="321" y="15"/>
                  </a:lnTo>
                  <a:lnTo>
                    <a:pt x="315" y="10"/>
                  </a:lnTo>
                  <a:lnTo>
                    <a:pt x="316" y="5"/>
                  </a:lnTo>
                  <a:lnTo>
                    <a:pt x="330" y="3"/>
                  </a:lnTo>
                  <a:lnTo>
                    <a:pt x="334" y="9"/>
                  </a:lnTo>
                  <a:lnTo>
                    <a:pt x="324" y="16"/>
                  </a:lnTo>
                  <a:lnTo>
                    <a:pt x="329" y="18"/>
                  </a:lnTo>
                  <a:lnTo>
                    <a:pt x="322" y="23"/>
                  </a:lnTo>
                  <a:lnTo>
                    <a:pt x="331" y="19"/>
                  </a:lnTo>
                  <a:lnTo>
                    <a:pt x="325" y="28"/>
                  </a:lnTo>
                  <a:lnTo>
                    <a:pt x="332" y="28"/>
                  </a:lnTo>
                  <a:lnTo>
                    <a:pt x="328" y="46"/>
                  </a:lnTo>
                  <a:lnTo>
                    <a:pt x="335" y="17"/>
                  </a:lnTo>
                  <a:lnTo>
                    <a:pt x="342" y="12"/>
                  </a:lnTo>
                  <a:lnTo>
                    <a:pt x="346" y="21"/>
                  </a:lnTo>
                  <a:lnTo>
                    <a:pt x="357" y="19"/>
                  </a:lnTo>
                  <a:lnTo>
                    <a:pt x="360" y="24"/>
                  </a:lnTo>
                  <a:lnTo>
                    <a:pt x="356" y="26"/>
                  </a:lnTo>
                  <a:lnTo>
                    <a:pt x="364" y="26"/>
                  </a:lnTo>
                  <a:lnTo>
                    <a:pt x="371" y="37"/>
                  </a:lnTo>
                  <a:lnTo>
                    <a:pt x="357" y="46"/>
                  </a:lnTo>
                  <a:lnTo>
                    <a:pt x="336" y="44"/>
                  </a:lnTo>
                  <a:lnTo>
                    <a:pt x="351" y="50"/>
                  </a:lnTo>
                  <a:lnTo>
                    <a:pt x="347" y="54"/>
                  </a:lnTo>
                  <a:lnTo>
                    <a:pt x="352" y="53"/>
                  </a:lnTo>
                  <a:lnTo>
                    <a:pt x="348" y="62"/>
                  </a:lnTo>
                  <a:lnTo>
                    <a:pt x="358" y="61"/>
                  </a:lnTo>
                  <a:lnTo>
                    <a:pt x="358" y="54"/>
                  </a:lnTo>
                  <a:lnTo>
                    <a:pt x="361" y="56"/>
                  </a:lnTo>
                  <a:lnTo>
                    <a:pt x="360" y="62"/>
                  </a:lnTo>
                  <a:lnTo>
                    <a:pt x="362" y="57"/>
                  </a:lnTo>
                  <a:lnTo>
                    <a:pt x="368" y="57"/>
                  </a:lnTo>
                  <a:lnTo>
                    <a:pt x="368" y="67"/>
                  </a:lnTo>
                  <a:lnTo>
                    <a:pt x="357" y="62"/>
                  </a:lnTo>
                  <a:lnTo>
                    <a:pt x="357" y="69"/>
                  </a:lnTo>
                  <a:lnTo>
                    <a:pt x="346" y="77"/>
                  </a:lnTo>
                  <a:lnTo>
                    <a:pt x="345" y="85"/>
                  </a:lnTo>
                  <a:lnTo>
                    <a:pt x="341" y="87"/>
                  </a:lnTo>
                  <a:lnTo>
                    <a:pt x="339" y="80"/>
                  </a:lnTo>
                  <a:lnTo>
                    <a:pt x="345" y="70"/>
                  </a:lnTo>
                  <a:lnTo>
                    <a:pt x="343" y="62"/>
                  </a:lnTo>
                  <a:lnTo>
                    <a:pt x="333" y="56"/>
                  </a:lnTo>
                  <a:lnTo>
                    <a:pt x="326" y="45"/>
                  </a:lnTo>
                  <a:lnTo>
                    <a:pt x="306" y="51"/>
                  </a:lnTo>
                  <a:lnTo>
                    <a:pt x="299" y="61"/>
                  </a:lnTo>
                  <a:lnTo>
                    <a:pt x="295" y="79"/>
                  </a:lnTo>
                  <a:lnTo>
                    <a:pt x="295" y="89"/>
                  </a:lnTo>
                  <a:lnTo>
                    <a:pt x="284" y="106"/>
                  </a:lnTo>
                  <a:lnTo>
                    <a:pt x="270" y="96"/>
                  </a:lnTo>
                  <a:lnTo>
                    <a:pt x="259" y="104"/>
                  </a:lnTo>
                  <a:lnTo>
                    <a:pt x="248" y="100"/>
                  </a:lnTo>
                  <a:lnTo>
                    <a:pt x="238" y="78"/>
                  </a:lnTo>
                  <a:lnTo>
                    <a:pt x="233" y="76"/>
                  </a:lnTo>
                  <a:lnTo>
                    <a:pt x="228" y="81"/>
                  </a:lnTo>
                  <a:lnTo>
                    <a:pt x="229" y="88"/>
                  </a:lnTo>
                  <a:lnTo>
                    <a:pt x="222" y="87"/>
                  </a:lnTo>
                  <a:lnTo>
                    <a:pt x="215" y="88"/>
                  </a:lnTo>
                  <a:lnTo>
                    <a:pt x="219" y="98"/>
                  </a:lnTo>
                  <a:lnTo>
                    <a:pt x="214" y="107"/>
                  </a:lnTo>
                  <a:lnTo>
                    <a:pt x="217" y="110"/>
                  </a:lnTo>
                  <a:lnTo>
                    <a:pt x="213" y="115"/>
                  </a:lnTo>
                  <a:lnTo>
                    <a:pt x="187" y="108"/>
                  </a:lnTo>
                  <a:lnTo>
                    <a:pt x="188" y="122"/>
                  </a:lnTo>
                  <a:lnTo>
                    <a:pt x="184" y="130"/>
                  </a:lnTo>
                  <a:lnTo>
                    <a:pt x="175" y="125"/>
                  </a:lnTo>
                  <a:lnTo>
                    <a:pt x="167" y="132"/>
                  </a:lnTo>
                  <a:lnTo>
                    <a:pt x="158" y="150"/>
                  </a:lnTo>
                  <a:lnTo>
                    <a:pt x="162" y="156"/>
                  </a:lnTo>
                  <a:lnTo>
                    <a:pt x="162" y="164"/>
                  </a:lnTo>
                  <a:lnTo>
                    <a:pt x="148" y="183"/>
                  </a:lnTo>
                  <a:lnTo>
                    <a:pt x="150" y="190"/>
                  </a:lnTo>
                  <a:lnTo>
                    <a:pt x="136" y="196"/>
                  </a:lnTo>
                  <a:lnTo>
                    <a:pt x="138" y="206"/>
                  </a:lnTo>
                  <a:lnTo>
                    <a:pt x="136" y="224"/>
                  </a:lnTo>
                  <a:lnTo>
                    <a:pt x="124" y="248"/>
                  </a:lnTo>
                  <a:lnTo>
                    <a:pt x="131" y="252"/>
                  </a:lnTo>
                  <a:lnTo>
                    <a:pt x="131" y="261"/>
                  </a:lnTo>
                  <a:lnTo>
                    <a:pt x="129" y="267"/>
                  </a:lnTo>
                  <a:lnTo>
                    <a:pt x="114" y="266"/>
                  </a:lnTo>
                  <a:lnTo>
                    <a:pt x="103" y="280"/>
                  </a:lnTo>
                  <a:lnTo>
                    <a:pt x="99" y="290"/>
                  </a:lnTo>
                  <a:lnTo>
                    <a:pt x="103" y="299"/>
                  </a:lnTo>
                  <a:lnTo>
                    <a:pt x="101" y="302"/>
                  </a:lnTo>
                  <a:lnTo>
                    <a:pt x="101" y="312"/>
                  </a:lnTo>
                  <a:lnTo>
                    <a:pt x="105" y="322"/>
                  </a:lnTo>
                  <a:lnTo>
                    <a:pt x="102" y="338"/>
                  </a:lnTo>
                  <a:lnTo>
                    <a:pt x="113" y="349"/>
                  </a:lnTo>
                  <a:lnTo>
                    <a:pt x="110" y="357"/>
                  </a:lnTo>
                  <a:lnTo>
                    <a:pt x="103" y="359"/>
                  </a:lnTo>
                  <a:lnTo>
                    <a:pt x="109" y="373"/>
                  </a:lnTo>
                  <a:lnTo>
                    <a:pt x="108" y="385"/>
                  </a:lnTo>
                  <a:lnTo>
                    <a:pt x="98" y="392"/>
                  </a:lnTo>
                  <a:lnTo>
                    <a:pt x="99" y="396"/>
                  </a:lnTo>
                  <a:lnTo>
                    <a:pt x="96" y="399"/>
                  </a:lnTo>
                  <a:lnTo>
                    <a:pt x="97" y="413"/>
                  </a:lnTo>
                  <a:lnTo>
                    <a:pt x="95" y="418"/>
                  </a:lnTo>
                  <a:lnTo>
                    <a:pt x="93" y="416"/>
                  </a:lnTo>
                  <a:lnTo>
                    <a:pt x="91" y="413"/>
                  </a:lnTo>
                  <a:lnTo>
                    <a:pt x="83" y="411"/>
                  </a:lnTo>
                  <a:lnTo>
                    <a:pt x="80" y="396"/>
                  </a:lnTo>
                  <a:lnTo>
                    <a:pt x="83" y="391"/>
                  </a:lnTo>
                  <a:lnTo>
                    <a:pt x="80" y="391"/>
                  </a:lnTo>
                  <a:lnTo>
                    <a:pt x="80" y="401"/>
                  </a:lnTo>
                  <a:lnTo>
                    <a:pt x="75" y="395"/>
                  </a:lnTo>
                  <a:lnTo>
                    <a:pt x="79" y="407"/>
                  </a:lnTo>
                  <a:lnTo>
                    <a:pt x="75" y="415"/>
                  </a:lnTo>
                  <a:lnTo>
                    <a:pt x="71" y="417"/>
                  </a:lnTo>
                  <a:lnTo>
                    <a:pt x="66" y="413"/>
                  </a:lnTo>
                  <a:lnTo>
                    <a:pt x="68" y="416"/>
                  </a:lnTo>
                  <a:lnTo>
                    <a:pt x="47" y="440"/>
                  </a:lnTo>
                  <a:lnTo>
                    <a:pt x="30" y="443"/>
                  </a:lnTo>
                  <a:lnTo>
                    <a:pt x="23" y="440"/>
                  </a:lnTo>
                  <a:lnTo>
                    <a:pt x="26" y="436"/>
                  </a:lnTo>
                  <a:lnTo>
                    <a:pt x="16" y="433"/>
                  </a:lnTo>
                  <a:lnTo>
                    <a:pt x="8" y="422"/>
                  </a:lnTo>
                  <a:lnTo>
                    <a:pt x="10" y="415"/>
                  </a:lnTo>
                  <a:lnTo>
                    <a:pt x="18" y="420"/>
                  </a:lnTo>
                  <a:lnTo>
                    <a:pt x="18" y="418"/>
                  </a:lnTo>
                  <a:lnTo>
                    <a:pt x="16" y="418"/>
                  </a:lnTo>
                  <a:lnTo>
                    <a:pt x="14" y="414"/>
                  </a:lnTo>
                  <a:lnTo>
                    <a:pt x="22" y="407"/>
                  </a:lnTo>
                  <a:lnTo>
                    <a:pt x="15" y="407"/>
                  </a:lnTo>
                  <a:lnTo>
                    <a:pt x="22" y="401"/>
                  </a:lnTo>
                  <a:lnTo>
                    <a:pt x="15" y="406"/>
                  </a:lnTo>
                  <a:lnTo>
                    <a:pt x="14" y="404"/>
                  </a:lnTo>
                  <a:lnTo>
                    <a:pt x="18" y="402"/>
                  </a:lnTo>
                  <a:lnTo>
                    <a:pt x="13" y="403"/>
                  </a:lnTo>
                  <a:lnTo>
                    <a:pt x="11" y="405"/>
                  </a:lnTo>
                  <a:lnTo>
                    <a:pt x="14" y="406"/>
                  </a:lnTo>
                  <a:lnTo>
                    <a:pt x="8" y="408"/>
                  </a:lnTo>
                  <a:lnTo>
                    <a:pt x="4" y="402"/>
                  </a:lnTo>
                  <a:lnTo>
                    <a:pt x="8" y="395"/>
                  </a:lnTo>
                  <a:lnTo>
                    <a:pt x="8" y="402"/>
                  </a:lnTo>
                  <a:lnTo>
                    <a:pt x="10" y="397"/>
                  </a:lnTo>
                  <a:lnTo>
                    <a:pt x="20" y="392"/>
                  </a:lnTo>
                  <a:lnTo>
                    <a:pt x="11" y="392"/>
                  </a:lnTo>
                  <a:lnTo>
                    <a:pt x="18" y="380"/>
                  </a:lnTo>
                  <a:lnTo>
                    <a:pt x="25" y="376"/>
                  </a:lnTo>
                  <a:lnTo>
                    <a:pt x="23" y="386"/>
                  </a:lnTo>
                  <a:lnTo>
                    <a:pt x="26" y="376"/>
                  </a:lnTo>
                  <a:lnTo>
                    <a:pt x="31" y="374"/>
                  </a:lnTo>
                  <a:lnTo>
                    <a:pt x="19" y="376"/>
                  </a:lnTo>
                  <a:lnTo>
                    <a:pt x="12" y="388"/>
                  </a:lnTo>
                  <a:lnTo>
                    <a:pt x="11" y="384"/>
                  </a:lnTo>
                  <a:lnTo>
                    <a:pt x="9" y="384"/>
                  </a:lnTo>
                  <a:lnTo>
                    <a:pt x="12" y="377"/>
                  </a:lnTo>
                  <a:lnTo>
                    <a:pt x="7" y="384"/>
                  </a:lnTo>
                  <a:lnTo>
                    <a:pt x="3" y="377"/>
                  </a:lnTo>
                  <a:lnTo>
                    <a:pt x="6" y="373"/>
                  </a:lnTo>
                  <a:lnTo>
                    <a:pt x="8" y="376"/>
                  </a:lnTo>
                  <a:lnTo>
                    <a:pt x="10" y="376"/>
                  </a:lnTo>
                  <a:lnTo>
                    <a:pt x="11" y="375"/>
                  </a:lnTo>
                  <a:lnTo>
                    <a:pt x="11" y="369"/>
                  </a:lnTo>
                  <a:lnTo>
                    <a:pt x="11" y="368"/>
                  </a:lnTo>
                  <a:lnTo>
                    <a:pt x="8" y="371"/>
                  </a:lnTo>
                  <a:lnTo>
                    <a:pt x="5" y="372"/>
                  </a:lnTo>
                  <a:lnTo>
                    <a:pt x="0" y="365"/>
                  </a:lnTo>
                  <a:lnTo>
                    <a:pt x="7" y="370"/>
                  </a:lnTo>
                  <a:lnTo>
                    <a:pt x="5" y="366"/>
                  </a:lnTo>
                  <a:lnTo>
                    <a:pt x="9" y="363"/>
                  </a:lnTo>
                  <a:lnTo>
                    <a:pt x="3" y="364"/>
                  </a:lnTo>
                  <a:lnTo>
                    <a:pt x="2" y="358"/>
                  </a:lnTo>
                  <a:lnTo>
                    <a:pt x="21" y="357"/>
                  </a:lnTo>
                  <a:lnTo>
                    <a:pt x="27" y="355"/>
                  </a:lnTo>
                  <a:lnTo>
                    <a:pt x="31" y="363"/>
                  </a:lnTo>
                  <a:lnTo>
                    <a:pt x="30" y="357"/>
                  </a:lnTo>
                  <a:lnTo>
                    <a:pt x="36" y="354"/>
                  </a:lnTo>
                  <a:lnTo>
                    <a:pt x="34" y="350"/>
                  </a:lnTo>
                  <a:lnTo>
                    <a:pt x="38" y="345"/>
                  </a:lnTo>
                  <a:lnTo>
                    <a:pt x="34" y="350"/>
                  </a:lnTo>
                  <a:lnTo>
                    <a:pt x="35" y="354"/>
                  </a:lnTo>
                  <a:lnTo>
                    <a:pt x="29" y="356"/>
                  </a:lnTo>
                  <a:lnTo>
                    <a:pt x="24" y="353"/>
                  </a:lnTo>
                  <a:lnTo>
                    <a:pt x="26" y="348"/>
                  </a:lnTo>
                  <a:lnTo>
                    <a:pt x="22" y="356"/>
                  </a:lnTo>
                  <a:lnTo>
                    <a:pt x="21" y="356"/>
                  </a:lnTo>
                  <a:lnTo>
                    <a:pt x="3" y="355"/>
                  </a:lnTo>
                  <a:lnTo>
                    <a:pt x="5" y="354"/>
                  </a:lnTo>
                  <a:lnTo>
                    <a:pt x="1" y="352"/>
                  </a:lnTo>
                  <a:lnTo>
                    <a:pt x="10" y="349"/>
                  </a:lnTo>
                  <a:lnTo>
                    <a:pt x="1" y="347"/>
                  </a:lnTo>
                  <a:lnTo>
                    <a:pt x="12" y="346"/>
                  </a:lnTo>
                  <a:lnTo>
                    <a:pt x="4" y="345"/>
                  </a:lnTo>
                  <a:lnTo>
                    <a:pt x="6" y="342"/>
                  </a:lnTo>
                  <a:lnTo>
                    <a:pt x="1" y="341"/>
                  </a:lnTo>
                  <a:lnTo>
                    <a:pt x="1" y="337"/>
                  </a:lnTo>
                  <a:lnTo>
                    <a:pt x="7" y="333"/>
                  </a:lnTo>
                  <a:lnTo>
                    <a:pt x="4" y="333"/>
                  </a:lnTo>
                  <a:lnTo>
                    <a:pt x="7" y="329"/>
                  </a:lnTo>
                  <a:lnTo>
                    <a:pt x="3" y="324"/>
                  </a:lnTo>
                  <a:lnTo>
                    <a:pt x="8" y="329"/>
                  </a:lnTo>
                  <a:lnTo>
                    <a:pt x="8" y="324"/>
                  </a:lnTo>
                  <a:lnTo>
                    <a:pt x="21" y="328"/>
                  </a:lnTo>
                  <a:lnTo>
                    <a:pt x="15" y="322"/>
                  </a:lnTo>
                  <a:lnTo>
                    <a:pt x="20" y="318"/>
                  </a:lnTo>
                  <a:lnTo>
                    <a:pt x="23" y="326"/>
                  </a:lnTo>
                  <a:lnTo>
                    <a:pt x="21" y="318"/>
                  </a:lnTo>
                  <a:lnTo>
                    <a:pt x="26" y="316"/>
                  </a:lnTo>
                  <a:lnTo>
                    <a:pt x="28" y="317"/>
                  </a:lnTo>
                  <a:lnTo>
                    <a:pt x="30" y="327"/>
                  </a:lnTo>
                  <a:close/>
                  <a:moveTo>
                    <a:pt x="271" y="11"/>
                  </a:moveTo>
                  <a:lnTo>
                    <a:pt x="269" y="5"/>
                  </a:lnTo>
                  <a:lnTo>
                    <a:pt x="274" y="8"/>
                  </a:lnTo>
                  <a:lnTo>
                    <a:pt x="271" y="11"/>
                  </a:lnTo>
                  <a:close/>
                  <a:moveTo>
                    <a:pt x="245" y="30"/>
                  </a:moveTo>
                  <a:lnTo>
                    <a:pt x="246" y="24"/>
                  </a:lnTo>
                  <a:lnTo>
                    <a:pt x="242" y="21"/>
                  </a:lnTo>
                  <a:lnTo>
                    <a:pt x="262" y="16"/>
                  </a:lnTo>
                  <a:lnTo>
                    <a:pt x="258" y="24"/>
                  </a:lnTo>
                  <a:lnTo>
                    <a:pt x="245" y="30"/>
                  </a:lnTo>
                  <a:close/>
                  <a:moveTo>
                    <a:pt x="268" y="27"/>
                  </a:moveTo>
                  <a:lnTo>
                    <a:pt x="267" y="17"/>
                  </a:lnTo>
                  <a:lnTo>
                    <a:pt x="272" y="23"/>
                  </a:lnTo>
                  <a:lnTo>
                    <a:pt x="268" y="27"/>
                  </a:lnTo>
                  <a:close/>
                  <a:moveTo>
                    <a:pt x="258" y="37"/>
                  </a:moveTo>
                  <a:lnTo>
                    <a:pt x="255" y="30"/>
                  </a:lnTo>
                  <a:lnTo>
                    <a:pt x="262" y="23"/>
                  </a:lnTo>
                  <a:lnTo>
                    <a:pt x="265" y="28"/>
                  </a:lnTo>
                  <a:lnTo>
                    <a:pt x="258" y="37"/>
                  </a:lnTo>
                  <a:close/>
                  <a:moveTo>
                    <a:pt x="213" y="46"/>
                  </a:moveTo>
                  <a:lnTo>
                    <a:pt x="207" y="39"/>
                  </a:lnTo>
                  <a:lnTo>
                    <a:pt x="216" y="44"/>
                  </a:lnTo>
                  <a:lnTo>
                    <a:pt x="213" y="46"/>
                  </a:lnTo>
                  <a:close/>
                  <a:moveTo>
                    <a:pt x="223" y="47"/>
                  </a:moveTo>
                  <a:lnTo>
                    <a:pt x="220" y="41"/>
                  </a:lnTo>
                  <a:lnTo>
                    <a:pt x="226" y="40"/>
                  </a:lnTo>
                  <a:lnTo>
                    <a:pt x="223" y="47"/>
                  </a:lnTo>
                  <a:close/>
                  <a:moveTo>
                    <a:pt x="201" y="57"/>
                  </a:moveTo>
                  <a:lnTo>
                    <a:pt x="196" y="52"/>
                  </a:lnTo>
                  <a:lnTo>
                    <a:pt x="197" y="48"/>
                  </a:lnTo>
                  <a:lnTo>
                    <a:pt x="209" y="49"/>
                  </a:lnTo>
                  <a:lnTo>
                    <a:pt x="201" y="57"/>
                  </a:lnTo>
                  <a:close/>
                  <a:moveTo>
                    <a:pt x="190" y="61"/>
                  </a:moveTo>
                  <a:lnTo>
                    <a:pt x="196" y="62"/>
                  </a:lnTo>
                  <a:lnTo>
                    <a:pt x="195" y="54"/>
                  </a:lnTo>
                  <a:lnTo>
                    <a:pt x="201" y="58"/>
                  </a:lnTo>
                  <a:lnTo>
                    <a:pt x="196" y="67"/>
                  </a:lnTo>
                  <a:lnTo>
                    <a:pt x="186" y="66"/>
                  </a:lnTo>
                  <a:lnTo>
                    <a:pt x="190" y="61"/>
                  </a:lnTo>
                  <a:close/>
                  <a:moveTo>
                    <a:pt x="187" y="74"/>
                  </a:moveTo>
                  <a:lnTo>
                    <a:pt x="187" y="75"/>
                  </a:lnTo>
                  <a:lnTo>
                    <a:pt x="184" y="76"/>
                  </a:lnTo>
                  <a:lnTo>
                    <a:pt x="185" y="81"/>
                  </a:lnTo>
                  <a:lnTo>
                    <a:pt x="173" y="89"/>
                  </a:lnTo>
                  <a:lnTo>
                    <a:pt x="168" y="85"/>
                  </a:lnTo>
                  <a:lnTo>
                    <a:pt x="174" y="81"/>
                  </a:lnTo>
                  <a:lnTo>
                    <a:pt x="170" y="80"/>
                  </a:lnTo>
                  <a:lnTo>
                    <a:pt x="173" y="79"/>
                  </a:lnTo>
                  <a:lnTo>
                    <a:pt x="170" y="73"/>
                  </a:lnTo>
                  <a:lnTo>
                    <a:pt x="178" y="72"/>
                  </a:lnTo>
                  <a:lnTo>
                    <a:pt x="174" y="69"/>
                  </a:lnTo>
                  <a:lnTo>
                    <a:pt x="180" y="71"/>
                  </a:lnTo>
                  <a:lnTo>
                    <a:pt x="178" y="65"/>
                  </a:lnTo>
                  <a:lnTo>
                    <a:pt x="184" y="66"/>
                  </a:lnTo>
                  <a:lnTo>
                    <a:pt x="187" y="74"/>
                  </a:lnTo>
                  <a:close/>
                  <a:moveTo>
                    <a:pt x="150" y="94"/>
                  </a:moveTo>
                  <a:lnTo>
                    <a:pt x="151" y="85"/>
                  </a:lnTo>
                  <a:lnTo>
                    <a:pt x="159" y="78"/>
                  </a:lnTo>
                  <a:lnTo>
                    <a:pt x="150" y="94"/>
                  </a:lnTo>
                  <a:close/>
                  <a:moveTo>
                    <a:pt x="136" y="104"/>
                  </a:moveTo>
                  <a:lnTo>
                    <a:pt x="134" y="102"/>
                  </a:lnTo>
                  <a:lnTo>
                    <a:pt x="136" y="97"/>
                  </a:lnTo>
                  <a:lnTo>
                    <a:pt x="145" y="96"/>
                  </a:lnTo>
                  <a:lnTo>
                    <a:pt x="144" y="89"/>
                  </a:lnTo>
                  <a:lnTo>
                    <a:pt x="148" y="95"/>
                  </a:lnTo>
                  <a:lnTo>
                    <a:pt x="148" y="102"/>
                  </a:lnTo>
                  <a:lnTo>
                    <a:pt x="144" y="106"/>
                  </a:lnTo>
                  <a:lnTo>
                    <a:pt x="140" y="104"/>
                  </a:lnTo>
                  <a:lnTo>
                    <a:pt x="146" y="101"/>
                  </a:lnTo>
                  <a:lnTo>
                    <a:pt x="143" y="99"/>
                  </a:lnTo>
                  <a:lnTo>
                    <a:pt x="136" y="104"/>
                  </a:lnTo>
                  <a:close/>
                  <a:moveTo>
                    <a:pt x="156" y="91"/>
                  </a:moveTo>
                  <a:lnTo>
                    <a:pt x="157" y="99"/>
                  </a:lnTo>
                  <a:lnTo>
                    <a:pt x="154" y="107"/>
                  </a:lnTo>
                  <a:lnTo>
                    <a:pt x="160" y="95"/>
                  </a:lnTo>
                  <a:lnTo>
                    <a:pt x="165" y="99"/>
                  </a:lnTo>
                  <a:lnTo>
                    <a:pt x="165" y="107"/>
                  </a:lnTo>
                  <a:lnTo>
                    <a:pt x="161" y="107"/>
                  </a:lnTo>
                  <a:lnTo>
                    <a:pt x="151" y="116"/>
                  </a:lnTo>
                  <a:lnTo>
                    <a:pt x="148" y="115"/>
                  </a:lnTo>
                  <a:lnTo>
                    <a:pt x="151" y="108"/>
                  </a:lnTo>
                  <a:lnTo>
                    <a:pt x="143" y="118"/>
                  </a:lnTo>
                  <a:lnTo>
                    <a:pt x="150" y="100"/>
                  </a:lnTo>
                  <a:lnTo>
                    <a:pt x="153" y="101"/>
                  </a:lnTo>
                  <a:lnTo>
                    <a:pt x="150" y="99"/>
                  </a:lnTo>
                  <a:lnTo>
                    <a:pt x="152" y="91"/>
                  </a:lnTo>
                  <a:lnTo>
                    <a:pt x="156" y="91"/>
                  </a:lnTo>
                  <a:close/>
                  <a:moveTo>
                    <a:pt x="175" y="98"/>
                  </a:moveTo>
                  <a:lnTo>
                    <a:pt x="173" y="92"/>
                  </a:lnTo>
                  <a:lnTo>
                    <a:pt x="176" y="92"/>
                  </a:lnTo>
                  <a:lnTo>
                    <a:pt x="178" y="95"/>
                  </a:lnTo>
                  <a:lnTo>
                    <a:pt x="175" y="98"/>
                  </a:lnTo>
                  <a:close/>
                  <a:moveTo>
                    <a:pt x="162" y="108"/>
                  </a:moveTo>
                  <a:lnTo>
                    <a:pt x="164" y="110"/>
                  </a:lnTo>
                  <a:lnTo>
                    <a:pt x="159" y="114"/>
                  </a:lnTo>
                  <a:lnTo>
                    <a:pt x="160" y="110"/>
                  </a:lnTo>
                  <a:lnTo>
                    <a:pt x="161" y="108"/>
                  </a:lnTo>
                  <a:lnTo>
                    <a:pt x="162" y="108"/>
                  </a:lnTo>
                  <a:close/>
                  <a:moveTo>
                    <a:pt x="132" y="122"/>
                  </a:moveTo>
                  <a:lnTo>
                    <a:pt x="136" y="113"/>
                  </a:lnTo>
                  <a:lnTo>
                    <a:pt x="146" y="111"/>
                  </a:lnTo>
                  <a:lnTo>
                    <a:pt x="132" y="122"/>
                  </a:lnTo>
                  <a:close/>
                  <a:moveTo>
                    <a:pt x="122" y="126"/>
                  </a:moveTo>
                  <a:lnTo>
                    <a:pt x="123" y="118"/>
                  </a:lnTo>
                  <a:lnTo>
                    <a:pt x="131" y="119"/>
                  </a:lnTo>
                  <a:lnTo>
                    <a:pt x="122" y="126"/>
                  </a:lnTo>
                  <a:close/>
                  <a:moveTo>
                    <a:pt x="105" y="200"/>
                  </a:moveTo>
                  <a:lnTo>
                    <a:pt x="109" y="193"/>
                  </a:lnTo>
                  <a:lnTo>
                    <a:pt x="110" y="197"/>
                  </a:lnTo>
                  <a:lnTo>
                    <a:pt x="105" y="200"/>
                  </a:lnTo>
                  <a:close/>
                  <a:moveTo>
                    <a:pt x="112" y="200"/>
                  </a:moveTo>
                  <a:lnTo>
                    <a:pt x="113" y="200"/>
                  </a:lnTo>
                  <a:lnTo>
                    <a:pt x="113" y="201"/>
                  </a:lnTo>
                  <a:lnTo>
                    <a:pt x="107" y="205"/>
                  </a:lnTo>
                  <a:lnTo>
                    <a:pt x="108" y="200"/>
                  </a:lnTo>
                  <a:lnTo>
                    <a:pt x="112" y="200"/>
                  </a:lnTo>
                  <a:close/>
                  <a:moveTo>
                    <a:pt x="101" y="227"/>
                  </a:moveTo>
                  <a:lnTo>
                    <a:pt x="104" y="215"/>
                  </a:lnTo>
                  <a:lnTo>
                    <a:pt x="108" y="221"/>
                  </a:lnTo>
                  <a:lnTo>
                    <a:pt x="101" y="227"/>
                  </a:lnTo>
                  <a:close/>
                  <a:moveTo>
                    <a:pt x="102" y="233"/>
                  </a:moveTo>
                  <a:lnTo>
                    <a:pt x="101" y="232"/>
                  </a:lnTo>
                  <a:lnTo>
                    <a:pt x="103" y="227"/>
                  </a:lnTo>
                  <a:lnTo>
                    <a:pt x="105" y="231"/>
                  </a:lnTo>
                  <a:lnTo>
                    <a:pt x="102" y="233"/>
                  </a:lnTo>
                  <a:close/>
                  <a:moveTo>
                    <a:pt x="51" y="285"/>
                  </a:moveTo>
                  <a:lnTo>
                    <a:pt x="48" y="284"/>
                  </a:lnTo>
                  <a:lnTo>
                    <a:pt x="53" y="280"/>
                  </a:lnTo>
                  <a:lnTo>
                    <a:pt x="60" y="281"/>
                  </a:lnTo>
                  <a:lnTo>
                    <a:pt x="51" y="285"/>
                  </a:lnTo>
                  <a:close/>
                  <a:moveTo>
                    <a:pt x="44" y="289"/>
                  </a:moveTo>
                  <a:lnTo>
                    <a:pt x="41" y="286"/>
                  </a:lnTo>
                  <a:lnTo>
                    <a:pt x="45" y="284"/>
                  </a:lnTo>
                  <a:lnTo>
                    <a:pt x="46" y="287"/>
                  </a:lnTo>
                  <a:lnTo>
                    <a:pt x="44" y="289"/>
                  </a:lnTo>
                  <a:close/>
                  <a:moveTo>
                    <a:pt x="37" y="300"/>
                  </a:moveTo>
                  <a:lnTo>
                    <a:pt x="36" y="297"/>
                  </a:lnTo>
                  <a:lnTo>
                    <a:pt x="40" y="299"/>
                  </a:lnTo>
                  <a:lnTo>
                    <a:pt x="38" y="300"/>
                  </a:lnTo>
                  <a:lnTo>
                    <a:pt x="37" y="301"/>
                  </a:lnTo>
                  <a:lnTo>
                    <a:pt x="37" y="300"/>
                  </a:lnTo>
                  <a:close/>
                  <a:moveTo>
                    <a:pt x="0" y="337"/>
                  </a:moveTo>
                  <a:lnTo>
                    <a:pt x="0" y="333"/>
                  </a:lnTo>
                  <a:lnTo>
                    <a:pt x="4" y="334"/>
                  </a:lnTo>
                  <a:lnTo>
                    <a:pt x="0" y="337"/>
                  </a:lnTo>
                  <a:close/>
                  <a:moveTo>
                    <a:pt x="9" y="376"/>
                  </a:moveTo>
                  <a:lnTo>
                    <a:pt x="8" y="375"/>
                  </a:lnTo>
                  <a:lnTo>
                    <a:pt x="7" y="373"/>
                  </a:lnTo>
                  <a:lnTo>
                    <a:pt x="10" y="369"/>
                  </a:lnTo>
                  <a:lnTo>
                    <a:pt x="11" y="368"/>
                  </a:lnTo>
                  <a:lnTo>
                    <a:pt x="11" y="369"/>
                  </a:lnTo>
                  <a:lnTo>
                    <a:pt x="11" y="372"/>
                  </a:lnTo>
                  <a:lnTo>
                    <a:pt x="11" y="375"/>
                  </a:lnTo>
                  <a:lnTo>
                    <a:pt x="10" y="375"/>
                  </a:lnTo>
                  <a:lnTo>
                    <a:pt x="9" y="376"/>
                  </a:lnTo>
                  <a:close/>
                  <a:moveTo>
                    <a:pt x="11" y="386"/>
                  </a:moveTo>
                  <a:lnTo>
                    <a:pt x="8" y="391"/>
                  </a:lnTo>
                  <a:lnTo>
                    <a:pt x="7" y="388"/>
                  </a:lnTo>
                  <a:lnTo>
                    <a:pt x="11" y="386"/>
                  </a:lnTo>
                  <a:close/>
                  <a:moveTo>
                    <a:pt x="7" y="395"/>
                  </a:moveTo>
                  <a:lnTo>
                    <a:pt x="6" y="389"/>
                  </a:lnTo>
                  <a:lnTo>
                    <a:pt x="8" y="392"/>
                  </a:lnTo>
                  <a:lnTo>
                    <a:pt x="7" y="395"/>
                  </a:lnTo>
                  <a:close/>
                  <a:moveTo>
                    <a:pt x="3" y="400"/>
                  </a:moveTo>
                  <a:lnTo>
                    <a:pt x="3" y="391"/>
                  </a:lnTo>
                  <a:lnTo>
                    <a:pt x="6" y="396"/>
                  </a:lnTo>
                  <a:lnTo>
                    <a:pt x="4" y="395"/>
                  </a:lnTo>
                  <a:lnTo>
                    <a:pt x="3" y="400"/>
                  </a:lnTo>
                  <a:close/>
                  <a:moveTo>
                    <a:pt x="4" y="412"/>
                  </a:moveTo>
                  <a:lnTo>
                    <a:pt x="4" y="405"/>
                  </a:lnTo>
                  <a:lnTo>
                    <a:pt x="6" y="409"/>
                  </a:lnTo>
                  <a:lnTo>
                    <a:pt x="4" y="412"/>
                  </a:lnTo>
                  <a:close/>
                </a:path>
              </a:pathLst>
            </a:custGeom>
            <a:solidFill>
              <a:srgbClr val="2B5885"/>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grpSp>
      <p:sp>
        <p:nvSpPr>
          <p:cNvPr id="90" name="Freeform 87"/>
          <p:cNvSpPr>
            <a:spLocks noEditPoints="1"/>
          </p:cNvSpPr>
          <p:nvPr/>
        </p:nvSpPr>
        <p:spPr bwMode="auto">
          <a:xfrm>
            <a:off x="5076877" y="2428542"/>
            <a:ext cx="277812" cy="574675"/>
          </a:xfrm>
          <a:custGeom>
            <a:avLst/>
            <a:gdLst>
              <a:gd name="T0" fmla="*/ 0 w 169"/>
              <a:gd name="T1" fmla="*/ 2147483647 h 349"/>
              <a:gd name="T2" fmla="*/ 2147483647 w 169"/>
              <a:gd name="T3" fmla="*/ 2147483647 h 349"/>
              <a:gd name="T4" fmla="*/ 2147483647 w 169"/>
              <a:gd name="T5" fmla="*/ 2147483647 h 349"/>
              <a:gd name="T6" fmla="*/ 2147483647 w 169"/>
              <a:gd name="T7" fmla="*/ 2147483647 h 349"/>
              <a:gd name="T8" fmla="*/ 2147483647 w 169"/>
              <a:gd name="T9" fmla="*/ 2147483647 h 349"/>
              <a:gd name="T10" fmla="*/ 2147483647 w 169"/>
              <a:gd name="T11" fmla="*/ 2147483647 h 349"/>
              <a:gd name="T12" fmla="*/ 2147483647 w 169"/>
              <a:gd name="T13" fmla="*/ 2147483647 h 349"/>
              <a:gd name="T14" fmla="*/ 2147483647 w 169"/>
              <a:gd name="T15" fmla="*/ 2147483647 h 349"/>
              <a:gd name="T16" fmla="*/ 2147483647 w 169"/>
              <a:gd name="T17" fmla="*/ 2147483647 h 349"/>
              <a:gd name="T18" fmla="*/ 2147483647 w 169"/>
              <a:gd name="T19" fmla="*/ 2147483647 h 349"/>
              <a:gd name="T20" fmla="*/ 2147483647 w 169"/>
              <a:gd name="T21" fmla="*/ 2147483647 h 349"/>
              <a:gd name="T22" fmla="*/ 2147483647 w 169"/>
              <a:gd name="T23" fmla="*/ 2147483647 h 349"/>
              <a:gd name="T24" fmla="*/ 2147483647 w 169"/>
              <a:gd name="T25" fmla="*/ 2147483647 h 349"/>
              <a:gd name="T26" fmla="*/ 2147483647 w 169"/>
              <a:gd name="T27" fmla="*/ 2147483647 h 349"/>
              <a:gd name="T28" fmla="*/ 2147483647 w 169"/>
              <a:gd name="T29" fmla="*/ 2147483647 h 349"/>
              <a:gd name="T30" fmla="*/ 2147483647 w 169"/>
              <a:gd name="T31" fmla="*/ 2147483647 h 349"/>
              <a:gd name="T32" fmla="*/ 2147483647 w 169"/>
              <a:gd name="T33" fmla="*/ 2147483647 h 349"/>
              <a:gd name="T34" fmla="*/ 2147483647 w 169"/>
              <a:gd name="T35" fmla="*/ 2147483647 h 349"/>
              <a:gd name="T36" fmla="*/ 2147483647 w 169"/>
              <a:gd name="T37" fmla="*/ 2147483647 h 349"/>
              <a:gd name="T38" fmla="*/ 2147483647 w 169"/>
              <a:gd name="T39" fmla="*/ 2147483647 h 349"/>
              <a:gd name="T40" fmla="*/ 2147483647 w 169"/>
              <a:gd name="T41" fmla="*/ 2147483647 h 349"/>
              <a:gd name="T42" fmla="*/ 2147483647 w 169"/>
              <a:gd name="T43" fmla="*/ 2147483647 h 349"/>
              <a:gd name="T44" fmla="*/ 2147483647 w 169"/>
              <a:gd name="T45" fmla="*/ 2147483647 h 349"/>
              <a:gd name="T46" fmla="*/ 2147483647 w 169"/>
              <a:gd name="T47" fmla="*/ 2147483647 h 349"/>
              <a:gd name="T48" fmla="*/ 2147483647 w 169"/>
              <a:gd name="T49" fmla="*/ 2147483647 h 349"/>
              <a:gd name="T50" fmla="*/ 2147483647 w 169"/>
              <a:gd name="T51" fmla="*/ 2147483647 h 349"/>
              <a:gd name="T52" fmla="*/ 2147483647 w 169"/>
              <a:gd name="T53" fmla="*/ 2147483647 h 349"/>
              <a:gd name="T54" fmla="*/ 2147483647 w 169"/>
              <a:gd name="T55" fmla="*/ 2147483647 h 349"/>
              <a:gd name="T56" fmla="*/ 2147483647 w 169"/>
              <a:gd name="T57" fmla="*/ 2147483647 h 349"/>
              <a:gd name="T58" fmla="*/ 2147483647 w 169"/>
              <a:gd name="T59" fmla="*/ 2147483647 h 349"/>
              <a:gd name="T60" fmla="*/ 2147483647 w 169"/>
              <a:gd name="T61" fmla="*/ 2147483647 h 349"/>
              <a:gd name="T62" fmla="*/ 2147483647 w 169"/>
              <a:gd name="T63" fmla="*/ 2147483647 h 349"/>
              <a:gd name="T64" fmla="*/ 2147483647 w 169"/>
              <a:gd name="T65" fmla="*/ 2147483647 h 349"/>
              <a:gd name="T66" fmla="*/ 2147483647 w 169"/>
              <a:gd name="T67" fmla="*/ 2147483647 h 349"/>
              <a:gd name="T68" fmla="*/ 2147483647 w 169"/>
              <a:gd name="T69" fmla="*/ 2147483647 h 349"/>
              <a:gd name="T70" fmla="*/ 2147483647 w 169"/>
              <a:gd name="T71" fmla="*/ 2147483647 h 349"/>
              <a:gd name="T72" fmla="*/ 2147483647 w 169"/>
              <a:gd name="T73" fmla="*/ 2147483647 h 349"/>
              <a:gd name="T74" fmla="*/ 2147483647 w 169"/>
              <a:gd name="T75" fmla="*/ 2147483647 h 349"/>
              <a:gd name="T76" fmla="*/ 2147483647 w 169"/>
              <a:gd name="T77" fmla="*/ 2147483647 h 349"/>
              <a:gd name="T78" fmla="*/ 2147483647 w 169"/>
              <a:gd name="T79" fmla="*/ 2147483647 h 349"/>
              <a:gd name="T80" fmla="*/ 2147483647 w 169"/>
              <a:gd name="T81" fmla="*/ 2147483647 h 349"/>
              <a:gd name="T82" fmla="*/ 2147483647 w 169"/>
              <a:gd name="T83" fmla="*/ 2147483647 h 349"/>
              <a:gd name="T84" fmla="*/ 2147483647 w 169"/>
              <a:gd name="T85" fmla="*/ 2147483647 h 349"/>
              <a:gd name="T86" fmla="*/ 2147483647 w 169"/>
              <a:gd name="T87" fmla="*/ 2147483647 h 349"/>
              <a:gd name="T88" fmla="*/ 2147483647 w 169"/>
              <a:gd name="T89" fmla="*/ 2147483647 h 349"/>
              <a:gd name="T90" fmla="*/ 2147483647 w 169"/>
              <a:gd name="T91" fmla="*/ 2147483647 h 349"/>
              <a:gd name="T92" fmla="*/ 2147483647 w 169"/>
              <a:gd name="T93" fmla="*/ 2147483647 h 349"/>
              <a:gd name="T94" fmla="*/ 2147483647 w 169"/>
              <a:gd name="T95" fmla="*/ 2147483647 h 349"/>
              <a:gd name="T96" fmla="*/ 2147483647 w 169"/>
              <a:gd name="T97" fmla="*/ 2147483647 h 349"/>
              <a:gd name="T98" fmla="*/ 2147483647 w 169"/>
              <a:gd name="T99" fmla="*/ 2147483647 h 349"/>
              <a:gd name="T100" fmla="*/ 2147483647 w 169"/>
              <a:gd name="T101" fmla="*/ 2147483647 h 349"/>
              <a:gd name="T102" fmla="*/ 2147483647 w 169"/>
              <a:gd name="T103" fmla="*/ 2147483647 h 349"/>
              <a:gd name="T104" fmla="*/ 2147483647 w 169"/>
              <a:gd name="T105" fmla="*/ 2147483647 h 349"/>
              <a:gd name="T106" fmla="*/ 2147483647 w 169"/>
              <a:gd name="T107" fmla="*/ 2147483647 h 349"/>
              <a:gd name="T108" fmla="*/ 2147483647 w 169"/>
              <a:gd name="T109" fmla="*/ 2147483647 h 349"/>
              <a:gd name="T110" fmla="*/ 2147483647 w 169"/>
              <a:gd name="T111" fmla="*/ 2147483647 h 349"/>
              <a:gd name="T112" fmla="*/ 2147483647 w 169"/>
              <a:gd name="T113" fmla="*/ 2147483647 h 349"/>
              <a:gd name="T114" fmla="*/ 2147483647 w 169"/>
              <a:gd name="T115" fmla="*/ 2147483647 h 3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69" h="349">
                <a:moveTo>
                  <a:pt x="4" y="342"/>
                </a:moveTo>
                <a:lnTo>
                  <a:pt x="0" y="335"/>
                </a:lnTo>
                <a:lnTo>
                  <a:pt x="2" y="338"/>
                </a:lnTo>
                <a:lnTo>
                  <a:pt x="4" y="335"/>
                </a:lnTo>
                <a:lnTo>
                  <a:pt x="2" y="332"/>
                </a:lnTo>
                <a:lnTo>
                  <a:pt x="9" y="335"/>
                </a:lnTo>
                <a:lnTo>
                  <a:pt x="7" y="338"/>
                </a:lnTo>
                <a:lnTo>
                  <a:pt x="5" y="334"/>
                </a:lnTo>
                <a:lnTo>
                  <a:pt x="4" y="342"/>
                </a:lnTo>
                <a:close/>
                <a:moveTo>
                  <a:pt x="64" y="161"/>
                </a:moveTo>
                <a:lnTo>
                  <a:pt x="57" y="144"/>
                </a:lnTo>
                <a:lnTo>
                  <a:pt x="62" y="127"/>
                </a:lnTo>
                <a:lnTo>
                  <a:pt x="55" y="114"/>
                </a:lnTo>
                <a:lnTo>
                  <a:pt x="58" y="104"/>
                </a:lnTo>
                <a:lnTo>
                  <a:pt x="53" y="102"/>
                </a:lnTo>
                <a:lnTo>
                  <a:pt x="54" y="88"/>
                </a:lnTo>
                <a:lnTo>
                  <a:pt x="57" y="85"/>
                </a:lnTo>
                <a:lnTo>
                  <a:pt x="45" y="68"/>
                </a:lnTo>
                <a:lnTo>
                  <a:pt x="34" y="65"/>
                </a:lnTo>
                <a:lnTo>
                  <a:pt x="13" y="42"/>
                </a:lnTo>
                <a:lnTo>
                  <a:pt x="20" y="43"/>
                </a:lnTo>
                <a:lnTo>
                  <a:pt x="19" y="36"/>
                </a:lnTo>
                <a:lnTo>
                  <a:pt x="24" y="31"/>
                </a:lnTo>
                <a:lnTo>
                  <a:pt x="29" y="33"/>
                </a:lnTo>
                <a:lnTo>
                  <a:pt x="39" y="55"/>
                </a:lnTo>
                <a:lnTo>
                  <a:pt x="50" y="59"/>
                </a:lnTo>
                <a:lnTo>
                  <a:pt x="61" y="51"/>
                </a:lnTo>
                <a:lnTo>
                  <a:pt x="75" y="61"/>
                </a:lnTo>
                <a:lnTo>
                  <a:pt x="86" y="44"/>
                </a:lnTo>
                <a:lnTo>
                  <a:pt x="86" y="34"/>
                </a:lnTo>
                <a:lnTo>
                  <a:pt x="90" y="16"/>
                </a:lnTo>
                <a:lnTo>
                  <a:pt x="97" y="6"/>
                </a:lnTo>
                <a:lnTo>
                  <a:pt x="117" y="0"/>
                </a:lnTo>
                <a:lnTo>
                  <a:pt x="124" y="11"/>
                </a:lnTo>
                <a:lnTo>
                  <a:pt x="134" y="17"/>
                </a:lnTo>
                <a:lnTo>
                  <a:pt x="136" y="25"/>
                </a:lnTo>
                <a:lnTo>
                  <a:pt x="130" y="35"/>
                </a:lnTo>
                <a:lnTo>
                  <a:pt x="132" y="42"/>
                </a:lnTo>
                <a:lnTo>
                  <a:pt x="124" y="48"/>
                </a:lnTo>
                <a:lnTo>
                  <a:pt x="130" y="50"/>
                </a:lnTo>
                <a:lnTo>
                  <a:pt x="125" y="62"/>
                </a:lnTo>
                <a:lnTo>
                  <a:pt x="128" y="76"/>
                </a:lnTo>
                <a:lnTo>
                  <a:pt x="138" y="80"/>
                </a:lnTo>
                <a:lnTo>
                  <a:pt x="147" y="94"/>
                </a:lnTo>
                <a:lnTo>
                  <a:pt x="134" y="123"/>
                </a:lnTo>
                <a:lnTo>
                  <a:pt x="145" y="150"/>
                </a:lnTo>
                <a:lnTo>
                  <a:pt x="149" y="165"/>
                </a:lnTo>
                <a:lnTo>
                  <a:pt x="144" y="167"/>
                </a:lnTo>
                <a:lnTo>
                  <a:pt x="141" y="181"/>
                </a:lnTo>
                <a:lnTo>
                  <a:pt x="144" y="186"/>
                </a:lnTo>
                <a:lnTo>
                  <a:pt x="141" y="187"/>
                </a:lnTo>
                <a:lnTo>
                  <a:pt x="142" y="192"/>
                </a:lnTo>
                <a:lnTo>
                  <a:pt x="149" y="197"/>
                </a:lnTo>
                <a:lnTo>
                  <a:pt x="150" y="201"/>
                </a:lnTo>
                <a:lnTo>
                  <a:pt x="146" y="203"/>
                </a:lnTo>
                <a:lnTo>
                  <a:pt x="147" y="209"/>
                </a:lnTo>
                <a:lnTo>
                  <a:pt x="155" y="215"/>
                </a:lnTo>
                <a:lnTo>
                  <a:pt x="155" y="221"/>
                </a:lnTo>
                <a:lnTo>
                  <a:pt x="146" y="231"/>
                </a:lnTo>
                <a:lnTo>
                  <a:pt x="164" y="247"/>
                </a:lnTo>
                <a:lnTo>
                  <a:pt x="169" y="257"/>
                </a:lnTo>
                <a:lnTo>
                  <a:pt x="164" y="269"/>
                </a:lnTo>
                <a:lnTo>
                  <a:pt x="116" y="327"/>
                </a:lnTo>
                <a:lnTo>
                  <a:pt x="98" y="331"/>
                </a:lnTo>
                <a:lnTo>
                  <a:pt x="98" y="327"/>
                </a:lnTo>
                <a:lnTo>
                  <a:pt x="96" y="332"/>
                </a:lnTo>
                <a:lnTo>
                  <a:pt x="91" y="331"/>
                </a:lnTo>
                <a:lnTo>
                  <a:pt x="91" y="335"/>
                </a:lnTo>
                <a:lnTo>
                  <a:pt x="87" y="331"/>
                </a:lnTo>
                <a:lnTo>
                  <a:pt x="89" y="336"/>
                </a:lnTo>
                <a:lnTo>
                  <a:pt x="85" y="332"/>
                </a:lnTo>
                <a:lnTo>
                  <a:pt x="68" y="343"/>
                </a:lnTo>
                <a:lnTo>
                  <a:pt x="53" y="344"/>
                </a:lnTo>
                <a:lnTo>
                  <a:pt x="55" y="341"/>
                </a:lnTo>
                <a:lnTo>
                  <a:pt x="51" y="347"/>
                </a:lnTo>
                <a:lnTo>
                  <a:pt x="46" y="349"/>
                </a:lnTo>
                <a:lnTo>
                  <a:pt x="52" y="342"/>
                </a:lnTo>
                <a:lnTo>
                  <a:pt x="49" y="345"/>
                </a:lnTo>
                <a:lnTo>
                  <a:pt x="51" y="342"/>
                </a:lnTo>
                <a:lnTo>
                  <a:pt x="45" y="339"/>
                </a:lnTo>
                <a:lnTo>
                  <a:pt x="48" y="333"/>
                </a:lnTo>
                <a:lnTo>
                  <a:pt x="42" y="337"/>
                </a:lnTo>
                <a:lnTo>
                  <a:pt x="41" y="337"/>
                </a:lnTo>
                <a:lnTo>
                  <a:pt x="40" y="336"/>
                </a:lnTo>
                <a:lnTo>
                  <a:pt x="42" y="332"/>
                </a:lnTo>
                <a:lnTo>
                  <a:pt x="24" y="324"/>
                </a:lnTo>
                <a:lnTo>
                  <a:pt x="27" y="305"/>
                </a:lnTo>
                <a:lnTo>
                  <a:pt x="26" y="298"/>
                </a:lnTo>
                <a:lnTo>
                  <a:pt x="29" y="298"/>
                </a:lnTo>
                <a:lnTo>
                  <a:pt x="23" y="286"/>
                </a:lnTo>
                <a:lnTo>
                  <a:pt x="24" y="277"/>
                </a:lnTo>
                <a:lnTo>
                  <a:pt x="20" y="266"/>
                </a:lnTo>
                <a:lnTo>
                  <a:pt x="25" y="253"/>
                </a:lnTo>
                <a:lnTo>
                  <a:pt x="29" y="254"/>
                </a:lnTo>
                <a:lnTo>
                  <a:pt x="26" y="248"/>
                </a:lnTo>
                <a:lnTo>
                  <a:pt x="38" y="245"/>
                </a:lnTo>
                <a:lnTo>
                  <a:pt x="36" y="240"/>
                </a:lnTo>
                <a:lnTo>
                  <a:pt x="37" y="237"/>
                </a:lnTo>
                <a:lnTo>
                  <a:pt x="52" y="225"/>
                </a:lnTo>
                <a:lnTo>
                  <a:pt x="66" y="205"/>
                </a:lnTo>
                <a:lnTo>
                  <a:pt x="69" y="196"/>
                </a:lnTo>
                <a:lnTo>
                  <a:pt x="80" y="195"/>
                </a:lnTo>
                <a:lnTo>
                  <a:pt x="78" y="191"/>
                </a:lnTo>
                <a:lnTo>
                  <a:pt x="82" y="191"/>
                </a:lnTo>
                <a:lnTo>
                  <a:pt x="79" y="184"/>
                </a:lnTo>
                <a:lnTo>
                  <a:pt x="80" y="172"/>
                </a:lnTo>
                <a:lnTo>
                  <a:pt x="71" y="167"/>
                </a:lnTo>
                <a:lnTo>
                  <a:pt x="70" y="164"/>
                </a:lnTo>
                <a:lnTo>
                  <a:pt x="71" y="159"/>
                </a:lnTo>
                <a:lnTo>
                  <a:pt x="64" y="161"/>
                </a:lnTo>
                <a:close/>
                <a:moveTo>
                  <a:pt x="42" y="343"/>
                </a:moveTo>
                <a:lnTo>
                  <a:pt x="40" y="337"/>
                </a:lnTo>
                <a:lnTo>
                  <a:pt x="41" y="337"/>
                </a:lnTo>
                <a:lnTo>
                  <a:pt x="45" y="337"/>
                </a:lnTo>
                <a:lnTo>
                  <a:pt x="42" y="343"/>
                </a:lnTo>
                <a:close/>
              </a:path>
            </a:pathLst>
          </a:custGeom>
          <a:solidFill>
            <a:schemeClr val="tx2"/>
          </a:solidFill>
          <a:ln w="9525" cap="flat" cmpd="sng">
            <a:solidFill>
              <a:schemeClr val="tx1"/>
            </a:solidFill>
            <a:prstDash val="solid"/>
            <a:round/>
            <a:headEnd type="none" w="med" len="med"/>
            <a:tailEnd type="none" w="med" len="med"/>
          </a:ln>
          <a:effectLst/>
          <a:extLst/>
        </p:spPr>
        <p:txBody>
          <a:bodyPr wrap="none" anchor="ctr"/>
          <a:lstStyle/>
          <a:p>
            <a:pPr algn="ctr" fontAlgn="base">
              <a:spcBef>
                <a:spcPct val="0"/>
              </a:spcBef>
              <a:spcAft>
                <a:spcPct val="0"/>
              </a:spcAft>
            </a:pPr>
            <a:endParaRPr lang="en-US">
              <a:solidFill>
                <a:srgbClr val="000000"/>
              </a:solidFill>
            </a:endParaRPr>
          </a:p>
        </p:txBody>
      </p:sp>
      <p:sp>
        <p:nvSpPr>
          <p:cNvPr id="91" name="Freeform 88"/>
          <p:cNvSpPr>
            <a:spLocks noEditPoints="1"/>
          </p:cNvSpPr>
          <p:nvPr/>
        </p:nvSpPr>
        <p:spPr bwMode="auto">
          <a:xfrm>
            <a:off x="4878440" y="2496804"/>
            <a:ext cx="303213" cy="698500"/>
          </a:xfrm>
          <a:custGeom>
            <a:avLst/>
            <a:gdLst>
              <a:gd name="T0" fmla="*/ 2147483647 w 185"/>
              <a:gd name="T1" fmla="*/ 2147483647 h 424"/>
              <a:gd name="T2" fmla="*/ 2147483647 w 185"/>
              <a:gd name="T3" fmla="*/ 2147483647 h 424"/>
              <a:gd name="T4" fmla="*/ 2147483647 w 185"/>
              <a:gd name="T5" fmla="*/ 2147483647 h 424"/>
              <a:gd name="T6" fmla="*/ 2147483647 w 185"/>
              <a:gd name="T7" fmla="*/ 2147483647 h 424"/>
              <a:gd name="T8" fmla="*/ 2147483647 w 185"/>
              <a:gd name="T9" fmla="*/ 2147483647 h 424"/>
              <a:gd name="T10" fmla="*/ 2147483647 w 185"/>
              <a:gd name="T11" fmla="*/ 2147483647 h 424"/>
              <a:gd name="T12" fmla="*/ 2147483647 w 185"/>
              <a:gd name="T13" fmla="*/ 2147483647 h 424"/>
              <a:gd name="T14" fmla="*/ 2147483647 w 185"/>
              <a:gd name="T15" fmla="*/ 2147483647 h 424"/>
              <a:gd name="T16" fmla="*/ 2147483647 w 185"/>
              <a:gd name="T17" fmla="*/ 2147483647 h 424"/>
              <a:gd name="T18" fmla="*/ 2147483647 w 185"/>
              <a:gd name="T19" fmla="*/ 2147483647 h 424"/>
              <a:gd name="T20" fmla="*/ 2147483647 w 185"/>
              <a:gd name="T21" fmla="*/ 2147483647 h 424"/>
              <a:gd name="T22" fmla="*/ 2147483647 w 185"/>
              <a:gd name="T23" fmla="*/ 2147483647 h 424"/>
              <a:gd name="T24" fmla="*/ 2147483647 w 185"/>
              <a:gd name="T25" fmla="*/ 2147483647 h 424"/>
              <a:gd name="T26" fmla="*/ 2147483647 w 185"/>
              <a:gd name="T27" fmla="*/ 0 h 424"/>
              <a:gd name="T28" fmla="*/ 2147483647 w 185"/>
              <a:gd name="T29" fmla="*/ 2147483647 h 424"/>
              <a:gd name="T30" fmla="*/ 2147483647 w 185"/>
              <a:gd name="T31" fmla="*/ 2147483647 h 424"/>
              <a:gd name="T32" fmla="*/ 2147483647 w 185"/>
              <a:gd name="T33" fmla="*/ 2147483647 h 424"/>
              <a:gd name="T34" fmla="*/ 2147483647 w 185"/>
              <a:gd name="T35" fmla="*/ 2147483647 h 424"/>
              <a:gd name="T36" fmla="*/ 2147483647 w 185"/>
              <a:gd name="T37" fmla="*/ 2147483647 h 424"/>
              <a:gd name="T38" fmla="*/ 2147483647 w 185"/>
              <a:gd name="T39" fmla="*/ 2147483647 h 424"/>
              <a:gd name="T40" fmla="*/ 2147483647 w 185"/>
              <a:gd name="T41" fmla="*/ 2147483647 h 424"/>
              <a:gd name="T42" fmla="*/ 2147483647 w 185"/>
              <a:gd name="T43" fmla="*/ 2147483647 h 424"/>
              <a:gd name="T44" fmla="*/ 2147483647 w 185"/>
              <a:gd name="T45" fmla="*/ 2147483647 h 424"/>
              <a:gd name="T46" fmla="*/ 2147483647 w 185"/>
              <a:gd name="T47" fmla="*/ 2147483647 h 424"/>
              <a:gd name="T48" fmla="*/ 2147483647 w 185"/>
              <a:gd name="T49" fmla="*/ 2147483647 h 424"/>
              <a:gd name="T50" fmla="*/ 2147483647 w 185"/>
              <a:gd name="T51" fmla="*/ 2147483647 h 424"/>
              <a:gd name="T52" fmla="*/ 2147483647 w 185"/>
              <a:gd name="T53" fmla="*/ 2147483647 h 424"/>
              <a:gd name="T54" fmla="*/ 2147483647 w 185"/>
              <a:gd name="T55" fmla="*/ 2147483647 h 424"/>
              <a:gd name="T56" fmla="*/ 2147483647 w 185"/>
              <a:gd name="T57" fmla="*/ 2147483647 h 424"/>
              <a:gd name="T58" fmla="*/ 2147483647 w 185"/>
              <a:gd name="T59" fmla="*/ 2147483647 h 424"/>
              <a:gd name="T60" fmla="*/ 2147483647 w 185"/>
              <a:gd name="T61" fmla="*/ 2147483647 h 424"/>
              <a:gd name="T62" fmla="*/ 2147483647 w 185"/>
              <a:gd name="T63" fmla="*/ 2147483647 h 424"/>
              <a:gd name="T64" fmla="*/ 2147483647 w 185"/>
              <a:gd name="T65" fmla="*/ 2147483647 h 424"/>
              <a:gd name="T66" fmla="*/ 2147483647 w 185"/>
              <a:gd name="T67" fmla="*/ 2147483647 h 424"/>
              <a:gd name="T68" fmla="*/ 2147483647 w 185"/>
              <a:gd name="T69" fmla="*/ 2147483647 h 424"/>
              <a:gd name="T70" fmla="*/ 2147483647 w 185"/>
              <a:gd name="T71" fmla="*/ 2147483647 h 424"/>
              <a:gd name="T72" fmla="*/ 2147483647 w 185"/>
              <a:gd name="T73" fmla="*/ 2147483647 h 424"/>
              <a:gd name="T74" fmla="*/ 2147483647 w 185"/>
              <a:gd name="T75" fmla="*/ 2147483647 h 424"/>
              <a:gd name="T76" fmla="*/ 2147483647 w 185"/>
              <a:gd name="T77" fmla="*/ 2147483647 h 424"/>
              <a:gd name="T78" fmla="*/ 2147483647 w 185"/>
              <a:gd name="T79" fmla="*/ 2147483647 h 424"/>
              <a:gd name="T80" fmla="*/ 2147483647 w 185"/>
              <a:gd name="T81" fmla="*/ 2147483647 h 424"/>
              <a:gd name="T82" fmla="*/ 2147483647 w 185"/>
              <a:gd name="T83" fmla="*/ 2147483647 h 424"/>
              <a:gd name="T84" fmla="*/ 2147483647 w 185"/>
              <a:gd name="T85" fmla="*/ 2147483647 h 424"/>
              <a:gd name="T86" fmla="*/ 2147483647 w 185"/>
              <a:gd name="T87" fmla="*/ 2147483647 h 424"/>
              <a:gd name="T88" fmla="*/ 2147483647 w 185"/>
              <a:gd name="T89" fmla="*/ 2147483647 h 424"/>
              <a:gd name="T90" fmla="*/ 2147483647 w 185"/>
              <a:gd name="T91" fmla="*/ 2147483647 h 424"/>
              <a:gd name="T92" fmla="*/ 2147483647 w 185"/>
              <a:gd name="T93" fmla="*/ 2147483647 h 424"/>
              <a:gd name="T94" fmla="*/ 2147483647 w 185"/>
              <a:gd name="T95" fmla="*/ 2147483647 h 424"/>
              <a:gd name="T96" fmla="*/ 2147483647 w 185"/>
              <a:gd name="T97" fmla="*/ 2147483647 h 424"/>
              <a:gd name="T98" fmla="*/ 2147483647 w 185"/>
              <a:gd name="T99" fmla="*/ 2147483647 h 424"/>
              <a:gd name="T100" fmla="*/ 2147483647 w 185"/>
              <a:gd name="T101" fmla="*/ 2147483647 h 424"/>
              <a:gd name="T102" fmla="*/ 2147483647 w 185"/>
              <a:gd name="T103" fmla="*/ 2147483647 h 424"/>
              <a:gd name="T104" fmla="*/ 2147483647 w 185"/>
              <a:gd name="T105" fmla="*/ 2147483647 h 424"/>
              <a:gd name="T106" fmla="*/ 2147483647 w 185"/>
              <a:gd name="T107" fmla="*/ 2147483647 h 424"/>
              <a:gd name="T108" fmla="*/ 0 w 185"/>
              <a:gd name="T109" fmla="*/ 2147483647 h 424"/>
              <a:gd name="T110" fmla="*/ 2147483647 w 185"/>
              <a:gd name="T111" fmla="*/ 2147483647 h 424"/>
              <a:gd name="T112" fmla="*/ 2147483647 w 185"/>
              <a:gd name="T113" fmla="*/ 2147483647 h 424"/>
              <a:gd name="T114" fmla="*/ 2147483647 w 185"/>
              <a:gd name="T115" fmla="*/ 2147483647 h 424"/>
              <a:gd name="T116" fmla="*/ 2147483647 w 185"/>
              <a:gd name="T117" fmla="*/ 2147483647 h 424"/>
              <a:gd name="T118" fmla="*/ 2147483647 w 185"/>
              <a:gd name="T119" fmla="*/ 2147483647 h 424"/>
              <a:gd name="T120" fmla="*/ 2147483647 w 185"/>
              <a:gd name="T121" fmla="*/ 2147483647 h 424"/>
              <a:gd name="T122" fmla="*/ 2147483647 w 185"/>
              <a:gd name="T123" fmla="*/ 2147483647 h 4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85" h="424">
                <a:moveTo>
                  <a:pt x="5" y="329"/>
                </a:moveTo>
                <a:lnTo>
                  <a:pt x="7" y="331"/>
                </a:lnTo>
                <a:lnTo>
                  <a:pt x="9" y="326"/>
                </a:lnTo>
                <a:lnTo>
                  <a:pt x="8" y="312"/>
                </a:lnTo>
                <a:lnTo>
                  <a:pt x="11" y="309"/>
                </a:lnTo>
                <a:lnTo>
                  <a:pt x="10" y="305"/>
                </a:lnTo>
                <a:lnTo>
                  <a:pt x="20" y="298"/>
                </a:lnTo>
                <a:lnTo>
                  <a:pt x="21" y="286"/>
                </a:lnTo>
                <a:lnTo>
                  <a:pt x="15" y="272"/>
                </a:lnTo>
                <a:lnTo>
                  <a:pt x="22" y="270"/>
                </a:lnTo>
                <a:lnTo>
                  <a:pt x="25" y="262"/>
                </a:lnTo>
                <a:lnTo>
                  <a:pt x="14" y="251"/>
                </a:lnTo>
                <a:lnTo>
                  <a:pt x="17" y="235"/>
                </a:lnTo>
                <a:lnTo>
                  <a:pt x="13" y="225"/>
                </a:lnTo>
                <a:lnTo>
                  <a:pt x="13" y="215"/>
                </a:lnTo>
                <a:lnTo>
                  <a:pt x="15" y="212"/>
                </a:lnTo>
                <a:lnTo>
                  <a:pt x="11" y="203"/>
                </a:lnTo>
                <a:lnTo>
                  <a:pt x="15" y="193"/>
                </a:lnTo>
                <a:lnTo>
                  <a:pt x="26" y="179"/>
                </a:lnTo>
                <a:lnTo>
                  <a:pt x="41" y="180"/>
                </a:lnTo>
                <a:lnTo>
                  <a:pt x="43" y="174"/>
                </a:lnTo>
                <a:lnTo>
                  <a:pt x="43" y="165"/>
                </a:lnTo>
                <a:lnTo>
                  <a:pt x="36" y="161"/>
                </a:lnTo>
                <a:lnTo>
                  <a:pt x="48" y="137"/>
                </a:lnTo>
                <a:lnTo>
                  <a:pt x="50" y="119"/>
                </a:lnTo>
                <a:lnTo>
                  <a:pt x="48" y="109"/>
                </a:lnTo>
                <a:lnTo>
                  <a:pt x="62" y="103"/>
                </a:lnTo>
                <a:lnTo>
                  <a:pt x="60" y="96"/>
                </a:lnTo>
                <a:lnTo>
                  <a:pt x="74" y="77"/>
                </a:lnTo>
                <a:lnTo>
                  <a:pt x="74" y="69"/>
                </a:lnTo>
                <a:lnTo>
                  <a:pt x="70" y="63"/>
                </a:lnTo>
                <a:lnTo>
                  <a:pt x="79" y="45"/>
                </a:lnTo>
                <a:lnTo>
                  <a:pt x="87" y="38"/>
                </a:lnTo>
                <a:lnTo>
                  <a:pt x="96" y="43"/>
                </a:lnTo>
                <a:lnTo>
                  <a:pt x="100" y="35"/>
                </a:lnTo>
                <a:lnTo>
                  <a:pt x="99" y="21"/>
                </a:lnTo>
                <a:lnTo>
                  <a:pt x="125" y="28"/>
                </a:lnTo>
                <a:lnTo>
                  <a:pt x="129" y="23"/>
                </a:lnTo>
                <a:lnTo>
                  <a:pt x="126" y="20"/>
                </a:lnTo>
                <a:lnTo>
                  <a:pt x="131" y="11"/>
                </a:lnTo>
                <a:lnTo>
                  <a:pt x="127" y="1"/>
                </a:lnTo>
                <a:lnTo>
                  <a:pt x="134" y="0"/>
                </a:lnTo>
                <a:lnTo>
                  <a:pt x="155" y="23"/>
                </a:lnTo>
                <a:lnTo>
                  <a:pt x="166" y="26"/>
                </a:lnTo>
                <a:lnTo>
                  <a:pt x="178" y="43"/>
                </a:lnTo>
                <a:lnTo>
                  <a:pt x="175" y="46"/>
                </a:lnTo>
                <a:lnTo>
                  <a:pt x="174" y="60"/>
                </a:lnTo>
                <a:lnTo>
                  <a:pt x="179" y="62"/>
                </a:lnTo>
                <a:lnTo>
                  <a:pt x="176" y="72"/>
                </a:lnTo>
                <a:lnTo>
                  <a:pt x="183" y="85"/>
                </a:lnTo>
                <a:lnTo>
                  <a:pt x="178" y="102"/>
                </a:lnTo>
                <a:lnTo>
                  <a:pt x="185" y="119"/>
                </a:lnTo>
                <a:lnTo>
                  <a:pt x="169" y="123"/>
                </a:lnTo>
                <a:lnTo>
                  <a:pt x="164" y="117"/>
                </a:lnTo>
                <a:lnTo>
                  <a:pt x="164" y="122"/>
                </a:lnTo>
                <a:lnTo>
                  <a:pt x="159" y="118"/>
                </a:lnTo>
                <a:lnTo>
                  <a:pt x="158" y="126"/>
                </a:lnTo>
                <a:lnTo>
                  <a:pt x="160" y="129"/>
                </a:lnTo>
                <a:lnTo>
                  <a:pt x="151" y="123"/>
                </a:lnTo>
                <a:lnTo>
                  <a:pt x="157" y="129"/>
                </a:lnTo>
                <a:lnTo>
                  <a:pt x="147" y="134"/>
                </a:lnTo>
                <a:lnTo>
                  <a:pt x="149" y="139"/>
                </a:lnTo>
                <a:lnTo>
                  <a:pt x="144" y="136"/>
                </a:lnTo>
                <a:lnTo>
                  <a:pt x="149" y="142"/>
                </a:lnTo>
                <a:lnTo>
                  <a:pt x="140" y="153"/>
                </a:lnTo>
                <a:lnTo>
                  <a:pt x="145" y="155"/>
                </a:lnTo>
                <a:lnTo>
                  <a:pt x="142" y="158"/>
                </a:lnTo>
                <a:lnTo>
                  <a:pt x="149" y="166"/>
                </a:lnTo>
                <a:lnTo>
                  <a:pt x="139" y="176"/>
                </a:lnTo>
                <a:lnTo>
                  <a:pt x="137" y="184"/>
                </a:lnTo>
                <a:lnTo>
                  <a:pt x="121" y="198"/>
                </a:lnTo>
                <a:lnTo>
                  <a:pt x="118" y="195"/>
                </a:lnTo>
                <a:lnTo>
                  <a:pt x="113" y="206"/>
                </a:lnTo>
                <a:lnTo>
                  <a:pt x="110" y="203"/>
                </a:lnTo>
                <a:lnTo>
                  <a:pt x="102" y="212"/>
                </a:lnTo>
                <a:lnTo>
                  <a:pt x="106" y="213"/>
                </a:lnTo>
                <a:lnTo>
                  <a:pt x="100" y="219"/>
                </a:lnTo>
                <a:lnTo>
                  <a:pt x="93" y="212"/>
                </a:lnTo>
                <a:lnTo>
                  <a:pt x="98" y="224"/>
                </a:lnTo>
                <a:lnTo>
                  <a:pt x="88" y="228"/>
                </a:lnTo>
                <a:lnTo>
                  <a:pt x="93" y="236"/>
                </a:lnTo>
                <a:lnTo>
                  <a:pt x="88" y="244"/>
                </a:lnTo>
                <a:lnTo>
                  <a:pt x="90" y="254"/>
                </a:lnTo>
                <a:lnTo>
                  <a:pt x="86" y="251"/>
                </a:lnTo>
                <a:lnTo>
                  <a:pt x="87" y="252"/>
                </a:lnTo>
                <a:lnTo>
                  <a:pt x="85" y="254"/>
                </a:lnTo>
                <a:lnTo>
                  <a:pt x="86" y="259"/>
                </a:lnTo>
                <a:lnTo>
                  <a:pt x="85" y="261"/>
                </a:lnTo>
                <a:lnTo>
                  <a:pt x="86" y="274"/>
                </a:lnTo>
                <a:lnTo>
                  <a:pt x="87" y="282"/>
                </a:lnTo>
                <a:lnTo>
                  <a:pt x="93" y="287"/>
                </a:lnTo>
                <a:lnTo>
                  <a:pt x="97" y="284"/>
                </a:lnTo>
                <a:lnTo>
                  <a:pt x="106" y="295"/>
                </a:lnTo>
                <a:lnTo>
                  <a:pt x="102" y="292"/>
                </a:lnTo>
                <a:lnTo>
                  <a:pt x="104" y="296"/>
                </a:lnTo>
                <a:lnTo>
                  <a:pt x="109" y="298"/>
                </a:lnTo>
                <a:lnTo>
                  <a:pt x="113" y="304"/>
                </a:lnTo>
                <a:lnTo>
                  <a:pt x="110" y="307"/>
                </a:lnTo>
                <a:lnTo>
                  <a:pt x="113" y="307"/>
                </a:lnTo>
                <a:lnTo>
                  <a:pt x="101" y="318"/>
                </a:lnTo>
                <a:lnTo>
                  <a:pt x="99" y="319"/>
                </a:lnTo>
                <a:lnTo>
                  <a:pt x="97" y="319"/>
                </a:lnTo>
                <a:lnTo>
                  <a:pt x="94" y="318"/>
                </a:lnTo>
                <a:lnTo>
                  <a:pt x="95" y="312"/>
                </a:lnTo>
                <a:lnTo>
                  <a:pt x="93" y="311"/>
                </a:lnTo>
                <a:lnTo>
                  <a:pt x="94" y="316"/>
                </a:lnTo>
                <a:lnTo>
                  <a:pt x="89" y="311"/>
                </a:lnTo>
                <a:lnTo>
                  <a:pt x="89" y="316"/>
                </a:lnTo>
                <a:lnTo>
                  <a:pt x="77" y="312"/>
                </a:lnTo>
                <a:lnTo>
                  <a:pt x="70" y="315"/>
                </a:lnTo>
                <a:lnTo>
                  <a:pt x="82" y="318"/>
                </a:lnTo>
                <a:lnTo>
                  <a:pt x="79" y="316"/>
                </a:lnTo>
                <a:lnTo>
                  <a:pt x="81" y="315"/>
                </a:lnTo>
                <a:lnTo>
                  <a:pt x="87" y="322"/>
                </a:lnTo>
                <a:lnTo>
                  <a:pt x="99" y="320"/>
                </a:lnTo>
                <a:lnTo>
                  <a:pt x="104" y="317"/>
                </a:lnTo>
                <a:lnTo>
                  <a:pt x="107" y="320"/>
                </a:lnTo>
                <a:lnTo>
                  <a:pt x="101" y="320"/>
                </a:lnTo>
                <a:lnTo>
                  <a:pt x="102" y="325"/>
                </a:lnTo>
                <a:lnTo>
                  <a:pt x="96" y="333"/>
                </a:lnTo>
                <a:lnTo>
                  <a:pt x="93" y="324"/>
                </a:lnTo>
                <a:lnTo>
                  <a:pt x="92" y="331"/>
                </a:lnTo>
                <a:lnTo>
                  <a:pt x="88" y="335"/>
                </a:lnTo>
                <a:lnTo>
                  <a:pt x="72" y="339"/>
                </a:lnTo>
                <a:lnTo>
                  <a:pt x="82" y="343"/>
                </a:lnTo>
                <a:lnTo>
                  <a:pt x="75" y="343"/>
                </a:lnTo>
                <a:lnTo>
                  <a:pt x="80" y="346"/>
                </a:lnTo>
                <a:lnTo>
                  <a:pt x="81" y="351"/>
                </a:lnTo>
                <a:lnTo>
                  <a:pt x="78" y="356"/>
                </a:lnTo>
                <a:lnTo>
                  <a:pt x="80" y="359"/>
                </a:lnTo>
                <a:lnTo>
                  <a:pt x="77" y="356"/>
                </a:lnTo>
                <a:lnTo>
                  <a:pt x="79" y="362"/>
                </a:lnTo>
                <a:lnTo>
                  <a:pt x="75" y="359"/>
                </a:lnTo>
                <a:lnTo>
                  <a:pt x="79" y="364"/>
                </a:lnTo>
                <a:lnTo>
                  <a:pt x="79" y="372"/>
                </a:lnTo>
                <a:lnTo>
                  <a:pt x="76" y="375"/>
                </a:lnTo>
                <a:lnTo>
                  <a:pt x="78" y="381"/>
                </a:lnTo>
                <a:lnTo>
                  <a:pt x="69" y="402"/>
                </a:lnTo>
                <a:lnTo>
                  <a:pt x="67" y="406"/>
                </a:lnTo>
                <a:lnTo>
                  <a:pt x="51" y="404"/>
                </a:lnTo>
                <a:lnTo>
                  <a:pt x="51" y="407"/>
                </a:lnTo>
                <a:lnTo>
                  <a:pt x="49" y="406"/>
                </a:lnTo>
                <a:lnTo>
                  <a:pt x="44" y="412"/>
                </a:lnTo>
                <a:lnTo>
                  <a:pt x="46" y="419"/>
                </a:lnTo>
                <a:lnTo>
                  <a:pt x="44" y="423"/>
                </a:lnTo>
                <a:lnTo>
                  <a:pt x="32" y="424"/>
                </a:lnTo>
                <a:lnTo>
                  <a:pt x="26" y="423"/>
                </a:lnTo>
                <a:lnTo>
                  <a:pt x="26" y="418"/>
                </a:lnTo>
                <a:lnTo>
                  <a:pt x="28" y="416"/>
                </a:lnTo>
                <a:lnTo>
                  <a:pt x="19" y="400"/>
                </a:lnTo>
                <a:lnTo>
                  <a:pt x="24" y="402"/>
                </a:lnTo>
                <a:lnTo>
                  <a:pt x="21" y="397"/>
                </a:lnTo>
                <a:lnTo>
                  <a:pt x="25" y="396"/>
                </a:lnTo>
                <a:lnTo>
                  <a:pt x="25" y="391"/>
                </a:lnTo>
                <a:lnTo>
                  <a:pt x="17" y="384"/>
                </a:lnTo>
                <a:lnTo>
                  <a:pt x="14" y="371"/>
                </a:lnTo>
                <a:lnTo>
                  <a:pt x="11" y="371"/>
                </a:lnTo>
                <a:lnTo>
                  <a:pt x="11" y="364"/>
                </a:lnTo>
                <a:lnTo>
                  <a:pt x="9" y="364"/>
                </a:lnTo>
                <a:lnTo>
                  <a:pt x="11" y="350"/>
                </a:lnTo>
                <a:lnTo>
                  <a:pt x="10" y="347"/>
                </a:lnTo>
                <a:lnTo>
                  <a:pt x="9" y="347"/>
                </a:lnTo>
                <a:lnTo>
                  <a:pt x="6" y="350"/>
                </a:lnTo>
                <a:lnTo>
                  <a:pt x="1" y="345"/>
                </a:lnTo>
                <a:lnTo>
                  <a:pt x="0" y="328"/>
                </a:lnTo>
                <a:lnTo>
                  <a:pt x="2" y="327"/>
                </a:lnTo>
                <a:lnTo>
                  <a:pt x="3" y="326"/>
                </a:lnTo>
                <a:lnTo>
                  <a:pt x="5" y="329"/>
                </a:lnTo>
                <a:close/>
                <a:moveTo>
                  <a:pt x="10" y="350"/>
                </a:moveTo>
                <a:lnTo>
                  <a:pt x="5" y="354"/>
                </a:lnTo>
                <a:lnTo>
                  <a:pt x="8" y="349"/>
                </a:lnTo>
                <a:lnTo>
                  <a:pt x="8" y="348"/>
                </a:lnTo>
                <a:lnTo>
                  <a:pt x="10" y="350"/>
                </a:lnTo>
                <a:close/>
                <a:moveTo>
                  <a:pt x="112" y="358"/>
                </a:moveTo>
                <a:lnTo>
                  <a:pt x="108" y="376"/>
                </a:lnTo>
                <a:lnTo>
                  <a:pt x="100" y="384"/>
                </a:lnTo>
                <a:lnTo>
                  <a:pt x="101" y="380"/>
                </a:lnTo>
                <a:lnTo>
                  <a:pt x="99" y="368"/>
                </a:lnTo>
                <a:lnTo>
                  <a:pt x="107" y="358"/>
                </a:lnTo>
                <a:lnTo>
                  <a:pt x="112" y="358"/>
                </a:lnTo>
                <a:close/>
                <a:moveTo>
                  <a:pt x="75" y="402"/>
                </a:moveTo>
                <a:lnTo>
                  <a:pt x="75" y="393"/>
                </a:lnTo>
                <a:lnTo>
                  <a:pt x="85" y="373"/>
                </a:lnTo>
                <a:lnTo>
                  <a:pt x="75" y="402"/>
                </a:lnTo>
                <a:close/>
              </a:path>
            </a:pathLst>
          </a:custGeom>
          <a:solidFill>
            <a:srgbClr val="2B5885"/>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92" name="Freeform 89"/>
          <p:cNvSpPr>
            <a:spLocks noEditPoints="1"/>
          </p:cNvSpPr>
          <p:nvPr/>
        </p:nvSpPr>
        <p:spPr bwMode="auto">
          <a:xfrm>
            <a:off x="5107040" y="3149267"/>
            <a:ext cx="136525" cy="104775"/>
          </a:xfrm>
          <a:custGeom>
            <a:avLst/>
            <a:gdLst>
              <a:gd name="T0" fmla="*/ 2147483647 w 83"/>
              <a:gd name="T1" fmla="*/ 2147483647 h 64"/>
              <a:gd name="T2" fmla="*/ 2147483647 w 83"/>
              <a:gd name="T3" fmla="*/ 2147483647 h 64"/>
              <a:gd name="T4" fmla="*/ 2147483647 w 83"/>
              <a:gd name="T5" fmla="*/ 2147483647 h 64"/>
              <a:gd name="T6" fmla="*/ 2147483647 w 83"/>
              <a:gd name="T7" fmla="*/ 2147483647 h 64"/>
              <a:gd name="T8" fmla="*/ 2147483647 w 83"/>
              <a:gd name="T9" fmla="*/ 2147483647 h 64"/>
              <a:gd name="T10" fmla="*/ 2147483647 w 83"/>
              <a:gd name="T11" fmla="*/ 2147483647 h 64"/>
              <a:gd name="T12" fmla="*/ 2147483647 w 83"/>
              <a:gd name="T13" fmla="*/ 2147483647 h 64"/>
              <a:gd name="T14" fmla="*/ 2147483647 w 83"/>
              <a:gd name="T15" fmla="*/ 2147483647 h 64"/>
              <a:gd name="T16" fmla="*/ 2147483647 w 83"/>
              <a:gd name="T17" fmla="*/ 2147483647 h 64"/>
              <a:gd name="T18" fmla="*/ 2147483647 w 83"/>
              <a:gd name="T19" fmla="*/ 2147483647 h 64"/>
              <a:gd name="T20" fmla="*/ 2147483647 w 83"/>
              <a:gd name="T21" fmla="*/ 0 h 64"/>
              <a:gd name="T22" fmla="*/ 2147483647 w 83"/>
              <a:gd name="T23" fmla="*/ 2147483647 h 64"/>
              <a:gd name="T24" fmla="*/ 2147483647 w 83"/>
              <a:gd name="T25" fmla="*/ 2147483647 h 64"/>
              <a:gd name="T26" fmla="*/ 2147483647 w 83"/>
              <a:gd name="T27" fmla="*/ 2147483647 h 64"/>
              <a:gd name="T28" fmla="*/ 2147483647 w 83"/>
              <a:gd name="T29" fmla="*/ 2147483647 h 64"/>
              <a:gd name="T30" fmla="*/ 2147483647 w 83"/>
              <a:gd name="T31" fmla="*/ 2147483647 h 64"/>
              <a:gd name="T32" fmla="*/ 2147483647 w 83"/>
              <a:gd name="T33" fmla="*/ 2147483647 h 64"/>
              <a:gd name="T34" fmla="*/ 2147483647 w 83"/>
              <a:gd name="T35" fmla="*/ 2147483647 h 64"/>
              <a:gd name="T36" fmla="*/ 2147483647 w 83"/>
              <a:gd name="T37" fmla="*/ 2147483647 h 64"/>
              <a:gd name="T38" fmla="*/ 2147483647 w 83"/>
              <a:gd name="T39" fmla="*/ 2147483647 h 64"/>
              <a:gd name="T40" fmla="*/ 2147483647 w 83"/>
              <a:gd name="T41" fmla="*/ 2147483647 h 64"/>
              <a:gd name="T42" fmla="*/ 2147483647 w 83"/>
              <a:gd name="T43" fmla="*/ 2147483647 h 64"/>
              <a:gd name="T44" fmla="*/ 2147483647 w 83"/>
              <a:gd name="T45" fmla="*/ 2147483647 h 64"/>
              <a:gd name="T46" fmla="*/ 2147483647 w 83"/>
              <a:gd name="T47" fmla="*/ 2147483647 h 64"/>
              <a:gd name="T48" fmla="*/ 2147483647 w 83"/>
              <a:gd name="T49" fmla="*/ 2147483647 h 64"/>
              <a:gd name="T50" fmla="*/ 0 w 83"/>
              <a:gd name="T51" fmla="*/ 2147483647 h 64"/>
              <a:gd name="T52" fmla="*/ 2147483647 w 83"/>
              <a:gd name="T53" fmla="*/ 2147483647 h 64"/>
              <a:gd name="T54" fmla="*/ 2147483647 w 83"/>
              <a:gd name="T55" fmla="*/ 2147483647 h 64"/>
              <a:gd name="T56" fmla="*/ 2147483647 w 83"/>
              <a:gd name="T57" fmla="*/ 2147483647 h 64"/>
              <a:gd name="T58" fmla="*/ 2147483647 w 83"/>
              <a:gd name="T59" fmla="*/ 2147483647 h 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3" h="64">
                <a:moveTo>
                  <a:pt x="37" y="62"/>
                </a:moveTo>
                <a:lnTo>
                  <a:pt x="34" y="55"/>
                </a:lnTo>
                <a:lnTo>
                  <a:pt x="26" y="52"/>
                </a:lnTo>
                <a:lnTo>
                  <a:pt x="26" y="44"/>
                </a:lnTo>
                <a:lnTo>
                  <a:pt x="27" y="41"/>
                </a:lnTo>
                <a:lnTo>
                  <a:pt x="24" y="36"/>
                </a:lnTo>
                <a:lnTo>
                  <a:pt x="5" y="30"/>
                </a:lnTo>
                <a:lnTo>
                  <a:pt x="1" y="10"/>
                </a:lnTo>
                <a:lnTo>
                  <a:pt x="16" y="1"/>
                </a:lnTo>
                <a:lnTo>
                  <a:pt x="46" y="5"/>
                </a:lnTo>
                <a:lnTo>
                  <a:pt x="56" y="0"/>
                </a:lnTo>
                <a:lnTo>
                  <a:pt x="59" y="7"/>
                </a:lnTo>
                <a:lnTo>
                  <a:pt x="66" y="8"/>
                </a:lnTo>
                <a:lnTo>
                  <a:pt x="80" y="20"/>
                </a:lnTo>
                <a:lnTo>
                  <a:pt x="79" y="28"/>
                </a:lnTo>
                <a:lnTo>
                  <a:pt x="83" y="30"/>
                </a:lnTo>
                <a:lnTo>
                  <a:pt x="69" y="40"/>
                </a:lnTo>
                <a:lnTo>
                  <a:pt x="65" y="53"/>
                </a:lnTo>
                <a:lnTo>
                  <a:pt x="68" y="53"/>
                </a:lnTo>
                <a:lnTo>
                  <a:pt x="68" y="57"/>
                </a:lnTo>
                <a:lnTo>
                  <a:pt x="65" y="57"/>
                </a:lnTo>
                <a:lnTo>
                  <a:pt x="64" y="53"/>
                </a:lnTo>
                <a:lnTo>
                  <a:pt x="49" y="64"/>
                </a:lnTo>
                <a:lnTo>
                  <a:pt x="37" y="62"/>
                </a:lnTo>
                <a:close/>
                <a:moveTo>
                  <a:pt x="1" y="30"/>
                </a:moveTo>
                <a:lnTo>
                  <a:pt x="0" y="30"/>
                </a:lnTo>
                <a:lnTo>
                  <a:pt x="2" y="24"/>
                </a:lnTo>
                <a:lnTo>
                  <a:pt x="2" y="19"/>
                </a:lnTo>
                <a:lnTo>
                  <a:pt x="3" y="25"/>
                </a:lnTo>
                <a:lnTo>
                  <a:pt x="1" y="30"/>
                </a:lnTo>
                <a:close/>
              </a:path>
            </a:pathLst>
          </a:custGeom>
          <a:solidFill>
            <a:schemeClr val="tx2"/>
          </a:solidFill>
          <a:ln w="4826" cap="flat" cmpd="sng">
            <a:solidFill>
              <a:schemeClr val="tx1"/>
            </a:solidFill>
            <a:prstDash val="solid"/>
            <a:round/>
            <a:headEnd type="none" w="med" len="med"/>
            <a:tailEnd type="none" w="med" len="med"/>
          </a:ln>
          <a:effectLst/>
          <a:extLst/>
        </p:spPr>
        <p:txBody>
          <a:bodyPr/>
          <a:lstStyle/>
          <a:p>
            <a:pPr algn="ctr" fontAlgn="base">
              <a:spcBef>
                <a:spcPct val="0"/>
              </a:spcBef>
              <a:spcAft>
                <a:spcPct val="0"/>
              </a:spcAft>
              <a:defRPr/>
            </a:pPr>
            <a:endParaRPr lang="en-US">
              <a:solidFill>
                <a:srgbClr val="000000"/>
              </a:solidFill>
            </a:endParaRPr>
          </a:p>
        </p:txBody>
      </p:sp>
      <p:sp>
        <p:nvSpPr>
          <p:cNvPr id="93" name="Freeform 90"/>
          <p:cNvSpPr>
            <a:spLocks/>
          </p:cNvSpPr>
          <p:nvPr/>
        </p:nvSpPr>
        <p:spPr bwMode="auto">
          <a:xfrm>
            <a:off x="4948290" y="3215942"/>
            <a:ext cx="233363" cy="219075"/>
          </a:xfrm>
          <a:custGeom>
            <a:avLst/>
            <a:gdLst>
              <a:gd name="T0" fmla="*/ 2147483647 w 142"/>
              <a:gd name="T1" fmla="*/ 2147483647 h 133"/>
              <a:gd name="T2" fmla="*/ 2147483647 w 142"/>
              <a:gd name="T3" fmla="*/ 2147483647 h 133"/>
              <a:gd name="T4" fmla="*/ 2147483647 w 142"/>
              <a:gd name="T5" fmla="*/ 2147483647 h 133"/>
              <a:gd name="T6" fmla="*/ 2147483647 w 142"/>
              <a:gd name="T7" fmla="*/ 2147483647 h 133"/>
              <a:gd name="T8" fmla="*/ 2147483647 w 142"/>
              <a:gd name="T9" fmla="*/ 2147483647 h 133"/>
              <a:gd name="T10" fmla="*/ 2147483647 w 142"/>
              <a:gd name="T11" fmla="*/ 2147483647 h 133"/>
              <a:gd name="T12" fmla="*/ 2147483647 w 142"/>
              <a:gd name="T13" fmla="*/ 2147483647 h 133"/>
              <a:gd name="T14" fmla="*/ 2147483647 w 142"/>
              <a:gd name="T15" fmla="*/ 2147483647 h 133"/>
              <a:gd name="T16" fmla="*/ 2147483647 w 142"/>
              <a:gd name="T17" fmla="*/ 2147483647 h 133"/>
              <a:gd name="T18" fmla="*/ 2147483647 w 142"/>
              <a:gd name="T19" fmla="*/ 2147483647 h 133"/>
              <a:gd name="T20" fmla="*/ 2147483647 w 142"/>
              <a:gd name="T21" fmla="*/ 2147483647 h 133"/>
              <a:gd name="T22" fmla="*/ 2147483647 w 142"/>
              <a:gd name="T23" fmla="*/ 2147483647 h 133"/>
              <a:gd name="T24" fmla="*/ 2147483647 w 142"/>
              <a:gd name="T25" fmla="*/ 2147483647 h 133"/>
              <a:gd name="T26" fmla="*/ 2147483647 w 142"/>
              <a:gd name="T27" fmla="*/ 2147483647 h 133"/>
              <a:gd name="T28" fmla="*/ 2147483647 w 142"/>
              <a:gd name="T29" fmla="*/ 2147483647 h 133"/>
              <a:gd name="T30" fmla="*/ 2147483647 w 142"/>
              <a:gd name="T31" fmla="*/ 2147483647 h 133"/>
              <a:gd name="T32" fmla="*/ 2147483647 w 142"/>
              <a:gd name="T33" fmla="*/ 2147483647 h 133"/>
              <a:gd name="T34" fmla="*/ 2147483647 w 142"/>
              <a:gd name="T35" fmla="*/ 2147483647 h 133"/>
              <a:gd name="T36" fmla="*/ 2147483647 w 142"/>
              <a:gd name="T37" fmla="*/ 2147483647 h 133"/>
              <a:gd name="T38" fmla="*/ 2147483647 w 142"/>
              <a:gd name="T39" fmla="*/ 2147483647 h 133"/>
              <a:gd name="T40" fmla="*/ 2147483647 w 142"/>
              <a:gd name="T41" fmla="*/ 2147483647 h 133"/>
              <a:gd name="T42" fmla="*/ 2147483647 w 142"/>
              <a:gd name="T43" fmla="*/ 2147483647 h 133"/>
              <a:gd name="T44" fmla="*/ 2147483647 w 142"/>
              <a:gd name="T45" fmla="*/ 2147483647 h 133"/>
              <a:gd name="T46" fmla="*/ 2147483647 w 142"/>
              <a:gd name="T47" fmla="*/ 2147483647 h 133"/>
              <a:gd name="T48" fmla="*/ 2147483647 w 142"/>
              <a:gd name="T49" fmla="*/ 2147483647 h 133"/>
              <a:gd name="T50" fmla="*/ 2147483647 w 142"/>
              <a:gd name="T51" fmla="*/ 2147483647 h 133"/>
              <a:gd name="T52" fmla="*/ 2147483647 w 142"/>
              <a:gd name="T53" fmla="*/ 2147483647 h 133"/>
              <a:gd name="T54" fmla="*/ 0 w 142"/>
              <a:gd name="T55" fmla="*/ 2147483647 h 133"/>
              <a:gd name="T56" fmla="*/ 2147483647 w 142"/>
              <a:gd name="T57" fmla="*/ 2147483647 h 133"/>
              <a:gd name="T58" fmla="*/ 2147483647 w 142"/>
              <a:gd name="T59" fmla="*/ 2147483647 h 133"/>
              <a:gd name="T60" fmla="*/ 2147483647 w 142"/>
              <a:gd name="T61" fmla="*/ 2147483647 h 133"/>
              <a:gd name="T62" fmla="*/ 2147483647 w 142"/>
              <a:gd name="T63" fmla="*/ 2147483647 h 133"/>
              <a:gd name="T64" fmla="*/ 2147483647 w 142"/>
              <a:gd name="T65" fmla="*/ 2147483647 h 133"/>
              <a:gd name="T66" fmla="*/ 2147483647 w 142"/>
              <a:gd name="T67" fmla="*/ 2147483647 h 133"/>
              <a:gd name="T68" fmla="*/ 2147483647 w 142"/>
              <a:gd name="T69" fmla="*/ 2147483647 h 133"/>
              <a:gd name="T70" fmla="*/ 2147483647 w 142"/>
              <a:gd name="T71" fmla="*/ 2147483647 h 133"/>
              <a:gd name="T72" fmla="*/ 2147483647 w 142"/>
              <a:gd name="T73" fmla="*/ 0 h 133"/>
              <a:gd name="T74" fmla="*/ 2147483647 w 142"/>
              <a:gd name="T75" fmla="*/ 2147483647 h 133"/>
              <a:gd name="T76" fmla="*/ 2147483647 w 142"/>
              <a:gd name="T77" fmla="*/ 2147483647 h 133"/>
              <a:gd name="T78" fmla="*/ 2147483647 w 142"/>
              <a:gd name="T79" fmla="*/ 2147483647 h 133"/>
              <a:gd name="T80" fmla="*/ 2147483647 w 142"/>
              <a:gd name="T81" fmla="*/ 2147483647 h 133"/>
              <a:gd name="T82" fmla="*/ 2147483647 w 142"/>
              <a:gd name="T83" fmla="*/ 2147483647 h 133"/>
              <a:gd name="T84" fmla="*/ 2147483647 w 142"/>
              <a:gd name="T85" fmla="*/ 2147483647 h 133"/>
              <a:gd name="T86" fmla="*/ 2147483647 w 142"/>
              <a:gd name="T87" fmla="*/ 2147483647 h 133"/>
              <a:gd name="T88" fmla="*/ 2147483647 w 142"/>
              <a:gd name="T89" fmla="*/ 2147483647 h 133"/>
              <a:gd name="T90" fmla="*/ 2147483647 w 142"/>
              <a:gd name="T91" fmla="*/ 2147483647 h 133"/>
              <a:gd name="T92" fmla="*/ 2147483647 w 142"/>
              <a:gd name="T93" fmla="*/ 2147483647 h 133"/>
              <a:gd name="T94" fmla="*/ 2147483647 w 142"/>
              <a:gd name="T95" fmla="*/ 2147483647 h 133"/>
              <a:gd name="T96" fmla="*/ 2147483647 w 142"/>
              <a:gd name="T97" fmla="*/ 2147483647 h 133"/>
              <a:gd name="T98" fmla="*/ 2147483647 w 142"/>
              <a:gd name="T99" fmla="*/ 2147483647 h 133"/>
              <a:gd name="T100" fmla="*/ 2147483647 w 142"/>
              <a:gd name="T101" fmla="*/ 2147483647 h 133"/>
              <a:gd name="T102" fmla="*/ 2147483647 w 142"/>
              <a:gd name="T103" fmla="*/ 2147483647 h 133"/>
              <a:gd name="T104" fmla="*/ 2147483647 w 142"/>
              <a:gd name="T105" fmla="*/ 2147483647 h 133"/>
              <a:gd name="T106" fmla="*/ 2147483647 w 142"/>
              <a:gd name="T107" fmla="*/ 2147483647 h 133"/>
              <a:gd name="T108" fmla="*/ 2147483647 w 142"/>
              <a:gd name="T109" fmla="*/ 2147483647 h 133"/>
              <a:gd name="T110" fmla="*/ 2147483647 w 142"/>
              <a:gd name="T111" fmla="*/ 2147483647 h 133"/>
              <a:gd name="T112" fmla="*/ 2147483647 w 142"/>
              <a:gd name="T113" fmla="*/ 2147483647 h 133"/>
              <a:gd name="T114" fmla="*/ 2147483647 w 142"/>
              <a:gd name="T115" fmla="*/ 2147483647 h 133"/>
              <a:gd name="T116" fmla="*/ 2147483647 w 142"/>
              <a:gd name="T117" fmla="*/ 2147483647 h 13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2" h="133">
                <a:moveTo>
                  <a:pt x="119" y="132"/>
                </a:moveTo>
                <a:lnTo>
                  <a:pt x="106" y="124"/>
                </a:lnTo>
                <a:lnTo>
                  <a:pt x="96" y="127"/>
                </a:lnTo>
                <a:lnTo>
                  <a:pt x="88" y="125"/>
                </a:lnTo>
                <a:lnTo>
                  <a:pt x="84" y="130"/>
                </a:lnTo>
                <a:lnTo>
                  <a:pt x="80" y="129"/>
                </a:lnTo>
                <a:lnTo>
                  <a:pt x="80" y="125"/>
                </a:lnTo>
                <a:lnTo>
                  <a:pt x="76" y="121"/>
                </a:lnTo>
                <a:lnTo>
                  <a:pt x="71" y="125"/>
                </a:lnTo>
                <a:lnTo>
                  <a:pt x="66" y="122"/>
                </a:lnTo>
                <a:lnTo>
                  <a:pt x="63" y="114"/>
                </a:lnTo>
                <a:lnTo>
                  <a:pt x="50" y="110"/>
                </a:lnTo>
                <a:lnTo>
                  <a:pt x="51" y="105"/>
                </a:lnTo>
                <a:lnTo>
                  <a:pt x="39" y="102"/>
                </a:lnTo>
                <a:lnTo>
                  <a:pt x="40" y="107"/>
                </a:lnTo>
                <a:lnTo>
                  <a:pt x="35" y="110"/>
                </a:lnTo>
                <a:lnTo>
                  <a:pt x="30" y="103"/>
                </a:lnTo>
                <a:lnTo>
                  <a:pt x="32" y="99"/>
                </a:lnTo>
                <a:lnTo>
                  <a:pt x="31" y="97"/>
                </a:lnTo>
                <a:lnTo>
                  <a:pt x="17" y="95"/>
                </a:lnTo>
                <a:lnTo>
                  <a:pt x="15" y="90"/>
                </a:lnTo>
                <a:lnTo>
                  <a:pt x="9" y="93"/>
                </a:lnTo>
                <a:lnTo>
                  <a:pt x="13" y="83"/>
                </a:lnTo>
                <a:lnTo>
                  <a:pt x="6" y="71"/>
                </a:lnTo>
                <a:lnTo>
                  <a:pt x="9" y="65"/>
                </a:lnTo>
                <a:lnTo>
                  <a:pt x="5" y="58"/>
                </a:lnTo>
                <a:lnTo>
                  <a:pt x="7" y="54"/>
                </a:lnTo>
                <a:lnTo>
                  <a:pt x="0" y="47"/>
                </a:lnTo>
                <a:lnTo>
                  <a:pt x="4" y="41"/>
                </a:lnTo>
                <a:lnTo>
                  <a:pt x="2" y="27"/>
                </a:lnTo>
                <a:lnTo>
                  <a:pt x="5" y="28"/>
                </a:lnTo>
                <a:lnTo>
                  <a:pt x="6" y="25"/>
                </a:lnTo>
                <a:lnTo>
                  <a:pt x="1" y="23"/>
                </a:lnTo>
                <a:lnTo>
                  <a:pt x="1" y="22"/>
                </a:lnTo>
                <a:lnTo>
                  <a:pt x="29" y="14"/>
                </a:lnTo>
                <a:lnTo>
                  <a:pt x="34" y="7"/>
                </a:lnTo>
                <a:lnTo>
                  <a:pt x="53" y="0"/>
                </a:lnTo>
                <a:lnTo>
                  <a:pt x="65" y="3"/>
                </a:lnTo>
                <a:lnTo>
                  <a:pt x="60" y="2"/>
                </a:lnTo>
                <a:lnTo>
                  <a:pt x="63" y="10"/>
                </a:lnTo>
                <a:lnTo>
                  <a:pt x="66" y="11"/>
                </a:lnTo>
                <a:lnTo>
                  <a:pt x="77" y="9"/>
                </a:lnTo>
                <a:lnTo>
                  <a:pt x="78" y="9"/>
                </a:lnTo>
                <a:lnTo>
                  <a:pt x="72" y="14"/>
                </a:lnTo>
                <a:lnTo>
                  <a:pt x="80" y="10"/>
                </a:lnTo>
                <a:lnTo>
                  <a:pt x="122" y="11"/>
                </a:lnTo>
                <a:lnTo>
                  <a:pt x="130" y="14"/>
                </a:lnTo>
                <a:lnTo>
                  <a:pt x="133" y="21"/>
                </a:lnTo>
                <a:lnTo>
                  <a:pt x="138" y="50"/>
                </a:lnTo>
                <a:lnTo>
                  <a:pt x="127" y="60"/>
                </a:lnTo>
                <a:lnTo>
                  <a:pt x="134" y="65"/>
                </a:lnTo>
                <a:lnTo>
                  <a:pt x="134" y="78"/>
                </a:lnTo>
                <a:lnTo>
                  <a:pt x="142" y="93"/>
                </a:lnTo>
                <a:lnTo>
                  <a:pt x="139" y="94"/>
                </a:lnTo>
                <a:lnTo>
                  <a:pt x="141" y="99"/>
                </a:lnTo>
                <a:lnTo>
                  <a:pt x="121" y="121"/>
                </a:lnTo>
                <a:lnTo>
                  <a:pt x="121" y="130"/>
                </a:lnTo>
                <a:lnTo>
                  <a:pt x="124" y="133"/>
                </a:lnTo>
                <a:lnTo>
                  <a:pt x="119" y="132"/>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94" name="Freeform 91"/>
          <p:cNvSpPr>
            <a:spLocks noEditPoints="1"/>
          </p:cNvSpPr>
          <p:nvPr/>
        </p:nvSpPr>
        <p:spPr bwMode="auto">
          <a:xfrm>
            <a:off x="4756202" y="3208005"/>
            <a:ext cx="214312" cy="288925"/>
          </a:xfrm>
          <a:custGeom>
            <a:avLst/>
            <a:gdLst>
              <a:gd name="T0" fmla="*/ 2147483647 w 130"/>
              <a:gd name="T1" fmla="*/ 2147483647 h 175"/>
              <a:gd name="T2" fmla="*/ 2147483647 w 130"/>
              <a:gd name="T3" fmla="*/ 2147483647 h 175"/>
              <a:gd name="T4" fmla="*/ 2147483647 w 130"/>
              <a:gd name="T5" fmla="*/ 2147483647 h 175"/>
              <a:gd name="T6" fmla="*/ 2147483647 w 130"/>
              <a:gd name="T7" fmla="*/ 2147483647 h 175"/>
              <a:gd name="T8" fmla="*/ 2147483647 w 130"/>
              <a:gd name="T9" fmla="*/ 2147483647 h 175"/>
              <a:gd name="T10" fmla="*/ 2147483647 w 130"/>
              <a:gd name="T11" fmla="*/ 2147483647 h 175"/>
              <a:gd name="T12" fmla="*/ 2147483647 w 130"/>
              <a:gd name="T13" fmla="*/ 2147483647 h 175"/>
              <a:gd name="T14" fmla="*/ 2147483647 w 130"/>
              <a:gd name="T15" fmla="*/ 2147483647 h 175"/>
              <a:gd name="T16" fmla="*/ 2147483647 w 130"/>
              <a:gd name="T17" fmla="*/ 2147483647 h 175"/>
              <a:gd name="T18" fmla="*/ 2147483647 w 130"/>
              <a:gd name="T19" fmla="*/ 2147483647 h 175"/>
              <a:gd name="T20" fmla="*/ 2147483647 w 130"/>
              <a:gd name="T21" fmla="*/ 2147483647 h 175"/>
              <a:gd name="T22" fmla="*/ 2147483647 w 130"/>
              <a:gd name="T23" fmla="*/ 2147483647 h 175"/>
              <a:gd name="T24" fmla="*/ 2147483647 w 130"/>
              <a:gd name="T25" fmla="*/ 2147483647 h 175"/>
              <a:gd name="T26" fmla="*/ 2147483647 w 130"/>
              <a:gd name="T27" fmla="*/ 2147483647 h 175"/>
              <a:gd name="T28" fmla="*/ 2147483647 w 130"/>
              <a:gd name="T29" fmla="*/ 2147483647 h 175"/>
              <a:gd name="T30" fmla="*/ 2147483647 w 130"/>
              <a:gd name="T31" fmla="*/ 2147483647 h 175"/>
              <a:gd name="T32" fmla="*/ 2147483647 w 130"/>
              <a:gd name="T33" fmla="*/ 2147483647 h 175"/>
              <a:gd name="T34" fmla="*/ 2147483647 w 130"/>
              <a:gd name="T35" fmla="*/ 2147483647 h 175"/>
              <a:gd name="T36" fmla="*/ 2147483647 w 130"/>
              <a:gd name="T37" fmla="*/ 2147483647 h 175"/>
              <a:gd name="T38" fmla="*/ 2147483647 w 130"/>
              <a:gd name="T39" fmla="*/ 2147483647 h 175"/>
              <a:gd name="T40" fmla="*/ 2147483647 w 130"/>
              <a:gd name="T41" fmla="*/ 2147483647 h 175"/>
              <a:gd name="T42" fmla="*/ 2147483647 w 130"/>
              <a:gd name="T43" fmla="*/ 2147483647 h 175"/>
              <a:gd name="T44" fmla="*/ 2147483647 w 130"/>
              <a:gd name="T45" fmla="*/ 2147483647 h 175"/>
              <a:gd name="T46" fmla="*/ 2147483647 w 130"/>
              <a:gd name="T47" fmla="*/ 2147483647 h 175"/>
              <a:gd name="T48" fmla="*/ 2147483647 w 130"/>
              <a:gd name="T49" fmla="*/ 2147483647 h 175"/>
              <a:gd name="T50" fmla="*/ 2147483647 w 130"/>
              <a:gd name="T51" fmla="*/ 2147483647 h 175"/>
              <a:gd name="T52" fmla="*/ 2147483647 w 130"/>
              <a:gd name="T53" fmla="*/ 2147483647 h 175"/>
              <a:gd name="T54" fmla="*/ 2147483647 w 130"/>
              <a:gd name="T55" fmla="*/ 2147483647 h 175"/>
              <a:gd name="T56" fmla="*/ 2147483647 w 130"/>
              <a:gd name="T57" fmla="*/ 2147483647 h 175"/>
              <a:gd name="T58" fmla="*/ 2147483647 w 130"/>
              <a:gd name="T59" fmla="*/ 2147483647 h 175"/>
              <a:gd name="T60" fmla="*/ 2147483647 w 130"/>
              <a:gd name="T61" fmla="*/ 2147483647 h 175"/>
              <a:gd name="T62" fmla="*/ 2147483647 w 130"/>
              <a:gd name="T63" fmla="*/ 2147483647 h 175"/>
              <a:gd name="T64" fmla="*/ 2147483647 w 130"/>
              <a:gd name="T65" fmla="*/ 2147483647 h 175"/>
              <a:gd name="T66" fmla="*/ 2147483647 w 130"/>
              <a:gd name="T67" fmla="*/ 2147483647 h 175"/>
              <a:gd name="T68" fmla="*/ 2147483647 w 130"/>
              <a:gd name="T69" fmla="*/ 2147483647 h 175"/>
              <a:gd name="T70" fmla="*/ 2147483647 w 130"/>
              <a:gd name="T71" fmla="*/ 2147483647 h 175"/>
              <a:gd name="T72" fmla="*/ 2147483647 w 130"/>
              <a:gd name="T73" fmla="*/ 2147483647 h 175"/>
              <a:gd name="T74" fmla="*/ 2147483647 w 130"/>
              <a:gd name="T75" fmla="*/ 2147483647 h 175"/>
              <a:gd name="T76" fmla="*/ 2147483647 w 130"/>
              <a:gd name="T77" fmla="*/ 2147483647 h 175"/>
              <a:gd name="T78" fmla="*/ 2147483647 w 130"/>
              <a:gd name="T79" fmla="*/ 2147483647 h 175"/>
              <a:gd name="T80" fmla="*/ 2147483647 w 130"/>
              <a:gd name="T81" fmla="*/ 2147483647 h 175"/>
              <a:gd name="T82" fmla="*/ 2147483647 w 130"/>
              <a:gd name="T83" fmla="*/ 2147483647 h 175"/>
              <a:gd name="T84" fmla="*/ 2147483647 w 130"/>
              <a:gd name="T85" fmla="*/ 2147483647 h 175"/>
              <a:gd name="T86" fmla="*/ 2147483647 w 130"/>
              <a:gd name="T87" fmla="*/ 2147483647 h 175"/>
              <a:gd name="T88" fmla="*/ 2147483647 w 130"/>
              <a:gd name="T89" fmla="*/ 2147483647 h 175"/>
              <a:gd name="T90" fmla="*/ 2147483647 w 130"/>
              <a:gd name="T91" fmla="*/ 2147483647 h 175"/>
              <a:gd name="T92" fmla="*/ 2147483647 w 130"/>
              <a:gd name="T93" fmla="*/ 2147483647 h 175"/>
              <a:gd name="T94" fmla="*/ 2147483647 w 130"/>
              <a:gd name="T95" fmla="*/ 2147483647 h 175"/>
              <a:gd name="T96" fmla="*/ 2147483647 w 130"/>
              <a:gd name="T97" fmla="*/ 2147483647 h 175"/>
              <a:gd name="T98" fmla="*/ 2147483647 w 130"/>
              <a:gd name="T99" fmla="*/ 2147483647 h 175"/>
              <a:gd name="T100" fmla="*/ 2147483647 w 130"/>
              <a:gd name="T101" fmla="*/ 2147483647 h 175"/>
              <a:gd name="T102" fmla="*/ 2147483647 w 130"/>
              <a:gd name="T103" fmla="*/ 2147483647 h 175"/>
              <a:gd name="T104" fmla="*/ 2147483647 w 130"/>
              <a:gd name="T105" fmla="*/ 2147483647 h 175"/>
              <a:gd name="T106" fmla="*/ 2147483647 w 130"/>
              <a:gd name="T107" fmla="*/ 2147483647 h 175"/>
              <a:gd name="T108" fmla="*/ 2147483647 w 130"/>
              <a:gd name="T109" fmla="*/ 2147483647 h 175"/>
              <a:gd name="T110" fmla="*/ 2147483647 w 130"/>
              <a:gd name="T111" fmla="*/ 2147483647 h 175"/>
              <a:gd name="T112" fmla="*/ 2147483647 w 130"/>
              <a:gd name="T113" fmla="*/ 2147483647 h 175"/>
              <a:gd name="T114" fmla="*/ 2147483647 w 130"/>
              <a:gd name="T115" fmla="*/ 2147483647 h 175"/>
              <a:gd name="T116" fmla="*/ 2147483647 w 130"/>
              <a:gd name="T117" fmla="*/ 2147483647 h 175"/>
              <a:gd name="T118" fmla="*/ 2147483647 w 130"/>
              <a:gd name="T119" fmla="*/ 0 h 175"/>
              <a:gd name="T120" fmla="*/ 2147483647 w 130"/>
              <a:gd name="T121" fmla="*/ 2147483647 h 175"/>
              <a:gd name="T122" fmla="*/ 2147483647 w 130"/>
              <a:gd name="T123" fmla="*/ 2147483647 h 175"/>
              <a:gd name="T124" fmla="*/ 2147483647 w 130"/>
              <a:gd name="T125" fmla="*/ 2147483647 h 17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0" h="175">
                <a:moveTo>
                  <a:pt x="118" y="27"/>
                </a:moveTo>
                <a:lnTo>
                  <a:pt x="118" y="28"/>
                </a:lnTo>
                <a:lnTo>
                  <a:pt x="113" y="28"/>
                </a:lnTo>
                <a:lnTo>
                  <a:pt x="115" y="26"/>
                </a:lnTo>
                <a:lnTo>
                  <a:pt x="111" y="21"/>
                </a:lnTo>
                <a:lnTo>
                  <a:pt x="118" y="27"/>
                </a:lnTo>
                <a:close/>
                <a:moveTo>
                  <a:pt x="104" y="19"/>
                </a:moveTo>
                <a:lnTo>
                  <a:pt x="102" y="17"/>
                </a:lnTo>
                <a:lnTo>
                  <a:pt x="104" y="16"/>
                </a:lnTo>
                <a:lnTo>
                  <a:pt x="103" y="12"/>
                </a:lnTo>
                <a:lnTo>
                  <a:pt x="108" y="13"/>
                </a:lnTo>
                <a:lnTo>
                  <a:pt x="104" y="9"/>
                </a:lnTo>
                <a:lnTo>
                  <a:pt x="110" y="11"/>
                </a:lnTo>
                <a:lnTo>
                  <a:pt x="109" y="14"/>
                </a:lnTo>
                <a:lnTo>
                  <a:pt x="111" y="19"/>
                </a:lnTo>
                <a:lnTo>
                  <a:pt x="104" y="19"/>
                </a:lnTo>
                <a:close/>
                <a:moveTo>
                  <a:pt x="39" y="3"/>
                </a:moveTo>
                <a:lnTo>
                  <a:pt x="50" y="5"/>
                </a:lnTo>
                <a:lnTo>
                  <a:pt x="58" y="7"/>
                </a:lnTo>
                <a:lnTo>
                  <a:pt x="59" y="12"/>
                </a:lnTo>
                <a:lnTo>
                  <a:pt x="56" y="14"/>
                </a:lnTo>
                <a:lnTo>
                  <a:pt x="72" y="16"/>
                </a:lnTo>
                <a:lnTo>
                  <a:pt x="74" y="20"/>
                </a:lnTo>
                <a:lnTo>
                  <a:pt x="69" y="24"/>
                </a:lnTo>
                <a:lnTo>
                  <a:pt x="70" y="28"/>
                </a:lnTo>
                <a:lnTo>
                  <a:pt x="74" y="25"/>
                </a:lnTo>
                <a:lnTo>
                  <a:pt x="78" y="27"/>
                </a:lnTo>
                <a:lnTo>
                  <a:pt x="94" y="13"/>
                </a:lnTo>
                <a:lnTo>
                  <a:pt x="100" y="15"/>
                </a:lnTo>
                <a:lnTo>
                  <a:pt x="93" y="16"/>
                </a:lnTo>
                <a:lnTo>
                  <a:pt x="92" y="19"/>
                </a:lnTo>
                <a:lnTo>
                  <a:pt x="101" y="15"/>
                </a:lnTo>
                <a:lnTo>
                  <a:pt x="107" y="23"/>
                </a:lnTo>
                <a:lnTo>
                  <a:pt x="111" y="21"/>
                </a:lnTo>
                <a:lnTo>
                  <a:pt x="112" y="28"/>
                </a:lnTo>
                <a:lnTo>
                  <a:pt x="119" y="32"/>
                </a:lnTo>
                <a:lnTo>
                  <a:pt x="121" y="46"/>
                </a:lnTo>
                <a:lnTo>
                  <a:pt x="117" y="52"/>
                </a:lnTo>
                <a:lnTo>
                  <a:pt x="124" y="59"/>
                </a:lnTo>
                <a:lnTo>
                  <a:pt x="122" y="63"/>
                </a:lnTo>
                <a:lnTo>
                  <a:pt x="126" y="70"/>
                </a:lnTo>
                <a:lnTo>
                  <a:pt x="123" y="76"/>
                </a:lnTo>
                <a:lnTo>
                  <a:pt x="130" y="88"/>
                </a:lnTo>
                <a:lnTo>
                  <a:pt x="126" y="98"/>
                </a:lnTo>
                <a:lnTo>
                  <a:pt x="119" y="93"/>
                </a:lnTo>
                <a:lnTo>
                  <a:pt x="119" y="98"/>
                </a:lnTo>
                <a:lnTo>
                  <a:pt x="100" y="108"/>
                </a:lnTo>
                <a:lnTo>
                  <a:pt x="94" y="108"/>
                </a:lnTo>
                <a:lnTo>
                  <a:pt x="91" y="112"/>
                </a:lnTo>
                <a:lnTo>
                  <a:pt x="88" y="110"/>
                </a:lnTo>
                <a:lnTo>
                  <a:pt x="94" y="119"/>
                </a:lnTo>
                <a:lnTo>
                  <a:pt x="93" y="123"/>
                </a:lnTo>
                <a:lnTo>
                  <a:pt x="96" y="129"/>
                </a:lnTo>
                <a:lnTo>
                  <a:pt x="113" y="144"/>
                </a:lnTo>
                <a:lnTo>
                  <a:pt x="111" y="149"/>
                </a:lnTo>
                <a:lnTo>
                  <a:pt x="107" y="148"/>
                </a:lnTo>
                <a:lnTo>
                  <a:pt x="106" y="152"/>
                </a:lnTo>
                <a:lnTo>
                  <a:pt x="98" y="157"/>
                </a:lnTo>
                <a:lnTo>
                  <a:pt x="101" y="163"/>
                </a:lnTo>
                <a:lnTo>
                  <a:pt x="99" y="165"/>
                </a:lnTo>
                <a:lnTo>
                  <a:pt x="102" y="167"/>
                </a:lnTo>
                <a:lnTo>
                  <a:pt x="101" y="171"/>
                </a:lnTo>
                <a:lnTo>
                  <a:pt x="97" y="167"/>
                </a:lnTo>
                <a:lnTo>
                  <a:pt x="74" y="172"/>
                </a:lnTo>
                <a:lnTo>
                  <a:pt x="65" y="169"/>
                </a:lnTo>
                <a:lnTo>
                  <a:pt x="61" y="175"/>
                </a:lnTo>
                <a:lnTo>
                  <a:pt x="61" y="173"/>
                </a:lnTo>
                <a:lnTo>
                  <a:pt x="58" y="170"/>
                </a:lnTo>
                <a:lnTo>
                  <a:pt x="52" y="170"/>
                </a:lnTo>
                <a:lnTo>
                  <a:pt x="38" y="164"/>
                </a:lnTo>
                <a:lnTo>
                  <a:pt x="36" y="166"/>
                </a:lnTo>
                <a:lnTo>
                  <a:pt x="38" y="168"/>
                </a:lnTo>
                <a:lnTo>
                  <a:pt x="24" y="169"/>
                </a:lnTo>
                <a:lnTo>
                  <a:pt x="24" y="157"/>
                </a:lnTo>
                <a:lnTo>
                  <a:pt x="27" y="148"/>
                </a:lnTo>
                <a:lnTo>
                  <a:pt x="33" y="140"/>
                </a:lnTo>
                <a:lnTo>
                  <a:pt x="22" y="135"/>
                </a:lnTo>
                <a:lnTo>
                  <a:pt x="12" y="135"/>
                </a:lnTo>
                <a:lnTo>
                  <a:pt x="7" y="129"/>
                </a:lnTo>
                <a:lnTo>
                  <a:pt x="9" y="121"/>
                </a:lnTo>
                <a:lnTo>
                  <a:pt x="5" y="119"/>
                </a:lnTo>
                <a:lnTo>
                  <a:pt x="4" y="114"/>
                </a:lnTo>
                <a:lnTo>
                  <a:pt x="7" y="110"/>
                </a:lnTo>
                <a:lnTo>
                  <a:pt x="5" y="103"/>
                </a:lnTo>
                <a:lnTo>
                  <a:pt x="2" y="100"/>
                </a:lnTo>
                <a:lnTo>
                  <a:pt x="3" y="96"/>
                </a:lnTo>
                <a:lnTo>
                  <a:pt x="0" y="93"/>
                </a:lnTo>
                <a:lnTo>
                  <a:pt x="3" y="92"/>
                </a:lnTo>
                <a:lnTo>
                  <a:pt x="5" y="84"/>
                </a:lnTo>
                <a:lnTo>
                  <a:pt x="1" y="76"/>
                </a:lnTo>
                <a:lnTo>
                  <a:pt x="13" y="73"/>
                </a:lnTo>
                <a:lnTo>
                  <a:pt x="12" y="70"/>
                </a:lnTo>
                <a:lnTo>
                  <a:pt x="16" y="66"/>
                </a:lnTo>
                <a:lnTo>
                  <a:pt x="17" y="63"/>
                </a:lnTo>
                <a:lnTo>
                  <a:pt x="11" y="60"/>
                </a:lnTo>
                <a:lnTo>
                  <a:pt x="16" y="57"/>
                </a:lnTo>
                <a:lnTo>
                  <a:pt x="19" y="43"/>
                </a:lnTo>
                <a:lnTo>
                  <a:pt x="20" y="41"/>
                </a:lnTo>
                <a:lnTo>
                  <a:pt x="16" y="39"/>
                </a:lnTo>
                <a:lnTo>
                  <a:pt x="20" y="32"/>
                </a:lnTo>
                <a:lnTo>
                  <a:pt x="30" y="32"/>
                </a:lnTo>
                <a:lnTo>
                  <a:pt x="31" y="38"/>
                </a:lnTo>
                <a:lnTo>
                  <a:pt x="34" y="39"/>
                </a:lnTo>
                <a:lnTo>
                  <a:pt x="35" y="34"/>
                </a:lnTo>
                <a:lnTo>
                  <a:pt x="37" y="36"/>
                </a:lnTo>
                <a:lnTo>
                  <a:pt x="37" y="32"/>
                </a:lnTo>
                <a:lnTo>
                  <a:pt x="39" y="28"/>
                </a:lnTo>
                <a:lnTo>
                  <a:pt x="46" y="28"/>
                </a:lnTo>
                <a:lnTo>
                  <a:pt x="48" y="28"/>
                </a:lnTo>
                <a:lnTo>
                  <a:pt x="56" y="36"/>
                </a:lnTo>
                <a:lnTo>
                  <a:pt x="48" y="28"/>
                </a:lnTo>
                <a:lnTo>
                  <a:pt x="42" y="26"/>
                </a:lnTo>
                <a:lnTo>
                  <a:pt x="45" y="23"/>
                </a:lnTo>
                <a:lnTo>
                  <a:pt x="42" y="21"/>
                </a:lnTo>
                <a:lnTo>
                  <a:pt x="42" y="18"/>
                </a:lnTo>
                <a:lnTo>
                  <a:pt x="38" y="17"/>
                </a:lnTo>
                <a:lnTo>
                  <a:pt x="44" y="13"/>
                </a:lnTo>
                <a:lnTo>
                  <a:pt x="38" y="4"/>
                </a:lnTo>
                <a:lnTo>
                  <a:pt x="34" y="7"/>
                </a:lnTo>
                <a:lnTo>
                  <a:pt x="36" y="0"/>
                </a:lnTo>
                <a:lnTo>
                  <a:pt x="36" y="2"/>
                </a:lnTo>
                <a:lnTo>
                  <a:pt x="39" y="3"/>
                </a:lnTo>
                <a:close/>
                <a:moveTo>
                  <a:pt x="40" y="166"/>
                </a:moveTo>
                <a:lnTo>
                  <a:pt x="40" y="167"/>
                </a:lnTo>
                <a:lnTo>
                  <a:pt x="39" y="166"/>
                </a:lnTo>
                <a:lnTo>
                  <a:pt x="40" y="166"/>
                </a:lnTo>
                <a:close/>
              </a:path>
            </a:pathLst>
          </a:custGeom>
          <a:solidFill>
            <a:srgbClr val="2B5885"/>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95" name="Freeform 92"/>
          <p:cNvSpPr>
            <a:spLocks/>
          </p:cNvSpPr>
          <p:nvPr/>
        </p:nvSpPr>
        <p:spPr bwMode="auto">
          <a:xfrm>
            <a:off x="4376789" y="3195304"/>
            <a:ext cx="101600" cy="152400"/>
          </a:xfrm>
          <a:custGeom>
            <a:avLst/>
            <a:gdLst>
              <a:gd name="T0" fmla="*/ 2147483647 w 62"/>
              <a:gd name="T1" fmla="*/ 2147483647 h 93"/>
              <a:gd name="T2" fmla="*/ 2147483647 w 62"/>
              <a:gd name="T3" fmla="*/ 2147483647 h 93"/>
              <a:gd name="T4" fmla="*/ 2147483647 w 62"/>
              <a:gd name="T5" fmla="*/ 2147483647 h 93"/>
              <a:gd name="T6" fmla="*/ 2147483647 w 62"/>
              <a:gd name="T7" fmla="*/ 2147483647 h 93"/>
              <a:gd name="T8" fmla="*/ 2147483647 w 62"/>
              <a:gd name="T9" fmla="*/ 2147483647 h 93"/>
              <a:gd name="T10" fmla="*/ 2147483647 w 62"/>
              <a:gd name="T11" fmla="*/ 2147483647 h 93"/>
              <a:gd name="T12" fmla="*/ 2147483647 w 62"/>
              <a:gd name="T13" fmla="*/ 2147483647 h 93"/>
              <a:gd name="T14" fmla="*/ 2147483647 w 62"/>
              <a:gd name="T15" fmla="*/ 2147483647 h 93"/>
              <a:gd name="T16" fmla="*/ 2147483647 w 62"/>
              <a:gd name="T17" fmla="*/ 2147483647 h 93"/>
              <a:gd name="T18" fmla="*/ 2147483647 w 62"/>
              <a:gd name="T19" fmla="*/ 2147483647 h 93"/>
              <a:gd name="T20" fmla="*/ 2147483647 w 62"/>
              <a:gd name="T21" fmla="*/ 2147483647 h 93"/>
              <a:gd name="T22" fmla="*/ 0 w 62"/>
              <a:gd name="T23" fmla="*/ 2147483647 h 93"/>
              <a:gd name="T24" fmla="*/ 2147483647 w 62"/>
              <a:gd name="T25" fmla="*/ 2147483647 h 93"/>
              <a:gd name="T26" fmla="*/ 2147483647 w 62"/>
              <a:gd name="T27" fmla="*/ 2147483647 h 93"/>
              <a:gd name="T28" fmla="*/ 2147483647 w 62"/>
              <a:gd name="T29" fmla="*/ 2147483647 h 93"/>
              <a:gd name="T30" fmla="*/ 2147483647 w 62"/>
              <a:gd name="T31" fmla="*/ 2147483647 h 93"/>
              <a:gd name="T32" fmla="*/ 2147483647 w 62"/>
              <a:gd name="T33" fmla="*/ 2147483647 h 93"/>
              <a:gd name="T34" fmla="*/ 2147483647 w 62"/>
              <a:gd name="T35" fmla="*/ 2147483647 h 93"/>
              <a:gd name="T36" fmla="*/ 2147483647 w 62"/>
              <a:gd name="T37" fmla="*/ 2147483647 h 93"/>
              <a:gd name="T38" fmla="*/ 2147483647 w 62"/>
              <a:gd name="T39" fmla="*/ 2147483647 h 93"/>
              <a:gd name="T40" fmla="*/ 2147483647 w 62"/>
              <a:gd name="T41" fmla="*/ 2147483647 h 93"/>
              <a:gd name="T42" fmla="*/ 2147483647 w 62"/>
              <a:gd name="T43" fmla="*/ 2147483647 h 93"/>
              <a:gd name="T44" fmla="*/ 2147483647 w 62"/>
              <a:gd name="T45" fmla="*/ 2147483647 h 93"/>
              <a:gd name="T46" fmla="*/ 2147483647 w 62"/>
              <a:gd name="T47" fmla="*/ 2147483647 h 93"/>
              <a:gd name="T48" fmla="*/ 2147483647 w 62"/>
              <a:gd name="T49" fmla="*/ 2147483647 h 93"/>
              <a:gd name="T50" fmla="*/ 2147483647 w 62"/>
              <a:gd name="T51" fmla="*/ 2147483647 h 93"/>
              <a:gd name="T52" fmla="*/ 2147483647 w 62"/>
              <a:gd name="T53" fmla="*/ 2147483647 h 93"/>
              <a:gd name="T54" fmla="*/ 2147483647 w 62"/>
              <a:gd name="T55" fmla="*/ 2147483647 h 93"/>
              <a:gd name="T56" fmla="*/ 2147483647 w 62"/>
              <a:gd name="T57" fmla="*/ 2147483647 h 93"/>
              <a:gd name="T58" fmla="*/ 2147483647 w 62"/>
              <a:gd name="T59" fmla="*/ 0 h 93"/>
              <a:gd name="T60" fmla="*/ 2147483647 w 62"/>
              <a:gd name="T61" fmla="*/ 2147483647 h 93"/>
              <a:gd name="T62" fmla="*/ 2147483647 w 62"/>
              <a:gd name="T63" fmla="*/ 2147483647 h 93"/>
              <a:gd name="T64" fmla="*/ 2147483647 w 62"/>
              <a:gd name="T65" fmla="*/ 2147483647 h 93"/>
              <a:gd name="T66" fmla="*/ 2147483647 w 62"/>
              <a:gd name="T67" fmla="*/ 2147483647 h 93"/>
              <a:gd name="T68" fmla="*/ 2147483647 w 62"/>
              <a:gd name="T69" fmla="*/ 2147483647 h 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2" h="93">
                <a:moveTo>
                  <a:pt x="59" y="31"/>
                </a:moveTo>
                <a:lnTo>
                  <a:pt x="61" y="33"/>
                </a:lnTo>
                <a:lnTo>
                  <a:pt x="57" y="35"/>
                </a:lnTo>
                <a:lnTo>
                  <a:pt x="61" y="43"/>
                </a:lnTo>
                <a:lnTo>
                  <a:pt x="60" y="48"/>
                </a:lnTo>
                <a:lnTo>
                  <a:pt x="62" y="58"/>
                </a:lnTo>
                <a:lnTo>
                  <a:pt x="61" y="63"/>
                </a:lnTo>
                <a:lnTo>
                  <a:pt x="56" y="72"/>
                </a:lnTo>
                <a:lnTo>
                  <a:pt x="57" y="76"/>
                </a:lnTo>
                <a:lnTo>
                  <a:pt x="49" y="74"/>
                </a:lnTo>
                <a:lnTo>
                  <a:pt x="49" y="77"/>
                </a:lnTo>
                <a:lnTo>
                  <a:pt x="40" y="78"/>
                </a:lnTo>
                <a:lnTo>
                  <a:pt x="33" y="84"/>
                </a:lnTo>
                <a:lnTo>
                  <a:pt x="28" y="82"/>
                </a:lnTo>
                <a:lnTo>
                  <a:pt x="30" y="86"/>
                </a:lnTo>
                <a:lnTo>
                  <a:pt x="24" y="90"/>
                </a:lnTo>
                <a:lnTo>
                  <a:pt x="8" y="93"/>
                </a:lnTo>
                <a:lnTo>
                  <a:pt x="13" y="87"/>
                </a:lnTo>
                <a:lnTo>
                  <a:pt x="4" y="89"/>
                </a:lnTo>
                <a:lnTo>
                  <a:pt x="12" y="83"/>
                </a:lnTo>
                <a:lnTo>
                  <a:pt x="1" y="85"/>
                </a:lnTo>
                <a:lnTo>
                  <a:pt x="2" y="80"/>
                </a:lnTo>
                <a:lnTo>
                  <a:pt x="9" y="77"/>
                </a:lnTo>
                <a:lnTo>
                  <a:pt x="0" y="76"/>
                </a:lnTo>
                <a:lnTo>
                  <a:pt x="9" y="74"/>
                </a:lnTo>
                <a:lnTo>
                  <a:pt x="8" y="72"/>
                </a:lnTo>
                <a:lnTo>
                  <a:pt x="11" y="67"/>
                </a:lnTo>
                <a:lnTo>
                  <a:pt x="23" y="65"/>
                </a:lnTo>
                <a:lnTo>
                  <a:pt x="7" y="67"/>
                </a:lnTo>
                <a:lnTo>
                  <a:pt x="13" y="62"/>
                </a:lnTo>
                <a:lnTo>
                  <a:pt x="16" y="54"/>
                </a:lnTo>
                <a:lnTo>
                  <a:pt x="21" y="54"/>
                </a:lnTo>
                <a:lnTo>
                  <a:pt x="21" y="51"/>
                </a:lnTo>
                <a:lnTo>
                  <a:pt x="12" y="51"/>
                </a:lnTo>
                <a:lnTo>
                  <a:pt x="12" y="48"/>
                </a:lnTo>
                <a:lnTo>
                  <a:pt x="4" y="47"/>
                </a:lnTo>
                <a:lnTo>
                  <a:pt x="3" y="44"/>
                </a:lnTo>
                <a:lnTo>
                  <a:pt x="10" y="43"/>
                </a:lnTo>
                <a:lnTo>
                  <a:pt x="7" y="39"/>
                </a:lnTo>
                <a:lnTo>
                  <a:pt x="12" y="36"/>
                </a:lnTo>
                <a:lnTo>
                  <a:pt x="7" y="36"/>
                </a:lnTo>
                <a:lnTo>
                  <a:pt x="9" y="34"/>
                </a:lnTo>
                <a:lnTo>
                  <a:pt x="6" y="28"/>
                </a:lnTo>
                <a:lnTo>
                  <a:pt x="4" y="31"/>
                </a:lnTo>
                <a:lnTo>
                  <a:pt x="4" y="28"/>
                </a:lnTo>
                <a:lnTo>
                  <a:pt x="27" y="27"/>
                </a:lnTo>
                <a:lnTo>
                  <a:pt x="25" y="24"/>
                </a:lnTo>
                <a:lnTo>
                  <a:pt x="31" y="18"/>
                </a:lnTo>
                <a:lnTo>
                  <a:pt x="23" y="16"/>
                </a:lnTo>
                <a:lnTo>
                  <a:pt x="29" y="13"/>
                </a:lnTo>
                <a:lnTo>
                  <a:pt x="28" y="9"/>
                </a:lnTo>
                <a:lnTo>
                  <a:pt x="35" y="4"/>
                </a:lnTo>
                <a:lnTo>
                  <a:pt x="39" y="6"/>
                </a:lnTo>
                <a:lnTo>
                  <a:pt x="37" y="4"/>
                </a:lnTo>
                <a:lnTo>
                  <a:pt x="39" y="2"/>
                </a:lnTo>
                <a:lnTo>
                  <a:pt x="40" y="8"/>
                </a:lnTo>
                <a:lnTo>
                  <a:pt x="39" y="10"/>
                </a:lnTo>
                <a:lnTo>
                  <a:pt x="42" y="8"/>
                </a:lnTo>
                <a:lnTo>
                  <a:pt x="41" y="4"/>
                </a:lnTo>
                <a:lnTo>
                  <a:pt x="43" y="0"/>
                </a:lnTo>
                <a:lnTo>
                  <a:pt x="49" y="3"/>
                </a:lnTo>
                <a:lnTo>
                  <a:pt x="45" y="7"/>
                </a:lnTo>
                <a:lnTo>
                  <a:pt x="41" y="15"/>
                </a:lnTo>
                <a:lnTo>
                  <a:pt x="35" y="16"/>
                </a:lnTo>
                <a:lnTo>
                  <a:pt x="38" y="19"/>
                </a:lnTo>
                <a:lnTo>
                  <a:pt x="32" y="23"/>
                </a:lnTo>
                <a:lnTo>
                  <a:pt x="41" y="30"/>
                </a:lnTo>
                <a:lnTo>
                  <a:pt x="45" y="30"/>
                </a:lnTo>
                <a:lnTo>
                  <a:pt x="48" y="23"/>
                </a:lnTo>
                <a:lnTo>
                  <a:pt x="54" y="32"/>
                </a:lnTo>
                <a:lnTo>
                  <a:pt x="59" y="31"/>
                </a:lnTo>
                <a:close/>
              </a:path>
            </a:pathLst>
          </a:custGeom>
          <a:solidFill>
            <a:srgbClr val="2B5885"/>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96" name="Freeform 93"/>
          <p:cNvSpPr>
            <a:spLocks/>
          </p:cNvSpPr>
          <p:nvPr/>
        </p:nvSpPr>
        <p:spPr bwMode="auto">
          <a:xfrm>
            <a:off x="4900665" y="3361991"/>
            <a:ext cx="157163" cy="90488"/>
          </a:xfrm>
          <a:custGeom>
            <a:avLst/>
            <a:gdLst>
              <a:gd name="T0" fmla="*/ 2147483647 w 95"/>
              <a:gd name="T1" fmla="*/ 2147483647 h 55"/>
              <a:gd name="T2" fmla="*/ 2147483647 w 95"/>
              <a:gd name="T3" fmla="*/ 2147483647 h 55"/>
              <a:gd name="T4" fmla="*/ 2147483647 w 95"/>
              <a:gd name="T5" fmla="*/ 2147483647 h 55"/>
              <a:gd name="T6" fmla="*/ 2147483647 w 95"/>
              <a:gd name="T7" fmla="*/ 2147483647 h 55"/>
              <a:gd name="T8" fmla="*/ 2147483647 w 95"/>
              <a:gd name="T9" fmla="*/ 2147483647 h 55"/>
              <a:gd name="T10" fmla="*/ 2147483647 w 95"/>
              <a:gd name="T11" fmla="*/ 2147483647 h 55"/>
              <a:gd name="T12" fmla="*/ 2147483647 w 95"/>
              <a:gd name="T13" fmla="*/ 2147483647 h 55"/>
              <a:gd name="T14" fmla="*/ 2147483647 w 95"/>
              <a:gd name="T15" fmla="*/ 2147483647 h 55"/>
              <a:gd name="T16" fmla="*/ 2147483647 w 95"/>
              <a:gd name="T17" fmla="*/ 2147483647 h 55"/>
              <a:gd name="T18" fmla="*/ 2147483647 w 95"/>
              <a:gd name="T19" fmla="*/ 2147483647 h 55"/>
              <a:gd name="T20" fmla="*/ 2147483647 w 95"/>
              <a:gd name="T21" fmla="*/ 2147483647 h 55"/>
              <a:gd name="T22" fmla="*/ 2147483647 w 95"/>
              <a:gd name="T23" fmla="*/ 2147483647 h 55"/>
              <a:gd name="T24" fmla="*/ 2147483647 w 95"/>
              <a:gd name="T25" fmla="*/ 2147483647 h 55"/>
              <a:gd name="T26" fmla="*/ 0 w 95"/>
              <a:gd name="T27" fmla="*/ 2147483647 h 55"/>
              <a:gd name="T28" fmla="*/ 2147483647 w 95"/>
              <a:gd name="T29" fmla="*/ 2147483647 h 55"/>
              <a:gd name="T30" fmla="*/ 2147483647 w 95"/>
              <a:gd name="T31" fmla="*/ 2147483647 h 55"/>
              <a:gd name="T32" fmla="*/ 2147483647 w 95"/>
              <a:gd name="T33" fmla="*/ 2147483647 h 55"/>
              <a:gd name="T34" fmla="*/ 2147483647 w 95"/>
              <a:gd name="T35" fmla="*/ 2147483647 h 55"/>
              <a:gd name="T36" fmla="*/ 2147483647 w 95"/>
              <a:gd name="T37" fmla="*/ 0 h 55"/>
              <a:gd name="T38" fmla="*/ 2147483647 w 95"/>
              <a:gd name="T39" fmla="*/ 2147483647 h 55"/>
              <a:gd name="T40" fmla="*/ 2147483647 w 95"/>
              <a:gd name="T41" fmla="*/ 2147483647 h 55"/>
              <a:gd name="T42" fmla="*/ 2147483647 w 95"/>
              <a:gd name="T43" fmla="*/ 2147483647 h 55"/>
              <a:gd name="T44" fmla="*/ 2147483647 w 95"/>
              <a:gd name="T45" fmla="*/ 2147483647 h 55"/>
              <a:gd name="T46" fmla="*/ 2147483647 w 95"/>
              <a:gd name="T47" fmla="*/ 2147483647 h 55"/>
              <a:gd name="T48" fmla="*/ 2147483647 w 95"/>
              <a:gd name="T49" fmla="*/ 2147483647 h 55"/>
              <a:gd name="T50" fmla="*/ 2147483647 w 95"/>
              <a:gd name="T51" fmla="*/ 2147483647 h 55"/>
              <a:gd name="T52" fmla="*/ 2147483647 w 95"/>
              <a:gd name="T53" fmla="*/ 2147483647 h 55"/>
              <a:gd name="T54" fmla="*/ 2147483647 w 95"/>
              <a:gd name="T55" fmla="*/ 2147483647 h 55"/>
              <a:gd name="T56" fmla="*/ 2147483647 w 95"/>
              <a:gd name="T57" fmla="*/ 2147483647 h 55"/>
              <a:gd name="T58" fmla="*/ 2147483647 w 95"/>
              <a:gd name="T59" fmla="*/ 2147483647 h 55"/>
              <a:gd name="T60" fmla="*/ 2147483647 w 95"/>
              <a:gd name="T61" fmla="*/ 2147483647 h 55"/>
              <a:gd name="T62" fmla="*/ 2147483647 w 95"/>
              <a:gd name="T63" fmla="*/ 2147483647 h 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5" h="55">
                <a:moveTo>
                  <a:pt x="95" y="34"/>
                </a:moveTo>
                <a:lnTo>
                  <a:pt x="91" y="35"/>
                </a:lnTo>
                <a:lnTo>
                  <a:pt x="79" y="49"/>
                </a:lnTo>
                <a:lnTo>
                  <a:pt x="72" y="48"/>
                </a:lnTo>
                <a:lnTo>
                  <a:pt x="69" y="54"/>
                </a:lnTo>
                <a:lnTo>
                  <a:pt x="63" y="49"/>
                </a:lnTo>
                <a:lnTo>
                  <a:pt x="57" y="51"/>
                </a:lnTo>
                <a:lnTo>
                  <a:pt x="41" y="45"/>
                </a:lnTo>
                <a:lnTo>
                  <a:pt x="37" y="55"/>
                </a:lnTo>
                <a:lnTo>
                  <a:pt x="25" y="51"/>
                </a:lnTo>
                <a:lnTo>
                  <a:pt x="8" y="36"/>
                </a:lnTo>
                <a:lnTo>
                  <a:pt x="5" y="30"/>
                </a:lnTo>
                <a:lnTo>
                  <a:pt x="6" y="26"/>
                </a:lnTo>
                <a:lnTo>
                  <a:pt x="0" y="17"/>
                </a:lnTo>
                <a:lnTo>
                  <a:pt x="3" y="19"/>
                </a:lnTo>
                <a:lnTo>
                  <a:pt x="6" y="15"/>
                </a:lnTo>
                <a:lnTo>
                  <a:pt x="12" y="15"/>
                </a:lnTo>
                <a:lnTo>
                  <a:pt x="31" y="5"/>
                </a:lnTo>
                <a:lnTo>
                  <a:pt x="31" y="0"/>
                </a:lnTo>
                <a:lnTo>
                  <a:pt x="38" y="5"/>
                </a:lnTo>
                <a:lnTo>
                  <a:pt x="44" y="2"/>
                </a:lnTo>
                <a:lnTo>
                  <a:pt x="46" y="7"/>
                </a:lnTo>
                <a:lnTo>
                  <a:pt x="60" y="9"/>
                </a:lnTo>
                <a:lnTo>
                  <a:pt x="61" y="11"/>
                </a:lnTo>
                <a:lnTo>
                  <a:pt x="59" y="15"/>
                </a:lnTo>
                <a:lnTo>
                  <a:pt x="64" y="22"/>
                </a:lnTo>
                <a:lnTo>
                  <a:pt x="69" y="19"/>
                </a:lnTo>
                <a:lnTo>
                  <a:pt x="68" y="14"/>
                </a:lnTo>
                <a:lnTo>
                  <a:pt x="80" y="17"/>
                </a:lnTo>
                <a:lnTo>
                  <a:pt x="79" y="22"/>
                </a:lnTo>
                <a:lnTo>
                  <a:pt x="92" y="26"/>
                </a:lnTo>
                <a:lnTo>
                  <a:pt x="95" y="34"/>
                </a:lnTo>
                <a:close/>
              </a:path>
            </a:pathLst>
          </a:custGeom>
          <a:solidFill>
            <a:schemeClr val="tx2"/>
          </a:solidFill>
          <a:ln w="4826">
            <a:solidFill>
              <a:schemeClr val="tx1"/>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97" name="Freeform 94"/>
          <p:cNvSpPr>
            <a:spLocks/>
          </p:cNvSpPr>
          <p:nvPr/>
        </p:nvSpPr>
        <p:spPr bwMode="auto">
          <a:xfrm>
            <a:off x="5011789" y="3415966"/>
            <a:ext cx="133350" cy="63500"/>
          </a:xfrm>
          <a:custGeom>
            <a:avLst/>
            <a:gdLst>
              <a:gd name="T0" fmla="*/ 2147483647 w 81"/>
              <a:gd name="T1" fmla="*/ 2147483647 h 39"/>
              <a:gd name="T2" fmla="*/ 2147483647 w 81"/>
              <a:gd name="T3" fmla="*/ 2147483647 h 39"/>
              <a:gd name="T4" fmla="*/ 2147483647 w 81"/>
              <a:gd name="T5" fmla="*/ 2147483647 h 39"/>
              <a:gd name="T6" fmla="*/ 2147483647 w 81"/>
              <a:gd name="T7" fmla="*/ 2147483647 h 39"/>
              <a:gd name="T8" fmla="*/ 2147483647 w 81"/>
              <a:gd name="T9" fmla="*/ 2147483647 h 39"/>
              <a:gd name="T10" fmla="*/ 2147483647 w 81"/>
              <a:gd name="T11" fmla="*/ 2147483647 h 39"/>
              <a:gd name="T12" fmla="*/ 2147483647 w 81"/>
              <a:gd name="T13" fmla="*/ 2147483647 h 39"/>
              <a:gd name="T14" fmla="*/ 2147483647 w 81"/>
              <a:gd name="T15" fmla="*/ 2147483647 h 39"/>
              <a:gd name="T16" fmla="*/ 2147483647 w 81"/>
              <a:gd name="T17" fmla="*/ 2147483647 h 39"/>
              <a:gd name="T18" fmla="*/ 2147483647 w 81"/>
              <a:gd name="T19" fmla="*/ 2147483647 h 39"/>
              <a:gd name="T20" fmla="*/ 2147483647 w 81"/>
              <a:gd name="T21" fmla="*/ 2147483647 h 39"/>
              <a:gd name="T22" fmla="*/ 2147483647 w 81"/>
              <a:gd name="T23" fmla="*/ 2147483647 h 39"/>
              <a:gd name="T24" fmla="*/ 2147483647 w 81"/>
              <a:gd name="T25" fmla="*/ 2147483647 h 39"/>
              <a:gd name="T26" fmla="*/ 0 w 81"/>
              <a:gd name="T27" fmla="*/ 2147483647 h 39"/>
              <a:gd name="T28" fmla="*/ 2147483647 w 81"/>
              <a:gd name="T29" fmla="*/ 2147483647 h 39"/>
              <a:gd name="T30" fmla="*/ 2147483647 w 81"/>
              <a:gd name="T31" fmla="*/ 2147483647 h 39"/>
              <a:gd name="T32" fmla="*/ 2147483647 w 81"/>
              <a:gd name="T33" fmla="*/ 2147483647 h 39"/>
              <a:gd name="T34" fmla="*/ 2147483647 w 81"/>
              <a:gd name="T35" fmla="*/ 2147483647 h 39"/>
              <a:gd name="T36" fmla="*/ 2147483647 w 81"/>
              <a:gd name="T37" fmla="*/ 2147483647 h 39"/>
              <a:gd name="T38" fmla="*/ 2147483647 w 81"/>
              <a:gd name="T39" fmla="*/ 2147483647 h 39"/>
              <a:gd name="T40" fmla="*/ 2147483647 w 81"/>
              <a:gd name="T41" fmla="*/ 0 h 39"/>
              <a:gd name="T42" fmla="*/ 2147483647 w 81"/>
              <a:gd name="T43" fmla="*/ 2147483647 h 39"/>
              <a:gd name="T44" fmla="*/ 2147483647 w 81"/>
              <a:gd name="T45" fmla="*/ 2147483647 h 39"/>
              <a:gd name="T46" fmla="*/ 2147483647 w 81"/>
              <a:gd name="T47" fmla="*/ 2147483647 h 39"/>
              <a:gd name="T48" fmla="*/ 2147483647 w 81"/>
              <a:gd name="T49" fmla="*/ 2147483647 h 39"/>
              <a:gd name="T50" fmla="*/ 2147483647 w 81"/>
              <a:gd name="T51" fmla="*/ 2147483647 h 39"/>
              <a:gd name="T52" fmla="*/ 2147483647 w 81"/>
              <a:gd name="T53" fmla="*/ 2147483647 h 39"/>
              <a:gd name="T54" fmla="*/ 2147483647 w 81"/>
              <a:gd name="T55" fmla="*/ 2147483647 h 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1" h="39">
                <a:moveTo>
                  <a:pt x="81" y="11"/>
                </a:moveTo>
                <a:lnTo>
                  <a:pt x="76" y="25"/>
                </a:lnTo>
                <a:lnTo>
                  <a:pt x="70" y="27"/>
                </a:lnTo>
                <a:lnTo>
                  <a:pt x="65" y="22"/>
                </a:lnTo>
                <a:lnTo>
                  <a:pt x="54" y="22"/>
                </a:lnTo>
                <a:lnTo>
                  <a:pt x="44" y="31"/>
                </a:lnTo>
                <a:lnTo>
                  <a:pt x="40" y="29"/>
                </a:lnTo>
                <a:lnTo>
                  <a:pt x="38" y="32"/>
                </a:lnTo>
                <a:lnTo>
                  <a:pt x="28" y="33"/>
                </a:lnTo>
                <a:lnTo>
                  <a:pt x="28" y="38"/>
                </a:lnTo>
                <a:lnTo>
                  <a:pt x="26" y="39"/>
                </a:lnTo>
                <a:lnTo>
                  <a:pt x="13" y="39"/>
                </a:lnTo>
                <a:lnTo>
                  <a:pt x="5" y="34"/>
                </a:lnTo>
                <a:lnTo>
                  <a:pt x="0" y="26"/>
                </a:lnTo>
                <a:lnTo>
                  <a:pt x="2" y="21"/>
                </a:lnTo>
                <a:lnTo>
                  <a:pt x="5" y="15"/>
                </a:lnTo>
                <a:lnTo>
                  <a:pt x="12" y="16"/>
                </a:lnTo>
                <a:lnTo>
                  <a:pt x="24" y="2"/>
                </a:lnTo>
                <a:lnTo>
                  <a:pt x="28" y="1"/>
                </a:lnTo>
                <a:lnTo>
                  <a:pt x="33" y="4"/>
                </a:lnTo>
                <a:lnTo>
                  <a:pt x="38" y="0"/>
                </a:lnTo>
                <a:lnTo>
                  <a:pt x="42" y="4"/>
                </a:lnTo>
                <a:lnTo>
                  <a:pt x="42" y="8"/>
                </a:lnTo>
                <a:lnTo>
                  <a:pt x="46" y="9"/>
                </a:lnTo>
                <a:lnTo>
                  <a:pt x="50" y="4"/>
                </a:lnTo>
                <a:lnTo>
                  <a:pt x="58" y="6"/>
                </a:lnTo>
                <a:lnTo>
                  <a:pt x="68" y="3"/>
                </a:lnTo>
                <a:lnTo>
                  <a:pt x="81" y="11"/>
                </a:lnTo>
                <a:close/>
              </a:path>
            </a:pathLst>
          </a:custGeom>
          <a:solidFill>
            <a:srgbClr val="2B5885"/>
          </a:solidFill>
          <a:ln w="9525"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defRPr/>
            </a:pPr>
            <a:endParaRPr lang="en-US">
              <a:solidFill>
                <a:srgbClr val="000000"/>
              </a:solidFill>
            </a:endParaRPr>
          </a:p>
        </p:txBody>
      </p:sp>
      <p:sp>
        <p:nvSpPr>
          <p:cNvPr id="98" name="Freeform 95"/>
          <p:cNvSpPr>
            <a:spLocks/>
          </p:cNvSpPr>
          <p:nvPr/>
        </p:nvSpPr>
        <p:spPr bwMode="auto">
          <a:xfrm>
            <a:off x="4840339" y="3435016"/>
            <a:ext cx="179388" cy="90488"/>
          </a:xfrm>
          <a:custGeom>
            <a:avLst/>
            <a:gdLst>
              <a:gd name="T0" fmla="*/ 2147483647 w 109"/>
              <a:gd name="T1" fmla="*/ 2147483647 h 55"/>
              <a:gd name="T2" fmla="*/ 2147483647 w 109"/>
              <a:gd name="T3" fmla="*/ 2147483647 h 55"/>
              <a:gd name="T4" fmla="*/ 2147483647 w 109"/>
              <a:gd name="T5" fmla="*/ 2147483647 h 55"/>
              <a:gd name="T6" fmla="*/ 2147483647 w 109"/>
              <a:gd name="T7" fmla="*/ 2147483647 h 55"/>
              <a:gd name="T8" fmla="*/ 0 w 109"/>
              <a:gd name="T9" fmla="*/ 2147483647 h 55"/>
              <a:gd name="T10" fmla="*/ 2147483647 w 109"/>
              <a:gd name="T11" fmla="*/ 2147483647 h 55"/>
              <a:gd name="T12" fmla="*/ 2147483647 w 109"/>
              <a:gd name="T13" fmla="*/ 2147483647 h 55"/>
              <a:gd name="T14" fmla="*/ 2147483647 w 109"/>
              <a:gd name="T15" fmla="*/ 2147483647 h 55"/>
              <a:gd name="T16" fmla="*/ 2147483647 w 109"/>
              <a:gd name="T17" fmla="*/ 2147483647 h 55"/>
              <a:gd name="T18" fmla="*/ 2147483647 w 109"/>
              <a:gd name="T19" fmla="*/ 2147483647 h 55"/>
              <a:gd name="T20" fmla="*/ 2147483647 w 109"/>
              <a:gd name="T21" fmla="*/ 2147483647 h 55"/>
              <a:gd name="T22" fmla="*/ 2147483647 w 109"/>
              <a:gd name="T23" fmla="*/ 2147483647 h 55"/>
              <a:gd name="T24" fmla="*/ 2147483647 w 109"/>
              <a:gd name="T25" fmla="*/ 2147483647 h 55"/>
              <a:gd name="T26" fmla="*/ 2147483647 w 109"/>
              <a:gd name="T27" fmla="*/ 2147483647 h 55"/>
              <a:gd name="T28" fmla="*/ 2147483647 w 109"/>
              <a:gd name="T29" fmla="*/ 2147483647 h 55"/>
              <a:gd name="T30" fmla="*/ 2147483647 w 109"/>
              <a:gd name="T31" fmla="*/ 2147483647 h 55"/>
              <a:gd name="T32" fmla="*/ 2147483647 w 109"/>
              <a:gd name="T33" fmla="*/ 2147483647 h 55"/>
              <a:gd name="T34" fmla="*/ 2147483647 w 109"/>
              <a:gd name="T35" fmla="*/ 2147483647 h 55"/>
              <a:gd name="T36" fmla="*/ 2147483647 w 109"/>
              <a:gd name="T37" fmla="*/ 2147483647 h 55"/>
              <a:gd name="T38" fmla="*/ 2147483647 w 109"/>
              <a:gd name="T39" fmla="*/ 2147483647 h 55"/>
              <a:gd name="T40" fmla="*/ 2147483647 w 109"/>
              <a:gd name="T41" fmla="*/ 2147483647 h 55"/>
              <a:gd name="T42" fmla="*/ 2147483647 w 109"/>
              <a:gd name="T43" fmla="*/ 2147483647 h 55"/>
              <a:gd name="T44" fmla="*/ 2147483647 w 109"/>
              <a:gd name="T45" fmla="*/ 2147483647 h 55"/>
              <a:gd name="T46" fmla="*/ 2147483647 w 109"/>
              <a:gd name="T47" fmla="*/ 0 h 55"/>
              <a:gd name="T48" fmla="*/ 2147483647 w 109"/>
              <a:gd name="T49" fmla="*/ 2147483647 h 55"/>
              <a:gd name="T50" fmla="*/ 2147483647 w 109"/>
              <a:gd name="T51" fmla="*/ 2147483647 h 55"/>
              <a:gd name="T52" fmla="*/ 2147483647 w 109"/>
              <a:gd name="T53" fmla="*/ 2147483647 h 55"/>
              <a:gd name="T54" fmla="*/ 2147483647 w 109"/>
              <a:gd name="T55" fmla="*/ 2147483647 h 55"/>
              <a:gd name="T56" fmla="*/ 2147483647 w 109"/>
              <a:gd name="T57" fmla="*/ 2147483647 h 55"/>
              <a:gd name="T58" fmla="*/ 2147483647 w 109"/>
              <a:gd name="T59" fmla="*/ 2147483647 h 55"/>
              <a:gd name="T60" fmla="*/ 2147483647 w 109"/>
              <a:gd name="T61" fmla="*/ 2147483647 h 55"/>
              <a:gd name="T62" fmla="*/ 2147483647 w 109"/>
              <a:gd name="T63" fmla="*/ 2147483647 h 55"/>
              <a:gd name="T64" fmla="*/ 2147483647 w 109"/>
              <a:gd name="T65" fmla="*/ 2147483647 h 55"/>
              <a:gd name="T66" fmla="*/ 2147483647 w 109"/>
              <a:gd name="T67" fmla="*/ 2147483647 h 55"/>
              <a:gd name="T68" fmla="*/ 2147483647 w 109"/>
              <a:gd name="T69" fmla="*/ 2147483647 h 55"/>
              <a:gd name="T70" fmla="*/ 2147483647 w 109"/>
              <a:gd name="T71" fmla="*/ 2147483647 h 55"/>
              <a:gd name="T72" fmla="*/ 2147483647 w 109"/>
              <a:gd name="T73" fmla="*/ 2147483647 h 55"/>
              <a:gd name="T74" fmla="*/ 2147483647 w 109"/>
              <a:gd name="T75" fmla="*/ 2147483647 h 55"/>
              <a:gd name="T76" fmla="*/ 2147483647 w 109"/>
              <a:gd name="T77" fmla="*/ 2147483647 h 55"/>
              <a:gd name="T78" fmla="*/ 2147483647 w 109"/>
              <a:gd name="T79" fmla="*/ 2147483647 h 55"/>
              <a:gd name="T80" fmla="*/ 2147483647 w 109"/>
              <a:gd name="T81" fmla="*/ 2147483647 h 55"/>
              <a:gd name="T82" fmla="*/ 2147483647 w 109"/>
              <a:gd name="T83" fmla="*/ 2147483647 h 55"/>
              <a:gd name="T84" fmla="*/ 2147483647 w 109"/>
              <a:gd name="T85" fmla="*/ 2147483647 h 55"/>
              <a:gd name="T86" fmla="*/ 2147483647 w 109"/>
              <a:gd name="T87" fmla="*/ 2147483647 h 5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09" h="55">
                <a:moveTo>
                  <a:pt x="14" y="45"/>
                </a:moveTo>
                <a:lnTo>
                  <a:pt x="13" y="43"/>
                </a:lnTo>
                <a:lnTo>
                  <a:pt x="9" y="46"/>
                </a:lnTo>
                <a:lnTo>
                  <a:pt x="2" y="41"/>
                </a:lnTo>
                <a:lnTo>
                  <a:pt x="0" y="37"/>
                </a:lnTo>
                <a:lnTo>
                  <a:pt x="3" y="35"/>
                </a:lnTo>
                <a:lnTo>
                  <a:pt x="1" y="32"/>
                </a:lnTo>
                <a:lnTo>
                  <a:pt x="7" y="32"/>
                </a:lnTo>
                <a:lnTo>
                  <a:pt x="10" y="35"/>
                </a:lnTo>
                <a:lnTo>
                  <a:pt x="10" y="37"/>
                </a:lnTo>
                <a:lnTo>
                  <a:pt x="14" y="31"/>
                </a:lnTo>
                <a:lnTo>
                  <a:pt x="23" y="34"/>
                </a:lnTo>
                <a:lnTo>
                  <a:pt x="46" y="29"/>
                </a:lnTo>
                <a:lnTo>
                  <a:pt x="50" y="33"/>
                </a:lnTo>
                <a:lnTo>
                  <a:pt x="51" y="29"/>
                </a:lnTo>
                <a:lnTo>
                  <a:pt x="48" y="27"/>
                </a:lnTo>
                <a:lnTo>
                  <a:pt x="50" y="25"/>
                </a:lnTo>
                <a:lnTo>
                  <a:pt x="47" y="19"/>
                </a:lnTo>
                <a:lnTo>
                  <a:pt x="55" y="14"/>
                </a:lnTo>
                <a:lnTo>
                  <a:pt x="56" y="10"/>
                </a:lnTo>
                <a:lnTo>
                  <a:pt x="60" y="11"/>
                </a:lnTo>
                <a:lnTo>
                  <a:pt x="62" y="6"/>
                </a:lnTo>
                <a:lnTo>
                  <a:pt x="74" y="10"/>
                </a:lnTo>
                <a:lnTo>
                  <a:pt x="78" y="0"/>
                </a:lnTo>
                <a:lnTo>
                  <a:pt x="94" y="6"/>
                </a:lnTo>
                <a:lnTo>
                  <a:pt x="100" y="4"/>
                </a:lnTo>
                <a:lnTo>
                  <a:pt x="106" y="9"/>
                </a:lnTo>
                <a:lnTo>
                  <a:pt x="104" y="14"/>
                </a:lnTo>
                <a:lnTo>
                  <a:pt x="109" y="22"/>
                </a:lnTo>
                <a:lnTo>
                  <a:pt x="107" y="28"/>
                </a:lnTo>
                <a:lnTo>
                  <a:pt x="98" y="28"/>
                </a:lnTo>
                <a:lnTo>
                  <a:pt x="102" y="32"/>
                </a:lnTo>
                <a:lnTo>
                  <a:pt x="98" y="34"/>
                </a:lnTo>
                <a:lnTo>
                  <a:pt x="100" y="42"/>
                </a:lnTo>
                <a:lnTo>
                  <a:pt x="94" y="45"/>
                </a:lnTo>
                <a:lnTo>
                  <a:pt x="76" y="51"/>
                </a:lnTo>
                <a:lnTo>
                  <a:pt x="71" y="55"/>
                </a:lnTo>
                <a:lnTo>
                  <a:pt x="60" y="53"/>
                </a:lnTo>
                <a:lnTo>
                  <a:pt x="42" y="49"/>
                </a:lnTo>
                <a:lnTo>
                  <a:pt x="38" y="44"/>
                </a:lnTo>
                <a:lnTo>
                  <a:pt x="38" y="41"/>
                </a:lnTo>
                <a:lnTo>
                  <a:pt x="24" y="44"/>
                </a:lnTo>
                <a:lnTo>
                  <a:pt x="22" y="48"/>
                </a:lnTo>
                <a:lnTo>
                  <a:pt x="14" y="45"/>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99" name="Freeform 96"/>
          <p:cNvSpPr>
            <a:spLocks/>
          </p:cNvSpPr>
          <p:nvPr/>
        </p:nvSpPr>
        <p:spPr bwMode="auto">
          <a:xfrm>
            <a:off x="4994327" y="3452479"/>
            <a:ext cx="158750" cy="95250"/>
          </a:xfrm>
          <a:custGeom>
            <a:avLst/>
            <a:gdLst>
              <a:gd name="T0" fmla="*/ 2147483647 w 96"/>
              <a:gd name="T1" fmla="*/ 2147483647 h 58"/>
              <a:gd name="T2" fmla="*/ 2147483647 w 96"/>
              <a:gd name="T3" fmla="*/ 2147483647 h 58"/>
              <a:gd name="T4" fmla="*/ 2147483647 w 96"/>
              <a:gd name="T5" fmla="*/ 2147483647 h 58"/>
              <a:gd name="T6" fmla="*/ 2147483647 w 96"/>
              <a:gd name="T7" fmla="*/ 2147483647 h 58"/>
              <a:gd name="T8" fmla="*/ 2147483647 w 96"/>
              <a:gd name="T9" fmla="*/ 2147483647 h 58"/>
              <a:gd name="T10" fmla="*/ 2147483647 w 96"/>
              <a:gd name="T11" fmla="*/ 2147483647 h 58"/>
              <a:gd name="T12" fmla="*/ 2147483647 w 96"/>
              <a:gd name="T13" fmla="*/ 2147483647 h 58"/>
              <a:gd name="T14" fmla="*/ 2147483647 w 96"/>
              <a:gd name="T15" fmla="*/ 2147483647 h 58"/>
              <a:gd name="T16" fmla="*/ 2147483647 w 96"/>
              <a:gd name="T17" fmla="*/ 2147483647 h 58"/>
              <a:gd name="T18" fmla="*/ 2147483647 w 96"/>
              <a:gd name="T19" fmla="*/ 2147483647 h 58"/>
              <a:gd name="T20" fmla="*/ 0 w 96"/>
              <a:gd name="T21" fmla="*/ 2147483647 h 58"/>
              <a:gd name="T22" fmla="*/ 2147483647 w 96"/>
              <a:gd name="T23" fmla="*/ 2147483647 h 58"/>
              <a:gd name="T24" fmla="*/ 2147483647 w 96"/>
              <a:gd name="T25" fmla="*/ 2147483647 h 58"/>
              <a:gd name="T26" fmla="*/ 2147483647 w 96"/>
              <a:gd name="T27" fmla="*/ 2147483647 h 58"/>
              <a:gd name="T28" fmla="*/ 2147483647 w 96"/>
              <a:gd name="T29" fmla="*/ 2147483647 h 58"/>
              <a:gd name="T30" fmla="*/ 2147483647 w 96"/>
              <a:gd name="T31" fmla="*/ 2147483647 h 58"/>
              <a:gd name="T32" fmla="*/ 2147483647 w 96"/>
              <a:gd name="T33" fmla="*/ 2147483647 h 58"/>
              <a:gd name="T34" fmla="*/ 2147483647 w 96"/>
              <a:gd name="T35" fmla="*/ 2147483647 h 58"/>
              <a:gd name="T36" fmla="*/ 2147483647 w 96"/>
              <a:gd name="T37" fmla="*/ 2147483647 h 58"/>
              <a:gd name="T38" fmla="*/ 2147483647 w 96"/>
              <a:gd name="T39" fmla="*/ 2147483647 h 58"/>
              <a:gd name="T40" fmla="*/ 2147483647 w 96"/>
              <a:gd name="T41" fmla="*/ 2147483647 h 58"/>
              <a:gd name="T42" fmla="*/ 2147483647 w 96"/>
              <a:gd name="T43" fmla="*/ 2147483647 h 58"/>
              <a:gd name="T44" fmla="*/ 2147483647 w 96"/>
              <a:gd name="T45" fmla="*/ 2147483647 h 58"/>
              <a:gd name="T46" fmla="*/ 2147483647 w 96"/>
              <a:gd name="T47" fmla="*/ 2147483647 h 58"/>
              <a:gd name="T48" fmla="*/ 2147483647 w 96"/>
              <a:gd name="T49" fmla="*/ 0 h 58"/>
              <a:gd name="T50" fmla="*/ 2147483647 w 96"/>
              <a:gd name="T51" fmla="*/ 0 h 58"/>
              <a:gd name="T52" fmla="*/ 2147483647 w 96"/>
              <a:gd name="T53" fmla="*/ 2147483647 h 58"/>
              <a:gd name="T54" fmla="*/ 2147483647 w 96"/>
              <a:gd name="T55" fmla="*/ 2147483647 h 58"/>
              <a:gd name="T56" fmla="*/ 2147483647 w 96"/>
              <a:gd name="T57" fmla="*/ 2147483647 h 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6" h="58">
                <a:moveTo>
                  <a:pt x="96" y="13"/>
                </a:moveTo>
                <a:lnTo>
                  <a:pt x="83" y="22"/>
                </a:lnTo>
                <a:lnTo>
                  <a:pt x="72" y="47"/>
                </a:lnTo>
                <a:lnTo>
                  <a:pt x="59" y="51"/>
                </a:lnTo>
                <a:lnTo>
                  <a:pt x="49" y="50"/>
                </a:lnTo>
                <a:lnTo>
                  <a:pt x="38" y="55"/>
                </a:lnTo>
                <a:lnTo>
                  <a:pt x="32" y="58"/>
                </a:lnTo>
                <a:lnTo>
                  <a:pt x="22" y="57"/>
                </a:lnTo>
                <a:lnTo>
                  <a:pt x="7" y="43"/>
                </a:lnTo>
                <a:lnTo>
                  <a:pt x="3" y="36"/>
                </a:lnTo>
                <a:lnTo>
                  <a:pt x="0" y="35"/>
                </a:lnTo>
                <a:lnTo>
                  <a:pt x="6" y="32"/>
                </a:lnTo>
                <a:lnTo>
                  <a:pt x="4" y="24"/>
                </a:lnTo>
                <a:lnTo>
                  <a:pt x="8" y="22"/>
                </a:lnTo>
                <a:lnTo>
                  <a:pt x="4" y="18"/>
                </a:lnTo>
                <a:lnTo>
                  <a:pt x="13" y="18"/>
                </a:lnTo>
                <a:lnTo>
                  <a:pt x="15" y="12"/>
                </a:lnTo>
                <a:lnTo>
                  <a:pt x="23" y="17"/>
                </a:lnTo>
                <a:lnTo>
                  <a:pt x="36" y="17"/>
                </a:lnTo>
                <a:lnTo>
                  <a:pt x="38" y="16"/>
                </a:lnTo>
                <a:lnTo>
                  <a:pt x="38" y="11"/>
                </a:lnTo>
                <a:lnTo>
                  <a:pt x="48" y="10"/>
                </a:lnTo>
                <a:lnTo>
                  <a:pt x="50" y="7"/>
                </a:lnTo>
                <a:lnTo>
                  <a:pt x="54" y="9"/>
                </a:lnTo>
                <a:lnTo>
                  <a:pt x="64" y="0"/>
                </a:lnTo>
                <a:lnTo>
                  <a:pt x="75" y="0"/>
                </a:lnTo>
                <a:lnTo>
                  <a:pt x="80" y="5"/>
                </a:lnTo>
                <a:lnTo>
                  <a:pt x="86" y="3"/>
                </a:lnTo>
                <a:lnTo>
                  <a:pt x="96" y="13"/>
                </a:lnTo>
                <a:close/>
              </a:path>
            </a:pathLst>
          </a:custGeom>
          <a:solidFill>
            <a:schemeClr val="tx2"/>
          </a:solidFill>
          <a:ln w="4826">
            <a:solidFill>
              <a:schemeClr val="tx1"/>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00" name="Freeform 97"/>
          <p:cNvSpPr>
            <a:spLocks/>
          </p:cNvSpPr>
          <p:nvPr/>
        </p:nvSpPr>
        <p:spPr bwMode="auto">
          <a:xfrm>
            <a:off x="5240389" y="3457241"/>
            <a:ext cx="82550" cy="101600"/>
          </a:xfrm>
          <a:custGeom>
            <a:avLst/>
            <a:gdLst>
              <a:gd name="T0" fmla="*/ 2147483647 w 50"/>
              <a:gd name="T1" fmla="*/ 2147483647 h 62"/>
              <a:gd name="T2" fmla="*/ 2147483647 w 50"/>
              <a:gd name="T3" fmla="*/ 2147483647 h 62"/>
              <a:gd name="T4" fmla="*/ 2147483647 w 50"/>
              <a:gd name="T5" fmla="*/ 2147483647 h 62"/>
              <a:gd name="T6" fmla="*/ 2147483647 w 50"/>
              <a:gd name="T7" fmla="*/ 2147483647 h 62"/>
              <a:gd name="T8" fmla="*/ 2147483647 w 50"/>
              <a:gd name="T9" fmla="*/ 2147483647 h 62"/>
              <a:gd name="T10" fmla="*/ 2147483647 w 50"/>
              <a:gd name="T11" fmla="*/ 2147483647 h 62"/>
              <a:gd name="T12" fmla="*/ 0 w 50"/>
              <a:gd name="T13" fmla="*/ 2147483647 h 62"/>
              <a:gd name="T14" fmla="*/ 2147483647 w 50"/>
              <a:gd name="T15" fmla="*/ 0 h 62"/>
              <a:gd name="T16" fmla="*/ 2147483647 w 50"/>
              <a:gd name="T17" fmla="*/ 2147483647 h 62"/>
              <a:gd name="T18" fmla="*/ 2147483647 w 50"/>
              <a:gd name="T19" fmla="*/ 2147483647 h 62"/>
              <a:gd name="T20" fmla="*/ 2147483647 w 50"/>
              <a:gd name="T21" fmla="*/ 2147483647 h 62"/>
              <a:gd name="T22" fmla="*/ 2147483647 w 50"/>
              <a:gd name="T23" fmla="*/ 2147483647 h 62"/>
              <a:gd name="T24" fmla="*/ 2147483647 w 50"/>
              <a:gd name="T25" fmla="*/ 2147483647 h 62"/>
              <a:gd name="T26" fmla="*/ 2147483647 w 50"/>
              <a:gd name="T27" fmla="*/ 2147483647 h 62"/>
              <a:gd name="T28" fmla="*/ 2147483647 w 50"/>
              <a:gd name="T29" fmla="*/ 2147483647 h 62"/>
              <a:gd name="T30" fmla="*/ 2147483647 w 50"/>
              <a:gd name="T31" fmla="*/ 2147483647 h 62"/>
              <a:gd name="T32" fmla="*/ 2147483647 w 50"/>
              <a:gd name="T33" fmla="*/ 2147483647 h 62"/>
              <a:gd name="T34" fmla="*/ 2147483647 w 50"/>
              <a:gd name="T35" fmla="*/ 2147483647 h 62"/>
              <a:gd name="T36" fmla="*/ 2147483647 w 50"/>
              <a:gd name="T37" fmla="*/ 2147483647 h 62"/>
              <a:gd name="T38" fmla="*/ 2147483647 w 50"/>
              <a:gd name="T39" fmla="*/ 2147483647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0" h="62">
                <a:moveTo>
                  <a:pt x="22" y="62"/>
                </a:moveTo>
                <a:lnTo>
                  <a:pt x="20" y="59"/>
                </a:lnTo>
                <a:lnTo>
                  <a:pt x="22" y="38"/>
                </a:lnTo>
                <a:lnTo>
                  <a:pt x="20" y="30"/>
                </a:lnTo>
                <a:lnTo>
                  <a:pt x="9" y="16"/>
                </a:lnTo>
                <a:lnTo>
                  <a:pt x="5" y="6"/>
                </a:lnTo>
                <a:lnTo>
                  <a:pt x="0" y="4"/>
                </a:lnTo>
                <a:lnTo>
                  <a:pt x="16" y="0"/>
                </a:lnTo>
                <a:lnTo>
                  <a:pt x="35" y="9"/>
                </a:lnTo>
                <a:lnTo>
                  <a:pt x="36" y="21"/>
                </a:lnTo>
                <a:lnTo>
                  <a:pt x="41" y="23"/>
                </a:lnTo>
                <a:lnTo>
                  <a:pt x="41" y="31"/>
                </a:lnTo>
                <a:lnTo>
                  <a:pt x="47" y="33"/>
                </a:lnTo>
                <a:lnTo>
                  <a:pt x="46" y="39"/>
                </a:lnTo>
                <a:lnTo>
                  <a:pt x="50" y="42"/>
                </a:lnTo>
                <a:lnTo>
                  <a:pt x="33" y="40"/>
                </a:lnTo>
                <a:lnTo>
                  <a:pt x="33" y="50"/>
                </a:lnTo>
                <a:lnTo>
                  <a:pt x="26" y="56"/>
                </a:lnTo>
                <a:lnTo>
                  <a:pt x="26" y="60"/>
                </a:lnTo>
                <a:lnTo>
                  <a:pt x="22" y="62"/>
                </a:lnTo>
                <a:close/>
              </a:path>
            </a:pathLst>
          </a:custGeom>
          <a:solidFill>
            <a:srgbClr val="DDDDDD"/>
          </a:solidFill>
          <a:ln w="4826">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01" name="Freeform 98"/>
          <p:cNvSpPr>
            <a:spLocks/>
          </p:cNvSpPr>
          <p:nvPr/>
        </p:nvSpPr>
        <p:spPr bwMode="auto">
          <a:xfrm>
            <a:off x="5091165" y="3463591"/>
            <a:ext cx="219075" cy="152400"/>
          </a:xfrm>
          <a:custGeom>
            <a:avLst/>
            <a:gdLst>
              <a:gd name="T0" fmla="*/ 2147483647 w 133"/>
              <a:gd name="T1" fmla="*/ 2147483647 h 93"/>
              <a:gd name="T2" fmla="*/ 2147483647 w 133"/>
              <a:gd name="T3" fmla="*/ 2147483647 h 93"/>
              <a:gd name="T4" fmla="*/ 2147483647 w 133"/>
              <a:gd name="T5" fmla="*/ 2147483647 h 93"/>
              <a:gd name="T6" fmla="*/ 2147483647 w 133"/>
              <a:gd name="T7" fmla="*/ 2147483647 h 93"/>
              <a:gd name="T8" fmla="*/ 2147483647 w 133"/>
              <a:gd name="T9" fmla="*/ 2147483647 h 93"/>
              <a:gd name="T10" fmla="*/ 2147483647 w 133"/>
              <a:gd name="T11" fmla="*/ 2147483647 h 93"/>
              <a:gd name="T12" fmla="*/ 2147483647 w 133"/>
              <a:gd name="T13" fmla="*/ 2147483647 h 93"/>
              <a:gd name="T14" fmla="*/ 2147483647 w 133"/>
              <a:gd name="T15" fmla="*/ 2147483647 h 93"/>
              <a:gd name="T16" fmla="*/ 2147483647 w 133"/>
              <a:gd name="T17" fmla="*/ 2147483647 h 93"/>
              <a:gd name="T18" fmla="*/ 2147483647 w 133"/>
              <a:gd name="T19" fmla="*/ 2147483647 h 93"/>
              <a:gd name="T20" fmla="*/ 2147483647 w 133"/>
              <a:gd name="T21" fmla="*/ 2147483647 h 93"/>
              <a:gd name="T22" fmla="*/ 2147483647 w 133"/>
              <a:gd name="T23" fmla="*/ 2147483647 h 93"/>
              <a:gd name="T24" fmla="*/ 2147483647 w 133"/>
              <a:gd name="T25" fmla="*/ 2147483647 h 93"/>
              <a:gd name="T26" fmla="*/ 2147483647 w 133"/>
              <a:gd name="T27" fmla="*/ 2147483647 h 93"/>
              <a:gd name="T28" fmla="*/ 2147483647 w 133"/>
              <a:gd name="T29" fmla="*/ 2147483647 h 93"/>
              <a:gd name="T30" fmla="*/ 2147483647 w 133"/>
              <a:gd name="T31" fmla="*/ 2147483647 h 93"/>
              <a:gd name="T32" fmla="*/ 2147483647 w 133"/>
              <a:gd name="T33" fmla="*/ 2147483647 h 93"/>
              <a:gd name="T34" fmla="*/ 2147483647 w 133"/>
              <a:gd name="T35" fmla="*/ 2147483647 h 93"/>
              <a:gd name="T36" fmla="*/ 2147483647 w 133"/>
              <a:gd name="T37" fmla="*/ 2147483647 h 93"/>
              <a:gd name="T38" fmla="*/ 2147483647 w 133"/>
              <a:gd name="T39" fmla="*/ 2147483647 h 93"/>
              <a:gd name="T40" fmla="*/ 2147483647 w 133"/>
              <a:gd name="T41" fmla="*/ 2147483647 h 93"/>
              <a:gd name="T42" fmla="*/ 2147483647 w 133"/>
              <a:gd name="T43" fmla="*/ 2147483647 h 93"/>
              <a:gd name="T44" fmla="*/ 2147483647 w 133"/>
              <a:gd name="T45" fmla="*/ 2147483647 h 93"/>
              <a:gd name="T46" fmla="*/ 2147483647 w 133"/>
              <a:gd name="T47" fmla="*/ 2147483647 h 93"/>
              <a:gd name="T48" fmla="*/ 2147483647 w 133"/>
              <a:gd name="T49" fmla="*/ 2147483647 h 93"/>
              <a:gd name="T50" fmla="*/ 2147483647 w 133"/>
              <a:gd name="T51" fmla="*/ 2147483647 h 93"/>
              <a:gd name="T52" fmla="*/ 2147483647 w 133"/>
              <a:gd name="T53" fmla="*/ 2147483647 h 93"/>
              <a:gd name="T54" fmla="*/ 2147483647 w 133"/>
              <a:gd name="T55" fmla="*/ 2147483647 h 93"/>
              <a:gd name="T56" fmla="*/ 2147483647 w 133"/>
              <a:gd name="T57" fmla="*/ 2147483647 h 93"/>
              <a:gd name="T58" fmla="*/ 2147483647 w 133"/>
              <a:gd name="T59" fmla="*/ 2147483647 h 93"/>
              <a:gd name="T60" fmla="*/ 2147483647 w 133"/>
              <a:gd name="T61" fmla="*/ 2147483647 h 93"/>
              <a:gd name="T62" fmla="*/ 0 w 133"/>
              <a:gd name="T63" fmla="*/ 2147483647 h 93"/>
              <a:gd name="T64" fmla="*/ 2147483647 w 133"/>
              <a:gd name="T65" fmla="*/ 2147483647 h 93"/>
              <a:gd name="T66" fmla="*/ 2147483647 w 133"/>
              <a:gd name="T67" fmla="*/ 2147483647 h 93"/>
              <a:gd name="T68" fmla="*/ 2147483647 w 133"/>
              <a:gd name="T69" fmla="*/ 2147483647 h 93"/>
              <a:gd name="T70" fmla="*/ 2147483647 w 133"/>
              <a:gd name="T71" fmla="*/ 2147483647 h 93"/>
              <a:gd name="T72" fmla="*/ 2147483647 w 133"/>
              <a:gd name="T73" fmla="*/ 2147483647 h 93"/>
              <a:gd name="T74" fmla="*/ 2147483647 w 133"/>
              <a:gd name="T75" fmla="*/ 2147483647 h 93"/>
              <a:gd name="T76" fmla="*/ 2147483647 w 133"/>
              <a:gd name="T77" fmla="*/ 2147483647 h 93"/>
              <a:gd name="T78" fmla="*/ 2147483647 w 133"/>
              <a:gd name="T79" fmla="*/ 2147483647 h 93"/>
              <a:gd name="T80" fmla="*/ 2147483647 w 133"/>
              <a:gd name="T81" fmla="*/ 0 h 93"/>
              <a:gd name="T82" fmla="*/ 2147483647 w 133"/>
              <a:gd name="T83" fmla="*/ 2147483647 h 93"/>
              <a:gd name="T84" fmla="*/ 2147483647 w 133"/>
              <a:gd name="T85" fmla="*/ 2147483647 h 93"/>
              <a:gd name="T86" fmla="*/ 2147483647 w 133"/>
              <a:gd name="T87" fmla="*/ 2147483647 h 93"/>
              <a:gd name="T88" fmla="*/ 2147483647 w 133"/>
              <a:gd name="T89" fmla="*/ 2147483647 h 93"/>
              <a:gd name="T90" fmla="*/ 2147483647 w 133"/>
              <a:gd name="T91" fmla="*/ 2147483647 h 93"/>
              <a:gd name="T92" fmla="*/ 2147483647 w 133"/>
              <a:gd name="T93" fmla="*/ 2147483647 h 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33" h="93">
                <a:moveTo>
                  <a:pt x="112" y="58"/>
                </a:moveTo>
                <a:lnTo>
                  <a:pt x="119" y="62"/>
                </a:lnTo>
                <a:lnTo>
                  <a:pt x="129" y="58"/>
                </a:lnTo>
                <a:lnTo>
                  <a:pt x="133" y="62"/>
                </a:lnTo>
                <a:lnTo>
                  <a:pt x="131" y="70"/>
                </a:lnTo>
                <a:lnTo>
                  <a:pt x="122" y="68"/>
                </a:lnTo>
                <a:lnTo>
                  <a:pt x="123" y="70"/>
                </a:lnTo>
                <a:lnTo>
                  <a:pt x="121" y="73"/>
                </a:lnTo>
                <a:lnTo>
                  <a:pt x="123" y="73"/>
                </a:lnTo>
                <a:lnTo>
                  <a:pt x="120" y="74"/>
                </a:lnTo>
                <a:lnTo>
                  <a:pt x="120" y="76"/>
                </a:lnTo>
                <a:lnTo>
                  <a:pt x="122" y="74"/>
                </a:lnTo>
                <a:lnTo>
                  <a:pt x="118" y="81"/>
                </a:lnTo>
                <a:lnTo>
                  <a:pt x="118" y="91"/>
                </a:lnTo>
                <a:lnTo>
                  <a:pt x="96" y="84"/>
                </a:lnTo>
                <a:lnTo>
                  <a:pt x="83" y="87"/>
                </a:lnTo>
                <a:lnTo>
                  <a:pt x="74" y="93"/>
                </a:lnTo>
                <a:lnTo>
                  <a:pt x="55" y="92"/>
                </a:lnTo>
                <a:lnTo>
                  <a:pt x="37" y="89"/>
                </a:lnTo>
                <a:lnTo>
                  <a:pt x="39" y="85"/>
                </a:lnTo>
                <a:lnTo>
                  <a:pt x="34" y="82"/>
                </a:lnTo>
                <a:lnTo>
                  <a:pt x="31" y="77"/>
                </a:lnTo>
                <a:lnTo>
                  <a:pt x="35" y="76"/>
                </a:lnTo>
                <a:lnTo>
                  <a:pt x="31" y="72"/>
                </a:lnTo>
                <a:lnTo>
                  <a:pt x="26" y="77"/>
                </a:lnTo>
                <a:lnTo>
                  <a:pt x="16" y="71"/>
                </a:lnTo>
                <a:lnTo>
                  <a:pt x="18" y="69"/>
                </a:lnTo>
                <a:lnTo>
                  <a:pt x="15" y="66"/>
                </a:lnTo>
                <a:lnTo>
                  <a:pt x="17" y="63"/>
                </a:lnTo>
                <a:lnTo>
                  <a:pt x="8" y="57"/>
                </a:lnTo>
                <a:lnTo>
                  <a:pt x="7" y="51"/>
                </a:lnTo>
                <a:lnTo>
                  <a:pt x="0" y="44"/>
                </a:lnTo>
                <a:lnTo>
                  <a:pt x="13" y="40"/>
                </a:lnTo>
                <a:lnTo>
                  <a:pt x="24" y="15"/>
                </a:lnTo>
                <a:lnTo>
                  <a:pt x="37" y="6"/>
                </a:lnTo>
                <a:lnTo>
                  <a:pt x="41" y="2"/>
                </a:lnTo>
                <a:lnTo>
                  <a:pt x="61" y="6"/>
                </a:lnTo>
                <a:lnTo>
                  <a:pt x="66" y="11"/>
                </a:lnTo>
                <a:lnTo>
                  <a:pt x="72" y="6"/>
                </a:lnTo>
                <a:lnTo>
                  <a:pt x="83" y="5"/>
                </a:lnTo>
                <a:lnTo>
                  <a:pt x="90" y="0"/>
                </a:lnTo>
                <a:lnTo>
                  <a:pt x="95" y="2"/>
                </a:lnTo>
                <a:lnTo>
                  <a:pt x="99" y="12"/>
                </a:lnTo>
                <a:lnTo>
                  <a:pt x="110" y="26"/>
                </a:lnTo>
                <a:lnTo>
                  <a:pt x="112" y="34"/>
                </a:lnTo>
                <a:lnTo>
                  <a:pt x="110" y="55"/>
                </a:lnTo>
                <a:lnTo>
                  <a:pt x="112" y="58"/>
                </a:lnTo>
                <a:close/>
              </a:path>
            </a:pathLst>
          </a:custGeom>
          <a:solidFill>
            <a:srgbClr val="2B5885"/>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02" name="Freeform 99"/>
          <p:cNvSpPr>
            <a:spLocks noEditPoints="1"/>
          </p:cNvSpPr>
          <p:nvPr/>
        </p:nvSpPr>
        <p:spPr bwMode="auto">
          <a:xfrm>
            <a:off x="4508553" y="3361992"/>
            <a:ext cx="333375" cy="327025"/>
          </a:xfrm>
          <a:custGeom>
            <a:avLst/>
            <a:gdLst>
              <a:gd name="T0" fmla="*/ 2147483647 w 203"/>
              <a:gd name="T1" fmla="*/ 2147483647 h 199"/>
              <a:gd name="T2" fmla="*/ 2147483647 w 203"/>
              <a:gd name="T3" fmla="*/ 2147483647 h 199"/>
              <a:gd name="T4" fmla="*/ 2147483647 w 203"/>
              <a:gd name="T5" fmla="*/ 2147483647 h 199"/>
              <a:gd name="T6" fmla="*/ 2147483647 w 203"/>
              <a:gd name="T7" fmla="*/ 2147483647 h 199"/>
              <a:gd name="T8" fmla="*/ 2147483647 w 203"/>
              <a:gd name="T9" fmla="*/ 2147483647 h 199"/>
              <a:gd name="T10" fmla="*/ 2147483647 w 203"/>
              <a:gd name="T11" fmla="*/ 2147483647 h 199"/>
              <a:gd name="T12" fmla="*/ 2147483647 w 203"/>
              <a:gd name="T13" fmla="*/ 2147483647 h 199"/>
              <a:gd name="T14" fmla="*/ 2147483647 w 203"/>
              <a:gd name="T15" fmla="*/ 2147483647 h 199"/>
              <a:gd name="T16" fmla="*/ 2147483647 w 203"/>
              <a:gd name="T17" fmla="*/ 2147483647 h 199"/>
              <a:gd name="T18" fmla="*/ 2147483647 w 203"/>
              <a:gd name="T19" fmla="*/ 2147483647 h 199"/>
              <a:gd name="T20" fmla="*/ 2147483647 w 203"/>
              <a:gd name="T21" fmla="*/ 2147483647 h 199"/>
              <a:gd name="T22" fmla="*/ 2147483647 w 203"/>
              <a:gd name="T23" fmla="*/ 2147483647 h 199"/>
              <a:gd name="T24" fmla="*/ 2147483647 w 203"/>
              <a:gd name="T25" fmla="*/ 2147483647 h 199"/>
              <a:gd name="T26" fmla="*/ 2147483647 w 203"/>
              <a:gd name="T27" fmla="*/ 2147483647 h 199"/>
              <a:gd name="T28" fmla="*/ 2147483647 w 203"/>
              <a:gd name="T29" fmla="*/ 2147483647 h 199"/>
              <a:gd name="T30" fmla="*/ 2147483647 w 203"/>
              <a:gd name="T31" fmla="*/ 2147483647 h 199"/>
              <a:gd name="T32" fmla="*/ 2147483647 w 203"/>
              <a:gd name="T33" fmla="*/ 2147483647 h 199"/>
              <a:gd name="T34" fmla="*/ 2147483647 w 203"/>
              <a:gd name="T35" fmla="*/ 2147483647 h 199"/>
              <a:gd name="T36" fmla="*/ 2147483647 w 203"/>
              <a:gd name="T37" fmla="*/ 2147483647 h 199"/>
              <a:gd name="T38" fmla="*/ 2147483647 w 203"/>
              <a:gd name="T39" fmla="*/ 2147483647 h 199"/>
              <a:gd name="T40" fmla="*/ 2147483647 w 203"/>
              <a:gd name="T41" fmla="*/ 2147483647 h 199"/>
              <a:gd name="T42" fmla="*/ 2147483647 w 203"/>
              <a:gd name="T43" fmla="*/ 2147483647 h 199"/>
              <a:gd name="T44" fmla="*/ 2147483647 w 203"/>
              <a:gd name="T45" fmla="*/ 2147483647 h 199"/>
              <a:gd name="T46" fmla="*/ 2147483647 w 203"/>
              <a:gd name="T47" fmla="*/ 2147483647 h 199"/>
              <a:gd name="T48" fmla="*/ 2147483647 w 203"/>
              <a:gd name="T49" fmla="*/ 2147483647 h 199"/>
              <a:gd name="T50" fmla="*/ 2147483647 w 203"/>
              <a:gd name="T51" fmla="*/ 2147483647 h 199"/>
              <a:gd name="T52" fmla="*/ 2147483647 w 203"/>
              <a:gd name="T53" fmla="*/ 2147483647 h 199"/>
              <a:gd name="T54" fmla="*/ 2147483647 w 203"/>
              <a:gd name="T55" fmla="*/ 2147483647 h 199"/>
              <a:gd name="T56" fmla="*/ 2147483647 w 203"/>
              <a:gd name="T57" fmla="*/ 2147483647 h 199"/>
              <a:gd name="T58" fmla="*/ 2147483647 w 203"/>
              <a:gd name="T59" fmla="*/ 2147483647 h 199"/>
              <a:gd name="T60" fmla="*/ 2147483647 w 203"/>
              <a:gd name="T61" fmla="*/ 2147483647 h 199"/>
              <a:gd name="T62" fmla="*/ 2147483647 w 203"/>
              <a:gd name="T63" fmla="*/ 2147483647 h 199"/>
              <a:gd name="T64" fmla="*/ 2147483647 w 203"/>
              <a:gd name="T65" fmla="*/ 2147483647 h 199"/>
              <a:gd name="T66" fmla="*/ 2147483647 w 203"/>
              <a:gd name="T67" fmla="*/ 2147483647 h 199"/>
              <a:gd name="T68" fmla="*/ 2147483647 w 203"/>
              <a:gd name="T69" fmla="*/ 2147483647 h 199"/>
              <a:gd name="T70" fmla="*/ 2147483647 w 203"/>
              <a:gd name="T71" fmla="*/ 2147483647 h 199"/>
              <a:gd name="T72" fmla="*/ 2147483647 w 203"/>
              <a:gd name="T73" fmla="*/ 2147483647 h 199"/>
              <a:gd name="T74" fmla="*/ 2147483647 w 203"/>
              <a:gd name="T75" fmla="*/ 2147483647 h 199"/>
              <a:gd name="T76" fmla="*/ 2147483647 w 203"/>
              <a:gd name="T77" fmla="*/ 2147483647 h 199"/>
              <a:gd name="T78" fmla="*/ 2147483647 w 203"/>
              <a:gd name="T79" fmla="*/ 2147483647 h 199"/>
              <a:gd name="T80" fmla="*/ 2147483647 w 203"/>
              <a:gd name="T81" fmla="*/ 2147483647 h 199"/>
              <a:gd name="T82" fmla="*/ 2147483647 w 203"/>
              <a:gd name="T83" fmla="*/ 2147483647 h 199"/>
              <a:gd name="T84" fmla="*/ 2147483647 w 203"/>
              <a:gd name="T85" fmla="*/ 2147483647 h 19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3" h="199">
                <a:moveTo>
                  <a:pt x="190" y="187"/>
                </a:moveTo>
                <a:lnTo>
                  <a:pt x="190" y="177"/>
                </a:lnTo>
                <a:lnTo>
                  <a:pt x="199" y="174"/>
                </a:lnTo>
                <a:lnTo>
                  <a:pt x="200" y="168"/>
                </a:lnTo>
                <a:lnTo>
                  <a:pt x="201" y="168"/>
                </a:lnTo>
                <a:lnTo>
                  <a:pt x="203" y="185"/>
                </a:lnTo>
                <a:lnTo>
                  <a:pt x="198" y="199"/>
                </a:lnTo>
                <a:lnTo>
                  <a:pt x="192" y="195"/>
                </a:lnTo>
                <a:lnTo>
                  <a:pt x="194" y="193"/>
                </a:lnTo>
                <a:lnTo>
                  <a:pt x="191" y="192"/>
                </a:lnTo>
                <a:lnTo>
                  <a:pt x="192" y="189"/>
                </a:lnTo>
                <a:lnTo>
                  <a:pt x="190" y="189"/>
                </a:lnTo>
                <a:lnTo>
                  <a:pt x="190" y="187"/>
                </a:lnTo>
                <a:close/>
                <a:moveTo>
                  <a:pt x="37" y="83"/>
                </a:moveTo>
                <a:lnTo>
                  <a:pt x="31" y="82"/>
                </a:lnTo>
                <a:lnTo>
                  <a:pt x="34" y="78"/>
                </a:lnTo>
                <a:lnTo>
                  <a:pt x="27" y="78"/>
                </a:lnTo>
                <a:lnTo>
                  <a:pt x="29" y="75"/>
                </a:lnTo>
                <a:lnTo>
                  <a:pt x="23" y="75"/>
                </a:lnTo>
                <a:lnTo>
                  <a:pt x="23" y="78"/>
                </a:lnTo>
                <a:lnTo>
                  <a:pt x="22" y="74"/>
                </a:lnTo>
                <a:lnTo>
                  <a:pt x="11" y="69"/>
                </a:lnTo>
                <a:lnTo>
                  <a:pt x="5" y="71"/>
                </a:lnTo>
                <a:lnTo>
                  <a:pt x="1" y="66"/>
                </a:lnTo>
                <a:lnTo>
                  <a:pt x="7" y="64"/>
                </a:lnTo>
                <a:lnTo>
                  <a:pt x="3" y="63"/>
                </a:lnTo>
                <a:lnTo>
                  <a:pt x="3" y="60"/>
                </a:lnTo>
                <a:lnTo>
                  <a:pt x="0" y="60"/>
                </a:lnTo>
                <a:lnTo>
                  <a:pt x="0" y="56"/>
                </a:lnTo>
                <a:lnTo>
                  <a:pt x="6" y="53"/>
                </a:lnTo>
                <a:lnTo>
                  <a:pt x="17" y="52"/>
                </a:lnTo>
                <a:lnTo>
                  <a:pt x="18" y="49"/>
                </a:lnTo>
                <a:lnTo>
                  <a:pt x="22" y="48"/>
                </a:lnTo>
                <a:lnTo>
                  <a:pt x="30" y="56"/>
                </a:lnTo>
                <a:lnTo>
                  <a:pt x="35" y="52"/>
                </a:lnTo>
                <a:lnTo>
                  <a:pt x="39" y="56"/>
                </a:lnTo>
                <a:lnTo>
                  <a:pt x="39" y="52"/>
                </a:lnTo>
                <a:lnTo>
                  <a:pt x="48" y="53"/>
                </a:lnTo>
                <a:lnTo>
                  <a:pt x="45" y="51"/>
                </a:lnTo>
                <a:lnTo>
                  <a:pt x="45" y="41"/>
                </a:lnTo>
                <a:lnTo>
                  <a:pt x="40" y="30"/>
                </a:lnTo>
                <a:lnTo>
                  <a:pt x="50" y="31"/>
                </a:lnTo>
                <a:lnTo>
                  <a:pt x="52" y="38"/>
                </a:lnTo>
                <a:lnTo>
                  <a:pt x="64" y="40"/>
                </a:lnTo>
                <a:lnTo>
                  <a:pt x="73" y="36"/>
                </a:lnTo>
                <a:lnTo>
                  <a:pt x="69" y="34"/>
                </a:lnTo>
                <a:lnTo>
                  <a:pt x="70" y="30"/>
                </a:lnTo>
                <a:lnTo>
                  <a:pt x="88" y="21"/>
                </a:lnTo>
                <a:lnTo>
                  <a:pt x="91" y="5"/>
                </a:lnTo>
                <a:lnTo>
                  <a:pt x="103" y="0"/>
                </a:lnTo>
                <a:lnTo>
                  <a:pt x="105" y="6"/>
                </a:lnTo>
                <a:lnTo>
                  <a:pt x="113" y="6"/>
                </a:lnTo>
                <a:lnTo>
                  <a:pt x="114" y="13"/>
                </a:lnTo>
                <a:lnTo>
                  <a:pt x="126" y="18"/>
                </a:lnTo>
                <a:lnTo>
                  <a:pt x="126" y="24"/>
                </a:lnTo>
                <a:lnTo>
                  <a:pt x="132" y="25"/>
                </a:lnTo>
                <a:lnTo>
                  <a:pt x="136" y="20"/>
                </a:lnTo>
                <a:lnTo>
                  <a:pt x="137" y="28"/>
                </a:lnTo>
                <a:lnTo>
                  <a:pt x="145" y="34"/>
                </a:lnTo>
                <a:lnTo>
                  <a:pt x="150" y="34"/>
                </a:lnTo>
                <a:lnTo>
                  <a:pt x="158" y="36"/>
                </a:lnTo>
                <a:lnTo>
                  <a:pt x="163" y="42"/>
                </a:lnTo>
                <a:lnTo>
                  <a:pt x="173" y="42"/>
                </a:lnTo>
                <a:lnTo>
                  <a:pt x="184" y="47"/>
                </a:lnTo>
                <a:lnTo>
                  <a:pt x="178" y="55"/>
                </a:lnTo>
                <a:lnTo>
                  <a:pt x="175" y="64"/>
                </a:lnTo>
                <a:lnTo>
                  <a:pt x="175" y="76"/>
                </a:lnTo>
                <a:lnTo>
                  <a:pt x="172" y="79"/>
                </a:lnTo>
                <a:lnTo>
                  <a:pt x="167" y="78"/>
                </a:lnTo>
                <a:lnTo>
                  <a:pt x="166" y="82"/>
                </a:lnTo>
                <a:lnTo>
                  <a:pt x="155" y="96"/>
                </a:lnTo>
                <a:lnTo>
                  <a:pt x="154" y="103"/>
                </a:lnTo>
                <a:lnTo>
                  <a:pt x="152" y="104"/>
                </a:lnTo>
                <a:lnTo>
                  <a:pt x="155" y="105"/>
                </a:lnTo>
                <a:lnTo>
                  <a:pt x="157" y="100"/>
                </a:lnTo>
                <a:lnTo>
                  <a:pt x="163" y="99"/>
                </a:lnTo>
                <a:lnTo>
                  <a:pt x="164" y="105"/>
                </a:lnTo>
                <a:lnTo>
                  <a:pt x="167" y="110"/>
                </a:lnTo>
                <a:lnTo>
                  <a:pt x="164" y="113"/>
                </a:lnTo>
                <a:lnTo>
                  <a:pt x="169" y="120"/>
                </a:lnTo>
                <a:lnTo>
                  <a:pt x="168" y="123"/>
                </a:lnTo>
                <a:lnTo>
                  <a:pt x="162" y="126"/>
                </a:lnTo>
                <a:lnTo>
                  <a:pt x="167" y="132"/>
                </a:lnTo>
                <a:lnTo>
                  <a:pt x="164" y="138"/>
                </a:lnTo>
                <a:lnTo>
                  <a:pt x="166" y="143"/>
                </a:lnTo>
                <a:lnTo>
                  <a:pt x="176" y="145"/>
                </a:lnTo>
                <a:lnTo>
                  <a:pt x="174" y="153"/>
                </a:lnTo>
                <a:lnTo>
                  <a:pt x="173" y="153"/>
                </a:lnTo>
                <a:lnTo>
                  <a:pt x="173" y="154"/>
                </a:lnTo>
                <a:lnTo>
                  <a:pt x="162" y="162"/>
                </a:lnTo>
                <a:lnTo>
                  <a:pt x="162" y="164"/>
                </a:lnTo>
                <a:lnTo>
                  <a:pt x="155" y="167"/>
                </a:lnTo>
                <a:lnTo>
                  <a:pt x="139" y="161"/>
                </a:lnTo>
                <a:lnTo>
                  <a:pt x="141" y="159"/>
                </a:lnTo>
                <a:lnTo>
                  <a:pt x="139" y="157"/>
                </a:lnTo>
                <a:lnTo>
                  <a:pt x="136" y="160"/>
                </a:lnTo>
                <a:lnTo>
                  <a:pt x="135" y="157"/>
                </a:lnTo>
                <a:lnTo>
                  <a:pt x="133" y="161"/>
                </a:lnTo>
                <a:lnTo>
                  <a:pt x="124" y="157"/>
                </a:lnTo>
                <a:lnTo>
                  <a:pt x="111" y="166"/>
                </a:lnTo>
                <a:lnTo>
                  <a:pt x="110" y="171"/>
                </a:lnTo>
                <a:lnTo>
                  <a:pt x="113" y="178"/>
                </a:lnTo>
                <a:lnTo>
                  <a:pt x="96" y="180"/>
                </a:lnTo>
                <a:lnTo>
                  <a:pt x="92" y="177"/>
                </a:lnTo>
                <a:lnTo>
                  <a:pt x="92" y="175"/>
                </a:lnTo>
                <a:lnTo>
                  <a:pt x="88" y="176"/>
                </a:lnTo>
                <a:lnTo>
                  <a:pt x="77" y="170"/>
                </a:lnTo>
                <a:lnTo>
                  <a:pt x="77" y="174"/>
                </a:lnTo>
                <a:lnTo>
                  <a:pt x="60" y="172"/>
                </a:lnTo>
                <a:lnTo>
                  <a:pt x="57" y="169"/>
                </a:lnTo>
                <a:lnTo>
                  <a:pt x="47" y="167"/>
                </a:lnTo>
                <a:lnTo>
                  <a:pt x="48" y="163"/>
                </a:lnTo>
                <a:lnTo>
                  <a:pt x="42" y="161"/>
                </a:lnTo>
                <a:lnTo>
                  <a:pt x="47" y="155"/>
                </a:lnTo>
                <a:lnTo>
                  <a:pt x="50" y="136"/>
                </a:lnTo>
                <a:lnTo>
                  <a:pt x="53" y="135"/>
                </a:lnTo>
                <a:lnTo>
                  <a:pt x="50" y="135"/>
                </a:lnTo>
                <a:lnTo>
                  <a:pt x="52" y="117"/>
                </a:lnTo>
                <a:lnTo>
                  <a:pt x="60" y="131"/>
                </a:lnTo>
                <a:lnTo>
                  <a:pt x="57" y="119"/>
                </a:lnTo>
                <a:lnTo>
                  <a:pt x="50" y="115"/>
                </a:lnTo>
                <a:lnTo>
                  <a:pt x="53" y="111"/>
                </a:lnTo>
                <a:lnTo>
                  <a:pt x="52" y="102"/>
                </a:lnTo>
                <a:lnTo>
                  <a:pt x="42" y="98"/>
                </a:lnTo>
                <a:lnTo>
                  <a:pt x="38" y="91"/>
                </a:lnTo>
                <a:lnTo>
                  <a:pt x="39" y="87"/>
                </a:lnTo>
                <a:lnTo>
                  <a:pt x="37" y="85"/>
                </a:lnTo>
                <a:lnTo>
                  <a:pt x="37" y="83"/>
                </a:lnTo>
                <a:close/>
              </a:path>
            </a:pathLst>
          </a:custGeom>
          <a:solidFill>
            <a:srgbClr val="2B5885"/>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03" name="Freeform 100"/>
          <p:cNvSpPr>
            <a:spLocks noEditPoints="1"/>
          </p:cNvSpPr>
          <p:nvPr/>
        </p:nvSpPr>
        <p:spPr bwMode="auto">
          <a:xfrm>
            <a:off x="5127678" y="3009567"/>
            <a:ext cx="147637" cy="93663"/>
          </a:xfrm>
          <a:custGeom>
            <a:avLst/>
            <a:gdLst>
              <a:gd name="T0" fmla="*/ 2147483647 w 89"/>
              <a:gd name="T1" fmla="*/ 2147483647 h 57"/>
              <a:gd name="T2" fmla="*/ 2147483647 w 89"/>
              <a:gd name="T3" fmla="*/ 2147483647 h 57"/>
              <a:gd name="T4" fmla="*/ 2147483647 w 89"/>
              <a:gd name="T5" fmla="*/ 2147483647 h 57"/>
              <a:gd name="T6" fmla="*/ 2147483647 w 89"/>
              <a:gd name="T7" fmla="*/ 2147483647 h 57"/>
              <a:gd name="T8" fmla="*/ 2147483647 w 89"/>
              <a:gd name="T9" fmla="*/ 2147483647 h 57"/>
              <a:gd name="T10" fmla="*/ 2147483647 w 89"/>
              <a:gd name="T11" fmla="*/ 2147483647 h 57"/>
              <a:gd name="T12" fmla="*/ 2147483647 w 89"/>
              <a:gd name="T13" fmla="*/ 2147483647 h 57"/>
              <a:gd name="T14" fmla="*/ 2147483647 w 89"/>
              <a:gd name="T15" fmla="*/ 2147483647 h 57"/>
              <a:gd name="T16" fmla="*/ 2147483647 w 89"/>
              <a:gd name="T17" fmla="*/ 2147483647 h 57"/>
              <a:gd name="T18" fmla="*/ 2147483647 w 89"/>
              <a:gd name="T19" fmla="*/ 2147483647 h 57"/>
              <a:gd name="T20" fmla="*/ 2147483647 w 89"/>
              <a:gd name="T21" fmla="*/ 2147483647 h 57"/>
              <a:gd name="T22" fmla="*/ 2147483647 w 89"/>
              <a:gd name="T23" fmla="*/ 2147483647 h 57"/>
              <a:gd name="T24" fmla="*/ 0 w 89"/>
              <a:gd name="T25" fmla="*/ 2147483647 h 57"/>
              <a:gd name="T26" fmla="*/ 2147483647 w 89"/>
              <a:gd name="T27" fmla="*/ 2147483647 h 57"/>
              <a:gd name="T28" fmla="*/ 0 w 89"/>
              <a:gd name="T29" fmla="*/ 2147483647 h 57"/>
              <a:gd name="T30" fmla="*/ 2147483647 w 89"/>
              <a:gd name="T31" fmla="*/ 2147483647 h 57"/>
              <a:gd name="T32" fmla="*/ 2147483647 w 89"/>
              <a:gd name="T33" fmla="*/ 2147483647 h 57"/>
              <a:gd name="T34" fmla="*/ 2147483647 w 89"/>
              <a:gd name="T35" fmla="*/ 2147483647 h 57"/>
              <a:gd name="T36" fmla="*/ 2147483647 w 89"/>
              <a:gd name="T37" fmla="*/ 2147483647 h 57"/>
              <a:gd name="T38" fmla="*/ 2147483647 w 89"/>
              <a:gd name="T39" fmla="*/ 2147483647 h 57"/>
              <a:gd name="T40" fmla="*/ 2147483647 w 89"/>
              <a:gd name="T41" fmla="*/ 2147483647 h 57"/>
              <a:gd name="T42" fmla="*/ 2147483647 w 89"/>
              <a:gd name="T43" fmla="*/ 2147483647 h 57"/>
              <a:gd name="T44" fmla="*/ 2147483647 w 89"/>
              <a:gd name="T45" fmla="*/ 2147483647 h 57"/>
              <a:gd name="T46" fmla="*/ 2147483647 w 89"/>
              <a:gd name="T47" fmla="*/ 2147483647 h 57"/>
              <a:gd name="T48" fmla="*/ 2147483647 w 89"/>
              <a:gd name="T49" fmla="*/ 2147483647 h 57"/>
              <a:gd name="T50" fmla="*/ 2147483647 w 89"/>
              <a:gd name="T51" fmla="*/ 2147483647 h 57"/>
              <a:gd name="T52" fmla="*/ 2147483647 w 89"/>
              <a:gd name="T53" fmla="*/ 2147483647 h 57"/>
              <a:gd name="T54" fmla="*/ 2147483647 w 89"/>
              <a:gd name="T55" fmla="*/ 2147483647 h 57"/>
              <a:gd name="T56" fmla="*/ 2147483647 w 89"/>
              <a:gd name="T57" fmla="*/ 2147483647 h 57"/>
              <a:gd name="T58" fmla="*/ 2147483647 w 89"/>
              <a:gd name="T59" fmla="*/ 2147483647 h 57"/>
              <a:gd name="T60" fmla="*/ 2147483647 w 89"/>
              <a:gd name="T61" fmla="*/ 2147483647 h 57"/>
              <a:gd name="T62" fmla="*/ 2147483647 w 89"/>
              <a:gd name="T63" fmla="*/ 2147483647 h 57"/>
              <a:gd name="T64" fmla="*/ 2147483647 w 89"/>
              <a:gd name="T65" fmla="*/ 2147483647 h 57"/>
              <a:gd name="T66" fmla="*/ 2147483647 w 89"/>
              <a:gd name="T67" fmla="*/ 2147483647 h 57"/>
              <a:gd name="T68" fmla="*/ 2147483647 w 89"/>
              <a:gd name="T69" fmla="*/ 2147483647 h 57"/>
              <a:gd name="T70" fmla="*/ 2147483647 w 89"/>
              <a:gd name="T71" fmla="*/ 2147483647 h 57"/>
              <a:gd name="T72" fmla="*/ 2147483647 w 89"/>
              <a:gd name="T73" fmla="*/ 2147483647 h 57"/>
              <a:gd name="T74" fmla="*/ 2147483647 w 89"/>
              <a:gd name="T75" fmla="*/ 2147483647 h 57"/>
              <a:gd name="T76" fmla="*/ 2147483647 w 89"/>
              <a:gd name="T77" fmla="*/ 2147483647 h 57"/>
              <a:gd name="T78" fmla="*/ 2147483647 w 89"/>
              <a:gd name="T79" fmla="*/ 2147483647 h 57"/>
              <a:gd name="T80" fmla="*/ 2147483647 w 89"/>
              <a:gd name="T81" fmla="*/ 2147483647 h 57"/>
              <a:gd name="T82" fmla="*/ 2147483647 w 89"/>
              <a:gd name="T83" fmla="*/ 2147483647 h 57"/>
              <a:gd name="T84" fmla="*/ 2147483647 w 89"/>
              <a:gd name="T85" fmla="*/ 2147483647 h 57"/>
              <a:gd name="T86" fmla="*/ 2147483647 w 89"/>
              <a:gd name="T87" fmla="*/ 2147483647 h 57"/>
              <a:gd name="T88" fmla="*/ 2147483647 w 89"/>
              <a:gd name="T89" fmla="*/ 0 h 57"/>
              <a:gd name="T90" fmla="*/ 2147483647 w 89"/>
              <a:gd name="T91" fmla="*/ 2147483647 h 57"/>
              <a:gd name="T92" fmla="*/ 2147483647 w 89"/>
              <a:gd name="T93" fmla="*/ 2147483647 h 5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9" h="57">
                <a:moveTo>
                  <a:pt x="10" y="26"/>
                </a:moveTo>
                <a:lnTo>
                  <a:pt x="3" y="19"/>
                </a:lnTo>
                <a:lnTo>
                  <a:pt x="10" y="16"/>
                </a:lnTo>
                <a:lnTo>
                  <a:pt x="16" y="18"/>
                </a:lnTo>
                <a:lnTo>
                  <a:pt x="17" y="22"/>
                </a:lnTo>
                <a:lnTo>
                  <a:pt x="10" y="26"/>
                </a:lnTo>
                <a:close/>
                <a:moveTo>
                  <a:pt x="20" y="27"/>
                </a:moveTo>
                <a:lnTo>
                  <a:pt x="22" y="31"/>
                </a:lnTo>
                <a:lnTo>
                  <a:pt x="17" y="28"/>
                </a:lnTo>
                <a:lnTo>
                  <a:pt x="20" y="27"/>
                </a:lnTo>
                <a:close/>
                <a:moveTo>
                  <a:pt x="3" y="47"/>
                </a:moveTo>
                <a:lnTo>
                  <a:pt x="5" y="41"/>
                </a:lnTo>
                <a:lnTo>
                  <a:pt x="0" y="37"/>
                </a:lnTo>
                <a:lnTo>
                  <a:pt x="2" y="35"/>
                </a:lnTo>
                <a:lnTo>
                  <a:pt x="0" y="31"/>
                </a:lnTo>
                <a:lnTo>
                  <a:pt x="15" y="28"/>
                </a:lnTo>
                <a:lnTo>
                  <a:pt x="21" y="33"/>
                </a:lnTo>
                <a:lnTo>
                  <a:pt x="7" y="39"/>
                </a:lnTo>
                <a:lnTo>
                  <a:pt x="3" y="47"/>
                </a:lnTo>
                <a:close/>
                <a:moveTo>
                  <a:pt x="88" y="5"/>
                </a:moveTo>
                <a:lnTo>
                  <a:pt x="89" y="9"/>
                </a:lnTo>
                <a:lnTo>
                  <a:pt x="86" y="10"/>
                </a:lnTo>
                <a:lnTo>
                  <a:pt x="79" y="23"/>
                </a:lnTo>
                <a:lnTo>
                  <a:pt x="79" y="39"/>
                </a:lnTo>
                <a:lnTo>
                  <a:pt x="85" y="49"/>
                </a:lnTo>
                <a:lnTo>
                  <a:pt x="81" y="50"/>
                </a:lnTo>
                <a:lnTo>
                  <a:pt x="78" y="57"/>
                </a:lnTo>
                <a:lnTo>
                  <a:pt x="71" y="54"/>
                </a:lnTo>
                <a:lnTo>
                  <a:pt x="66" y="57"/>
                </a:lnTo>
                <a:lnTo>
                  <a:pt x="49" y="43"/>
                </a:lnTo>
                <a:lnTo>
                  <a:pt x="35" y="48"/>
                </a:lnTo>
                <a:lnTo>
                  <a:pt x="39" y="36"/>
                </a:lnTo>
                <a:lnTo>
                  <a:pt x="35" y="34"/>
                </a:lnTo>
                <a:lnTo>
                  <a:pt x="32" y="39"/>
                </a:lnTo>
                <a:lnTo>
                  <a:pt x="27" y="35"/>
                </a:lnTo>
                <a:lnTo>
                  <a:pt x="24" y="26"/>
                </a:lnTo>
                <a:lnTo>
                  <a:pt x="29" y="24"/>
                </a:lnTo>
                <a:lnTo>
                  <a:pt x="23" y="23"/>
                </a:lnTo>
                <a:lnTo>
                  <a:pt x="22" y="19"/>
                </a:lnTo>
                <a:lnTo>
                  <a:pt x="25" y="19"/>
                </a:lnTo>
                <a:lnTo>
                  <a:pt x="22" y="17"/>
                </a:lnTo>
                <a:lnTo>
                  <a:pt x="24" y="12"/>
                </a:lnTo>
                <a:lnTo>
                  <a:pt x="42" y="2"/>
                </a:lnTo>
                <a:lnTo>
                  <a:pt x="50" y="4"/>
                </a:lnTo>
                <a:lnTo>
                  <a:pt x="51" y="0"/>
                </a:lnTo>
                <a:lnTo>
                  <a:pt x="73" y="5"/>
                </a:lnTo>
                <a:lnTo>
                  <a:pt x="88" y="5"/>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04" name="Freeform 101"/>
          <p:cNvSpPr>
            <a:spLocks/>
          </p:cNvSpPr>
          <p:nvPr/>
        </p:nvSpPr>
        <p:spPr bwMode="auto">
          <a:xfrm>
            <a:off x="5108628" y="3079416"/>
            <a:ext cx="168275" cy="103188"/>
          </a:xfrm>
          <a:custGeom>
            <a:avLst/>
            <a:gdLst>
              <a:gd name="T0" fmla="*/ 2147483647 w 102"/>
              <a:gd name="T1" fmla="*/ 2147483647 h 62"/>
              <a:gd name="T2" fmla="*/ 2147483647 w 102"/>
              <a:gd name="T3" fmla="*/ 2147483647 h 62"/>
              <a:gd name="T4" fmla="*/ 2147483647 w 102"/>
              <a:gd name="T5" fmla="*/ 2147483647 h 62"/>
              <a:gd name="T6" fmla="*/ 2147483647 w 102"/>
              <a:gd name="T7" fmla="*/ 2147483647 h 62"/>
              <a:gd name="T8" fmla="*/ 2147483647 w 102"/>
              <a:gd name="T9" fmla="*/ 2147483647 h 62"/>
              <a:gd name="T10" fmla="*/ 2147483647 w 102"/>
              <a:gd name="T11" fmla="*/ 2147483647 h 62"/>
              <a:gd name="T12" fmla="*/ 2147483647 w 102"/>
              <a:gd name="T13" fmla="*/ 2147483647 h 62"/>
              <a:gd name="T14" fmla="*/ 2147483647 w 102"/>
              <a:gd name="T15" fmla="*/ 2147483647 h 62"/>
              <a:gd name="T16" fmla="*/ 2147483647 w 102"/>
              <a:gd name="T17" fmla="*/ 2147483647 h 62"/>
              <a:gd name="T18" fmla="*/ 0 w 102"/>
              <a:gd name="T19" fmla="*/ 2147483647 h 62"/>
              <a:gd name="T20" fmla="*/ 2147483647 w 102"/>
              <a:gd name="T21" fmla="*/ 2147483647 h 62"/>
              <a:gd name="T22" fmla="*/ 2147483647 w 102"/>
              <a:gd name="T23" fmla="*/ 2147483647 h 62"/>
              <a:gd name="T24" fmla="*/ 2147483647 w 102"/>
              <a:gd name="T25" fmla="*/ 2147483647 h 62"/>
              <a:gd name="T26" fmla="*/ 2147483647 w 102"/>
              <a:gd name="T27" fmla="*/ 2147483647 h 62"/>
              <a:gd name="T28" fmla="*/ 2147483647 w 102"/>
              <a:gd name="T29" fmla="*/ 2147483647 h 62"/>
              <a:gd name="T30" fmla="*/ 2147483647 w 102"/>
              <a:gd name="T31" fmla="*/ 2147483647 h 62"/>
              <a:gd name="T32" fmla="*/ 2147483647 w 102"/>
              <a:gd name="T33" fmla="*/ 2147483647 h 62"/>
              <a:gd name="T34" fmla="*/ 2147483647 w 102"/>
              <a:gd name="T35" fmla="*/ 2147483647 h 62"/>
              <a:gd name="T36" fmla="*/ 2147483647 w 102"/>
              <a:gd name="T37" fmla="*/ 2147483647 h 62"/>
              <a:gd name="T38" fmla="*/ 2147483647 w 102"/>
              <a:gd name="T39" fmla="*/ 2147483647 h 62"/>
              <a:gd name="T40" fmla="*/ 2147483647 w 102"/>
              <a:gd name="T41" fmla="*/ 2147483647 h 62"/>
              <a:gd name="T42" fmla="*/ 2147483647 w 102"/>
              <a:gd name="T43" fmla="*/ 0 h 62"/>
              <a:gd name="T44" fmla="*/ 2147483647 w 102"/>
              <a:gd name="T45" fmla="*/ 2147483647 h 62"/>
              <a:gd name="T46" fmla="*/ 2147483647 w 102"/>
              <a:gd name="T47" fmla="*/ 2147483647 h 62"/>
              <a:gd name="T48" fmla="*/ 2147483647 w 102"/>
              <a:gd name="T49" fmla="*/ 2147483647 h 62"/>
              <a:gd name="T50" fmla="*/ 2147483647 w 102"/>
              <a:gd name="T51" fmla="*/ 2147483647 h 62"/>
              <a:gd name="T52" fmla="*/ 2147483647 w 102"/>
              <a:gd name="T53" fmla="*/ 2147483647 h 62"/>
              <a:gd name="T54" fmla="*/ 2147483647 w 102"/>
              <a:gd name="T55" fmla="*/ 2147483647 h 62"/>
              <a:gd name="T56" fmla="*/ 2147483647 w 102"/>
              <a:gd name="T57" fmla="*/ 2147483647 h 62"/>
              <a:gd name="T58" fmla="*/ 2147483647 w 102"/>
              <a:gd name="T59" fmla="*/ 2147483647 h 6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02" h="62">
                <a:moveTo>
                  <a:pt x="101" y="50"/>
                </a:moveTo>
                <a:lnTo>
                  <a:pt x="94" y="59"/>
                </a:lnTo>
                <a:lnTo>
                  <a:pt x="85" y="58"/>
                </a:lnTo>
                <a:lnTo>
                  <a:pt x="79" y="62"/>
                </a:lnTo>
                <a:lnTo>
                  <a:pt x="65" y="50"/>
                </a:lnTo>
                <a:lnTo>
                  <a:pt x="58" y="49"/>
                </a:lnTo>
                <a:lnTo>
                  <a:pt x="55" y="42"/>
                </a:lnTo>
                <a:lnTo>
                  <a:pt x="45" y="47"/>
                </a:lnTo>
                <a:lnTo>
                  <a:pt x="15" y="43"/>
                </a:lnTo>
                <a:lnTo>
                  <a:pt x="0" y="52"/>
                </a:lnTo>
                <a:lnTo>
                  <a:pt x="1" y="32"/>
                </a:lnTo>
                <a:lnTo>
                  <a:pt x="6" y="27"/>
                </a:lnTo>
                <a:lnTo>
                  <a:pt x="6" y="21"/>
                </a:lnTo>
                <a:lnTo>
                  <a:pt x="10" y="13"/>
                </a:lnTo>
                <a:lnTo>
                  <a:pt x="23" y="8"/>
                </a:lnTo>
                <a:lnTo>
                  <a:pt x="24" y="13"/>
                </a:lnTo>
                <a:lnTo>
                  <a:pt x="30" y="19"/>
                </a:lnTo>
                <a:lnTo>
                  <a:pt x="32" y="26"/>
                </a:lnTo>
                <a:lnTo>
                  <a:pt x="40" y="29"/>
                </a:lnTo>
                <a:lnTo>
                  <a:pt x="48" y="22"/>
                </a:lnTo>
                <a:lnTo>
                  <a:pt x="47" y="5"/>
                </a:lnTo>
                <a:lnTo>
                  <a:pt x="61" y="0"/>
                </a:lnTo>
                <a:lnTo>
                  <a:pt x="78" y="14"/>
                </a:lnTo>
                <a:lnTo>
                  <a:pt x="83" y="11"/>
                </a:lnTo>
                <a:lnTo>
                  <a:pt x="90" y="14"/>
                </a:lnTo>
                <a:lnTo>
                  <a:pt x="97" y="20"/>
                </a:lnTo>
                <a:lnTo>
                  <a:pt x="95" y="30"/>
                </a:lnTo>
                <a:lnTo>
                  <a:pt x="98" y="33"/>
                </a:lnTo>
                <a:lnTo>
                  <a:pt x="102" y="46"/>
                </a:lnTo>
                <a:lnTo>
                  <a:pt x="101" y="50"/>
                </a:lnTo>
                <a:close/>
              </a:path>
            </a:pathLst>
          </a:custGeom>
          <a:solidFill>
            <a:schemeClr val="tx2"/>
          </a:solidFill>
          <a:ln w="4826" cap="flat" cmpd="sng">
            <a:solidFill>
              <a:schemeClr val="tx1"/>
            </a:solidFill>
            <a:prstDash val="solid"/>
            <a:round/>
            <a:headEnd type="none" w="med" len="med"/>
            <a:tailEnd type="none" w="med" len="med"/>
          </a:ln>
          <a:effectLst/>
          <a:extLst/>
        </p:spPr>
        <p:txBody>
          <a:bodyPr/>
          <a:lstStyle/>
          <a:p>
            <a:pPr algn="ctr" fontAlgn="base">
              <a:spcBef>
                <a:spcPct val="0"/>
              </a:spcBef>
              <a:spcAft>
                <a:spcPct val="0"/>
              </a:spcAft>
              <a:defRPr/>
            </a:pPr>
            <a:endParaRPr lang="en-US">
              <a:solidFill>
                <a:srgbClr val="000000"/>
              </a:solidFill>
            </a:endParaRPr>
          </a:p>
        </p:txBody>
      </p:sp>
      <p:sp>
        <p:nvSpPr>
          <p:cNvPr id="105" name="Freeform 102"/>
          <p:cNvSpPr>
            <a:spLocks noEditPoints="1"/>
          </p:cNvSpPr>
          <p:nvPr/>
        </p:nvSpPr>
        <p:spPr bwMode="auto">
          <a:xfrm>
            <a:off x="4807002" y="3095291"/>
            <a:ext cx="165100" cy="133350"/>
          </a:xfrm>
          <a:custGeom>
            <a:avLst/>
            <a:gdLst>
              <a:gd name="T0" fmla="*/ 2147483647 w 100"/>
              <a:gd name="T1" fmla="*/ 2147483647 h 81"/>
              <a:gd name="T2" fmla="*/ 2147483647 w 100"/>
              <a:gd name="T3" fmla="*/ 2147483647 h 81"/>
              <a:gd name="T4" fmla="*/ 2147483647 w 100"/>
              <a:gd name="T5" fmla="*/ 2147483647 h 81"/>
              <a:gd name="T6" fmla="*/ 2147483647 w 100"/>
              <a:gd name="T7" fmla="*/ 2147483647 h 81"/>
              <a:gd name="T8" fmla="*/ 2147483647 w 100"/>
              <a:gd name="T9" fmla="*/ 2147483647 h 81"/>
              <a:gd name="T10" fmla="*/ 2147483647 w 100"/>
              <a:gd name="T11" fmla="*/ 2147483647 h 81"/>
              <a:gd name="T12" fmla="*/ 2147483647 w 100"/>
              <a:gd name="T13" fmla="*/ 2147483647 h 81"/>
              <a:gd name="T14" fmla="*/ 2147483647 w 100"/>
              <a:gd name="T15" fmla="*/ 2147483647 h 81"/>
              <a:gd name="T16" fmla="*/ 2147483647 w 100"/>
              <a:gd name="T17" fmla="*/ 2147483647 h 81"/>
              <a:gd name="T18" fmla="*/ 2147483647 w 100"/>
              <a:gd name="T19" fmla="*/ 2147483647 h 81"/>
              <a:gd name="T20" fmla="*/ 2147483647 w 100"/>
              <a:gd name="T21" fmla="*/ 2147483647 h 81"/>
              <a:gd name="T22" fmla="*/ 2147483647 w 100"/>
              <a:gd name="T23" fmla="*/ 2147483647 h 81"/>
              <a:gd name="T24" fmla="*/ 2147483647 w 100"/>
              <a:gd name="T25" fmla="*/ 2147483647 h 81"/>
              <a:gd name="T26" fmla="*/ 2147483647 w 100"/>
              <a:gd name="T27" fmla="*/ 2147483647 h 81"/>
              <a:gd name="T28" fmla="*/ 2147483647 w 100"/>
              <a:gd name="T29" fmla="*/ 2147483647 h 81"/>
              <a:gd name="T30" fmla="*/ 2147483647 w 100"/>
              <a:gd name="T31" fmla="*/ 2147483647 h 81"/>
              <a:gd name="T32" fmla="*/ 2147483647 w 100"/>
              <a:gd name="T33" fmla="*/ 2147483647 h 81"/>
              <a:gd name="T34" fmla="*/ 2147483647 w 100"/>
              <a:gd name="T35" fmla="*/ 2147483647 h 81"/>
              <a:gd name="T36" fmla="*/ 2147483647 w 100"/>
              <a:gd name="T37" fmla="*/ 2147483647 h 81"/>
              <a:gd name="T38" fmla="*/ 2147483647 w 100"/>
              <a:gd name="T39" fmla="*/ 2147483647 h 81"/>
              <a:gd name="T40" fmla="*/ 2147483647 w 100"/>
              <a:gd name="T41" fmla="*/ 2147483647 h 81"/>
              <a:gd name="T42" fmla="*/ 2147483647 w 100"/>
              <a:gd name="T43" fmla="*/ 2147483647 h 81"/>
              <a:gd name="T44" fmla="*/ 2147483647 w 100"/>
              <a:gd name="T45" fmla="*/ 2147483647 h 81"/>
              <a:gd name="T46" fmla="*/ 2147483647 w 100"/>
              <a:gd name="T47" fmla="*/ 2147483647 h 81"/>
              <a:gd name="T48" fmla="*/ 2147483647 w 100"/>
              <a:gd name="T49" fmla="*/ 2147483647 h 81"/>
              <a:gd name="T50" fmla="*/ 2147483647 w 100"/>
              <a:gd name="T51" fmla="*/ 2147483647 h 81"/>
              <a:gd name="T52" fmla="*/ 2147483647 w 100"/>
              <a:gd name="T53" fmla="*/ 2147483647 h 81"/>
              <a:gd name="T54" fmla="*/ 2147483647 w 100"/>
              <a:gd name="T55" fmla="*/ 2147483647 h 81"/>
              <a:gd name="T56" fmla="*/ 2147483647 w 100"/>
              <a:gd name="T57" fmla="*/ 2147483647 h 81"/>
              <a:gd name="T58" fmla="*/ 2147483647 w 100"/>
              <a:gd name="T59" fmla="*/ 2147483647 h 81"/>
              <a:gd name="T60" fmla="*/ 2147483647 w 100"/>
              <a:gd name="T61" fmla="*/ 2147483647 h 81"/>
              <a:gd name="T62" fmla="*/ 2147483647 w 100"/>
              <a:gd name="T63" fmla="*/ 2147483647 h 81"/>
              <a:gd name="T64" fmla="*/ 2147483647 w 100"/>
              <a:gd name="T65" fmla="*/ 2147483647 h 81"/>
              <a:gd name="T66" fmla="*/ 2147483647 w 100"/>
              <a:gd name="T67" fmla="*/ 2147483647 h 81"/>
              <a:gd name="T68" fmla="*/ 2147483647 w 100"/>
              <a:gd name="T69" fmla="*/ 2147483647 h 81"/>
              <a:gd name="T70" fmla="*/ 2147483647 w 100"/>
              <a:gd name="T71" fmla="*/ 2147483647 h 81"/>
              <a:gd name="T72" fmla="*/ 2147483647 w 100"/>
              <a:gd name="T73" fmla="*/ 2147483647 h 81"/>
              <a:gd name="T74" fmla="*/ 2147483647 w 100"/>
              <a:gd name="T75" fmla="*/ 2147483647 h 81"/>
              <a:gd name="T76" fmla="*/ 2147483647 w 100"/>
              <a:gd name="T77" fmla="*/ 2147483647 h 81"/>
              <a:gd name="T78" fmla="*/ 2147483647 w 100"/>
              <a:gd name="T79" fmla="*/ 2147483647 h 81"/>
              <a:gd name="T80" fmla="*/ 2147483647 w 100"/>
              <a:gd name="T81" fmla="*/ 2147483647 h 81"/>
              <a:gd name="T82" fmla="*/ 2147483647 w 100"/>
              <a:gd name="T83" fmla="*/ 2147483647 h 81"/>
              <a:gd name="T84" fmla="*/ 2147483647 w 100"/>
              <a:gd name="T85" fmla="*/ 2147483647 h 8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0" h="81">
                <a:moveTo>
                  <a:pt x="27" y="17"/>
                </a:moveTo>
                <a:lnTo>
                  <a:pt x="15" y="18"/>
                </a:lnTo>
                <a:lnTo>
                  <a:pt x="8" y="20"/>
                </a:lnTo>
                <a:lnTo>
                  <a:pt x="5" y="28"/>
                </a:lnTo>
                <a:lnTo>
                  <a:pt x="7" y="27"/>
                </a:lnTo>
                <a:lnTo>
                  <a:pt x="7" y="30"/>
                </a:lnTo>
                <a:lnTo>
                  <a:pt x="3" y="27"/>
                </a:lnTo>
                <a:lnTo>
                  <a:pt x="3" y="24"/>
                </a:lnTo>
                <a:lnTo>
                  <a:pt x="8" y="16"/>
                </a:lnTo>
                <a:lnTo>
                  <a:pt x="14" y="15"/>
                </a:lnTo>
                <a:lnTo>
                  <a:pt x="20" y="14"/>
                </a:lnTo>
                <a:lnTo>
                  <a:pt x="27" y="4"/>
                </a:lnTo>
                <a:lnTo>
                  <a:pt x="37" y="0"/>
                </a:lnTo>
                <a:lnTo>
                  <a:pt x="33" y="4"/>
                </a:lnTo>
                <a:lnTo>
                  <a:pt x="35" y="13"/>
                </a:lnTo>
                <a:lnTo>
                  <a:pt x="32" y="20"/>
                </a:lnTo>
                <a:lnTo>
                  <a:pt x="27" y="17"/>
                </a:lnTo>
                <a:close/>
                <a:moveTo>
                  <a:pt x="8" y="72"/>
                </a:moveTo>
                <a:lnTo>
                  <a:pt x="8" y="67"/>
                </a:lnTo>
                <a:lnTo>
                  <a:pt x="6" y="66"/>
                </a:lnTo>
                <a:lnTo>
                  <a:pt x="8" y="66"/>
                </a:lnTo>
                <a:lnTo>
                  <a:pt x="8" y="59"/>
                </a:lnTo>
                <a:lnTo>
                  <a:pt x="0" y="56"/>
                </a:lnTo>
                <a:lnTo>
                  <a:pt x="1" y="45"/>
                </a:lnTo>
                <a:lnTo>
                  <a:pt x="1" y="50"/>
                </a:lnTo>
                <a:lnTo>
                  <a:pt x="4" y="47"/>
                </a:lnTo>
                <a:lnTo>
                  <a:pt x="3" y="43"/>
                </a:lnTo>
                <a:lnTo>
                  <a:pt x="0" y="44"/>
                </a:lnTo>
                <a:lnTo>
                  <a:pt x="1" y="28"/>
                </a:lnTo>
                <a:lnTo>
                  <a:pt x="10" y="32"/>
                </a:lnTo>
                <a:lnTo>
                  <a:pt x="8" y="29"/>
                </a:lnTo>
                <a:lnTo>
                  <a:pt x="14" y="24"/>
                </a:lnTo>
                <a:lnTo>
                  <a:pt x="14" y="31"/>
                </a:lnTo>
                <a:lnTo>
                  <a:pt x="18" y="31"/>
                </a:lnTo>
                <a:lnTo>
                  <a:pt x="16" y="21"/>
                </a:lnTo>
                <a:lnTo>
                  <a:pt x="23" y="18"/>
                </a:lnTo>
                <a:lnTo>
                  <a:pt x="27" y="17"/>
                </a:lnTo>
                <a:lnTo>
                  <a:pt x="31" y="19"/>
                </a:lnTo>
                <a:lnTo>
                  <a:pt x="31" y="20"/>
                </a:lnTo>
                <a:lnTo>
                  <a:pt x="31" y="25"/>
                </a:lnTo>
                <a:lnTo>
                  <a:pt x="25" y="28"/>
                </a:lnTo>
                <a:lnTo>
                  <a:pt x="32" y="27"/>
                </a:lnTo>
                <a:lnTo>
                  <a:pt x="30" y="33"/>
                </a:lnTo>
                <a:lnTo>
                  <a:pt x="31" y="30"/>
                </a:lnTo>
                <a:lnTo>
                  <a:pt x="41" y="33"/>
                </a:lnTo>
                <a:lnTo>
                  <a:pt x="38" y="40"/>
                </a:lnTo>
                <a:lnTo>
                  <a:pt x="35" y="42"/>
                </a:lnTo>
                <a:lnTo>
                  <a:pt x="32" y="40"/>
                </a:lnTo>
                <a:lnTo>
                  <a:pt x="34" y="37"/>
                </a:lnTo>
                <a:lnTo>
                  <a:pt x="31" y="40"/>
                </a:lnTo>
                <a:lnTo>
                  <a:pt x="30" y="49"/>
                </a:lnTo>
                <a:lnTo>
                  <a:pt x="26" y="48"/>
                </a:lnTo>
                <a:lnTo>
                  <a:pt x="28" y="50"/>
                </a:lnTo>
                <a:lnTo>
                  <a:pt x="27" y="52"/>
                </a:lnTo>
                <a:lnTo>
                  <a:pt x="21" y="52"/>
                </a:lnTo>
                <a:lnTo>
                  <a:pt x="25" y="55"/>
                </a:lnTo>
                <a:lnTo>
                  <a:pt x="23" y="57"/>
                </a:lnTo>
                <a:lnTo>
                  <a:pt x="22" y="59"/>
                </a:lnTo>
                <a:lnTo>
                  <a:pt x="23" y="65"/>
                </a:lnTo>
                <a:lnTo>
                  <a:pt x="19" y="67"/>
                </a:lnTo>
                <a:lnTo>
                  <a:pt x="24" y="72"/>
                </a:lnTo>
                <a:lnTo>
                  <a:pt x="19" y="74"/>
                </a:lnTo>
                <a:lnTo>
                  <a:pt x="8" y="72"/>
                </a:lnTo>
                <a:close/>
                <a:moveTo>
                  <a:pt x="8" y="28"/>
                </a:moveTo>
                <a:lnTo>
                  <a:pt x="7" y="24"/>
                </a:lnTo>
                <a:lnTo>
                  <a:pt x="12" y="20"/>
                </a:lnTo>
                <a:lnTo>
                  <a:pt x="8" y="28"/>
                </a:lnTo>
                <a:close/>
                <a:moveTo>
                  <a:pt x="64" y="48"/>
                </a:moveTo>
                <a:lnTo>
                  <a:pt x="64" y="52"/>
                </a:lnTo>
                <a:lnTo>
                  <a:pt x="58" y="58"/>
                </a:lnTo>
                <a:lnTo>
                  <a:pt x="62" y="62"/>
                </a:lnTo>
                <a:lnTo>
                  <a:pt x="56" y="66"/>
                </a:lnTo>
                <a:lnTo>
                  <a:pt x="58" y="67"/>
                </a:lnTo>
                <a:lnTo>
                  <a:pt x="57" y="70"/>
                </a:lnTo>
                <a:lnTo>
                  <a:pt x="52" y="68"/>
                </a:lnTo>
                <a:lnTo>
                  <a:pt x="52" y="65"/>
                </a:lnTo>
                <a:lnTo>
                  <a:pt x="45" y="65"/>
                </a:lnTo>
                <a:lnTo>
                  <a:pt x="42" y="53"/>
                </a:lnTo>
                <a:lnTo>
                  <a:pt x="39" y="51"/>
                </a:lnTo>
                <a:lnTo>
                  <a:pt x="46" y="51"/>
                </a:lnTo>
                <a:lnTo>
                  <a:pt x="49" y="47"/>
                </a:lnTo>
                <a:lnTo>
                  <a:pt x="45" y="45"/>
                </a:lnTo>
                <a:lnTo>
                  <a:pt x="52" y="46"/>
                </a:lnTo>
                <a:lnTo>
                  <a:pt x="51" y="50"/>
                </a:lnTo>
                <a:lnTo>
                  <a:pt x="53" y="53"/>
                </a:lnTo>
                <a:lnTo>
                  <a:pt x="54" y="47"/>
                </a:lnTo>
                <a:lnTo>
                  <a:pt x="56" y="51"/>
                </a:lnTo>
                <a:lnTo>
                  <a:pt x="56" y="47"/>
                </a:lnTo>
                <a:lnTo>
                  <a:pt x="53" y="46"/>
                </a:lnTo>
                <a:lnTo>
                  <a:pt x="60" y="42"/>
                </a:lnTo>
                <a:lnTo>
                  <a:pt x="64" y="44"/>
                </a:lnTo>
                <a:lnTo>
                  <a:pt x="64" y="48"/>
                </a:lnTo>
                <a:close/>
                <a:moveTo>
                  <a:pt x="23" y="57"/>
                </a:moveTo>
                <a:lnTo>
                  <a:pt x="27" y="56"/>
                </a:lnTo>
                <a:lnTo>
                  <a:pt x="32" y="54"/>
                </a:lnTo>
                <a:lnTo>
                  <a:pt x="34" y="59"/>
                </a:lnTo>
                <a:lnTo>
                  <a:pt x="37" y="55"/>
                </a:lnTo>
                <a:lnTo>
                  <a:pt x="38" y="67"/>
                </a:lnTo>
                <a:lnTo>
                  <a:pt x="29" y="67"/>
                </a:lnTo>
                <a:lnTo>
                  <a:pt x="23" y="58"/>
                </a:lnTo>
                <a:lnTo>
                  <a:pt x="23" y="57"/>
                </a:lnTo>
                <a:close/>
                <a:moveTo>
                  <a:pt x="99" y="70"/>
                </a:moveTo>
                <a:lnTo>
                  <a:pt x="94" y="67"/>
                </a:lnTo>
                <a:lnTo>
                  <a:pt x="94" y="62"/>
                </a:lnTo>
                <a:lnTo>
                  <a:pt x="100" y="66"/>
                </a:lnTo>
                <a:lnTo>
                  <a:pt x="99" y="70"/>
                </a:lnTo>
                <a:close/>
                <a:moveTo>
                  <a:pt x="37" y="77"/>
                </a:moveTo>
                <a:lnTo>
                  <a:pt x="37" y="72"/>
                </a:lnTo>
                <a:lnTo>
                  <a:pt x="41" y="66"/>
                </a:lnTo>
                <a:lnTo>
                  <a:pt x="37" y="77"/>
                </a:lnTo>
                <a:close/>
                <a:moveTo>
                  <a:pt x="27" y="70"/>
                </a:moveTo>
                <a:lnTo>
                  <a:pt x="28" y="73"/>
                </a:lnTo>
                <a:lnTo>
                  <a:pt x="26" y="73"/>
                </a:lnTo>
                <a:lnTo>
                  <a:pt x="22" y="69"/>
                </a:lnTo>
                <a:lnTo>
                  <a:pt x="27" y="70"/>
                </a:lnTo>
                <a:close/>
                <a:moveTo>
                  <a:pt x="58" y="73"/>
                </a:moveTo>
                <a:lnTo>
                  <a:pt x="60" y="69"/>
                </a:lnTo>
                <a:lnTo>
                  <a:pt x="64" y="70"/>
                </a:lnTo>
                <a:lnTo>
                  <a:pt x="58" y="73"/>
                </a:lnTo>
                <a:close/>
                <a:moveTo>
                  <a:pt x="41" y="75"/>
                </a:moveTo>
                <a:lnTo>
                  <a:pt x="45" y="71"/>
                </a:lnTo>
                <a:lnTo>
                  <a:pt x="50" y="72"/>
                </a:lnTo>
                <a:lnTo>
                  <a:pt x="53" y="77"/>
                </a:lnTo>
                <a:lnTo>
                  <a:pt x="48" y="79"/>
                </a:lnTo>
                <a:lnTo>
                  <a:pt x="41" y="75"/>
                </a:lnTo>
                <a:close/>
                <a:moveTo>
                  <a:pt x="53" y="71"/>
                </a:moveTo>
                <a:lnTo>
                  <a:pt x="58" y="74"/>
                </a:lnTo>
                <a:lnTo>
                  <a:pt x="55" y="81"/>
                </a:lnTo>
                <a:lnTo>
                  <a:pt x="52" y="71"/>
                </a:lnTo>
                <a:lnTo>
                  <a:pt x="53" y="71"/>
                </a:lnTo>
                <a:close/>
              </a:path>
            </a:pathLst>
          </a:custGeom>
          <a:solidFill>
            <a:srgbClr val="2B5885"/>
          </a:solidFill>
          <a:ln w="9525"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defRPr/>
            </a:pPr>
            <a:endParaRPr lang="en-US">
              <a:solidFill>
                <a:srgbClr val="000000"/>
              </a:solidFill>
            </a:endParaRPr>
          </a:p>
        </p:txBody>
      </p:sp>
      <p:sp>
        <p:nvSpPr>
          <p:cNvPr id="106" name="Freeform 103"/>
          <p:cNvSpPr>
            <a:spLocks noEditPoints="1"/>
          </p:cNvSpPr>
          <p:nvPr/>
        </p:nvSpPr>
        <p:spPr bwMode="auto">
          <a:xfrm>
            <a:off x="4699052" y="3271504"/>
            <a:ext cx="88900" cy="101600"/>
          </a:xfrm>
          <a:custGeom>
            <a:avLst/>
            <a:gdLst>
              <a:gd name="T0" fmla="*/ 2147483647 w 54"/>
              <a:gd name="T1" fmla="*/ 2147483647 h 62"/>
              <a:gd name="T2" fmla="*/ 2147483647 w 54"/>
              <a:gd name="T3" fmla="*/ 2147483647 h 62"/>
              <a:gd name="T4" fmla="*/ 2147483647 w 54"/>
              <a:gd name="T5" fmla="*/ 2147483647 h 62"/>
              <a:gd name="T6" fmla="*/ 2147483647 w 54"/>
              <a:gd name="T7" fmla="*/ 2147483647 h 62"/>
              <a:gd name="T8" fmla="*/ 2147483647 w 54"/>
              <a:gd name="T9" fmla="*/ 2147483647 h 62"/>
              <a:gd name="T10" fmla="*/ 2147483647 w 54"/>
              <a:gd name="T11" fmla="*/ 2147483647 h 62"/>
              <a:gd name="T12" fmla="*/ 2147483647 w 54"/>
              <a:gd name="T13" fmla="*/ 2147483647 h 62"/>
              <a:gd name="T14" fmla="*/ 2147483647 w 54"/>
              <a:gd name="T15" fmla="*/ 0 h 62"/>
              <a:gd name="T16" fmla="*/ 2147483647 w 54"/>
              <a:gd name="T17" fmla="*/ 2147483647 h 62"/>
              <a:gd name="T18" fmla="*/ 2147483647 w 54"/>
              <a:gd name="T19" fmla="*/ 2147483647 h 62"/>
              <a:gd name="T20" fmla="*/ 2147483647 w 54"/>
              <a:gd name="T21" fmla="*/ 2147483647 h 62"/>
              <a:gd name="T22" fmla="*/ 2147483647 w 54"/>
              <a:gd name="T23" fmla="*/ 2147483647 h 62"/>
              <a:gd name="T24" fmla="*/ 2147483647 w 54"/>
              <a:gd name="T25" fmla="*/ 2147483647 h 62"/>
              <a:gd name="T26" fmla="*/ 2147483647 w 54"/>
              <a:gd name="T27" fmla="*/ 2147483647 h 62"/>
              <a:gd name="T28" fmla="*/ 2147483647 w 54"/>
              <a:gd name="T29" fmla="*/ 2147483647 h 62"/>
              <a:gd name="T30" fmla="*/ 2147483647 w 54"/>
              <a:gd name="T31" fmla="*/ 2147483647 h 62"/>
              <a:gd name="T32" fmla="*/ 2147483647 w 54"/>
              <a:gd name="T33" fmla="*/ 2147483647 h 62"/>
              <a:gd name="T34" fmla="*/ 2147483647 w 54"/>
              <a:gd name="T35" fmla="*/ 2147483647 h 62"/>
              <a:gd name="T36" fmla="*/ 2147483647 w 54"/>
              <a:gd name="T37" fmla="*/ 2147483647 h 62"/>
              <a:gd name="T38" fmla="*/ 2147483647 w 54"/>
              <a:gd name="T39" fmla="*/ 2147483647 h 62"/>
              <a:gd name="T40" fmla="*/ 2147483647 w 54"/>
              <a:gd name="T41" fmla="*/ 2147483647 h 62"/>
              <a:gd name="T42" fmla="*/ 2147483647 w 54"/>
              <a:gd name="T43" fmla="*/ 2147483647 h 62"/>
              <a:gd name="T44" fmla="*/ 2147483647 w 54"/>
              <a:gd name="T45" fmla="*/ 2147483647 h 62"/>
              <a:gd name="T46" fmla="*/ 2147483647 w 54"/>
              <a:gd name="T47" fmla="*/ 2147483647 h 62"/>
              <a:gd name="T48" fmla="*/ 2147483647 w 54"/>
              <a:gd name="T49" fmla="*/ 2147483647 h 62"/>
              <a:gd name="T50" fmla="*/ 2147483647 w 54"/>
              <a:gd name="T51" fmla="*/ 2147483647 h 62"/>
              <a:gd name="T52" fmla="*/ 2147483647 w 54"/>
              <a:gd name="T53" fmla="*/ 2147483647 h 62"/>
              <a:gd name="T54" fmla="*/ 2147483647 w 54"/>
              <a:gd name="T55" fmla="*/ 2147483647 h 62"/>
              <a:gd name="T56" fmla="*/ 2147483647 w 54"/>
              <a:gd name="T57" fmla="*/ 2147483647 h 62"/>
              <a:gd name="T58" fmla="*/ 2147483647 w 54"/>
              <a:gd name="T59" fmla="*/ 2147483647 h 62"/>
              <a:gd name="T60" fmla="*/ 2147483647 w 54"/>
              <a:gd name="T61" fmla="*/ 2147483647 h 62"/>
              <a:gd name="T62" fmla="*/ 2147483647 w 54"/>
              <a:gd name="T63" fmla="*/ 2147483647 h 62"/>
              <a:gd name="T64" fmla="*/ 2147483647 w 54"/>
              <a:gd name="T65" fmla="*/ 2147483647 h 62"/>
              <a:gd name="T66" fmla="*/ 2147483647 w 54"/>
              <a:gd name="T67" fmla="*/ 2147483647 h 62"/>
              <a:gd name="T68" fmla="*/ 2147483647 w 54"/>
              <a:gd name="T69" fmla="*/ 2147483647 h 62"/>
              <a:gd name="T70" fmla="*/ 2147483647 w 54"/>
              <a:gd name="T71" fmla="*/ 2147483647 h 62"/>
              <a:gd name="T72" fmla="*/ 2147483647 w 54"/>
              <a:gd name="T73" fmla="*/ 2147483647 h 62"/>
              <a:gd name="T74" fmla="*/ 2147483647 w 54"/>
              <a:gd name="T75" fmla="*/ 2147483647 h 62"/>
              <a:gd name="T76" fmla="*/ 2147483647 w 54"/>
              <a:gd name="T77" fmla="*/ 2147483647 h 62"/>
              <a:gd name="T78" fmla="*/ 2147483647 w 54"/>
              <a:gd name="T79" fmla="*/ 2147483647 h 62"/>
              <a:gd name="T80" fmla="*/ 2147483647 w 54"/>
              <a:gd name="T81" fmla="*/ 2147483647 h 62"/>
              <a:gd name="T82" fmla="*/ 2147483647 w 54"/>
              <a:gd name="T83" fmla="*/ 2147483647 h 62"/>
              <a:gd name="T84" fmla="*/ 2147483647 w 54"/>
              <a:gd name="T85" fmla="*/ 2147483647 h 62"/>
              <a:gd name="T86" fmla="*/ 2147483647 w 54"/>
              <a:gd name="T87" fmla="*/ 2147483647 h 62"/>
              <a:gd name="T88" fmla="*/ 2147483647 w 54"/>
              <a:gd name="T89" fmla="*/ 2147483647 h 62"/>
              <a:gd name="T90" fmla="*/ 2147483647 w 54"/>
              <a:gd name="T91" fmla="*/ 2147483647 h 62"/>
              <a:gd name="T92" fmla="*/ 2147483647 w 54"/>
              <a:gd name="T93" fmla="*/ 2147483647 h 62"/>
              <a:gd name="T94" fmla="*/ 2147483647 w 54"/>
              <a:gd name="T95" fmla="*/ 2147483647 h 62"/>
              <a:gd name="T96" fmla="*/ 2147483647 w 54"/>
              <a:gd name="T97" fmla="*/ 2147483647 h 62"/>
              <a:gd name="T98" fmla="*/ 2147483647 w 54"/>
              <a:gd name="T99" fmla="*/ 2147483647 h 62"/>
              <a:gd name="T100" fmla="*/ 2147483647 w 54"/>
              <a:gd name="T101" fmla="*/ 2147483647 h 62"/>
              <a:gd name="T102" fmla="*/ 2147483647 w 54"/>
              <a:gd name="T103" fmla="*/ 2147483647 h 62"/>
              <a:gd name="T104" fmla="*/ 2147483647 w 54"/>
              <a:gd name="T105" fmla="*/ 2147483647 h 62"/>
              <a:gd name="T106" fmla="*/ 2147483647 w 54"/>
              <a:gd name="T107" fmla="*/ 2147483647 h 62"/>
              <a:gd name="T108" fmla="*/ 2147483647 w 54"/>
              <a:gd name="T109" fmla="*/ 2147483647 h 62"/>
              <a:gd name="T110" fmla="*/ 2147483647 w 54"/>
              <a:gd name="T111" fmla="*/ 2147483647 h 62"/>
              <a:gd name="T112" fmla="*/ 2147483647 w 54"/>
              <a:gd name="T113" fmla="*/ 2147483647 h 62"/>
              <a:gd name="T114" fmla="*/ 0 w 54"/>
              <a:gd name="T115" fmla="*/ 2147483647 h 62"/>
              <a:gd name="T116" fmla="*/ 2147483647 w 54"/>
              <a:gd name="T117" fmla="*/ 2147483647 h 62"/>
              <a:gd name="T118" fmla="*/ 2147483647 w 54"/>
              <a:gd name="T119" fmla="*/ 2147483647 h 62"/>
              <a:gd name="T120" fmla="*/ 0 w 54"/>
              <a:gd name="T121" fmla="*/ 2147483647 h 62"/>
              <a:gd name="T122" fmla="*/ 0 w 54"/>
              <a:gd name="T123" fmla="*/ 2147483647 h 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4" h="62">
                <a:moveTo>
                  <a:pt x="23" y="19"/>
                </a:moveTo>
                <a:lnTo>
                  <a:pt x="23" y="20"/>
                </a:lnTo>
                <a:lnTo>
                  <a:pt x="24" y="24"/>
                </a:lnTo>
                <a:lnTo>
                  <a:pt x="17" y="23"/>
                </a:lnTo>
                <a:lnTo>
                  <a:pt x="19" y="12"/>
                </a:lnTo>
                <a:lnTo>
                  <a:pt x="24" y="12"/>
                </a:lnTo>
                <a:lnTo>
                  <a:pt x="36" y="1"/>
                </a:lnTo>
                <a:lnTo>
                  <a:pt x="47" y="0"/>
                </a:lnTo>
                <a:lnTo>
                  <a:pt x="54" y="5"/>
                </a:lnTo>
                <a:lnTo>
                  <a:pt x="51" y="19"/>
                </a:lnTo>
                <a:lnTo>
                  <a:pt x="46" y="22"/>
                </a:lnTo>
                <a:lnTo>
                  <a:pt x="52" y="25"/>
                </a:lnTo>
                <a:lnTo>
                  <a:pt x="51" y="28"/>
                </a:lnTo>
                <a:lnTo>
                  <a:pt x="47" y="32"/>
                </a:lnTo>
                <a:lnTo>
                  <a:pt x="48" y="35"/>
                </a:lnTo>
                <a:lnTo>
                  <a:pt x="36" y="38"/>
                </a:lnTo>
                <a:lnTo>
                  <a:pt x="40" y="46"/>
                </a:lnTo>
                <a:lnTo>
                  <a:pt x="38" y="54"/>
                </a:lnTo>
                <a:lnTo>
                  <a:pt x="35" y="55"/>
                </a:lnTo>
                <a:lnTo>
                  <a:pt x="38" y="58"/>
                </a:lnTo>
                <a:lnTo>
                  <a:pt x="37" y="62"/>
                </a:lnTo>
                <a:lnTo>
                  <a:pt x="31" y="60"/>
                </a:lnTo>
                <a:lnTo>
                  <a:pt x="35" y="53"/>
                </a:lnTo>
                <a:lnTo>
                  <a:pt x="26" y="51"/>
                </a:lnTo>
                <a:lnTo>
                  <a:pt x="23" y="46"/>
                </a:lnTo>
                <a:lnTo>
                  <a:pt x="12" y="48"/>
                </a:lnTo>
                <a:lnTo>
                  <a:pt x="1" y="45"/>
                </a:lnTo>
                <a:lnTo>
                  <a:pt x="6" y="43"/>
                </a:lnTo>
                <a:lnTo>
                  <a:pt x="12" y="47"/>
                </a:lnTo>
                <a:lnTo>
                  <a:pt x="8" y="43"/>
                </a:lnTo>
                <a:lnTo>
                  <a:pt x="11" y="42"/>
                </a:lnTo>
                <a:lnTo>
                  <a:pt x="6" y="38"/>
                </a:lnTo>
                <a:lnTo>
                  <a:pt x="16" y="24"/>
                </a:lnTo>
                <a:lnTo>
                  <a:pt x="28" y="28"/>
                </a:lnTo>
                <a:lnTo>
                  <a:pt x="35" y="22"/>
                </a:lnTo>
                <a:lnTo>
                  <a:pt x="35" y="20"/>
                </a:lnTo>
                <a:lnTo>
                  <a:pt x="31" y="19"/>
                </a:lnTo>
                <a:lnTo>
                  <a:pt x="32" y="15"/>
                </a:lnTo>
                <a:lnTo>
                  <a:pt x="28" y="13"/>
                </a:lnTo>
                <a:lnTo>
                  <a:pt x="28" y="9"/>
                </a:lnTo>
                <a:lnTo>
                  <a:pt x="24" y="12"/>
                </a:lnTo>
                <a:lnTo>
                  <a:pt x="27" y="17"/>
                </a:lnTo>
                <a:lnTo>
                  <a:pt x="23" y="19"/>
                </a:lnTo>
                <a:close/>
                <a:moveTo>
                  <a:pt x="23" y="19"/>
                </a:moveTo>
                <a:lnTo>
                  <a:pt x="23" y="19"/>
                </a:lnTo>
                <a:lnTo>
                  <a:pt x="29" y="21"/>
                </a:lnTo>
                <a:lnTo>
                  <a:pt x="24" y="24"/>
                </a:lnTo>
                <a:lnTo>
                  <a:pt x="23" y="19"/>
                </a:lnTo>
                <a:close/>
                <a:moveTo>
                  <a:pt x="31" y="26"/>
                </a:moveTo>
                <a:lnTo>
                  <a:pt x="28" y="28"/>
                </a:lnTo>
                <a:lnTo>
                  <a:pt x="24" y="25"/>
                </a:lnTo>
                <a:lnTo>
                  <a:pt x="32" y="20"/>
                </a:lnTo>
                <a:lnTo>
                  <a:pt x="34" y="22"/>
                </a:lnTo>
                <a:lnTo>
                  <a:pt x="35" y="22"/>
                </a:lnTo>
                <a:lnTo>
                  <a:pt x="31" y="26"/>
                </a:lnTo>
                <a:close/>
                <a:moveTo>
                  <a:pt x="0" y="48"/>
                </a:moveTo>
                <a:lnTo>
                  <a:pt x="12" y="49"/>
                </a:lnTo>
                <a:lnTo>
                  <a:pt x="7" y="52"/>
                </a:lnTo>
                <a:lnTo>
                  <a:pt x="0" y="51"/>
                </a:lnTo>
                <a:lnTo>
                  <a:pt x="0" y="48"/>
                </a:lnTo>
                <a:close/>
              </a:path>
            </a:pathLst>
          </a:custGeom>
          <a:solidFill>
            <a:srgbClr val="2B5885"/>
          </a:solidFill>
          <a:ln w="9525"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defRPr/>
            </a:pPr>
            <a:endParaRPr lang="en-US">
              <a:solidFill>
                <a:srgbClr val="000000"/>
              </a:solidFill>
            </a:endParaRPr>
          </a:p>
        </p:txBody>
      </p:sp>
      <p:sp>
        <p:nvSpPr>
          <p:cNvPr id="107" name="Freeform 104"/>
          <p:cNvSpPr>
            <a:spLocks/>
          </p:cNvSpPr>
          <p:nvPr/>
        </p:nvSpPr>
        <p:spPr bwMode="auto">
          <a:xfrm>
            <a:off x="5135614" y="3314366"/>
            <a:ext cx="420688" cy="279400"/>
          </a:xfrm>
          <a:custGeom>
            <a:avLst/>
            <a:gdLst>
              <a:gd name="T0" fmla="*/ 2147483647 w 255"/>
              <a:gd name="T1" fmla="*/ 2147483647 h 170"/>
              <a:gd name="T2" fmla="*/ 2147483647 w 255"/>
              <a:gd name="T3" fmla="*/ 2147483647 h 170"/>
              <a:gd name="T4" fmla="*/ 2147483647 w 255"/>
              <a:gd name="T5" fmla="*/ 2147483647 h 170"/>
              <a:gd name="T6" fmla="*/ 2147483647 w 255"/>
              <a:gd name="T7" fmla="*/ 2147483647 h 170"/>
              <a:gd name="T8" fmla="*/ 2147483647 w 255"/>
              <a:gd name="T9" fmla="*/ 2147483647 h 170"/>
              <a:gd name="T10" fmla="*/ 2147483647 w 255"/>
              <a:gd name="T11" fmla="*/ 2147483647 h 170"/>
              <a:gd name="T12" fmla="*/ 2147483647 w 255"/>
              <a:gd name="T13" fmla="*/ 2147483647 h 170"/>
              <a:gd name="T14" fmla="*/ 2147483647 w 255"/>
              <a:gd name="T15" fmla="*/ 2147483647 h 170"/>
              <a:gd name="T16" fmla="*/ 2147483647 w 255"/>
              <a:gd name="T17" fmla="*/ 2147483647 h 170"/>
              <a:gd name="T18" fmla="*/ 2147483647 w 255"/>
              <a:gd name="T19" fmla="*/ 2147483647 h 170"/>
              <a:gd name="T20" fmla="*/ 2147483647 w 255"/>
              <a:gd name="T21" fmla="*/ 2147483647 h 170"/>
              <a:gd name="T22" fmla="*/ 2147483647 w 255"/>
              <a:gd name="T23" fmla="*/ 2147483647 h 170"/>
              <a:gd name="T24" fmla="*/ 2147483647 w 255"/>
              <a:gd name="T25" fmla="*/ 2147483647 h 170"/>
              <a:gd name="T26" fmla="*/ 2147483647 w 255"/>
              <a:gd name="T27" fmla="*/ 2147483647 h 170"/>
              <a:gd name="T28" fmla="*/ 2147483647 w 255"/>
              <a:gd name="T29" fmla="*/ 2147483647 h 170"/>
              <a:gd name="T30" fmla="*/ 2147483647 w 255"/>
              <a:gd name="T31" fmla="*/ 2147483647 h 170"/>
              <a:gd name="T32" fmla="*/ 2147483647 w 255"/>
              <a:gd name="T33" fmla="*/ 2147483647 h 170"/>
              <a:gd name="T34" fmla="*/ 2147483647 w 255"/>
              <a:gd name="T35" fmla="*/ 2147483647 h 170"/>
              <a:gd name="T36" fmla="*/ 2147483647 w 255"/>
              <a:gd name="T37" fmla="*/ 2147483647 h 170"/>
              <a:gd name="T38" fmla="*/ 2147483647 w 255"/>
              <a:gd name="T39" fmla="*/ 2147483647 h 170"/>
              <a:gd name="T40" fmla="*/ 2147483647 w 255"/>
              <a:gd name="T41" fmla="*/ 2147483647 h 170"/>
              <a:gd name="T42" fmla="*/ 2147483647 w 255"/>
              <a:gd name="T43" fmla="*/ 2147483647 h 170"/>
              <a:gd name="T44" fmla="*/ 2147483647 w 255"/>
              <a:gd name="T45" fmla="*/ 2147483647 h 170"/>
              <a:gd name="T46" fmla="*/ 2147483647 w 255"/>
              <a:gd name="T47" fmla="*/ 2147483647 h 170"/>
              <a:gd name="T48" fmla="*/ 2147483647 w 255"/>
              <a:gd name="T49" fmla="*/ 2147483647 h 170"/>
              <a:gd name="T50" fmla="*/ 2147483647 w 255"/>
              <a:gd name="T51" fmla="*/ 2147483647 h 170"/>
              <a:gd name="T52" fmla="*/ 2147483647 w 255"/>
              <a:gd name="T53" fmla="*/ 2147483647 h 170"/>
              <a:gd name="T54" fmla="*/ 2147483647 w 255"/>
              <a:gd name="T55" fmla="*/ 2147483647 h 170"/>
              <a:gd name="T56" fmla="*/ 2147483647 w 255"/>
              <a:gd name="T57" fmla="*/ 2147483647 h 170"/>
              <a:gd name="T58" fmla="*/ 2147483647 w 255"/>
              <a:gd name="T59" fmla="*/ 2147483647 h 170"/>
              <a:gd name="T60" fmla="*/ 2147483647 w 255"/>
              <a:gd name="T61" fmla="*/ 2147483647 h 170"/>
              <a:gd name="T62" fmla="*/ 2147483647 w 255"/>
              <a:gd name="T63" fmla="*/ 2147483647 h 170"/>
              <a:gd name="T64" fmla="*/ 2147483647 w 255"/>
              <a:gd name="T65" fmla="*/ 2147483647 h 170"/>
              <a:gd name="T66" fmla="*/ 2147483647 w 255"/>
              <a:gd name="T67" fmla="*/ 2147483647 h 170"/>
              <a:gd name="T68" fmla="*/ 2147483647 w 255"/>
              <a:gd name="T69" fmla="*/ 0 h 170"/>
              <a:gd name="T70" fmla="*/ 2147483647 w 255"/>
              <a:gd name="T71" fmla="*/ 2147483647 h 170"/>
              <a:gd name="T72" fmla="*/ 2147483647 w 255"/>
              <a:gd name="T73" fmla="*/ 2147483647 h 170"/>
              <a:gd name="T74" fmla="*/ 2147483647 w 255"/>
              <a:gd name="T75" fmla="*/ 2147483647 h 170"/>
              <a:gd name="T76" fmla="*/ 2147483647 w 255"/>
              <a:gd name="T77" fmla="*/ 2147483647 h 170"/>
              <a:gd name="T78" fmla="*/ 2147483647 w 255"/>
              <a:gd name="T79" fmla="*/ 2147483647 h 170"/>
              <a:gd name="T80" fmla="*/ 2147483647 w 255"/>
              <a:gd name="T81" fmla="*/ 2147483647 h 170"/>
              <a:gd name="T82" fmla="*/ 2147483647 w 255"/>
              <a:gd name="T83" fmla="*/ 2147483647 h 170"/>
              <a:gd name="T84" fmla="*/ 2147483647 w 255"/>
              <a:gd name="T85" fmla="*/ 2147483647 h 1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55" h="170">
                <a:moveTo>
                  <a:pt x="227" y="115"/>
                </a:moveTo>
                <a:lnTo>
                  <a:pt x="217" y="115"/>
                </a:lnTo>
                <a:lnTo>
                  <a:pt x="206" y="122"/>
                </a:lnTo>
                <a:lnTo>
                  <a:pt x="194" y="124"/>
                </a:lnTo>
                <a:lnTo>
                  <a:pt x="181" y="136"/>
                </a:lnTo>
                <a:lnTo>
                  <a:pt x="186" y="131"/>
                </a:lnTo>
                <a:lnTo>
                  <a:pt x="184" y="129"/>
                </a:lnTo>
                <a:lnTo>
                  <a:pt x="177" y="134"/>
                </a:lnTo>
                <a:lnTo>
                  <a:pt x="175" y="138"/>
                </a:lnTo>
                <a:lnTo>
                  <a:pt x="173" y="137"/>
                </a:lnTo>
                <a:lnTo>
                  <a:pt x="175" y="134"/>
                </a:lnTo>
                <a:lnTo>
                  <a:pt x="163" y="133"/>
                </a:lnTo>
                <a:lnTo>
                  <a:pt x="169" y="138"/>
                </a:lnTo>
                <a:lnTo>
                  <a:pt x="176" y="139"/>
                </a:lnTo>
                <a:lnTo>
                  <a:pt x="174" y="142"/>
                </a:lnTo>
                <a:lnTo>
                  <a:pt x="181" y="145"/>
                </a:lnTo>
                <a:lnTo>
                  <a:pt x="183" y="151"/>
                </a:lnTo>
                <a:lnTo>
                  <a:pt x="186" y="151"/>
                </a:lnTo>
                <a:lnTo>
                  <a:pt x="178" y="135"/>
                </a:lnTo>
                <a:lnTo>
                  <a:pt x="188" y="152"/>
                </a:lnTo>
                <a:lnTo>
                  <a:pt x="197" y="148"/>
                </a:lnTo>
                <a:lnTo>
                  <a:pt x="205" y="150"/>
                </a:lnTo>
                <a:lnTo>
                  <a:pt x="202" y="152"/>
                </a:lnTo>
                <a:lnTo>
                  <a:pt x="202" y="156"/>
                </a:lnTo>
                <a:lnTo>
                  <a:pt x="194" y="158"/>
                </a:lnTo>
                <a:lnTo>
                  <a:pt x="189" y="155"/>
                </a:lnTo>
                <a:lnTo>
                  <a:pt x="183" y="162"/>
                </a:lnTo>
                <a:lnTo>
                  <a:pt x="175" y="163"/>
                </a:lnTo>
                <a:lnTo>
                  <a:pt x="166" y="170"/>
                </a:lnTo>
                <a:lnTo>
                  <a:pt x="158" y="166"/>
                </a:lnTo>
                <a:lnTo>
                  <a:pt x="161" y="165"/>
                </a:lnTo>
                <a:lnTo>
                  <a:pt x="161" y="156"/>
                </a:lnTo>
                <a:lnTo>
                  <a:pt x="146" y="150"/>
                </a:lnTo>
                <a:lnTo>
                  <a:pt x="164" y="139"/>
                </a:lnTo>
                <a:lnTo>
                  <a:pt x="161" y="134"/>
                </a:lnTo>
                <a:lnTo>
                  <a:pt x="146" y="136"/>
                </a:lnTo>
                <a:lnTo>
                  <a:pt x="136" y="131"/>
                </a:lnTo>
                <a:lnTo>
                  <a:pt x="139" y="128"/>
                </a:lnTo>
                <a:lnTo>
                  <a:pt x="132" y="126"/>
                </a:lnTo>
                <a:lnTo>
                  <a:pt x="144" y="128"/>
                </a:lnTo>
                <a:lnTo>
                  <a:pt x="148" y="125"/>
                </a:lnTo>
                <a:lnTo>
                  <a:pt x="139" y="125"/>
                </a:lnTo>
                <a:lnTo>
                  <a:pt x="138" y="116"/>
                </a:lnTo>
                <a:lnTo>
                  <a:pt x="136" y="112"/>
                </a:lnTo>
                <a:lnTo>
                  <a:pt x="138" y="118"/>
                </a:lnTo>
                <a:lnTo>
                  <a:pt x="137" y="124"/>
                </a:lnTo>
                <a:lnTo>
                  <a:pt x="132" y="125"/>
                </a:lnTo>
                <a:lnTo>
                  <a:pt x="133" y="121"/>
                </a:lnTo>
                <a:lnTo>
                  <a:pt x="127" y="125"/>
                </a:lnTo>
                <a:lnTo>
                  <a:pt x="122" y="126"/>
                </a:lnTo>
                <a:lnTo>
                  <a:pt x="118" y="135"/>
                </a:lnTo>
                <a:lnTo>
                  <a:pt x="108" y="145"/>
                </a:lnTo>
                <a:lnTo>
                  <a:pt x="106" y="141"/>
                </a:lnTo>
                <a:lnTo>
                  <a:pt x="105" y="146"/>
                </a:lnTo>
                <a:lnTo>
                  <a:pt x="107" y="151"/>
                </a:lnTo>
                <a:lnTo>
                  <a:pt x="106" y="153"/>
                </a:lnTo>
                <a:lnTo>
                  <a:pt x="102" y="149"/>
                </a:lnTo>
                <a:lnTo>
                  <a:pt x="92" y="153"/>
                </a:lnTo>
                <a:lnTo>
                  <a:pt x="85" y="149"/>
                </a:lnTo>
                <a:lnTo>
                  <a:pt x="89" y="147"/>
                </a:lnTo>
                <a:lnTo>
                  <a:pt x="89" y="143"/>
                </a:lnTo>
                <a:lnTo>
                  <a:pt x="96" y="137"/>
                </a:lnTo>
                <a:lnTo>
                  <a:pt x="96" y="127"/>
                </a:lnTo>
                <a:lnTo>
                  <a:pt x="113" y="129"/>
                </a:lnTo>
                <a:lnTo>
                  <a:pt x="109" y="126"/>
                </a:lnTo>
                <a:lnTo>
                  <a:pt x="110" y="120"/>
                </a:lnTo>
                <a:lnTo>
                  <a:pt x="104" y="118"/>
                </a:lnTo>
                <a:lnTo>
                  <a:pt x="104" y="110"/>
                </a:lnTo>
                <a:lnTo>
                  <a:pt x="99" y="108"/>
                </a:lnTo>
                <a:lnTo>
                  <a:pt x="98" y="96"/>
                </a:lnTo>
                <a:lnTo>
                  <a:pt x="79" y="87"/>
                </a:lnTo>
                <a:lnTo>
                  <a:pt x="63" y="91"/>
                </a:lnTo>
                <a:lnTo>
                  <a:pt x="56" y="96"/>
                </a:lnTo>
                <a:lnTo>
                  <a:pt x="45" y="97"/>
                </a:lnTo>
                <a:lnTo>
                  <a:pt x="39" y="102"/>
                </a:lnTo>
                <a:lnTo>
                  <a:pt x="34" y="97"/>
                </a:lnTo>
                <a:lnTo>
                  <a:pt x="14" y="93"/>
                </a:lnTo>
                <a:lnTo>
                  <a:pt x="10" y="97"/>
                </a:lnTo>
                <a:lnTo>
                  <a:pt x="0" y="87"/>
                </a:lnTo>
                <a:lnTo>
                  <a:pt x="5" y="73"/>
                </a:lnTo>
                <a:lnTo>
                  <a:pt x="10" y="74"/>
                </a:lnTo>
                <a:lnTo>
                  <a:pt x="7" y="71"/>
                </a:lnTo>
                <a:lnTo>
                  <a:pt x="7" y="62"/>
                </a:lnTo>
                <a:lnTo>
                  <a:pt x="27" y="40"/>
                </a:lnTo>
                <a:lnTo>
                  <a:pt x="25" y="35"/>
                </a:lnTo>
                <a:lnTo>
                  <a:pt x="28" y="34"/>
                </a:lnTo>
                <a:lnTo>
                  <a:pt x="20" y="19"/>
                </a:lnTo>
                <a:lnTo>
                  <a:pt x="26" y="17"/>
                </a:lnTo>
                <a:lnTo>
                  <a:pt x="31" y="10"/>
                </a:lnTo>
                <a:lnTo>
                  <a:pt x="43" y="9"/>
                </a:lnTo>
                <a:lnTo>
                  <a:pt x="70" y="13"/>
                </a:lnTo>
                <a:lnTo>
                  <a:pt x="79" y="20"/>
                </a:lnTo>
                <a:lnTo>
                  <a:pt x="80" y="17"/>
                </a:lnTo>
                <a:lnTo>
                  <a:pt x="86" y="16"/>
                </a:lnTo>
                <a:lnTo>
                  <a:pt x="93" y="21"/>
                </a:lnTo>
                <a:lnTo>
                  <a:pt x="98" y="16"/>
                </a:lnTo>
                <a:lnTo>
                  <a:pt x="101" y="23"/>
                </a:lnTo>
                <a:lnTo>
                  <a:pt x="113" y="20"/>
                </a:lnTo>
                <a:lnTo>
                  <a:pt x="118" y="25"/>
                </a:lnTo>
                <a:lnTo>
                  <a:pt x="118" y="16"/>
                </a:lnTo>
                <a:lnTo>
                  <a:pt x="124" y="6"/>
                </a:lnTo>
                <a:lnTo>
                  <a:pt x="136" y="5"/>
                </a:lnTo>
                <a:lnTo>
                  <a:pt x="142" y="6"/>
                </a:lnTo>
                <a:lnTo>
                  <a:pt x="144" y="0"/>
                </a:lnTo>
                <a:lnTo>
                  <a:pt x="165" y="0"/>
                </a:lnTo>
                <a:lnTo>
                  <a:pt x="173" y="12"/>
                </a:lnTo>
                <a:lnTo>
                  <a:pt x="168" y="16"/>
                </a:lnTo>
                <a:lnTo>
                  <a:pt x="172" y="25"/>
                </a:lnTo>
                <a:lnTo>
                  <a:pt x="182" y="25"/>
                </a:lnTo>
                <a:lnTo>
                  <a:pt x="187" y="29"/>
                </a:lnTo>
                <a:lnTo>
                  <a:pt x="187" y="42"/>
                </a:lnTo>
                <a:lnTo>
                  <a:pt x="190" y="44"/>
                </a:lnTo>
                <a:lnTo>
                  <a:pt x="198" y="43"/>
                </a:lnTo>
                <a:lnTo>
                  <a:pt x="204" y="48"/>
                </a:lnTo>
                <a:lnTo>
                  <a:pt x="216" y="43"/>
                </a:lnTo>
                <a:lnTo>
                  <a:pt x="224" y="55"/>
                </a:lnTo>
                <a:lnTo>
                  <a:pt x="228" y="51"/>
                </a:lnTo>
                <a:lnTo>
                  <a:pt x="237" y="57"/>
                </a:lnTo>
                <a:lnTo>
                  <a:pt x="240" y="55"/>
                </a:lnTo>
                <a:lnTo>
                  <a:pt x="250" y="63"/>
                </a:lnTo>
                <a:lnTo>
                  <a:pt x="254" y="62"/>
                </a:lnTo>
                <a:lnTo>
                  <a:pt x="255" y="69"/>
                </a:lnTo>
                <a:lnTo>
                  <a:pt x="248" y="74"/>
                </a:lnTo>
                <a:lnTo>
                  <a:pt x="253" y="77"/>
                </a:lnTo>
                <a:lnTo>
                  <a:pt x="247" y="83"/>
                </a:lnTo>
                <a:lnTo>
                  <a:pt x="252" y="90"/>
                </a:lnTo>
                <a:lnTo>
                  <a:pt x="250" y="99"/>
                </a:lnTo>
                <a:lnTo>
                  <a:pt x="236" y="99"/>
                </a:lnTo>
                <a:lnTo>
                  <a:pt x="235" y="103"/>
                </a:lnTo>
                <a:lnTo>
                  <a:pt x="228" y="106"/>
                </a:lnTo>
                <a:lnTo>
                  <a:pt x="227" y="115"/>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08" name="Freeform 105"/>
          <p:cNvSpPr>
            <a:spLocks/>
          </p:cNvSpPr>
          <p:nvPr/>
        </p:nvSpPr>
        <p:spPr bwMode="auto">
          <a:xfrm>
            <a:off x="4676828" y="3346116"/>
            <a:ext cx="90487" cy="71438"/>
          </a:xfrm>
          <a:custGeom>
            <a:avLst/>
            <a:gdLst>
              <a:gd name="T0" fmla="*/ 0 w 55"/>
              <a:gd name="T1" fmla="*/ 2147483647 h 43"/>
              <a:gd name="T2" fmla="*/ 2147483647 w 55"/>
              <a:gd name="T3" fmla="*/ 2147483647 h 43"/>
              <a:gd name="T4" fmla="*/ 2147483647 w 55"/>
              <a:gd name="T5" fmla="*/ 2147483647 h 43"/>
              <a:gd name="T6" fmla="*/ 2147483647 w 55"/>
              <a:gd name="T7" fmla="*/ 2147483647 h 43"/>
              <a:gd name="T8" fmla="*/ 2147483647 w 55"/>
              <a:gd name="T9" fmla="*/ 2147483647 h 43"/>
              <a:gd name="T10" fmla="*/ 2147483647 w 55"/>
              <a:gd name="T11" fmla="*/ 2147483647 h 43"/>
              <a:gd name="T12" fmla="*/ 2147483647 w 55"/>
              <a:gd name="T13" fmla="*/ 2147483647 h 43"/>
              <a:gd name="T14" fmla="*/ 2147483647 w 55"/>
              <a:gd name="T15" fmla="*/ 0 h 43"/>
              <a:gd name="T16" fmla="*/ 2147483647 w 55"/>
              <a:gd name="T17" fmla="*/ 2147483647 h 43"/>
              <a:gd name="T18" fmla="*/ 2147483647 w 55"/>
              <a:gd name="T19" fmla="*/ 2147483647 h 43"/>
              <a:gd name="T20" fmla="*/ 2147483647 w 55"/>
              <a:gd name="T21" fmla="*/ 2147483647 h 43"/>
              <a:gd name="T22" fmla="*/ 2147483647 w 55"/>
              <a:gd name="T23" fmla="*/ 2147483647 h 43"/>
              <a:gd name="T24" fmla="*/ 2147483647 w 55"/>
              <a:gd name="T25" fmla="*/ 2147483647 h 43"/>
              <a:gd name="T26" fmla="*/ 2147483647 w 55"/>
              <a:gd name="T27" fmla="*/ 2147483647 h 43"/>
              <a:gd name="T28" fmla="*/ 2147483647 w 55"/>
              <a:gd name="T29" fmla="*/ 2147483647 h 43"/>
              <a:gd name="T30" fmla="*/ 2147483647 w 55"/>
              <a:gd name="T31" fmla="*/ 2147483647 h 43"/>
              <a:gd name="T32" fmla="*/ 2147483647 w 55"/>
              <a:gd name="T33" fmla="*/ 2147483647 h 43"/>
              <a:gd name="T34" fmla="*/ 2147483647 w 55"/>
              <a:gd name="T35" fmla="*/ 2147483647 h 43"/>
              <a:gd name="T36" fmla="*/ 2147483647 w 55"/>
              <a:gd name="T37" fmla="*/ 2147483647 h 43"/>
              <a:gd name="T38" fmla="*/ 2147483647 w 55"/>
              <a:gd name="T39" fmla="*/ 2147483647 h 43"/>
              <a:gd name="T40" fmla="*/ 2147483647 w 55"/>
              <a:gd name="T41" fmla="*/ 2147483647 h 43"/>
              <a:gd name="T42" fmla="*/ 2147483647 w 55"/>
              <a:gd name="T43" fmla="*/ 2147483647 h 43"/>
              <a:gd name="T44" fmla="*/ 2147483647 w 55"/>
              <a:gd name="T45" fmla="*/ 2147483647 h 43"/>
              <a:gd name="T46" fmla="*/ 2147483647 w 55"/>
              <a:gd name="T47" fmla="*/ 2147483647 h 43"/>
              <a:gd name="T48" fmla="*/ 2147483647 w 55"/>
              <a:gd name="T49" fmla="*/ 2147483647 h 43"/>
              <a:gd name="T50" fmla="*/ 2147483647 w 55"/>
              <a:gd name="T51" fmla="*/ 2147483647 h 43"/>
              <a:gd name="T52" fmla="*/ 2147483647 w 55"/>
              <a:gd name="T53" fmla="*/ 2147483647 h 43"/>
              <a:gd name="T54" fmla="*/ 2147483647 w 55"/>
              <a:gd name="T55" fmla="*/ 2147483647 h 43"/>
              <a:gd name="T56" fmla="*/ 0 w 55"/>
              <a:gd name="T57" fmla="*/ 2147483647 h 4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 h="43">
                <a:moveTo>
                  <a:pt x="0" y="9"/>
                </a:moveTo>
                <a:lnTo>
                  <a:pt x="13" y="2"/>
                </a:lnTo>
                <a:lnTo>
                  <a:pt x="13" y="5"/>
                </a:lnTo>
                <a:lnTo>
                  <a:pt x="20" y="6"/>
                </a:lnTo>
                <a:lnTo>
                  <a:pt x="25" y="3"/>
                </a:lnTo>
                <a:lnTo>
                  <a:pt x="26" y="4"/>
                </a:lnTo>
                <a:lnTo>
                  <a:pt x="25" y="2"/>
                </a:lnTo>
                <a:lnTo>
                  <a:pt x="36" y="0"/>
                </a:lnTo>
                <a:lnTo>
                  <a:pt x="39" y="5"/>
                </a:lnTo>
                <a:lnTo>
                  <a:pt x="48" y="7"/>
                </a:lnTo>
                <a:lnTo>
                  <a:pt x="44" y="14"/>
                </a:lnTo>
                <a:lnTo>
                  <a:pt x="50" y="16"/>
                </a:lnTo>
                <a:lnTo>
                  <a:pt x="53" y="19"/>
                </a:lnTo>
                <a:lnTo>
                  <a:pt x="55" y="26"/>
                </a:lnTo>
                <a:lnTo>
                  <a:pt x="52" y="30"/>
                </a:lnTo>
                <a:lnTo>
                  <a:pt x="49" y="29"/>
                </a:lnTo>
                <a:lnTo>
                  <a:pt x="46" y="35"/>
                </a:lnTo>
                <a:lnTo>
                  <a:pt x="48" y="40"/>
                </a:lnTo>
                <a:lnTo>
                  <a:pt x="47" y="43"/>
                </a:lnTo>
                <a:lnTo>
                  <a:pt x="42" y="43"/>
                </a:lnTo>
                <a:lnTo>
                  <a:pt x="34" y="37"/>
                </a:lnTo>
                <a:lnTo>
                  <a:pt x="33" y="29"/>
                </a:lnTo>
                <a:lnTo>
                  <a:pt x="29" y="34"/>
                </a:lnTo>
                <a:lnTo>
                  <a:pt x="23" y="33"/>
                </a:lnTo>
                <a:lnTo>
                  <a:pt x="23" y="27"/>
                </a:lnTo>
                <a:lnTo>
                  <a:pt x="11" y="22"/>
                </a:lnTo>
                <a:lnTo>
                  <a:pt x="10" y="15"/>
                </a:lnTo>
                <a:lnTo>
                  <a:pt x="2" y="15"/>
                </a:lnTo>
                <a:lnTo>
                  <a:pt x="0" y="9"/>
                </a:lnTo>
                <a:close/>
              </a:path>
            </a:pathLst>
          </a:custGeom>
          <a:solidFill>
            <a:srgbClr val="2B5885"/>
          </a:solidFill>
          <a:ln w="9525"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defRPr/>
            </a:pPr>
            <a:endParaRPr lang="en-US">
              <a:solidFill>
                <a:srgbClr val="000000"/>
              </a:solidFill>
            </a:endParaRPr>
          </a:p>
        </p:txBody>
      </p:sp>
      <p:sp>
        <p:nvSpPr>
          <p:cNvPr id="109" name="Freeform 106"/>
          <p:cNvSpPr>
            <a:spLocks noEditPoints="1"/>
          </p:cNvSpPr>
          <p:nvPr/>
        </p:nvSpPr>
        <p:spPr bwMode="auto">
          <a:xfrm>
            <a:off x="4935589" y="3520741"/>
            <a:ext cx="134938" cy="133350"/>
          </a:xfrm>
          <a:custGeom>
            <a:avLst/>
            <a:gdLst>
              <a:gd name="T0" fmla="*/ 2147483647 w 82"/>
              <a:gd name="T1" fmla="*/ 2147483647 h 81"/>
              <a:gd name="T2" fmla="*/ 2147483647 w 82"/>
              <a:gd name="T3" fmla="*/ 2147483647 h 81"/>
              <a:gd name="T4" fmla="*/ 2147483647 w 82"/>
              <a:gd name="T5" fmla="*/ 2147483647 h 81"/>
              <a:gd name="T6" fmla="*/ 2147483647 w 82"/>
              <a:gd name="T7" fmla="*/ 2147483647 h 81"/>
              <a:gd name="T8" fmla="*/ 2147483647 w 82"/>
              <a:gd name="T9" fmla="*/ 2147483647 h 81"/>
              <a:gd name="T10" fmla="*/ 2147483647 w 82"/>
              <a:gd name="T11" fmla="*/ 2147483647 h 81"/>
              <a:gd name="T12" fmla="*/ 2147483647 w 82"/>
              <a:gd name="T13" fmla="*/ 2147483647 h 81"/>
              <a:gd name="T14" fmla="*/ 2147483647 w 82"/>
              <a:gd name="T15" fmla="*/ 2147483647 h 81"/>
              <a:gd name="T16" fmla="*/ 2147483647 w 82"/>
              <a:gd name="T17" fmla="*/ 2147483647 h 81"/>
              <a:gd name="T18" fmla="*/ 2147483647 w 82"/>
              <a:gd name="T19" fmla="*/ 2147483647 h 81"/>
              <a:gd name="T20" fmla="*/ 2147483647 w 82"/>
              <a:gd name="T21" fmla="*/ 2147483647 h 81"/>
              <a:gd name="T22" fmla="*/ 2147483647 w 82"/>
              <a:gd name="T23" fmla="*/ 2147483647 h 81"/>
              <a:gd name="T24" fmla="*/ 2147483647 w 82"/>
              <a:gd name="T25" fmla="*/ 2147483647 h 81"/>
              <a:gd name="T26" fmla="*/ 2147483647 w 82"/>
              <a:gd name="T27" fmla="*/ 2147483647 h 81"/>
              <a:gd name="T28" fmla="*/ 2147483647 w 82"/>
              <a:gd name="T29" fmla="*/ 2147483647 h 81"/>
              <a:gd name="T30" fmla="*/ 2147483647 w 82"/>
              <a:gd name="T31" fmla="*/ 2147483647 h 81"/>
              <a:gd name="T32" fmla="*/ 2147483647 w 82"/>
              <a:gd name="T33" fmla="*/ 2147483647 h 81"/>
              <a:gd name="T34" fmla="*/ 2147483647 w 82"/>
              <a:gd name="T35" fmla="*/ 2147483647 h 81"/>
              <a:gd name="T36" fmla="*/ 2147483647 w 82"/>
              <a:gd name="T37" fmla="*/ 2147483647 h 81"/>
              <a:gd name="T38" fmla="*/ 2147483647 w 82"/>
              <a:gd name="T39" fmla="*/ 2147483647 h 81"/>
              <a:gd name="T40" fmla="*/ 2147483647 w 82"/>
              <a:gd name="T41" fmla="*/ 2147483647 h 81"/>
              <a:gd name="T42" fmla="*/ 2147483647 w 82"/>
              <a:gd name="T43" fmla="*/ 2147483647 h 81"/>
              <a:gd name="T44" fmla="*/ 2147483647 w 82"/>
              <a:gd name="T45" fmla="*/ 2147483647 h 81"/>
              <a:gd name="T46" fmla="*/ 2147483647 w 82"/>
              <a:gd name="T47" fmla="*/ 2147483647 h 81"/>
              <a:gd name="T48" fmla="*/ 0 w 82"/>
              <a:gd name="T49" fmla="*/ 2147483647 h 81"/>
              <a:gd name="T50" fmla="*/ 0 w 82"/>
              <a:gd name="T51" fmla="*/ 2147483647 h 81"/>
              <a:gd name="T52" fmla="*/ 2147483647 w 82"/>
              <a:gd name="T53" fmla="*/ 2147483647 h 81"/>
              <a:gd name="T54" fmla="*/ 2147483647 w 82"/>
              <a:gd name="T55" fmla="*/ 2147483647 h 81"/>
              <a:gd name="T56" fmla="*/ 2147483647 w 82"/>
              <a:gd name="T57" fmla="*/ 2147483647 h 81"/>
              <a:gd name="T58" fmla="*/ 2147483647 w 82"/>
              <a:gd name="T59" fmla="*/ 2147483647 h 81"/>
              <a:gd name="T60" fmla="*/ 2147483647 w 82"/>
              <a:gd name="T61" fmla="*/ 2147483647 h 81"/>
              <a:gd name="T62" fmla="*/ 2147483647 w 82"/>
              <a:gd name="T63" fmla="*/ 2147483647 h 81"/>
              <a:gd name="T64" fmla="*/ 2147483647 w 82"/>
              <a:gd name="T65" fmla="*/ 2147483647 h 81"/>
              <a:gd name="T66" fmla="*/ 2147483647 w 82"/>
              <a:gd name="T67" fmla="*/ 0 h 81"/>
              <a:gd name="T68" fmla="*/ 2147483647 w 82"/>
              <a:gd name="T69" fmla="*/ 2147483647 h 81"/>
              <a:gd name="T70" fmla="*/ 2147483647 w 82"/>
              <a:gd name="T71" fmla="*/ 2147483647 h 81"/>
              <a:gd name="T72" fmla="*/ 2147483647 w 82"/>
              <a:gd name="T73" fmla="*/ 2147483647 h 81"/>
              <a:gd name="T74" fmla="*/ 2147483647 w 82"/>
              <a:gd name="T75" fmla="*/ 2147483647 h 81"/>
              <a:gd name="T76" fmla="*/ 2147483647 w 82"/>
              <a:gd name="T77" fmla="*/ 2147483647 h 81"/>
              <a:gd name="T78" fmla="*/ 2147483647 w 82"/>
              <a:gd name="T79" fmla="*/ 2147483647 h 81"/>
              <a:gd name="T80" fmla="*/ 2147483647 w 82"/>
              <a:gd name="T81" fmla="*/ 2147483647 h 81"/>
              <a:gd name="T82" fmla="*/ 2147483647 w 82"/>
              <a:gd name="T83" fmla="*/ 2147483647 h 81"/>
              <a:gd name="T84" fmla="*/ 2147483647 w 82"/>
              <a:gd name="T85" fmla="*/ 2147483647 h 81"/>
              <a:gd name="T86" fmla="*/ 2147483647 w 82"/>
              <a:gd name="T87" fmla="*/ 2147483647 h 81"/>
              <a:gd name="T88" fmla="*/ 2147483647 w 82"/>
              <a:gd name="T89" fmla="*/ 2147483647 h 81"/>
              <a:gd name="T90" fmla="*/ 2147483647 w 82"/>
              <a:gd name="T91" fmla="*/ 2147483647 h 81"/>
              <a:gd name="T92" fmla="*/ 2147483647 w 82"/>
              <a:gd name="T93" fmla="*/ 2147483647 h 81"/>
              <a:gd name="T94" fmla="*/ 2147483647 w 82"/>
              <a:gd name="T95" fmla="*/ 2147483647 h 81"/>
              <a:gd name="T96" fmla="*/ 2147483647 w 82"/>
              <a:gd name="T97" fmla="*/ 2147483647 h 81"/>
              <a:gd name="T98" fmla="*/ 2147483647 w 82"/>
              <a:gd name="T99" fmla="*/ 2147483647 h 81"/>
              <a:gd name="T100" fmla="*/ 2147483647 w 82"/>
              <a:gd name="T101" fmla="*/ 2147483647 h 81"/>
              <a:gd name="T102" fmla="*/ 2147483647 w 82"/>
              <a:gd name="T103" fmla="*/ 2147483647 h 81"/>
              <a:gd name="T104" fmla="*/ 2147483647 w 82"/>
              <a:gd name="T105" fmla="*/ 2147483647 h 81"/>
              <a:gd name="T106" fmla="*/ 2147483647 w 82"/>
              <a:gd name="T107" fmla="*/ 2147483647 h 81"/>
              <a:gd name="T108" fmla="*/ 2147483647 w 82"/>
              <a:gd name="T109" fmla="*/ 2147483647 h 81"/>
              <a:gd name="T110" fmla="*/ 2147483647 w 82"/>
              <a:gd name="T111" fmla="*/ 2147483647 h 81"/>
              <a:gd name="T112" fmla="*/ 2147483647 w 82"/>
              <a:gd name="T113" fmla="*/ 2147483647 h 81"/>
              <a:gd name="T114" fmla="*/ 2147483647 w 82"/>
              <a:gd name="T115" fmla="*/ 2147483647 h 81"/>
              <a:gd name="T116" fmla="*/ 2147483647 w 82"/>
              <a:gd name="T117" fmla="*/ 2147483647 h 81"/>
              <a:gd name="T118" fmla="*/ 2147483647 w 82"/>
              <a:gd name="T119" fmla="*/ 2147483647 h 81"/>
              <a:gd name="T120" fmla="*/ 2147483647 w 82"/>
              <a:gd name="T121" fmla="*/ 2147483647 h 81"/>
              <a:gd name="T122" fmla="*/ 2147483647 w 82"/>
              <a:gd name="T123" fmla="*/ 2147483647 h 81"/>
              <a:gd name="T124" fmla="*/ 2147483647 w 82"/>
              <a:gd name="T125" fmla="*/ 2147483647 h 8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2" h="81">
                <a:moveTo>
                  <a:pt x="77" y="34"/>
                </a:moveTo>
                <a:lnTo>
                  <a:pt x="72" y="30"/>
                </a:lnTo>
                <a:lnTo>
                  <a:pt x="61" y="31"/>
                </a:lnTo>
                <a:lnTo>
                  <a:pt x="47" y="26"/>
                </a:lnTo>
                <a:lnTo>
                  <a:pt x="42" y="27"/>
                </a:lnTo>
                <a:lnTo>
                  <a:pt x="38" y="31"/>
                </a:lnTo>
                <a:lnTo>
                  <a:pt x="35" y="27"/>
                </a:lnTo>
                <a:lnTo>
                  <a:pt x="31" y="28"/>
                </a:lnTo>
                <a:lnTo>
                  <a:pt x="31" y="35"/>
                </a:lnTo>
                <a:lnTo>
                  <a:pt x="36" y="42"/>
                </a:lnTo>
                <a:lnTo>
                  <a:pt x="36" y="47"/>
                </a:lnTo>
                <a:lnTo>
                  <a:pt x="52" y="62"/>
                </a:lnTo>
                <a:lnTo>
                  <a:pt x="58" y="70"/>
                </a:lnTo>
                <a:lnTo>
                  <a:pt x="57" y="72"/>
                </a:lnTo>
                <a:lnTo>
                  <a:pt x="47" y="63"/>
                </a:lnTo>
                <a:lnTo>
                  <a:pt x="34" y="61"/>
                </a:lnTo>
                <a:lnTo>
                  <a:pt x="33" y="57"/>
                </a:lnTo>
                <a:lnTo>
                  <a:pt x="22" y="47"/>
                </a:lnTo>
                <a:lnTo>
                  <a:pt x="28" y="46"/>
                </a:lnTo>
                <a:lnTo>
                  <a:pt x="20" y="40"/>
                </a:lnTo>
                <a:lnTo>
                  <a:pt x="18" y="29"/>
                </a:lnTo>
                <a:lnTo>
                  <a:pt x="13" y="25"/>
                </a:lnTo>
                <a:lnTo>
                  <a:pt x="10" y="24"/>
                </a:lnTo>
                <a:lnTo>
                  <a:pt x="5" y="36"/>
                </a:lnTo>
                <a:lnTo>
                  <a:pt x="0" y="28"/>
                </a:lnTo>
                <a:lnTo>
                  <a:pt x="0" y="22"/>
                </a:lnTo>
                <a:lnTo>
                  <a:pt x="12" y="22"/>
                </a:lnTo>
                <a:lnTo>
                  <a:pt x="14" y="18"/>
                </a:lnTo>
                <a:lnTo>
                  <a:pt x="17" y="22"/>
                </a:lnTo>
                <a:lnTo>
                  <a:pt x="23" y="23"/>
                </a:lnTo>
                <a:lnTo>
                  <a:pt x="24" y="16"/>
                </a:lnTo>
                <a:lnTo>
                  <a:pt x="30" y="15"/>
                </a:lnTo>
                <a:lnTo>
                  <a:pt x="29" y="7"/>
                </a:lnTo>
                <a:lnTo>
                  <a:pt x="38" y="0"/>
                </a:lnTo>
                <a:lnTo>
                  <a:pt x="43" y="1"/>
                </a:lnTo>
                <a:lnTo>
                  <a:pt x="58" y="15"/>
                </a:lnTo>
                <a:lnTo>
                  <a:pt x="68" y="16"/>
                </a:lnTo>
                <a:lnTo>
                  <a:pt x="74" y="13"/>
                </a:lnTo>
                <a:lnTo>
                  <a:pt x="76" y="16"/>
                </a:lnTo>
                <a:lnTo>
                  <a:pt x="76" y="20"/>
                </a:lnTo>
                <a:lnTo>
                  <a:pt x="78" y="21"/>
                </a:lnTo>
                <a:lnTo>
                  <a:pt x="77" y="24"/>
                </a:lnTo>
                <a:lnTo>
                  <a:pt x="82" y="27"/>
                </a:lnTo>
                <a:lnTo>
                  <a:pt x="79" y="27"/>
                </a:lnTo>
                <a:lnTo>
                  <a:pt x="77" y="34"/>
                </a:lnTo>
                <a:close/>
                <a:moveTo>
                  <a:pt x="16" y="33"/>
                </a:moveTo>
                <a:lnTo>
                  <a:pt x="12" y="30"/>
                </a:lnTo>
                <a:lnTo>
                  <a:pt x="13" y="27"/>
                </a:lnTo>
                <a:lnTo>
                  <a:pt x="16" y="33"/>
                </a:lnTo>
                <a:close/>
                <a:moveTo>
                  <a:pt x="44" y="66"/>
                </a:moveTo>
                <a:lnTo>
                  <a:pt x="40" y="64"/>
                </a:lnTo>
                <a:lnTo>
                  <a:pt x="45" y="64"/>
                </a:lnTo>
                <a:lnTo>
                  <a:pt x="47" y="65"/>
                </a:lnTo>
                <a:lnTo>
                  <a:pt x="44" y="66"/>
                </a:lnTo>
                <a:close/>
                <a:moveTo>
                  <a:pt x="70" y="81"/>
                </a:moveTo>
                <a:lnTo>
                  <a:pt x="48" y="71"/>
                </a:lnTo>
                <a:lnTo>
                  <a:pt x="58" y="73"/>
                </a:lnTo>
                <a:lnTo>
                  <a:pt x="69" y="79"/>
                </a:lnTo>
                <a:lnTo>
                  <a:pt x="70" y="81"/>
                </a:lnTo>
                <a:close/>
                <a:moveTo>
                  <a:pt x="47" y="73"/>
                </a:moveTo>
                <a:lnTo>
                  <a:pt x="44" y="71"/>
                </a:lnTo>
                <a:lnTo>
                  <a:pt x="51" y="72"/>
                </a:lnTo>
                <a:lnTo>
                  <a:pt x="47" y="73"/>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10" name="Freeform 107"/>
          <p:cNvSpPr>
            <a:spLocks noEditPoints="1"/>
          </p:cNvSpPr>
          <p:nvPr/>
        </p:nvSpPr>
        <p:spPr bwMode="auto">
          <a:xfrm>
            <a:off x="4200578" y="3612817"/>
            <a:ext cx="517525" cy="461963"/>
          </a:xfrm>
          <a:custGeom>
            <a:avLst/>
            <a:gdLst>
              <a:gd name="T0" fmla="*/ 2147483647 w 315"/>
              <a:gd name="T1" fmla="*/ 2147483647 h 281"/>
              <a:gd name="T2" fmla="*/ 2147483647 w 315"/>
              <a:gd name="T3" fmla="*/ 2147483647 h 281"/>
              <a:gd name="T4" fmla="*/ 2147483647 w 315"/>
              <a:gd name="T5" fmla="*/ 2147483647 h 281"/>
              <a:gd name="T6" fmla="*/ 2147483647 w 315"/>
              <a:gd name="T7" fmla="*/ 2147483647 h 281"/>
              <a:gd name="T8" fmla="*/ 2147483647 w 315"/>
              <a:gd name="T9" fmla="*/ 2147483647 h 281"/>
              <a:gd name="T10" fmla="*/ 2147483647 w 315"/>
              <a:gd name="T11" fmla="*/ 2147483647 h 281"/>
              <a:gd name="T12" fmla="*/ 2147483647 w 315"/>
              <a:gd name="T13" fmla="*/ 2147483647 h 281"/>
              <a:gd name="T14" fmla="*/ 2147483647 w 315"/>
              <a:gd name="T15" fmla="*/ 2147483647 h 281"/>
              <a:gd name="T16" fmla="*/ 2147483647 w 315"/>
              <a:gd name="T17" fmla="*/ 2147483647 h 281"/>
              <a:gd name="T18" fmla="*/ 2147483647 w 315"/>
              <a:gd name="T19" fmla="*/ 2147483647 h 281"/>
              <a:gd name="T20" fmla="*/ 2147483647 w 315"/>
              <a:gd name="T21" fmla="*/ 2147483647 h 281"/>
              <a:gd name="T22" fmla="*/ 2147483647 w 315"/>
              <a:gd name="T23" fmla="*/ 2147483647 h 281"/>
              <a:gd name="T24" fmla="*/ 2147483647 w 315"/>
              <a:gd name="T25" fmla="*/ 2147483647 h 281"/>
              <a:gd name="T26" fmla="*/ 2147483647 w 315"/>
              <a:gd name="T27" fmla="*/ 2147483647 h 281"/>
              <a:gd name="T28" fmla="*/ 2147483647 w 315"/>
              <a:gd name="T29" fmla="*/ 2147483647 h 281"/>
              <a:gd name="T30" fmla="*/ 2147483647 w 315"/>
              <a:gd name="T31" fmla="*/ 2147483647 h 281"/>
              <a:gd name="T32" fmla="*/ 2147483647 w 315"/>
              <a:gd name="T33" fmla="*/ 2147483647 h 281"/>
              <a:gd name="T34" fmla="*/ 2147483647 w 315"/>
              <a:gd name="T35" fmla="*/ 2147483647 h 281"/>
              <a:gd name="T36" fmla="*/ 2147483647 w 315"/>
              <a:gd name="T37" fmla="*/ 2147483647 h 281"/>
              <a:gd name="T38" fmla="*/ 2147483647 w 315"/>
              <a:gd name="T39" fmla="*/ 2147483647 h 281"/>
              <a:gd name="T40" fmla="*/ 2147483647 w 315"/>
              <a:gd name="T41" fmla="*/ 2147483647 h 281"/>
              <a:gd name="T42" fmla="*/ 2147483647 w 315"/>
              <a:gd name="T43" fmla="*/ 2147483647 h 281"/>
              <a:gd name="T44" fmla="*/ 2147483647 w 315"/>
              <a:gd name="T45" fmla="*/ 2147483647 h 281"/>
              <a:gd name="T46" fmla="*/ 2147483647 w 315"/>
              <a:gd name="T47" fmla="*/ 2147483647 h 281"/>
              <a:gd name="T48" fmla="*/ 2147483647 w 315"/>
              <a:gd name="T49" fmla="*/ 2147483647 h 281"/>
              <a:gd name="T50" fmla="*/ 2147483647 w 315"/>
              <a:gd name="T51" fmla="*/ 2147483647 h 281"/>
              <a:gd name="T52" fmla="*/ 2147483647 w 315"/>
              <a:gd name="T53" fmla="*/ 2147483647 h 281"/>
              <a:gd name="T54" fmla="*/ 2147483647 w 315"/>
              <a:gd name="T55" fmla="*/ 2147483647 h 281"/>
              <a:gd name="T56" fmla="*/ 2147483647 w 315"/>
              <a:gd name="T57" fmla="*/ 2147483647 h 281"/>
              <a:gd name="T58" fmla="*/ 2147483647 w 315"/>
              <a:gd name="T59" fmla="*/ 2147483647 h 281"/>
              <a:gd name="T60" fmla="*/ 2147483647 w 315"/>
              <a:gd name="T61" fmla="*/ 2147483647 h 281"/>
              <a:gd name="T62" fmla="*/ 2147483647 w 315"/>
              <a:gd name="T63" fmla="*/ 2147483647 h 281"/>
              <a:gd name="T64" fmla="*/ 2147483647 w 315"/>
              <a:gd name="T65" fmla="*/ 2147483647 h 281"/>
              <a:gd name="T66" fmla="*/ 2147483647 w 315"/>
              <a:gd name="T67" fmla="*/ 2147483647 h 281"/>
              <a:gd name="T68" fmla="*/ 2147483647 w 315"/>
              <a:gd name="T69" fmla="*/ 0 h 281"/>
              <a:gd name="T70" fmla="*/ 2147483647 w 315"/>
              <a:gd name="T71" fmla="*/ 2147483647 h 281"/>
              <a:gd name="T72" fmla="*/ 2147483647 w 315"/>
              <a:gd name="T73" fmla="*/ 2147483647 h 281"/>
              <a:gd name="T74" fmla="*/ 2147483647 w 315"/>
              <a:gd name="T75" fmla="*/ 2147483647 h 281"/>
              <a:gd name="T76" fmla="*/ 2147483647 w 315"/>
              <a:gd name="T77" fmla="*/ 2147483647 h 281"/>
              <a:gd name="T78" fmla="*/ 2147483647 w 315"/>
              <a:gd name="T79" fmla="*/ 2147483647 h 281"/>
              <a:gd name="T80" fmla="*/ 2147483647 w 315"/>
              <a:gd name="T81" fmla="*/ 2147483647 h 281"/>
              <a:gd name="T82" fmla="*/ 2147483647 w 315"/>
              <a:gd name="T83" fmla="*/ 2147483647 h 281"/>
              <a:gd name="T84" fmla="*/ 2147483647 w 315"/>
              <a:gd name="T85" fmla="*/ 2147483647 h 28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5" h="281">
                <a:moveTo>
                  <a:pt x="315" y="75"/>
                </a:moveTo>
                <a:lnTo>
                  <a:pt x="308" y="71"/>
                </a:lnTo>
                <a:lnTo>
                  <a:pt x="313" y="70"/>
                </a:lnTo>
                <a:lnTo>
                  <a:pt x="315" y="75"/>
                </a:lnTo>
                <a:close/>
                <a:moveTo>
                  <a:pt x="289" y="80"/>
                </a:moveTo>
                <a:lnTo>
                  <a:pt x="297" y="73"/>
                </a:lnTo>
                <a:lnTo>
                  <a:pt x="304" y="77"/>
                </a:lnTo>
                <a:lnTo>
                  <a:pt x="298" y="85"/>
                </a:lnTo>
                <a:lnTo>
                  <a:pt x="293" y="80"/>
                </a:lnTo>
                <a:lnTo>
                  <a:pt x="289" y="80"/>
                </a:lnTo>
                <a:close/>
                <a:moveTo>
                  <a:pt x="274" y="93"/>
                </a:moveTo>
                <a:lnTo>
                  <a:pt x="272" y="92"/>
                </a:lnTo>
                <a:lnTo>
                  <a:pt x="273" y="89"/>
                </a:lnTo>
                <a:lnTo>
                  <a:pt x="277" y="88"/>
                </a:lnTo>
                <a:lnTo>
                  <a:pt x="274" y="93"/>
                </a:lnTo>
                <a:close/>
                <a:moveTo>
                  <a:pt x="59" y="263"/>
                </a:moveTo>
                <a:lnTo>
                  <a:pt x="59" y="259"/>
                </a:lnTo>
                <a:lnTo>
                  <a:pt x="64" y="256"/>
                </a:lnTo>
                <a:lnTo>
                  <a:pt x="63" y="260"/>
                </a:lnTo>
                <a:lnTo>
                  <a:pt x="59" y="263"/>
                </a:lnTo>
                <a:close/>
                <a:moveTo>
                  <a:pt x="3" y="267"/>
                </a:moveTo>
                <a:lnTo>
                  <a:pt x="0" y="264"/>
                </a:lnTo>
                <a:lnTo>
                  <a:pt x="1" y="263"/>
                </a:lnTo>
                <a:lnTo>
                  <a:pt x="4" y="264"/>
                </a:lnTo>
                <a:lnTo>
                  <a:pt x="3" y="267"/>
                </a:lnTo>
                <a:close/>
                <a:moveTo>
                  <a:pt x="51" y="275"/>
                </a:moveTo>
                <a:lnTo>
                  <a:pt x="50" y="275"/>
                </a:lnTo>
                <a:lnTo>
                  <a:pt x="58" y="264"/>
                </a:lnTo>
                <a:lnTo>
                  <a:pt x="57" y="272"/>
                </a:lnTo>
                <a:lnTo>
                  <a:pt x="51" y="275"/>
                </a:lnTo>
                <a:close/>
                <a:moveTo>
                  <a:pt x="19" y="277"/>
                </a:moveTo>
                <a:lnTo>
                  <a:pt x="15" y="271"/>
                </a:lnTo>
                <a:lnTo>
                  <a:pt x="26" y="267"/>
                </a:lnTo>
                <a:lnTo>
                  <a:pt x="19" y="277"/>
                </a:lnTo>
                <a:close/>
                <a:moveTo>
                  <a:pt x="10" y="276"/>
                </a:moveTo>
                <a:lnTo>
                  <a:pt x="10" y="273"/>
                </a:lnTo>
                <a:lnTo>
                  <a:pt x="13" y="274"/>
                </a:lnTo>
                <a:lnTo>
                  <a:pt x="10" y="276"/>
                </a:lnTo>
                <a:close/>
                <a:moveTo>
                  <a:pt x="34" y="281"/>
                </a:moveTo>
                <a:lnTo>
                  <a:pt x="31" y="277"/>
                </a:lnTo>
                <a:lnTo>
                  <a:pt x="32" y="274"/>
                </a:lnTo>
                <a:lnTo>
                  <a:pt x="37" y="276"/>
                </a:lnTo>
                <a:lnTo>
                  <a:pt x="34" y="281"/>
                </a:lnTo>
                <a:close/>
                <a:moveTo>
                  <a:pt x="300" y="25"/>
                </a:moveTo>
                <a:lnTo>
                  <a:pt x="301" y="28"/>
                </a:lnTo>
                <a:lnTo>
                  <a:pt x="299" y="30"/>
                </a:lnTo>
                <a:lnTo>
                  <a:pt x="300" y="36"/>
                </a:lnTo>
                <a:lnTo>
                  <a:pt x="285" y="47"/>
                </a:lnTo>
                <a:lnTo>
                  <a:pt x="269" y="52"/>
                </a:lnTo>
                <a:lnTo>
                  <a:pt x="264" y="57"/>
                </a:lnTo>
                <a:lnTo>
                  <a:pt x="267" y="58"/>
                </a:lnTo>
                <a:lnTo>
                  <a:pt x="263" y="60"/>
                </a:lnTo>
                <a:lnTo>
                  <a:pt x="255" y="70"/>
                </a:lnTo>
                <a:lnTo>
                  <a:pt x="250" y="81"/>
                </a:lnTo>
                <a:lnTo>
                  <a:pt x="252" y="90"/>
                </a:lnTo>
                <a:lnTo>
                  <a:pt x="258" y="95"/>
                </a:lnTo>
                <a:lnTo>
                  <a:pt x="247" y="102"/>
                </a:lnTo>
                <a:lnTo>
                  <a:pt x="243" y="112"/>
                </a:lnTo>
                <a:lnTo>
                  <a:pt x="244" y="115"/>
                </a:lnTo>
                <a:lnTo>
                  <a:pt x="236" y="115"/>
                </a:lnTo>
                <a:lnTo>
                  <a:pt x="231" y="119"/>
                </a:lnTo>
                <a:lnTo>
                  <a:pt x="225" y="130"/>
                </a:lnTo>
                <a:lnTo>
                  <a:pt x="221" y="128"/>
                </a:lnTo>
                <a:lnTo>
                  <a:pt x="216" y="131"/>
                </a:lnTo>
                <a:lnTo>
                  <a:pt x="192" y="130"/>
                </a:lnTo>
                <a:lnTo>
                  <a:pt x="189" y="134"/>
                </a:lnTo>
                <a:lnTo>
                  <a:pt x="182" y="135"/>
                </a:lnTo>
                <a:lnTo>
                  <a:pt x="179" y="140"/>
                </a:lnTo>
                <a:lnTo>
                  <a:pt x="175" y="143"/>
                </a:lnTo>
                <a:lnTo>
                  <a:pt x="169" y="140"/>
                </a:lnTo>
                <a:lnTo>
                  <a:pt x="164" y="131"/>
                </a:lnTo>
                <a:lnTo>
                  <a:pt x="165" y="128"/>
                </a:lnTo>
                <a:lnTo>
                  <a:pt x="156" y="122"/>
                </a:lnTo>
                <a:lnTo>
                  <a:pt x="149" y="121"/>
                </a:lnTo>
                <a:lnTo>
                  <a:pt x="149" y="113"/>
                </a:lnTo>
                <a:lnTo>
                  <a:pt x="156" y="104"/>
                </a:lnTo>
                <a:lnTo>
                  <a:pt x="151" y="100"/>
                </a:lnTo>
                <a:lnTo>
                  <a:pt x="156" y="89"/>
                </a:lnTo>
                <a:lnTo>
                  <a:pt x="148" y="77"/>
                </a:lnTo>
                <a:lnTo>
                  <a:pt x="155" y="77"/>
                </a:lnTo>
                <a:lnTo>
                  <a:pt x="157" y="71"/>
                </a:lnTo>
                <a:lnTo>
                  <a:pt x="155" y="68"/>
                </a:lnTo>
                <a:lnTo>
                  <a:pt x="159" y="62"/>
                </a:lnTo>
                <a:lnTo>
                  <a:pt x="157" y="52"/>
                </a:lnTo>
                <a:lnTo>
                  <a:pt x="167" y="42"/>
                </a:lnTo>
                <a:lnTo>
                  <a:pt x="162" y="40"/>
                </a:lnTo>
                <a:lnTo>
                  <a:pt x="161" y="35"/>
                </a:lnTo>
                <a:lnTo>
                  <a:pt x="139" y="38"/>
                </a:lnTo>
                <a:lnTo>
                  <a:pt x="138" y="31"/>
                </a:lnTo>
                <a:lnTo>
                  <a:pt x="131" y="35"/>
                </a:lnTo>
                <a:lnTo>
                  <a:pt x="129" y="36"/>
                </a:lnTo>
                <a:lnTo>
                  <a:pt x="129" y="32"/>
                </a:lnTo>
                <a:lnTo>
                  <a:pt x="133" y="27"/>
                </a:lnTo>
                <a:lnTo>
                  <a:pt x="129" y="29"/>
                </a:lnTo>
                <a:lnTo>
                  <a:pt x="132" y="26"/>
                </a:lnTo>
                <a:lnTo>
                  <a:pt x="129" y="25"/>
                </a:lnTo>
                <a:lnTo>
                  <a:pt x="131" y="21"/>
                </a:lnTo>
                <a:lnTo>
                  <a:pt x="127" y="24"/>
                </a:lnTo>
                <a:lnTo>
                  <a:pt x="129" y="19"/>
                </a:lnTo>
                <a:lnTo>
                  <a:pt x="126" y="20"/>
                </a:lnTo>
                <a:lnTo>
                  <a:pt x="123" y="14"/>
                </a:lnTo>
                <a:lnTo>
                  <a:pt x="128" y="9"/>
                </a:lnTo>
                <a:lnTo>
                  <a:pt x="137" y="7"/>
                </a:lnTo>
                <a:lnTo>
                  <a:pt x="143" y="0"/>
                </a:lnTo>
                <a:lnTo>
                  <a:pt x="155" y="5"/>
                </a:lnTo>
                <a:lnTo>
                  <a:pt x="172" y="2"/>
                </a:lnTo>
                <a:lnTo>
                  <a:pt x="191" y="7"/>
                </a:lnTo>
                <a:lnTo>
                  <a:pt x="204" y="5"/>
                </a:lnTo>
                <a:lnTo>
                  <a:pt x="210" y="8"/>
                </a:lnTo>
                <a:lnTo>
                  <a:pt x="229" y="8"/>
                </a:lnTo>
                <a:lnTo>
                  <a:pt x="235" y="10"/>
                </a:lnTo>
                <a:lnTo>
                  <a:pt x="234" y="14"/>
                </a:lnTo>
                <a:lnTo>
                  <a:pt x="244" y="16"/>
                </a:lnTo>
                <a:lnTo>
                  <a:pt x="247" y="19"/>
                </a:lnTo>
                <a:lnTo>
                  <a:pt x="264" y="21"/>
                </a:lnTo>
                <a:lnTo>
                  <a:pt x="264" y="17"/>
                </a:lnTo>
                <a:lnTo>
                  <a:pt x="275" y="23"/>
                </a:lnTo>
                <a:lnTo>
                  <a:pt x="275" y="25"/>
                </a:lnTo>
                <a:lnTo>
                  <a:pt x="279" y="24"/>
                </a:lnTo>
                <a:lnTo>
                  <a:pt x="283" y="27"/>
                </a:lnTo>
                <a:lnTo>
                  <a:pt x="300" y="25"/>
                </a:lnTo>
                <a:close/>
                <a:moveTo>
                  <a:pt x="179" y="146"/>
                </a:moveTo>
                <a:lnTo>
                  <a:pt x="178" y="144"/>
                </a:lnTo>
                <a:lnTo>
                  <a:pt x="179" y="145"/>
                </a:lnTo>
                <a:lnTo>
                  <a:pt x="179" y="146"/>
                </a:lnTo>
                <a:close/>
                <a:moveTo>
                  <a:pt x="213" y="155"/>
                </a:moveTo>
                <a:lnTo>
                  <a:pt x="213" y="156"/>
                </a:lnTo>
                <a:lnTo>
                  <a:pt x="213" y="155"/>
                </a:lnTo>
                <a:close/>
              </a:path>
            </a:pathLst>
          </a:custGeom>
          <a:solidFill>
            <a:srgbClr val="2B5885"/>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11" name="Freeform 108"/>
          <p:cNvSpPr>
            <a:spLocks noEditPoints="1"/>
          </p:cNvSpPr>
          <p:nvPr/>
        </p:nvSpPr>
        <p:spPr bwMode="auto">
          <a:xfrm>
            <a:off x="4773665" y="3503280"/>
            <a:ext cx="277813" cy="325437"/>
          </a:xfrm>
          <a:custGeom>
            <a:avLst/>
            <a:gdLst>
              <a:gd name="T0" fmla="*/ 2147483647 w 168"/>
              <a:gd name="T1" fmla="*/ 2147483647 h 198"/>
              <a:gd name="T2" fmla="*/ 2147483647 w 168"/>
              <a:gd name="T3" fmla="*/ 2147483647 h 198"/>
              <a:gd name="T4" fmla="*/ 2147483647 w 168"/>
              <a:gd name="T5" fmla="*/ 2147483647 h 198"/>
              <a:gd name="T6" fmla="*/ 2147483647 w 168"/>
              <a:gd name="T7" fmla="*/ 2147483647 h 198"/>
              <a:gd name="T8" fmla="*/ 2147483647 w 168"/>
              <a:gd name="T9" fmla="*/ 2147483647 h 198"/>
              <a:gd name="T10" fmla="*/ 2147483647 w 168"/>
              <a:gd name="T11" fmla="*/ 2147483647 h 198"/>
              <a:gd name="T12" fmla="*/ 2147483647 w 168"/>
              <a:gd name="T13" fmla="*/ 2147483647 h 198"/>
              <a:gd name="T14" fmla="*/ 2147483647 w 168"/>
              <a:gd name="T15" fmla="*/ 2147483647 h 198"/>
              <a:gd name="T16" fmla="*/ 0 w 168"/>
              <a:gd name="T17" fmla="*/ 2147483647 h 198"/>
              <a:gd name="T18" fmla="*/ 2147483647 w 168"/>
              <a:gd name="T19" fmla="*/ 2147483647 h 198"/>
              <a:gd name="T20" fmla="*/ 2147483647 w 168"/>
              <a:gd name="T21" fmla="*/ 2147483647 h 198"/>
              <a:gd name="T22" fmla="*/ 2147483647 w 168"/>
              <a:gd name="T23" fmla="*/ 2147483647 h 198"/>
              <a:gd name="T24" fmla="*/ 2147483647 w 168"/>
              <a:gd name="T25" fmla="*/ 2147483647 h 198"/>
              <a:gd name="T26" fmla="*/ 2147483647 w 168"/>
              <a:gd name="T27" fmla="*/ 2147483647 h 198"/>
              <a:gd name="T28" fmla="*/ 2147483647 w 168"/>
              <a:gd name="T29" fmla="*/ 0 h 198"/>
              <a:gd name="T30" fmla="*/ 2147483647 w 168"/>
              <a:gd name="T31" fmla="*/ 2147483647 h 198"/>
              <a:gd name="T32" fmla="*/ 2147483647 w 168"/>
              <a:gd name="T33" fmla="*/ 2147483647 h 198"/>
              <a:gd name="T34" fmla="*/ 2147483647 w 168"/>
              <a:gd name="T35" fmla="*/ 2147483647 h 198"/>
              <a:gd name="T36" fmla="*/ 2147483647 w 168"/>
              <a:gd name="T37" fmla="*/ 2147483647 h 198"/>
              <a:gd name="T38" fmla="*/ 2147483647 w 168"/>
              <a:gd name="T39" fmla="*/ 2147483647 h 198"/>
              <a:gd name="T40" fmla="*/ 2147483647 w 168"/>
              <a:gd name="T41" fmla="*/ 2147483647 h 198"/>
              <a:gd name="T42" fmla="*/ 2147483647 w 168"/>
              <a:gd name="T43" fmla="*/ 2147483647 h 198"/>
              <a:gd name="T44" fmla="*/ 2147483647 w 168"/>
              <a:gd name="T45" fmla="*/ 2147483647 h 198"/>
              <a:gd name="T46" fmla="*/ 2147483647 w 168"/>
              <a:gd name="T47" fmla="*/ 2147483647 h 198"/>
              <a:gd name="T48" fmla="*/ 2147483647 w 168"/>
              <a:gd name="T49" fmla="*/ 2147483647 h 198"/>
              <a:gd name="T50" fmla="*/ 2147483647 w 168"/>
              <a:gd name="T51" fmla="*/ 2147483647 h 198"/>
              <a:gd name="T52" fmla="*/ 2147483647 w 168"/>
              <a:gd name="T53" fmla="*/ 2147483647 h 198"/>
              <a:gd name="T54" fmla="*/ 2147483647 w 168"/>
              <a:gd name="T55" fmla="*/ 2147483647 h 198"/>
              <a:gd name="T56" fmla="*/ 2147483647 w 168"/>
              <a:gd name="T57" fmla="*/ 2147483647 h 198"/>
              <a:gd name="T58" fmla="*/ 2147483647 w 168"/>
              <a:gd name="T59" fmla="*/ 2147483647 h 198"/>
              <a:gd name="T60" fmla="*/ 2147483647 w 168"/>
              <a:gd name="T61" fmla="*/ 2147483647 h 198"/>
              <a:gd name="T62" fmla="*/ 2147483647 w 168"/>
              <a:gd name="T63" fmla="*/ 2147483647 h 198"/>
              <a:gd name="T64" fmla="*/ 2147483647 w 168"/>
              <a:gd name="T65" fmla="*/ 2147483647 h 198"/>
              <a:gd name="T66" fmla="*/ 2147483647 w 168"/>
              <a:gd name="T67" fmla="*/ 2147483647 h 198"/>
              <a:gd name="T68" fmla="*/ 2147483647 w 168"/>
              <a:gd name="T69" fmla="*/ 2147483647 h 198"/>
              <a:gd name="T70" fmla="*/ 2147483647 w 168"/>
              <a:gd name="T71" fmla="*/ 2147483647 h 198"/>
              <a:gd name="T72" fmla="*/ 2147483647 w 168"/>
              <a:gd name="T73" fmla="*/ 2147483647 h 198"/>
              <a:gd name="T74" fmla="*/ 2147483647 w 168"/>
              <a:gd name="T75" fmla="*/ 2147483647 h 198"/>
              <a:gd name="T76" fmla="*/ 2147483647 w 168"/>
              <a:gd name="T77" fmla="*/ 2147483647 h 198"/>
              <a:gd name="T78" fmla="*/ 2147483647 w 168"/>
              <a:gd name="T79" fmla="*/ 2147483647 h 198"/>
              <a:gd name="T80" fmla="*/ 2147483647 w 168"/>
              <a:gd name="T81" fmla="*/ 2147483647 h 198"/>
              <a:gd name="T82" fmla="*/ 2147483647 w 168"/>
              <a:gd name="T83" fmla="*/ 2147483647 h 19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68" h="198">
                <a:moveTo>
                  <a:pt x="21" y="126"/>
                </a:moveTo>
                <a:lnTo>
                  <a:pt x="22" y="121"/>
                </a:lnTo>
                <a:lnTo>
                  <a:pt x="27" y="123"/>
                </a:lnTo>
                <a:lnTo>
                  <a:pt x="36" y="115"/>
                </a:lnTo>
                <a:lnTo>
                  <a:pt x="41" y="118"/>
                </a:lnTo>
                <a:lnTo>
                  <a:pt x="42" y="120"/>
                </a:lnTo>
                <a:lnTo>
                  <a:pt x="40" y="121"/>
                </a:lnTo>
                <a:lnTo>
                  <a:pt x="45" y="129"/>
                </a:lnTo>
                <a:lnTo>
                  <a:pt x="42" y="134"/>
                </a:lnTo>
                <a:lnTo>
                  <a:pt x="43" y="137"/>
                </a:lnTo>
                <a:lnTo>
                  <a:pt x="41" y="154"/>
                </a:lnTo>
                <a:lnTo>
                  <a:pt x="33" y="152"/>
                </a:lnTo>
                <a:lnTo>
                  <a:pt x="32" y="158"/>
                </a:lnTo>
                <a:lnTo>
                  <a:pt x="28" y="159"/>
                </a:lnTo>
                <a:lnTo>
                  <a:pt x="26" y="155"/>
                </a:lnTo>
                <a:lnTo>
                  <a:pt x="25" y="158"/>
                </a:lnTo>
                <a:lnTo>
                  <a:pt x="24" y="150"/>
                </a:lnTo>
                <a:lnTo>
                  <a:pt x="27" y="141"/>
                </a:lnTo>
                <a:lnTo>
                  <a:pt x="24" y="140"/>
                </a:lnTo>
                <a:lnTo>
                  <a:pt x="26" y="132"/>
                </a:lnTo>
                <a:lnTo>
                  <a:pt x="21" y="126"/>
                </a:lnTo>
                <a:close/>
                <a:moveTo>
                  <a:pt x="12" y="67"/>
                </a:moveTo>
                <a:lnTo>
                  <a:pt x="14" y="59"/>
                </a:lnTo>
                <a:lnTo>
                  <a:pt x="4" y="57"/>
                </a:lnTo>
                <a:lnTo>
                  <a:pt x="2" y="52"/>
                </a:lnTo>
                <a:lnTo>
                  <a:pt x="5" y="46"/>
                </a:lnTo>
                <a:lnTo>
                  <a:pt x="0" y="40"/>
                </a:lnTo>
                <a:lnTo>
                  <a:pt x="6" y="37"/>
                </a:lnTo>
                <a:lnTo>
                  <a:pt x="7" y="34"/>
                </a:lnTo>
                <a:lnTo>
                  <a:pt x="2" y="27"/>
                </a:lnTo>
                <a:lnTo>
                  <a:pt x="5" y="24"/>
                </a:lnTo>
                <a:lnTo>
                  <a:pt x="17" y="24"/>
                </a:lnTo>
                <a:lnTo>
                  <a:pt x="25" y="13"/>
                </a:lnTo>
                <a:lnTo>
                  <a:pt x="25" y="18"/>
                </a:lnTo>
                <a:lnTo>
                  <a:pt x="34" y="26"/>
                </a:lnTo>
                <a:lnTo>
                  <a:pt x="37" y="12"/>
                </a:lnTo>
                <a:lnTo>
                  <a:pt x="41" y="16"/>
                </a:lnTo>
                <a:lnTo>
                  <a:pt x="46" y="15"/>
                </a:lnTo>
                <a:lnTo>
                  <a:pt x="49" y="18"/>
                </a:lnTo>
                <a:lnTo>
                  <a:pt x="48" y="11"/>
                </a:lnTo>
                <a:lnTo>
                  <a:pt x="54" y="11"/>
                </a:lnTo>
                <a:lnTo>
                  <a:pt x="54" y="4"/>
                </a:lnTo>
                <a:lnTo>
                  <a:pt x="62" y="7"/>
                </a:lnTo>
                <a:lnTo>
                  <a:pt x="64" y="3"/>
                </a:lnTo>
                <a:lnTo>
                  <a:pt x="78" y="0"/>
                </a:lnTo>
                <a:lnTo>
                  <a:pt x="78" y="3"/>
                </a:lnTo>
                <a:lnTo>
                  <a:pt x="82" y="8"/>
                </a:lnTo>
                <a:lnTo>
                  <a:pt x="100" y="12"/>
                </a:lnTo>
                <a:lnTo>
                  <a:pt x="95" y="16"/>
                </a:lnTo>
                <a:lnTo>
                  <a:pt x="99" y="19"/>
                </a:lnTo>
                <a:lnTo>
                  <a:pt x="96" y="22"/>
                </a:lnTo>
                <a:lnTo>
                  <a:pt x="103" y="30"/>
                </a:lnTo>
                <a:lnTo>
                  <a:pt x="100" y="31"/>
                </a:lnTo>
                <a:lnTo>
                  <a:pt x="99" y="27"/>
                </a:lnTo>
                <a:lnTo>
                  <a:pt x="92" y="27"/>
                </a:lnTo>
                <a:lnTo>
                  <a:pt x="91" y="30"/>
                </a:lnTo>
                <a:lnTo>
                  <a:pt x="80" y="33"/>
                </a:lnTo>
                <a:lnTo>
                  <a:pt x="78" y="37"/>
                </a:lnTo>
                <a:lnTo>
                  <a:pt x="83" y="44"/>
                </a:lnTo>
                <a:lnTo>
                  <a:pt x="79" y="48"/>
                </a:lnTo>
                <a:lnTo>
                  <a:pt x="81" y="57"/>
                </a:lnTo>
                <a:lnTo>
                  <a:pt x="98" y="71"/>
                </a:lnTo>
                <a:lnTo>
                  <a:pt x="104" y="88"/>
                </a:lnTo>
                <a:lnTo>
                  <a:pt x="114" y="99"/>
                </a:lnTo>
                <a:lnTo>
                  <a:pt x="121" y="102"/>
                </a:lnTo>
                <a:lnTo>
                  <a:pt x="134" y="103"/>
                </a:lnTo>
                <a:lnTo>
                  <a:pt x="135" y="105"/>
                </a:lnTo>
                <a:lnTo>
                  <a:pt x="131" y="108"/>
                </a:lnTo>
                <a:lnTo>
                  <a:pt x="132" y="111"/>
                </a:lnTo>
                <a:lnTo>
                  <a:pt x="161" y="126"/>
                </a:lnTo>
                <a:lnTo>
                  <a:pt x="168" y="136"/>
                </a:lnTo>
                <a:lnTo>
                  <a:pt x="165" y="142"/>
                </a:lnTo>
                <a:lnTo>
                  <a:pt x="161" y="140"/>
                </a:lnTo>
                <a:lnTo>
                  <a:pt x="159" y="133"/>
                </a:lnTo>
                <a:lnTo>
                  <a:pt x="152" y="132"/>
                </a:lnTo>
                <a:lnTo>
                  <a:pt x="149" y="130"/>
                </a:lnTo>
                <a:lnTo>
                  <a:pt x="151" y="129"/>
                </a:lnTo>
                <a:lnTo>
                  <a:pt x="145" y="130"/>
                </a:lnTo>
                <a:lnTo>
                  <a:pt x="139" y="143"/>
                </a:lnTo>
                <a:lnTo>
                  <a:pt x="148" y="150"/>
                </a:lnTo>
                <a:lnTo>
                  <a:pt x="149" y="157"/>
                </a:lnTo>
                <a:lnTo>
                  <a:pt x="141" y="160"/>
                </a:lnTo>
                <a:lnTo>
                  <a:pt x="140" y="167"/>
                </a:lnTo>
                <a:lnTo>
                  <a:pt x="133" y="176"/>
                </a:lnTo>
                <a:lnTo>
                  <a:pt x="127" y="174"/>
                </a:lnTo>
                <a:lnTo>
                  <a:pt x="127" y="170"/>
                </a:lnTo>
                <a:lnTo>
                  <a:pt x="131" y="166"/>
                </a:lnTo>
                <a:lnTo>
                  <a:pt x="130" y="163"/>
                </a:lnTo>
                <a:lnTo>
                  <a:pt x="136" y="159"/>
                </a:lnTo>
                <a:lnTo>
                  <a:pt x="127" y="138"/>
                </a:lnTo>
                <a:lnTo>
                  <a:pt x="123" y="139"/>
                </a:lnTo>
                <a:lnTo>
                  <a:pt x="117" y="134"/>
                </a:lnTo>
                <a:lnTo>
                  <a:pt x="116" y="126"/>
                </a:lnTo>
                <a:lnTo>
                  <a:pt x="110" y="127"/>
                </a:lnTo>
                <a:lnTo>
                  <a:pt x="110" y="125"/>
                </a:lnTo>
                <a:lnTo>
                  <a:pt x="105" y="123"/>
                </a:lnTo>
                <a:lnTo>
                  <a:pt x="100" y="115"/>
                </a:lnTo>
                <a:lnTo>
                  <a:pt x="90" y="115"/>
                </a:lnTo>
                <a:lnTo>
                  <a:pt x="70" y="95"/>
                </a:lnTo>
                <a:lnTo>
                  <a:pt x="63" y="94"/>
                </a:lnTo>
                <a:lnTo>
                  <a:pt x="64" y="90"/>
                </a:lnTo>
                <a:lnTo>
                  <a:pt x="55" y="83"/>
                </a:lnTo>
                <a:lnTo>
                  <a:pt x="49" y="63"/>
                </a:lnTo>
                <a:lnTo>
                  <a:pt x="30" y="54"/>
                </a:lnTo>
                <a:lnTo>
                  <a:pt x="16" y="66"/>
                </a:lnTo>
                <a:lnTo>
                  <a:pt x="12" y="67"/>
                </a:lnTo>
                <a:close/>
                <a:moveTo>
                  <a:pt x="82" y="103"/>
                </a:moveTo>
                <a:lnTo>
                  <a:pt x="82" y="103"/>
                </a:lnTo>
                <a:close/>
                <a:moveTo>
                  <a:pt x="83" y="63"/>
                </a:moveTo>
                <a:lnTo>
                  <a:pt x="81" y="63"/>
                </a:lnTo>
                <a:lnTo>
                  <a:pt x="82" y="64"/>
                </a:lnTo>
                <a:lnTo>
                  <a:pt x="83" y="63"/>
                </a:lnTo>
                <a:close/>
                <a:moveTo>
                  <a:pt x="121" y="179"/>
                </a:moveTo>
                <a:lnTo>
                  <a:pt x="119" y="186"/>
                </a:lnTo>
                <a:lnTo>
                  <a:pt x="122" y="192"/>
                </a:lnTo>
                <a:lnTo>
                  <a:pt x="119" y="198"/>
                </a:lnTo>
                <a:lnTo>
                  <a:pt x="92" y="183"/>
                </a:lnTo>
                <a:lnTo>
                  <a:pt x="85" y="182"/>
                </a:lnTo>
                <a:lnTo>
                  <a:pt x="82" y="178"/>
                </a:lnTo>
                <a:lnTo>
                  <a:pt x="86" y="172"/>
                </a:lnTo>
                <a:lnTo>
                  <a:pt x="89" y="174"/>
                </a:lnTo>
                <a:lnTo>
                  <a:pt x="94" y="171"/>
                </a:lnTo>
                <a:lnTo>
                  <a:pt x="101" y="175"/>
                </a:lnTo>
                <a:lnTo>
                  <a:pt x="126" y="169"/>
                </a:lnTo>
                <a:lnTo>
                  <a:pt x="127" y="170"/>
                </a:lnTo>
                <a:lnTo>
                  <a:pt x="121" y="179"/>
                </a:lnTo>
                <a:close/>
              </a:path>
            </a:pathLst>
          </a:custGeom>
          <a:solidFill>
            <a:srgbClr val="2B5885"/>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12" name="Freeform 109"/>
          <p:cNvSpPr>
            <a:spLocks/>
          </p:cNvSpPr>
          <p:nvPr/>
        </p:nvSpPr>
        <p:spPr bwMode="auto">
          <a:xfrm>
            <a:off x="5057828" y="3533442"/>
            <a:ext cx="98425" cy="138113"/>
          </a:xfrm>
          <a:custGeom>
            <a:avLst/>
            <a:gdLst>
              <a:gd name="T0" fmla="*/ 2147483647 w 60"/>
              <a:gd name="T1" fmla="*/ 2147483647 h 84"/>
              <a:gd name="T2" fmla="*/ 2147483647 w 60"/>
              <a:gd name="T3" fmla="*/ 2147483647 h 84"/>
              <a:gd name="T4" fmla="*/ 2147483647 w 60"/>
              <a:gd name="T5" fmla="*/ 2147483647 h 84"/>
              <a:gd name="T6" fmla="*/ 2147483647 w 60"/>
              <a:gd name="T7" fmla="*/ 2147483647 h 84"/>
              <a:gd name="T8" fmla="*/ 2147483647 w 60"/>
              <a:gd name="T9" fmla="*/ 2147483647 h 84"/>
              <a:gd name="T10" fmla="*/ 2147483647 w 60"/>
              <a:gd name="T11" fmla="*/ 2147483647 h 84"/>
              <a:gd name="T12" fmla="*/ 2147483647 w 60"/>
              <a:gd name="T13" fmla="*/ 2147483647 h 84"/>
              <a:gd name="T14" fmla="*/ 2147483647 w 60"/>
              <a:gd name="T15" fmla="*/ 2147483647 h 84"/>
              <a:gd name="T16" fmla="*/ 2147483647 w 60"/>
              <a:gd name="T17" fmla="*/ 2147483647 h 84"/>
              <a:gd name="T18" fmla="*/ 2147483647 w 60"/>
              <a:gd name="T19" fmla="*/ 2147483647 h 84"/>
              <a:gd name="T20" fmla="*/ 2147483647 w 60"/>
              <a:gd name="T21" fmla="*/ 2147483647 h 84"/>
              <a:gd name="T22" fmla="*/ 2147483647 w 60"/>
              <a:gd name="T23" fmla="*/ 2147483647 h 84"/>
              <a:gd name="T24" fmla="*/ 2147483647 w 60"/>
              <a:gd name="T25" fmla="*/ 2147483647 h 84"/>
              <a:gd name="T26" fmla="*/ 2147483647 w 60"/>
              <a:gd name="T27" fmla="*/ 2147483647 h 84"/>
              <a:gd name="T28" fmla="*/ 2147483647 w 60"/>
              <a:gd name="T29" fmla="*/ 2147483647 h 84"/>
              <a:gd name="T30" fmla="*/ 2147483647 w 60"/>
              <a:gd name="T31" fmla="*/ 2147483647 h 84"/>
              <a:gd name="T32" fmla="*/ 2147483647 w 60"/>
              <a:gd name="T33" fmla="*/ 2147483647 h 84"/>
              <a:gd name="T34" fmla="*/ 2147483647 w 60"/>
              <a:gd name="T35" fmla="*/ 2147483647 h 84"/>
              <a:gd name="T36" fmla="*/ 2147483647 w 60"/>
              <a:gd name="T37" fmla="*/ 2147483647 h 84"/>
              <a:gd name="T38" fmla="*/ 2147483647 w 60"/>
              <a:gd name="T39" fmla="*/ 2147483647 h 84"/>
              <a:gd name="T40" fmla="*/ 0 w 60"/>
              <a:gd name="T41" fmla="*/ 2147483647 h 84"/>
              <a:gd name="T42" fmla="*/ 2147483647 w 60"/>
              <a:gd name="T43" fmla="*/ 0 h 84"/>
              <a:gd name="T44" fmla="*/ 2147483647 w 60"/>
              <a:gd name="T45" fmla="*/ 2147483647 h 84"/>
              <a:gd name="T46" fmla="*/ 2147483647 w 60"/>
              <a:gd name="T47" fmla="*/ 2147483647 h 84"/>
              <a:gd name="T48" fmla="*/ 2147483647 w 60"/>
              <a:gd name="T49" fmla="*/ 2147483647 h 84"/>
              <a:gd name="T50" fmla="*/ 2147483647 w 60"/>
              <a:gd name="T51" fmla="*/ 2147483647 h 84"/>
              <a:gd name="T52" fmla="*/ 2147483647 w 60"/>
              <a:gd name="T53" fmla="*/ 2147483647 h 84"/>
              <a:gd name="T54" fmla="*/ 2147483647 w 60"/>
              <a:gd name="T55" fmla="*/ 2147483647 h 84"/>
              <a:gd name="T56" fmla="*/ 2147483647 w 60"/>
              <a:gd name="T57" fmla="*/ 2147483647 h 84"/>
              <a:gd name="T58" fmla="*/ 2147483647 w 60"/>
              <a:gd name="T59" fmla="*/ 2147483647 h 84"/>
              <a:gd name="T60" fmla="*/ 2147483647 w 60"/>
              <a:gd name="T61" fmla="*/ 2147483647 h 84"/>
              <a:gd name="T62" fmla="*/ 2147483647 w 60"/>
              <a:gd name="T63" fmla="*/ 2147483647 h 84"/>
              <a:gd name="T64" fmla="*/ 2147483647 w 60"/>
              <a:gd name="T65" fmla="*/ 2147483647 h 84"/>
              <a:gd name="T66" fmla="*/ 2147483647 w 60"/>
              <a:gd name="T67" fmla="*/ 2147483647 h 84"/>
              <a:gd name="T68" fmla="*/ 2147483647 w 60"/>
              <a:gd name="T69" fmla="*/ 2147483647 h 84"/>
              <a:gd name="T70" fmla="*/ 2147483647 w 60"/>
              <a:gd name="T71" fmla="*/ 2147483647 h 84"/>
              <a:gd name="T72" fmla="*/ 2147483647 w 60"/>
              <a:gd name="T73" fmla="*/ 2147483647 h 84"/>
              <a:gd name="T74" fmla="*/ 2147483647 w 60"/>
              <a:gd name="T75" fmla="*/ 2147483647 h 84"/>
              <a:gd name="T76" fmla="*/ 2147483647 w 60"/>
              <a:gd name="T77" fmla="*/ 2147483647 h 84"/>
              <a:gd name="T78" fmla="*/ 2147483647 w 60"/>
              <a:gd name="T79" fmla="*/ 2147483647 h 84"/>
              <a:gd name="T80" fmla="*/ 2147483647 w 60"/>
              <a:gd name="T81" fmla="*/ 2147483647 h 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0" h="84">
                <a:moveTo>
                  <a:pt x="50" y="76"/>
                </a:moveTo>
                <a:lnTo>
                  <a:pt x="33" y="78"/>
                </a:lnTo>
                <a:lnTo>
                  <a:pt x="25" y="84"/>
                </a:lnTo>
                <a:lnTo>
                  <a:pt x="25" y="78"/>
                </a:lnTo>
                <a:lnTo>
                  <a:pt x="18" y="71"/>
                </a:lnTo>
                <a:lnTo>
                  <a:pt x="17" y="68"/>
                </a:lnTo>
                <a:lnTo>
                  <a:pt x="22" y="65"/>
                </a:lnTo>
                <a:lnTo>
                  <a:pt x="6" y="53"/>
                </a:lnTo>
                <a:lnTo>
                  <a:pt x="10" y="49"/>
                </a:lnTo>
                <a:lnTo>
                  <a:pt x="6" y="43"/>
                </a:lnTo>
                <a:lnTo>
                  <a:pt x="11" y="42"/>
                </a:lnTo>
                <a:lnTo>
                  <a:pt x="4" y="36"/>
                </a:lnTo>
                <a:lnTo>
                  <a:pt x="8" y="26"/>
                </a:lnTo>
                <a:lnTo>
                  <a:pt x="3" y="26"/>
                </a:lnTo>
                <a:lnTo>
                  <a:pt x="5" y="19"/>
                </a:lnTo>
                <a:lnTo>
                  <a:pt x="8" y="19"/>
                </a:lnTo>
                <a:lnTo>
                  <a:pt x="3" y="16"/>
                </a:lnTo>
                <a:lnTo>
                  <a:pt x="4" y="13"/>
                </a:lnTo>
                <a:lnTo>
                  <a:pt x="2" y="12"/>
                </a:lnTo>
                <a:lnTo>
                  <a:pt x="2" y="8"/>
                </a:lnTo>
                <a:lnTo>
                  <a:pt x="0" y="5"/>
                </a:lnTo>
                <a:lnTo>
                  <a:pt x="11" y="0"/>
                </a:lnTo>
                <a:lnTo>
                  <a:pt x="21" y="1"/>
                </a:lnTo>
                <a:lnTo>
                  <a:pt x="28" y="8"/>
                </a:lnTo>
                <a:lnTo>
                  <a:pt x="29" y="14"/>
                </a:lnTo>
                <a:lnTo>
                  <a:pt x="38" y="20"/>
                </a:lnTo>
                <a:lnTo>
                  <a:pt x="36" y="23"/>
                </a:lnTo>
                <a:lnTo>
                  <a:pt x="39" y="26"/>
                </a:lnTo>
                <a:lnTo>
                  <a:pt x="37" y="28"/>
                </a:lnTo>
                <a:lnTo>
                  <a:pt x="47" y="34"/>
                </a:lnTo>
                <a:lnTo>
                  <a:pt x="52" y="29"/>
                </a:lnTo>
                <a:lnTo>
                  <a:pt x="56" y="33"/>
                </a:lnTo>
                <a:lnTo>
                  <a:pt x="52" y="34"/>
                </a:lnTo>
                <a:lnTo>
                  <a:pt x="55" y="39"/>
                </a:lnTo>
                <a:lnTo>
                  <a:pt x="50" y="47"/>
                </a:lnTo>
                <a:lnTo>
                  <a:pt x="53" y="53"/>
                </a:lnTo>
                <a:lnTo>
                  <a:pt x="60" y="59"/>
                </a:lnTo>
                <a:lnTo>
                  <a:pt x="56" y="65"/>
                </a:lnTo>
                <a:lnTo>
                  <a:pt x="52" y="66"/>
                </a:lnTo>
                <a:lnTo>
                  <a:pt x="53" y="73"/>
                </a:lnTo>
                <a:lnTo>
                  <a:pt x="50" y="76"/>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13" name="Freeform 110"/>
          <p:cNvSpPr>
            <a:spLocks noEditPoints="1"/>
          </p:cNvSpPr>
          <p:nvPr/>
        </p:nvSpPr>
        <p:spPr bwMode="auto">
          <a:xfrm>
            <a:off x="5613453" y="4293855"/>
            <a:ext cx="274637" cy="161925"/>
          </a:xfrm>
          <a:custGeom>
            <a:avLst/>
            <a:gdLst>
              <a:gd name="T0" fmla="*/ 2147483647 w 167"/>
              <a:gd name="T1" fmla="*/ 2147483647 h 98"/>
              <a:gd name="T2" fmla="*/ 2147483647 w 167"/>
              <a:gd name="T3" fmla="*/ 2147483647 h 98"/>
              <a:gd name="T4" fmla="*/ 2147483647 w 167"/>
              <a:gd name="T5" fmla="*/ 2147483647 h 98"/>
              <a:gd name="T6" fmla="*/ 2147483647 w 167"/>
              <a:gd name="T7" fmla="*/ 2147483647 h 98"/>
              <a:gd name="T8" fmla="*/ 2147483647 w 167"/>
              <a:gd name="T9" fmla="*/ 2147483647 h 98"/>
              <a:gd name="T10" fmla="*/ 2147483647 w 167"/>
              <a:gd name="T11" fmla="*/ 2147483647 h 98"/>
              <a:gd name="T12" fmla="*/ 2147483647 w 167"/>
              <a:gd name="T13" fmla="*/ 2147483647 h 98"/>
              <a:gd name="T14" fmla="*/ 2147483647 w 167"/>
              <a:gd name="T15" fmla="*/ 2147483647 h 98"/>
              <a:gd name="T16" fmla="*/ 2147483647 w 167"/>
              <a:gd name="T17" fmla="*/ 2147483647 h 98"/>
              <a:gd name="T18" fmla="*/ 2147483647 w 167"/>
              <a:gd name="T19" fmla="*/ 2147483647 h 98"/>
              <a:gd name="T20" fmla="*/ 2147483647 w 167"/>
              <a:gd name="T21" fmla="*/ 2147483647 h 98"/>
              <a:gd name="T22" fmla="*/ 2147483647 w 167"/>
              <a:gd name="T23" fmla="*/ 2147483647 h 98"/>
              <a:gd name="T24" fmla="*/ 2147483647 w 167"/>
              <a:gd name="T25" fmla="*/ 2147483647 h 98"/>
              <a:gd name="T26" fmla="*/ 2147483647 w 167"/>
              <a:gd name="T27" fmla="*/ 2147483647 h 98"/>
              <a:gd name="T28" fmla="*/ 2147483647 w 167"/>
              <a:gd name="T29" fmla="*/ 2147483647 h 98"/>
              <a:gd name="T30" fmla="*/ 2147483647 w 167"/>
              <a:gd name="T31" fmla="*/ 2147483647 h 98"/>
              <a:gd name="T32" fmla="*/ 2147483647 w 167"/>
              <a:gd name="T33" fmla="*/ 2147483647 h 98"/>
              <a:gd name="T34" fmla="*/ 2147483647 w 167"/>
              <a:gd name="T35" fmla="*/ 0 h 98"/>
              <a:gd name="T36" fmla="*/ 2147483647 w 167"/>
              <a:gd name="T37" fmla="*/ 2147483647 h 98"/>
              <a:gd name="T38" fmla="*/ 2147483647 w 167"/>
              <a:gd name="T39" fmla="*/ 2147483647 h 98"/>
              <a:gd name="T40" fmla="*/ 2147483647 w 167"/>
              <a:gd name="T41" fmla="*/ 2147483647 h 98"/>
              <a:gd name="T42" fmla="*/ 2147483647 w 167"/>
              <a:gd name="T43" fmla="*/ 2147483647 h 98"/>
              <a:gd name="T44" fmla="*/ 2147483647 w 167"/>
              <a:gd name="T45" fmla="*/ 2147483647 h 98"/>
              <a:gd name="T46" fmla="*/ 2147483647 w 167"/>
              <a:gd name="T47" fmla="*/ 2147483647 h 98"/>
              <a:gd name="T48" fmla="*/ 2147483647 w 167"/>
              <a:gd name="T49" fmla="*/ 2147483647 h 98"/>
              <a:gd name="T50" fmla="*/ 2147483647 w 167"/>
              <a:gd name="T51" fmla="*/ 2147483647 h 98"/>
              <a:gd name="T52" fmla="*/ 2147483647 w 167"/>
              <a:gd name="T53" fmla="*/ 2147483647 h 98"/>
              <a:gd name="T54" fmla="*/ 2147483647 w 167"/>
              <a:gd name="T55" fmla="*/ 2147483647 h 98"/>
              <a:gd name="T56" fmla="*/ 2147483647 w 167"/>
              <a:gd name="T57" fmla="*/ 2147483647 h 98"/>
              <a:gd name="T58" fmla="*/ 2147483647 w 167"/>
              <a:gd name="T59" fmla="*/ 2147483647 h 98"/>
              <a:gd name="T60" fmla="*/ 2147483647 w 167"/>
              <a:gd name="T61" fmla="*/ 2147483647 h 98"/>
              <a:gd name="T62" fmla="*/ 2147483647 w 167"/>
              <a:gd name="T63" fmla="*/ 2147483647 h 98"/>
              <a:gd name="T64" fmla="*/ 2147483647 w 167"/>
              <a:gd name="T65" fmla="*/ 2147483647 h 98"/>
              <a:gd name="T66" fmla="*/ 2147483647 w 167"/>
              <a:gd name="T67" fmla="*/ 2147483647 h 98"/>
              <a:gd name="T68" fmla="*/ 2147483647 w 167"/>
              <a:gd name="T69" fmla="*/ 2147483647 h 98"/>
              <a:gd name="T70" fmla="*/ 0 w 167"/>
              <a:gd name="T71" fmla="*/ 2147483647 h 98"/>
              <a:gd name="T72" fmla="*/ 2147483647 w 167"/>
              <a:gd name="T73" fmla="*/ 2147483647 h 98"/>
              <a:gd name="T74" fmla="*/ 0 w 167"/>
              <a:gd name="T75" fmla="*/ 2147483647 h 98"/>
              <a:gd name="T76" fmla="*/ 2147483647 w 167"/>
              <a:gd name="T77" fmla="*/ 2147483647 h 98"/>
              <a:gd name="T78" fmla="*/ 2147483647 w 167"/>
              <a:gd name="T79" fmla="*/ 2147483647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67" h="98">
                <a:moveTo>
                  <a:pt x="164" y="94"/>
                </a:moveTo>
                <a:lnTo>
                  <a:pt x="167" y="95"/>
                </a:lnTo>
                <a:lnTo>
                  <a:pt x="162" y="98"/>
                </a:lnTo>
                <a:lnTo>
                  <a:pt x="155" y="98"/>
                </a:lnTo>
                <a:lnTo>
                  <a:pt x="151" y="95"/>
                </a:lnTo>
                <a:lnTo>
                  <a:pt x="153" y="92"/>
                </a:lnTo>
                <a:lnTo>
                  <a:pt x="164" y="94"/>
                </a:lnTo>
                <a:close/>
                <a:moveTo>
                  <a:pt x="2" y="39"/>
                </a:moveTo>
                <a:lnTo>
                  <a:pt x="7" y="35"/>
                </a:lnTo>
                <a:lnTo>
                  <a:pt x="6" y="31"/>
                </a:lnTo>
                <a:lnTo>
                  <a:pt x="9" y="23"/>
                </a:lnTo>
                <a:lnTo>
                  <a:pt x="12" y="22"/>
                </a:lnTo>
                <a:lnTo>
                  <a:pt x="18" y="26"/>
                </a:lnTo>
                <a:lnTo>
                  <a:pt x="25" y="24"/>
                </a:lnTo>
                <a:lnTo>
                  <a:pt x="52" y="35"/>
                </a:lnTo>
                <a:lnTo>
                  <a:pt x="52" y="50"/>
                </a:lnTo>
                <a:lnTo>
                  <a:pt x="86" y="11"/>
                </a:lnTo>
                <a:lnTo>
                  <a:pt x="132" y="0"/>
                </a:lnTo>
                <a:lnTo>
                  <a:pt x="148" y="35"/>
                </a:lnTo>
                <a:lnTo>
                  <a:pt x="136" y="41"/>
                </a:lnTo>
                <a:lnTo>
                  <a:pt x="135" y="50"/>
                </a:lnTo>
                <a:lnTo>
                  <a:pt x="91" y="67"/>
                </a:lnTo>
                <a:lnTo>
                  <a:pt x="85" y="73"/>
                </a:lnTo>
                <a:lnTo>
                  <a:pt x="75" y="73"/>
                </a:lnTo>
                <a:lnTo>
                  <a:pt x="67" y="79"/>
                </a:lnTo>
                <a:lnTo>
                  <a:pt x="57" y="82"/>
                </a:lnTo>
                <a:lnTo>
                  <a:pt x="43" y="84"/>
                </a:lnTo>
                <a:lnTo>
                  <a:pt x="32" y="92"/>
                </a:lnTo>
                <a:lnTo>
                  <a:pt x="27" y="91"/>
                </a:lnTo>
                <a:lnTo>
                  <a:pt x="18" y="94"/>
                </a:lnTo>
                <a:lnTo>
                  <a:pt x="11" y="93"/>
                </a:lnTo>
                <a:lnTo>
                  <a:pt x="8" y="86"/>
                </a:lnTo>
                <a:lnTo>
                  <a:pt x="9" y="78"/>
                </a:lnTo>
                <a:lnTo>
                  <a:pt x="6" y="74"/>
                </a:lnTo>
                <a:lnTo>
                  <a:pt x="4" y="60"/>
                </a:lnTo>
                <a:lnTo>
                  <a:pt x="0" y="56"/>
                </a:lnTo>
                <a:lnTo>
                  <a:pt x="2" y="56"/>
                </a:lnTo>
                <a:lnTo>
                  <a:pt x="0" y="49"/>
                </a:lnTo>
                <a:lnTo>
                  <a:pt x="2" y="46"/>
                </a:lnTo>
                <a:lnTo>
                  <a:pt x="2" y="39"/>
                </a:lnTo>
                <a:close/>
              </a:path>
            </a:pathLst>
          </a:custGeom>
          <a:solidFill>
            <a:srgbClr val="DDDDDD"/>
          </a:solidFill>
          <a:ln w="4763"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14" name="Freeform 111"/>
          <p:cNvSpPr>
            <a:spLocks noEditPoints="1"/>
          </p:cNvSpPr>
          <p:nvPr/>
        </p:nvSpPr>
        <p:spPr bwMode="auto">
          <a:xfrm>
            <a:off x="4757790" y="3477879"/>
            <a:ext cx="104775" cy="68262"/>
          </a:xfrm>
          <a:custGeom>
            <a:avLst/>
            <a:gdLst>
              <a:gd name="T0" fmla="*/ 2147483647 w 64"/>
              <a:gd name="T1" fmla="*/ 2147483647 h 41"/>
              <a:gd name="T2" fmla="*/ 2147483647 w 64"/>
              <a:gd name="T3" fmla="*/ 2147483647 h 41"/>
              <a:gd name="T4" fmla="*/ 2147483647 w 64"/>
              <a:gd name="T5" fmla="*/ 2147483647 h 41"/>
              <a:gd name="T6" fmla="*/ 2147483647 w 64"/>
              <a:gd name="T7" fmla="*/ 2147483647 h 41"/>
              <a:gd name="T8" fmla="*/ 2147483647 w 64"/>
              <a:gd name="T9" fmla="*/ 2147483647 h 41"/>
              <a:gd name="T10" fmla="*/ 2147483647 w 64"/>
              <a:gd name="T11" fmla="*/ 2147483647 h 41"/>
              <a:gd name="T12" fmla="*/ 2147483647 w 64"/>
              <a:gd name="T13" fmla="*/ 2147483647 h 41"/>
              <a:gd name="T14" fmla="*/ 2147483647 w 64"/>
              <a:gd name="T15" fmla="*/ 2147483647 h 41"/>
              <a:gd name="T16" fmla="*/ 2147483647 w 64"/>
              <a:gd name="T17" fmla="*/ 2147483647 h 41"/>
              <a:gd name="T18" fmla="*/ 2147483647 w 64"/>
              <a:gd name="T19" fmla="*/ 2147483647 h 41"/>
              <a:gd name="T20" fmla="*/ 2147483647 w 64"/>
              <a:gd name="T21" fmla="*/ 2147483647 h 41"/>
              <a:gd name="T22" fmla="*/ 2147483647 w 64"/>
              <a:gd name="T23" fmla="*/ 2147483647 h 41"/>
              <a:gd name="T24" fmla="*/ 2147483647 w 64"/>
              <a:gd name="T25" fmla="*/ 2147483647 h 41"/>
              <a:gd name="T26" fmla="*/ 2147483647 w 64"/>
              <a:gd name="T27" fmla="*/ 2147483647 h 41"/>
              <a:gd name="T28" fmla="*/ 2147483647 w 64"/>
              <a:gd name="T29" fmla="*/ 2147483647 h 41"/>
              <a:gd name="T30" fmla="*/ 2147483647 w 64"/>
              <a:gd name="T31" fmla="*/ 2147483647 h 41"/>
              <a:gd name="T32" fmla="*/ 0 w 64"/>
              <a:gd name="T33" fmla="*/ 2147483647 h 41"/>
              <a:gd name="T34" fmla="*/ 2147483647 w 64"/>
              <a:gd name="T35" fmla="*/ 2147483647 h 41"/>
              <a:gd name="T36" fmla="*/ 2147483647 w 64"/>
              <a:gd name="T37" fmla="*/ 2147483647 h 41"/>
              <a:gd name="T38" fmla="*/ 2147483647 w 64"/>
              <a:gd name="T39" fmla="*/ 2147483647 h 41"/>
              <a:gd name="T40" fmla="*/ 2147483647 w 64"/>
              <a:gd name="T41" fmla="*/ 2147483647 h 41"/>
              <a:gd name="T42" fmla="*/ 2147483647 w 64"/>
              <a:gd name="T43" fmla="*/ 2147483647 h 41"/>
              <a:gd name="T44" fmla="*/ 2147483647 w 64"/>
              <a:gd name="T45" fmla="*/ 2147483647 h 41"/>
              <a:gd name="T46" fmla="*/ 2147483647 w 64"/>
              <a:gd name="T47" fmla="*/ 2147483647 h 41"/>
              <a:gd name="T48" fmla="*/ 2147483647 w 64"/>
              <a:gd name="T49" fmla="*/ 2147483647 h 41"/>
              <a:gd name="T50" fmla="*/ 2147483647 w 64"/>
              <a:gd name="T51" fmla="*/ 0 h 41"/>
              <a:gd name="T52" fmla="*/ 2147483647 w 64"/>
              <a:gd name="T53" fmla="*/ 2147483647 h 41"/>
              <a:gd name="T54" fmla="*/ 2147483647 w 64"/>
              <a:gd name="T55" fmla="*/ 2147483647 h 41"/>
              <a:gd name="T56" fmla="*/ 2147483647 w 64"/>
              <a:gd name="T57" fmla="*/ 2147483647 h 41"/>
              <a:gd name="T58" fmla="*/ 2147483647 w 64"/>
              <a:gd name="T59" fmla="*/ 2147483647 h 41"/>
              <a:gd name="T60" fmla="*/ 2147483647 w 64"/>
              <a:gd name="T61" fmla="*/ 2147483647 h 41"/>
              <a:gd name="T62" fmla="*/ 2147483647 w 64"/>
              <a:gd name="T63" fmla="*/ 2147483647 h 41"/>
              <a:gd name="T64" fmla="*/ 2147483647 w 64"/>
              <a:gd name="T65" fmla="*/ 2147483647 h 41"/>
              <a:gd name="T66" fmla="*/ 2147483647 w 64"/>
              <a:gd name="T67" fmla="*/ 2147483647 h 41"/>
              <a:gd name="T68" fmla="*/ 2147483647 w 64"/>
              <a:gd name="T69" fmla="*/ 2147483647 h 41"/>
              <a:gd name="T70" fmla="*/ 2147483647 w 64"/>
              <a:gd name="T71" fmla="*/ 2147483647 h 41"/>
              <a:gd name="T72" fmla="*/ 2147483647 w 64"/>
              <a:gd name="T73" fmla="*/ 2147483647 h 41"/>
              <a:gd name="T74" fmla="*/ 2147483647 w 64"/>
              <a:gd name="T75" fmla="*/ 2147483647 h 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4" h="41">
                <a:moveTo>
                  <a:pt x="64" y="19"/>
                </a:moveTo>
                <a:lnTo>
                  <a:pt x="64" y="26"/>
                </a:lnTo>
                <a:lnTo>
                  <a:pt x="58" y="26"/>
                </a:lnTo>
                <a:lnTo>
                  <a:pt x="59" y="33"/>
                </a:lnTo>
                <a:lnTo>
                  <a:pt x="56" y="30"/>
                </a:lnTo>
                <a:lnTo>
                  <a:pt x="51" y="31"/>
                </a:lnTo>
                <a:lnTo>
                  <a:pt x="47" y="27"/>
                </a:lnTo>
                <a:lnTo>
                  <a:pt x="44" y="41"/>
                </a:lnTo>
                <a:lnTo>
                  <a:pt x="35" y="33"/>
                </a:lnTo>
                <a:lnTo>
                  <a:pt x="35" y="28"/>
                </a:lnTo>
                <a:lnTo>
                  <a:pt x="27" y="39"/>
                </a:lnTo>
                <a:lnTo>
                  <a:pt x="15" y="39"/>
                </a:lnTo>
                <a:lnTo>
                  <a:pt x="12" y="34"/>
                </a:lnTo>
                <a:lnTo>
                  <a:pt x="11" y="28"/>
                </a:lnTo>
                <a:lnTo>
                  <a:pt x="5" y="29"/>
                </a:lnTo>
                <a:lnTo>
                  <a:pt x="3" y="34"/>
                </a:lnTo>
                <a:lnTo>
                  <a:pt x="0" y="33"/>
                </a:lnTo>
                <a:lnTo>
                  <a:pt x="2" y="32"/>
                </a:lnTo>
                <a:lnTo>
                  <a:pt x="3" y="25"/>
                </a:lnTo>
                <a:lnTo>
                  <a:pt x="14" y="11"/>
                </a:lnTo>
                <a:lnTo>
                  <a:pt x="15" y="7"/>
                </a:lnTo>
                <a:lnTo>
                  <a:pt x="20" y="8"/>
                </a:lnTo>
                <a:lnTo>
                  <a:pt x="23" y="5"/>
                </a:lnTo>
                <a:lnTo>
                  <a:pt x="37" y="4"/>
                </a:lnTo>
                <a:lnTo>
                  <a:pt x="35" y="2"/>
                </a:lnTo>
                <a:lnTo>
                  <a:pt x="37" y="0"/>
                </a:lnTo>
                <a:lnTo>
                  <a:pt x="51" y="6"/>
                </a:lnTo>
                <a:lnTo>
                  <a:pt x="53" y="9"/>
                </a:lnTo>
                <a:lnTo>
                  <a:pt x="50" y="11"/>
                </a:lnTo>
                <a:lnTo>
                  <a:pt x="50" y="16"/>
                </a:lnTo>
                <a:lnTo>
                  <a:pt x="52" y="15"/>
                </a:lnTo>
                <a:lnTo>
                  <a:pt x="59" y="20"/>
                </a:lnTo>
                <a:lnTo>
                  <a:pt x="63" y="17"/>
                </a:lnTo>
                <a:lnTo>
                  <a:pt x="64" y="19"/>
                </a:lnTo>
                <a:close/>
                <a:moveTo>
                  <a:pt x="39" y="2"/>
                </a:moveTo>
                <a:lnTo>
                  <a:pt x="38" y="2"/>
                </a:lnTo>
                <a:lnTo>
                  <a:pt x="39" y="3"/>
                </a:lnTo>
                <a:lnTo>
                  <a:pt x="39" y="2"/>
                </a:lnTo>
                <a:close/>
              </a:path>
            </a:pathLst>
          </a:custGeom>
          <a:solidFill>
            <a:srgbClr val="2B5885"/>
          </a:solidFill>
          <a:ln w="9525"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defRPr/>
            </a:pPr>
            <a:endParaRPr lang="en-US">
              <a:solidFill>
                <a:srgbClr val="000000"/>
              </a:solidFill>
            </a:endParaRPr>
          </a:p>
        </p:txBody>
      </p:sp>
      <p:sp>
        <p:nvSpPr>
          <p:cNvPr id="115" name="Freeform 112"/>
          <p:cNvSpPr>
            <a:spLocks/>
          </p:cNvSpPr>
          <p:nvPr/>
        </p:nvSpPr>
        <p:spPr bwMode="auto">
          <a:xfrm>
            <a:off x="4930827" y="3509629"/>
            <a:ext cx="76200" cy="49212"/>
          </a:xfrm>
          <a:custGeom>
            <a:avLst/>
            <a:gdLst>
              <a:gd name="T0" fmla="*/ 2147483647 w 46"/>
              <a:gd name="T1" fmla="*/ 2147483647 h 30"/>
              <a:gd name="T2" fmla="*/ 2147483647 w 46"/>
              <a:gd name="T3" fmla="*/ 2147483647 h 30"/>
              <a:gd name="T4" fmla="*/ 2147483647 w 46"/>
              <a:gd name="T5" fmla="*/ 2147483647 h 30"/>
              <a:gd name="T6" fmla="*/ 2147483647 w 46"/>
              <a:gd name="T7" fmla="*/ 2147483647 h 30"/>
              <a:gd name="T8" fmla="*/ 2147483647 w 46"/>
              <a:gd name="T9" fmla="*/ 2147483647 h 30"/>
              <a:gd name="T10" fmla="*/ 0 w 46"/>
              <a:gd name="T11" fmla="*/ 2147483647 h 30"/>
              <a:gd name="T12" fmla="*/ 2147483647 w 46"/>
              <a:gd name="T13" fmla="*/ 2147483647 h 30"/>
              <a:gd name="T14" fmla="*/ 2147483647 w 46"/>
              <a:gd name="T15" fmla="*/ 2147483647 h 30"/>
              <a:gd name="T16" fmla="*/ 2147483647 w 46"/>
              <a:gd name="T17" fmla="*/ 2147483647 h 30"/>
              <a:gd name="T18" fmla="*/ 2147483647 w 46"/>
              <a:gd name="T19" fmla="*/ 0 h 30"/>
              <a:gd name="T20" fmla="*/ 2147483647 w 46"/>
              <a:gd name="T21" fmla="*/ 2147483647 h 30"/>
              <a:gd name="T22" fmla="*/ 2147483647 w 46"/>
              <a:gd name="T23" fmla="*/ 2147483647 h 30"/>
              <a:gd name="T24" fmla="*/ 2147483647 w 46"/>
              <a:gd name="T25" fmla="*/ 2147483647 h 30"/>
              <a:gd name="T26" fmla="*/ 2147483647 w 46"/>
              <a:gd name="T27" fmla="*/ 2147483647 h 30"/>
              <a:gd name="T28" fmla="*/ 2147483647 w 46"/>
              <a:gd name="T29" fmla="*/ 2147483647 h 30"/>
              <a:gd name="T30" fmla="*/ 2147483647 w 46"/>
              <a:gd name="T31" fmla="*/ 2147483647 h 30"/>
              <a:gd name="T32" fmla="*/ 2147483647 w 46"/>
              <a:gd name="T33" fmla="*/ 2147483647 h 30"/>
              <a:gd name="T34" fmla="*/ 2147483647 w 46"/>
              <a:gd name="T35" fmla="*/ 2147483647 h 30"/>
              <a:gd name="T36" fmla="*/ 2147483647 w 46"/>
              <a:gd name="T37" fmla="*/ 2147483647 h 30"/>
              <a:gd name="T38" fmla="*/ 2147483647 w 46"/>
              <a:gd name="T39" fmla="*/ 2147483647 h 30"/>
              <a:gd name="T40" fmla="*/ 2147483647 w 46"/>
              <a:gd name="T41" fmla="*/ 2147483647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6" h="30">
                <a:moveTo>
                  <a:pt x="3" y="29"/>
                </a:moveTo>
                <a:lnTo>
                  <a:pt x="5" y="27"/>
                </a:lnTo>
                <a:lnTo>
                  <a:pt x="8" y="26"/>
                </a:lnTo>
                <a:lnTo>
                  <a:pt x="1" y="18"/>
                </a:lnTo>
                <a:lnTo>
                  <a:pt x="4" y="15"/>
                </a:lnTo>
                <a:lnTo>
                  <a:pt x="0" y="12"/>
                </a:lnTo>
                <a:lnTo>
                  <a:pt x="5" y="8"/>
                </a:lnTo>
                <a:lnTo>
                  <a:pt x="16" y="10"/>
                </a:lnTo>
                <a:lnTo>
                  <a:pt x="21" y="6"/>
                </a:lnTo>
                <a:lnTo>
                  <a:pt x="39" y="0"/>
                </a:lnTo>
                <a:lnTo>
                  <a:pt x="42" y="1"/>
                </a:lnTo>
                <a:lnTo>
                  <a:pt x="46" y="8"/>
                </a:lnTo>
                <a:lnTo>
                  <a:pt x="41" y="7"/>
                </a:lnTo>
                <a:lnTo>
                  <a:pt x="32" y="14"/>
                </a:lnTo>
                <a:lnTo>
                  <a:pt x="33" y="22"/>
                </a:lnTo>
                <a:lnTo>
                  <a:pt x="27" y="23"/>
                </a:lnTo>
                <a:lnTo>
                  <a:pt x="26" y="30"/>
                </a:lnTo>
                <a:lnTo>
                  <a:pt x="20" y="29"/>
                </a:lnTo>
                <a:lnTo>
                  <a:pt x="17" y="25"/>
                </a:lnTo>
                <a:lnTo>
                  <a:pt x="15" y="29"/>
                </a:lnTo>
                <a:lnTo>
                  <a:pt x="3" y="29"/>
                </a:lnTo>
                <a:close/>
              </a:path>
            </a:pathLst>
          </a:custGeom>
          <a:solidFill>
            <a:srgbClr val="2B5885"/>
          </a:solidFill>
          <a:ln w="9525"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defRPr/>
            </a:pPr>
            <a:endParaRPr lang="en-US">
              <a:solidFill>
                <a:srgbClr val="000000"/>
              </a:solidFill>
            </a:endParaRPr>
          </a:p>
        </p:txBody>
      </p:sp>
      <p:sp>
        <p:nvSpPr>
          <p:cNvPr id="116" name="Freeform 113"/>
          <p:cNvSpPr>
            <a:spLocks/>
          </p:cNvSpPr>
          <p:nvPr/>
        </p:nvSpPr>
        <p:spPr bwMode="auto">
          <a:xfrm>
            <a:off x="4986389" y="3563604"/>
            <a:ext cx="88900" cy="87312"/>
          </a:xfrm>
          <a:custGeom>
            <a:avLst/>
            <a:gdLst>
              <a:gd name="T0" fmla="*/ 2147483647 w 54"/>
              <a:gd name="T1" fmla="*/ 2147483647 h 53"/>
              <a:gd name="T2" fmla="*/ 2147483647 w 54"/>
              <a:gd name="T3" fmla="*/ 2147483647 h 53"/>
              <a:gd name="T4" fmla="*/ 2147483647 w 54"/>
              <a:gd name="T5" fmla="*/ 2147483647 h 53"/>
              <a:gd name="T6" fmla="*/ 2147483647 w 54"/>
              <a:gd name="T7" fmla="*/ 2147483647 h 53"/>
              <a:gd name="T8" fmla="*/ 2147483647 w 54"/>
              <a:gd name="T9" fmla="*/ 2147483647 h 53"/>
              <a:gd name="T10" fmla="*/ 2147483647 w 54"/>
              <a:gd name="T11" fmla="*/ 2147483647 h 53"/>
              <a:gd name="T12" fmla="*/ 0 w 54"/>
              <a:gd name="T13" fmla="*/ 2147483647 h 53"/>
              <a:gd name="T14" fmla="*/ 0 w 54"/>
              <a:gd name="T15" fmla="*/ 2147483647 h 53"/>
              <a:gd name="T16" fmla="*/ 2147483647 w 54"/>
              <a:gd name="T17" fmla="*/ 2147483647 h 53"/>
              <a:gd name="T18" fmla="*/ 2147483647 w 54"/>
              <a:gd name="T19" fmla="*/ 2147483647 h 53"/>
              <a:gd name="T20" fmla="*/ 2147483647 w 54"/>
              <a:gd name="T21" fmla="*/ 2147483647 h 53"/>
              <a:gd name="T22" fmla="*/ 2147483647 w 54"/>
              <a:gd name="T23" fmla="*/ 0 h 53"/>
              <a:gd name="T24" fmla="*/ 2147483647 w 54"/>
              <a:gd name="T25" fmla="*/ 2147483647 h 53"/>
              <a:gd name="T26" fmla="*/ 2147483647 w 54"/>
              <a:gd name="T27" fmla="*/ 2147483647 h 53"/>
              <a:gd name="T28" fmla="*/ 2147483647 w 54"/>
              <a:gd name="T29" fmla="*/ 2147483647 h 53"/>
              <a:gd name="T30" fmla="*/ 2147483647 w 54"/>
              <a:gd name="T31" fmla="*/ 2147483647 h 53"/>
              <a:gd name="T32" fmla="*/ 2147483647 w 54"/>
              <a:gd name="T33" fmla="*/ 2147483647 h 53"/>
              <a:gd name="T34" fmla="*/ 2147483647 w 54"/>
              <a:gd name="T35" fmla="*/ 2147483647 h 53"/>
              <a:gd name="T36" fmla="*/ 2147483647 w 54"/>
              <a:gd name="T37" fmla="*/ 2147483647 h 53"/>
              <a:gd name="T38" fmla="*/ 2147483647 w 54"/>
              <a:gd name="T39" fmla="*/ 2147483647 h 53"/>
              <a:gd name="T40" fmla="*/ 2147483647 w 54"/>
              <a:gd name="T41" fmla="*/ 2147483647 h 53"/>
              <a:gd name="T42" fmla="*/ 2147483647 w 54"/>
              <a:gd name="T43" fmla="*/ 2147483647 h 53"/>
              <a:gd name="T44" fmla="*/ 2147483647 w 54"/>
              <a:gd name="T45" fmla="*/ 2147483647 h 53"/>
              <a:gd name="T46" fmla="*/ 2147483647 w 54"/>
              <a:gd name="T47" fmla="*/ 2147483647 h 53"/>
              <a:gd name="T48" fmla="*/ 2147483647 w 54"/>
              <a:gd name="T49" fmla="*/ 2147483647 h 53"/>
              <a:gd name="T50" fmla="*/ 2147483647 w 54"/>
              <a:gd name="T51" fmla="*/ 2147483647 h 53"/>
              <a:gd name="T52" fmla="*/ 2147483647 w 54"/>
              <a:gd name="T53" fmla="*/ 2147483647 h 53"/>
              <a:gd name="T54" fmla="*/ 2147483647 w 54"/>
              <a:gd name="T55" fmla="*/ 2147483647 h 53"/>
              <a:gd name="T56" fmla="*/ 2147483647 w 54"/>
              <a:gd name="T57" fmla="*/ 2147483647 h 5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4" h="53">
                <a:moveTo>
                  <a:pt x="27" y="47"/>
                </a:moveTo>
                <a:lnTo>
                  <a:pt x="26" y="46"/>
                </a:lnTo>
                <a:lnTo>
                  <a:pt x="27" y="44"/>
                </a:lnTo>
                <a:lnTo>
                  <a:pt x="21" y="36"/>
                </a:lnTo>
                <a:lnTo>
                  <a:pt x="5" y="21"/>
                </a:lnTo>
                <a:lnTo>
                  <a:pt x="5" y="16"/>
                </a:lnTo>
                <a:lnTo>
                  <a:pt x="0" y="9"/>
                </a:lnTo>
                <a:lnTo>
                  <a:pt x="0" y="2"/>
                </a:lnTo>
                <a:lnTo>
                  <a:pt x="4" y="1"/>
                </a:lnTo>
                <a:lnTo>
                  <a:pt x="7" y="5"/>
                </a:lnTo>
                <a:lnTo>
                  <a:pt x="11" y="1"/>
                </a:lnTo>
                <a:lnTo>
                  <a:pt x="16" y="0"/>
                </a:lnTo>
                <a:lnTo>
                  <a:pt x="30" y="5"/>
                </a:lnTo>
                <a:lnTo>
                  <a:pt x="41" y="4"/>
                </a:lnTo>
                <a:lnTo>
                  <a:pt x="46" y="8"/>
                </a:lnTo>
                <a:lnTo>
                  <a:pt x="51" y="8"/>
                </a:lnTo>
                <a:lnTo>
                  <a:pt x="47" y="18"/>
                </a:lnTo>
                <a:lnTo>
                  <a:pt x="54" y="24"/>
                </a:lnTo>
                <a:lnTo>
                  <a:pt x="49" y="25"/>
                </a:lnTo>
                <a:lnTo>
                  <a:pt x="53" y="31"/>
                </a:lnTo>
                <a:lnTo>
                  <a:pt x="49" y="35"/>
                </a:lnTo>
                <a:lnTo>
                  <a:pt x="45" y="35"/>
                </a:lnTo>
                <a:lnTo>
                  <a:pt x="47" y="40"/>
                </a:lnTo>
                <a:lnTo>
                  <a:pt x="45" y="38"/>
                </a:lnTo>
                <a:lnTo>
                  <a:pt x="42" y="40"/>
                </a:lnTo>
                <a:lnTo>
                  <a:pt x="38" y="46"/>
                </a:lnTo>
                <a:lnTo>
                  <a:pt x="40" y="51"/>
                </a:lnTo>
                <a:lnTo>
                  <a:pt x="38" y="53"/>
                </a:lnTo>
                <a:lnTo>
                  <a:pt x="27" y="47"/>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17" name="Freeform 114"/>
          <p:cNvSpPr>
            <a:spLocks/>
          </p:cNvSpPr>
          <p:nvPr/>
        </p:nvSpPr>
        <p:spPr bwMode="auto">
          <a:xfrm>
            <a:off x="5140377" y="3598529"/>
            <a:ext cx="146050" cy="93662"/>
          </a:xfrm>
          <a:custGeom>
            <a:avLst/>
            <a:gdLst>
              <a:gd name="T0" fmla="*/ 2147483647 w 89"/>
              <a:gd name="T1" fmla="*/ 2147483647 h 57"/>
              <a:gd name="T2" fmla="*/ 2147483647 w 89"/>
              <a:gd name="T3" fmla="*/ 2147483647 h 57"/>
              <a:gd name="T4" fmla="*/ 0 w 89"/>
              <a:gd name="T5" fmla="*/ 2147483647 h 57"/>
              <a:gd name="T6" fmla="*/ 2147483647 w 89"/>
              <a:gd name="T7" fmla="*/ 2147483647 h 57"/>
              <a:gd name="T8" fmla="*/ 2147483647 w 89"/>
              <a:gd name="T9" fmla="*/ 2147483647 h 57"/>
              <a:gd name="T10" fmla="*/ 2147483647 w 89"/>
              <a:gd name="T11" fmla="*/ 2147483647 h 57"/>
              <a:gd name="T12" fmla="*/ 2147483647 w 89"/>
              <a:gd name="T13" fmla="*/ 2147483647 h 57"/>
              <a:gd name="T14" fmla="*/ 2147483647 w 89"/>
              <a:gd name="T15" fmla="*/ 2147483647 h 57"/>
              <a:gd name="T16" fmla="*/ 0 w 89"/>
              <a:gd name="T17" fmla="*/ 2147483647 h 57"/>
              <a:gd name="T18" fmla="*/ 2147483647 w 89"/>
              <a:gd name="T19" fmla="*/ 0 h 57"/>
              <a:gd name="T20" fmla="*/ 2147483647 w 89"/>
              <a:gd name="T21" fmla="*/ 2147483647 h 57"/>
              <a:gd name="T22" fmla="*/ 2147483647 w 89"/>
              <a:gd name="T23" fmla="*/ 2147483647 h 57"/>
              <a:gd name="T24" fmla="*/ 2147483647 w 89"/>
              <a:gd name="T25" fmla="*/ 2147483647 h 57"/>
              <a:gd name="T26" fmla="*/ 2147483647 w 89"/>
              <a:gd name="T27" fmla="*/ 2147483647 h 57"/>
              <a:gd name="T28" fmla="*/ 2147483647 w 89"/>
              <a:gd name="T29" fmla="*/ 2147483647 h 57"/>
              <a:gd name="T30" fmla="*/ 2147483647 w 89"/>
              <a:gd name="T31" fmla="*/ 2147483647 h 57"/>
              <a:gd name="T32" fmla="*/ 2147483647 w 89"/>
              <a:gd name="T33" fmla="*/ 2147483647 h 57"/>
              <a:gd name="T34" fmla="*/ 2147483647 w 89"/>
              <a:gd name="T35" fmla="*/ 2147483647 h 57"/>
              <a:gd name="T36" fmla="*/ 2147483647 w 89"/>
              <a:gd name="T37" fmla="*/ 2147483647 h 57"/>
              <a:gd name="T38" fmla="*/ 2147483647 w 89"/>
              <a:gd name="T39" fmla="*/ 2147483647 h 57"/>
              <a:gd name="T40" fmla="*/ 2147483647 w 89"/>
              <a:gd name="T41" fmla="*/ 2147483647 h 57"/>
              <a:gd name="T42" fmla="*/ 2147483647 w 89"/>
              <a:gd name="T43" fmla="*/ 2147483647 h 57"/>
              <a:gd name="T44" fmla="*/ 2147483647 w 89"/>
              <a:gd name="T45" fmla="*/ 2147483647 h 57"/>
              <a:gd name="T46" fmla="*/ 2147483647 w 89"/>
              <a:gd name="T47" fmla="*/ 2147483647 h 57"/>
              <a:gd name="T48" fmla="*/ 2147483647 w 89"/>
              <a:gd name="T49" fmla="*/ 2147483647 h 57"/>
              <a:gd name="T50" fmla="*/ 2147483647 w 89"/>
              <a:gd name="T51" fmla="*/ 2147483647 h 57"/>
              <a:gd name="T52" fmla="*/ 2147483647 w 89"/>
              <a:gd name="T53" fmla="*/ 2147483647 h 57"/>
              <a:gd name="T54" fmla="*/ 2147483647 w 89"/>
              <a:gd name="T55" fmla="*/ 2147483647 h 57"/>
              <a:gd name="T56" fmla="*/ 2147483647 w 89"/>
              <a:gd name="T57" fmla="*/ 2147483647 h 57"/>
              <a:gd name="T58" fmla="*/ 2147483647 w 89"/>
              <a:gd name="T59" fmla="*/ 2147483647 h 57"/>
              <a:gd name="T60" fmla="*/ 2147483647 w 89"/>
              <a:gd name="T61" fmla="*/ 2147483647 h 57"/>
              <a:gd name="T62" fmla="*/ 2147483647 w 89"/>
              <a:gd name="T63" fmla="*/ 2147483647 h 57"/>
              <a:gd name="T64" fmla="*/ 2147483647 w 89"/>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9" h="57">
                <a:moveTo>
                  <a:pt x="9" y="55"/>
                </a:moveTo>
                <a:lnTo>
                  <a:pt x="10" y="47"/>
                </a:lnTo>
                <a:lnTo>
                  <a:pt x="0" y="37"/>
                </a:lnTo>
                <a:lnTo>
                  <a:pt x="3" y="34"/>
                </a:lnTo>
                <a:lnTo>
                  <a:pt x="2" y="27"/>
                </a:lnTo>
                <a:lnTo>
                  <a:pt x="6" y="26"/>
                </a:lnTo>
                <a:lnTo>
                  <a:pt x="10" y="20"/>
                </a:lnTo>
                <a:lnTo>
                  <a:pt x="3" y="14"/>
                </a:lnTo>
                <a:lnTo>
                  <a:pt x="0" y="8"/>
                </a:lnTo>
                <a:lnTo>
                  <a:pt x="5" y="0"/>
                </a:lnTo>
                <a:lnTo>
                  <a:pt x="10" y="3"/>
                </a:lnTo>
                <a:lnTo>
                  <a:pt x="8" y="7"/>
                </a:lnTo>
                <a:lnTo>
                  <a:pt x="26" y="10"/>
                </a:lnTo>
                <a:lnTo>
                  <a:pt x="45" y="11"/>
                </a:lnTo>
                <a:lnTo>
                  <a:pt x="54" y="5"/>
                </a:lnTo>
                <a:lnTo>
                  <a:pt x="67" y="2"/>
                </a:lnTo>
                <a:lnTo>
                  <a:pt x="89" y="9"/>
                </a:lnTo>
                <a:lnTo>
                  <a:pt x="88" y="15"/>
                </a:lnTo>
                <a:lnTo>
                  <a:pt x="82" y="16"/>
                </a:lnTo>
                <a:lnTo>
                  <a:pt x="79" y="21"/>
                </a:lnTo>
                <a:lnTo>
                  <a:pt x="79" y="29"/>
                </a:lnTo>
                <a:lnTo>
                  <a:pt x="72" y="34"/>
                </a:lnTo>
                <a:lnTo>
                  <a:pt x="75" y="35"/>
                </a:lnTo>
                <a:lnTo>
                  <a:pt x="81" y="43"/>
                </a:lnTo>
                <a:lnTo>
                  <a:pt x="74" y="45"/>
                </a:lnTo>
                <a:lnTo>
                  <a:pt x="67" y="41"/>
                </a:lnTo>
                <a:lnTo>
                  <a:pt x="60" y="44"/>
                </a:lnTo>
                <a:lnTo>
                  <a:pt x="57" y="48"/>
                </a:lnTo>
                <a:lnTo>
                  <a:pt x="53" y="48"/>
                </a:lnTo>
                <a:lnTo>
                  <a:pt x="54" y="55"/>
                </a:lnTo>
                <a:lnTo>
                  <a:pt x="42" y="57"/>
                </a:lnTo>
                <a:lnTo>
                  <a:pt x="27" y="51"/>
                </a:lnTo>
                <a:lnTo>
                  <a:pt x="9" y="55"/>
                </a:lnTo>
                <a:close/>
              </a:path>
            </a:pathLst>
          </a:custGeom>
          <a:solidFill>
            <a:srgbClr val="2B5885"/>
          </a:solidFill>
          <a:ln w="4826">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18" name="Freeform 115"/>
          <p:cNvSpPr>
            <a:spLocks/>
          </p:cNvSpPr>
          <p:nvPr/>
        </p:nvSpPr>
        <p:spPr bwMode="auto">
          <a:xfrm>
            <a:off x="5551540" y="3619167"/>
            <a:ext cx="155575" cy="79375"/>
          </a:xfrm>
          <a:custGeom>
            <a:avLst/>
            <a:gdLst>
              <a:gd name="T0" fmla="*/ 2147483647 w 95"/>
              <a:gd name="T1" fmla="*/ 2147483647 h 48"/>
              <a:gd name="T2" fmla="*/ 2147483647 w 95"/>
              <a:gd name="T3" fmla="*/ 2147483647 h 48"/>
              <a:gd name="T4" fmla="*/ 2147483647 w 95"/>
              <a:gd name="T5" fmla="*/ 2147483647 h 48"/>
              <a:gd name="T6" fmla="*/ 2147483647 w 95"/>
              <a:gd name="T7" fmla="*/ 2147483647 h 48"/>
              <a:gd name="T8" fmla="*/ 2147483647 w 95"/>
              <a:gd name="T9" fmla="*/ 2147483647 h 48"/>
              <a:gd name="T10" fmla="*/ 2147483647 w 95"/>
              <a:gd name="T11" fmla="*/ 2147483647 h 48"/>
              <a:gd name="T12" fmla="*/ 2147483647 w 95"/>
              <a:gd name="T13" fmla="*/ 2147483647 h 48"/>
              <a:gd name="T14" fmla="*/ 0 w 95"/>
              <a:gd name="T15" fmla="*/ 2147483647 h 48"/>
              <a:gd name="T16" fmla="*/ 2147483647 w 95"/>
              <a:gd name="T17" fmla="*/ 0 h 48"/>
              <a:gd name="T18" fmla="*/ 2147483647 w 95"/>
              <a:gd name="T19" fmla="*/ 2147483647 h 48"/>
              <a:gd name="T20" fmla="*/ 2147483647 w 95"/>
              <a:gd name="T21" fmla="*/ 2147483647 h 48"/>
              <a:gd name="T22" fmla="*/ 2147483647 w 95"/>
              <a:gd name="T23" fmla="*/ 2147483647 h 48"/>
              <a:gd name="T24" fmla="*/ 2147483647 w 95"/>
              <a:gd name="T25" fmla="*/ 2147483647 h 48"/>
              <a:gd name="T26" fmla="*/ 2147483647 w 95"/>
              <a:gd name="T27" fmla="*/ 2147483647 h 48"/>
              <a:gd name="T28" fmla="*/ 2147483647 w 95"/>
              <a:gd name="T29" fmla="*/ 2147483647 h 48"/>
              <a:gd name="T30" fmla="*/ 2147483647 w 95"/>
              <a:gd name="T31" fmla="*/ 2147483647 h 48"/>
              <a:gd name="T32" fmla="*/ 2147483647 w 95"/>
              <a:gd name="T33" fmla="*/ 2147483647 h 48"/>
              <a:gd name="T34" fmla="*/ 2147483647 w 95"/>
              <a:gd name="T35" fmla="*/ 2147483647 h 48"/>
              <a:gd name="T36" fmla="*/ 2147483647 w 95"/>
              <a:gd name="T37" fmla="*/ 2147483647 h 48"/>
              <a:gd name="T38" fmla="*/ 2147483647 w 95"/>
              <a:gd name="T39" fmla="*/ 2147483647 h 48"/>
              <a:gd name="T40" fmla="*/ 2147483647 w 95"/>
              <a:gd name="T41" fmla="*/ 2147483647 h 48"/>
              <a:gd name="T42" fmla="*/ 2147483647 w 95"/>
              <a:gd name="T43" fmla="*/ 2147483647 h 48"/>
              <a:gd name="T44" fmla="*/ 2147483647 w 95"/>
              <a:gd name="T45" fmla="*/ 2147483647 h 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5" h="48">
                <a:moveTo>
                  <a:pt x="71" y="43"/>
                </a:moveTo>
                <a:lnTo>
                  <a:pt x="49" y="47"/>
                </a:lnTo>
                <a:lnTo>
                  <a:pt x="40" y="38"/>
                </a:lnTo>
                <a:lnTo>
                  <a:pt x="35" y="40"/>
                </a:lnTo>
                <a:lnTo>
                  <a:pt x="22" y="39"/>
                </a:lnTo>
                <a:lnTo>
                  <a:pt x="25" y="32"/>
                </a:lnTo>
                <a:lnTo>
                  <a:pt x="21" y="16"/>
                </a:lnTo>
                <a:lnTo>
                  <a:pt x="0" y="4"/>
                </a:lnTo>
                <a:lnTo>
                  <a:pt x="4" y="0"/>
                </a:lnTo>
                <a:lnTo>
                  <a:pt x="23" y="6"/>
                </a:lnTo>
                <a:lnTo>
                  <a:pt x="41" y="7"/>
                </a:lnTo>
                <a:lnTo>
                  <a:pt x="55" y="16"/>
                </a:lnTo>
                <a:lnTo>
                  <a:pt x="53" y="17"/>
                </a:lnTo>
                <a:lnTo>
                  <a:pt x="56" y="19"/>
                </a:lnTo>
                <a:lnTo>
                  <a:pt x="70" y="15"/>
                </a:lnTo>
                <a:lnTo>
                  <a:pt x="81" y="20"/>
                </a:lnTo>
                <a:lnTo>
                  <a:pt x="80" y="26"/>
                </a:lnTo>
                <a:lnTo>
                  <a:pt x="91" y="32"/>
                </a:lnTo>
                <a:lnTo>
                  <a:pt x="88" y="36"/>
                </a:lnTo>
                <a:lnTo>
                  <a:pt x="95" y="43"/>
                </a:lnTo>
                <a:lnTo>
                  <a:pt x="93" y="48"/>
                </a:lnTo>
                <a:lnTo>
                  <a:pt x="76" y="40"/>
                </a:lnTo>
                <a:lnTo>
                  <a:pt x="71" y="43"/>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19" name="Freeform 116"/>
          <p:cNvSpPr>
            <a:spLocks noEditPoints="1"/>
          </p:cNvSpPr>
          <p:nvPr/>
        </p:nvSpPr>
        <p:spPr bwMode="auto">
          <a:xfrm>
            <a:off x="5218164" y="3665204"/>
            <a:ext cx="444500" cy="188912"/>
          </a:xfrm>
          <a:custGeom>
            <a:avLst/>
            <a:gdLst>
              <a:gd name="T0" fmla="*/ 2147483647 w 270"/>
              <a:gd name="T1" fmla="*/ 2147483647 h 114"/>
              <a:gd name="T2" fmla="*/ 2147483647 w 270"/>
              <a:gd name="T3" fmla="*/ 2147483647 h 114"/>
              <a:gd name="T4" fmla="*/ 2147483647 w 270"/>
              <a:gd name="T5" fmla="*/ 2147483647 h 114"/>
              <a:gd name="T6" fmla="*/ 2147483647 w 270"/>
              <a:gd name="T7" fmla="*/ 2147483647 h 114"/>
              <a:gd name="T8" fmla="*/ 2147483647 w 270"/>
              <a:gd name="T9" fmla="*/ 2147483647 h 114"/>
              <a:gd name="T10" fmla="*/ 2147483647 w 270"/>
              <a:gd name="T11" fmla="*/ 2147483647 h 114"/>
              <a:gd name="T12" fmla="*/ 2147483647 w 270"/>
              <a:gd name="T13" fmla="*/ 2147483647 h 114"/>
              <a:gd name="T14" fmla="*/ 2147483647 w 270"/>
              <a:gd name="T15" fmla="*/ 2147483647 h 114"/>
              <a:gd name="T16" fmla="*/ 2147483647 w 270"/>
              <a:gd name="T17" fmla="*/ 2147483647 h 114"/>
              <a:gd name="T18" fmla="*/ 2147483647 w 270"/>
              <a:gd name="T19" fmla="*/ 2147483647 h 114"/>
              <a:gd name="T20" fmla="*/ 2147483647 w 270"/>
              <a:gd name="T21" fmla="*/ 2147483647 h 114"/>
              <a:gd name="T22" fmla="*/ 2147483647 w 270"/>
              <a:gd name="T23" fmla="*/ 2147483647 h 114"/>
              <a:gd name="T24" fmla="*/ 2147483647 w 270"/>
              <a:gd name="T25" fmla="*/ 2147483647 h 114"/>
              <a:gd name="T26" fmla="*/ 2147483647 w 270"/>
              <a:gd name="T27" fmla="*/ 2147483647 h 114"/>
              <a:gd name="T28" fmla="*/ 2147483647 w 270"/>
              <a:gd name="T29" fmla="*/ 2147483647 h 114"/>
              <a:gd name="T30" fmla="*/ 2147483647 w 270"/>
              <a:gd name="T31" fmla="*/ 2147483647 h 114"/>
              <a:gd name="T32" fmla="*/ 2147483647 w 270"/>
              <a:gd name="T33" fmla="*/ 2147483647 h 114"/>
              <a:gd name="T34" fmla="*/ 2147483647 w 270"/>
              <a:gd name="T35" fmla="*/ 2147483647 h 114"/>
              <a:gd name="T36" fmla="*/ 2147483647 w 270"/>
              <a:gd name="T37" fmla="*/ 2147483647 h 114"/>
              <a:gd name="T38" fmla="*/ 2147483647 w 270"/>
              <a:gd name="T39" fmla="*/ 2147483647 h 114"/>
              <a:gd name="T40" fmla="*/ 2147483647 w 270"/>
              <a:gd name="T41" fmla="*/ 2147483647 h 114"/>
              <a:gd name="T42" fmla="*/ 2147483647 w 270"/>
              <a:gd name="T43" fmla="*/ 2147483647 h 114"/>
              <a:gd name="T44" fmla="*/ 2147483647 w 270"/>
              <a:gd name="T45" fmla="*/ 2147483647 h 114"/>
              <a:gd name="T46" fmla="*/ 2147483647 w 270"/>
              <a:gd name="T47" fmla="*/ 2147483647 h 114"/>
              <a:gd name="T48" fmla="*/ 2147483647 w 270"/>
              <a:gd name="T49" fmla="*/ 2147483647 h 114"/>
              <a:gd name="T50" fmla="*/ 2147483647 w 270"/>
              <a:gd name="T51" fmla="*/ 2147483647 h 114"/>
              <a:gd name="T52" fmla="*/ 2147483647 w 270"/>
              <a:gd name="T53" fmla="*/ 2147483647 h 114"/>
              <a:gd name="T54" fmla="*/ 2147483647 w 270"/>
              <a:gd name="T55" fmla="*/ 2147483647 h 114"/>
              <a:gd name="T56" fmla="*/ 2147483647 w 270"/>
              <a:gd name="T57" fmla="*/ 2147483647 h 114"/>
              <a:gd name="T58" fmla="*/ 2147483647 w 270"/>
              <a:gd name="T59" fmla="*/ 2147483647 h 114"/>
              <a:gd name="T60" fmla="*/ 2147483647 w 270"/>
              <a:gd name="T61" fmla="*/ 2147483647 h 114"/>
              <a:gd name="T62" fmla="*/ 2147483647 w 270"/>
              <a:gd name="T63" fmla="*/ 2147483647 h 114"/>
              <a:gd name="T64" fmla="*/ 2147483647 w 270"/>
              <a:gd name="T65" fmla="*/ 2147483647 h 114"/>
              <a:gd name="T66" fmla="*/ 2147483647 w 270"/>
              <a:gd name="T67" fmla="*/ 2147483647 h 114"/>
              <a:gd name="T68" fmla="*/ 2147483647 w 270"/>
              <a:gd name="T69" fmla="*/ 2147483647 h 114"/>
              <a:gd name="T70" fmla="*/ 2147483647 w 270"/>
              <a:gd name="T71" fmla="*/ 2147483647 h 114"/>
              <a:gd name="T72" fmla="*/ 2147483647 w 270"/>
              <a:gd name="T73" fmla="*/ 2147483647 h 114"/>
              <a:gd name="T74" fmla="*/ 2147483647 w 270"/>
              <a:gd name="T75" fmla="*/ 2147483647 h 114"/>
              <a:gd name="T76" fmla="*/ 2147483647 w 270"/>
              <a:gd name="T77" fmla="*/ 2147483647 h 114"/>
              <a:gd name="T78" fmla="*/ 2147483647 w 270"/>
              <a:gd name="T79" fmla="*/ 2147483647 h 114"/>
              <a:gd name="T80" fmla="*/ 2147483647 w 270"/>
              <a:gd name="T81" fmla="*/ 2147483647 h 114"/>
              <a:gd name="T82" fmla="*/ 2147483647 w 270"/>
              <a:gd name="T83" fmla="*/ 0 h 114"/>
              <a:gd name="T84" fmla="*/ 0 w 270"/>
              <a:gd name="T85" fmla="*/ 2147483647 h 114"/>
              <a:gd name="T86" fmla="*/ 0 w 270"/>
              <a:gd name="T87" fmla="*/ 2147483647 h 1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70" h="114">
                <a:moveTo>
                  <a:pt x="144" y="112"/>
                </a:moveTo>
                <a:lnTo>
                  <a:pt x="143" y="105"/>
                </a:lnTo>
                <a:lnTo>
                  <a:pt x="148" y="99"/>
                </a:lnTo>
                <a:lnTo>
                  <a:pt x="145" y="95"/>
                </a:lnTo>
                <a:lnTo>
                  <a:pt x="139" y="101"/>
                </a:lnTo>
                <a:lnTo>
                  <a:pt x="126" y="97"/>
                </a:lnTo>
                <a:lnTo>
                  <a:pt x="113" y="108"/>
                </a:lnTo>
                <a:lnTo>
                  <a:pt x="97" y="109"/>
                </a:lnTo>
                <a:lnTo>
                  <a:pt x="90" y="102"/>
                </a:lnTo>
                <a:lnTo>
                  <a:pt x="75" y="96"/>
                </a:lnTo>
                <a:lnTo>
                  <a:pt x="69" y="96"/>
                </a:lnTo>
                <a:lnTo>
                  <a:pt x="66" y="108"/>
                </a:lnTo>
                <a:lnTo>
                  <a:pt x="64" y="106"/>
                </a:lnTo>
                <a:lnTo>
                  <a:pt x="56" y="109"/>
                </a:lnTo>
                <a:lnTo>
                  <a:pt x="49" y="105"/>
                </a:lnTo>
                <a:lnTo>
                  <a:pt x="47" y="99"/>
                </a:lnTo>
                <a:lnTo>
                  <a:pt x="39" y="95"/>
                </a:lnTo>
                <a:lnTo>
                  <a:pt x="32" y="101"/>
                </a:lnTo>
                <a:lnTo>
                  <a:pt x="34" y="97"/>
                </a:lnTo>
                <a:lnTo>
                  <a:pt x="23" y="99"/>
                </a:lnTo>
                <a:lnTo>
                  <a:pt x="37" y="93"/>
                </a:lnTo>
                <a:lnTo>
                  <a:pt x="22" y="94"/>
                </a:lnTo>
                <a:lnTo>
                  <a:pt x="23" y="91"/>
                </a:lnTo>
                <a:lnTo>
                  <a:pt x="26" y="89"/>
                </a:lnTo>
                <a:lnTo>
                  <a:pt x="24" y="86"/>
                </a:lnTo>
                <a:lnTo>
                  <a:pt x="21" y="87"/>
                </a:lnTo>
                <a:lnTo>
                  <a:pt x="22" y="76"/>
                </a:lnTo>
                <a:lnTo>
                  <a:pt x="8" y="71"/>
                </a:lnTo>
                <a:lnTo>
                  <a:pt x="11" y="68"/>
                </a:lnTo>
                <a:lnTo>
                  <a:pt x="10" y="68"/>
                </a:lnTo>
                <a:lnTo>
                  <a:pt x="10" y="64"/>
                </a:lnTo>
                <a:lnTo>
                  <a:pt x="14" y="70"/>
                </a:lnTo>
                <a:lnTo>
                  <a:pt x="20" y="67"/>
                </a:lnTo>
                <a:lnTo>
                  <a:pt x="14" y="64"/>
                </a:lnTo>
                <a:lnTo>
                  <a:pt x="19" y="60"/>
                </a:lnTo>
                <a:lnTo>
                  <a:pt x="15" y="59"/>
                </a:lnTo>
                <a:lnTo>
                  <a:pt x="16" y="56"/>
                </a:lnTo>
                <a:lnTo>
                  <a:pt x="13" y="53"/>
                </a:lnTo>
                <a:lnTo>
                  <a:pt x="18" y="48"/>
                </a:lnTo>
                <a:lnTo>
                  <a:pt x="5" y="49"/>
                </a:lnTo>
                <a:lnTo>
                  <a:pt x="6" y="40"/>
                </a:lnTo>
                <a:lnTo>
                  <a:pt x="14" y="32"/>
                </a:lnTo>
                <a:lnTo>
                  <a:pt x="20" y="31"/>
                </a:lnTo>
                <a:lnTo>
                  <a:pt x="25" y="34"/>
                </a:lnTo>
                <a:lnTo>
                  <a:pt x="30" y="33"/>
                </a:lnTo>
                <a:lnTo>
                  <a:pt x="29" y="30"/>
                </a:lnTo>
                <a:lnTo>
                  <a:pt x="33" y="30"/>
                </a:lnTo>
                <a:lnTo>
                  <a:pt x="31" y="33"/>
                </a:lnTo>
                <a:lnTo>
                  <a:pt x="47" y="33"/>
                </a:lnTo>
                <a:lnTo>
                  <a:pt x="48" y="30"/>
                </a:lnTo>
                <a:lnTo>
                  <a:pt x="43" y="30"/>
                </a:lnTo>
                <a:lnTo>
                  <a:pt x="46" y="27"/>
                </a:lnTo>
                <a:lnTo>
                  <a:pt x="60" y="26"/>
                </a:lnTo>
                <a:lnTo>
                  <a:pt x="48" y="22"/>
                </a:lnTo>
                <a:lnTo>
                  <a:pt x="47" y="20"/>
                </a:lnTo>
                <a:lnTo>
                  <a:pt x="49" y="17"/>
                </a:lnTo>
                <a:lnTo>
                  <a:pt x="78" y="19"/>
                </a:lnTo>
                <a:lnTo>
                  <a:pt x="93" y="7"/>
                </a:lnTo>
                <a:lnTo>
                  <a:pt x="108" y="2"/>
                </a:lnTo>
                <a:lnTo>
                  <a:pt x="127" y="3"/>
                </a:lnTo>
                <a:lnTo>
                  <a:pt x="131" y="0"/>
                </a:lnTo>
                <a:lnTo>
                  <a:pt x="139" y="8"/>
                </a:lnTo>
                <a:lnTo>
                  <a:pt x="145" y="7"/>
                </a:lnTo>
                <a:lnTo>
                  <a:pt x="152" y="16"/>
                </a:lnTo>
                <a:lnTo>
                  <a:pt x="157" y="14"/>
                </a:lnTo>
                <a:lnTo>
                  <a:pt x="162" y="18"/>
                </a:lnTo>
                <a:lnTo>
                  <a:pt x="179" y="22"/>
                </a:lnTo>
                <a:lnTo>
                  <a:pt x="194" y="19"/>
                </a:lnTo>
                <a:lnTo>
                  <a:pt x="204" y="22"/>
                </a:lnTo>
                <a:lnTo>
                  <a:pt x="224" y="11"/>
                </a:lnTo>
                <a:lnTo>
                  <a:pt x="237" y="12"/>
                </a:lnTo>
                <a:lnTo>
                  <a:pt x="242" y="10"/>
                </a:lnTo>
                <a:lnTo>
                  <a:pt x="251" y="19"/>
                </a:lnTo>
                <a:lnTo>
                  <a:pt x="255" y="26"/>
                </a:lnTo>
                <a:lnTo>
                  <a:pt x="253" y="31"/>
                </a:lnTo>
                <a:lnTo>
                  <a:pt x="254" y="37"/>
                </a:lnTo>
                <a:lnTo>
                  <a:pt x="264" y="39"/>
                </a:lnTo>
                <a:lnTo>
                  <a:pt x="270" y="45"/>
                </a:lnTo>
                <a:lnTo>
                  <a:pt x="270" y="46"/>
                </a:lnTo>
                <a:lnTo>
                  <a:pt x="268" y="44"/>
                </a:lnTo>
                <a:lnTo>
                  <a:pt x="265" y="50"/>
                </a:lnTo>
                <a:lnTo>
                  <a:pt x="260" y="51"/>
                </a:lnTo>
                <a:lnTo>
                  <a:pt x="263" y="60"/>
                </a:lnTo>
                <a:lnTo>
                  <a:pt x="263" y="68"/>
                </a:lnTo>
                <a:lnTo>
                  <a:pt x="266" y="70"/>
                </a:lnTo>
                <a:lnTo>
                  <a:pt x="262" y="78"/>
                </a:lnTo>
                <a:lnTo>
                  <a:pt x="268" y="80"/>
                </a:lnTo>
                <a:lnTo>
                  <a:pt x="267" y="86"/>
                </a:lnTo>
                <a:lnTo>
                  <a:pt x="270" y="88"/>
                </a:lnTo>
                <a:lnTo>
                  <a:pt x="270" y="91"/>
                </a:lnTo>
                <a:lnTo>
                  <a:pt x="264" y="94"/>
                </a:lnTo>
                <a:lnTo>
                  <a:pt x="261" y="88"/>
                </a:lnTo>
                <a:lnTo>
                  <a:pt x="253" y="89"/>
                </a:lnTo>
                <a:lnTo>
                  <a:pt x="242" y="87"/>
                </a:lnTo>
                <a:lnTo>
                  <a:pt x="235" y="91"/>
                </a:lnTo>
                <a:lnTo>
                  <a:pt x="233" y="89"/>
                </a:lnTo>
                <a:lnTo>
                  <a:pt x="224" y="92"/>
                </a:lnTo>
                <a:lnTo>
                  <a:pt x="213" y="91"/>
                </a:lnTo>
                <a:lnTo>
                  <a:pt x="191" y="99"/>
                </a:lnTo>
                <a:lnTo>
                  <a:pt x="177" y="95"/>
                </a:lnTo>
                <a:lnTo>
                  <a:pt x="165" y="99"/>
                </a:lnTo>
                <a:lnTo>
                  <a:pt x="155" y="97"/>
                </a:lnTo>
                <a:lnTo>
                  <a:pt x="154" y="102"/>
                </a:lnTo>
                <a:lnTo>
                  <a:pt x="155" y="107"/>
                </a:lnTo>
                <a:lnTo>
                  <a:pt x="151" y="107"/>
                </a:lnTo>
                <a:lnTo>
                  <a:pt x="148" y="114"/>
                </a:lnTo>
                <a:lnTo>
                  <a:pt x="144" y="112"/>
                </a:lnTo>
                <a:close/>
                <a:moveTo>
                  <a:pt x="33" y="2"/>
                </a:moveTo>
                <a:lnTo>
                  <a:pt x="34" y="9"/>
                </a:lnTo>
                <a:lnTo>
                  <a:pt x="48" y="16"/>
                </a:lnTo>
                <a:lnTo>
                  <a:pt x="47" y="20"/>
                </a:lnTo>
                <a:lnTo>
                  <a:pt x="25" y="21"/>
                </a:lnTo>
                <a:lnTo>
                  <a:pt x="22" y="26"/>
                </a:lnTo>
                <a:lnTo>
                  <a:pt x="14" y="30"/>
                </a:lnTo>
                <a:lnTo>
                  <a:pt x="7" y="38"/>
                </a:lnTo>
                <a:lnTo>
                  <a:pt x="7" y="33"/>
                </a:lnTo>
                <a:lnTo>
                  <a:pt x="15" y="29"/>
                </a:lnTo>
                <a:lnTo>
                  <a:pt x="5" y="28"/>
                </a:lnTo>
                <a:lnTo>
                  <a:pt x="4" y="26"/>
                </a:lnTo>
                <a:lnTo>
                  <a:pt x="9" y="22"/>
                </a:lnTo>
                <a:lnTo>
                  <a:pt x="8" y="17"/>
                </a:lnTo>
                <a:lnTo>
                  <a:pt x="13" y="14"/>
                </a:lnTo>
                <a:lnTo>
                  <a:pt x="12" y="9"/>
                </a:lnTo>
                <a:lnTo>
                  <a:pt x="9" y="7"/>
                </a:lnTo>
                <a:lnTo>
                  <a:pt x="12" y="3"/>
                </a:lnTo>
                <a:lnTo>
                  <a:pt x="19" y="0"/>
                </a:lnTo>
                <a:lnTo>
                  <a:pt x="26" y="4"/>
                </a:lnTo>
                <a:lnTo>
                  <a:pt x="33" y="2"/>
                </a:lnTo>
                <a:close/>
                <a:moveTo>
                  <a:pt x="0" y="38"/>
                </a:moveTo>
                <a:lnTo>
                  <a:pt x="1" y="36"/>
                </a:lnTo>
                <a:lnTo>
                  <a:pt x="4" y="37"/>
                </a:lnTo>
                <a:lnTo>
                  <a:pt x="0" y="38"/>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20" name="Freeform 117"/>
          <p:cNvSpPr>
            <a:spLocks/>
          </p:cNvSpPr>
          <p:nvPr/>
        </p:nvSpPr>
        <p:spPr bwMode="auto">
          <a:xfrm>
            <a:off x="5522965" y="3809666"/>
            <a:ext cx="227013" cy="228600"/>
          </a:xfrm>
          <a:custGeom>
            <a:avLst/>
            <a:gdLst>
              <a:gd name="T0" fmla="*/ 2147483647 w 138"/>
              <a:gd name="T1" fmla="*/ 2147483647 h 139"/>
              <a:gd name="T2" fmla="*/ 2147483647 w 138"/>
              <a:gd name="T3" fmla="*/ 2147483647 h 139"/>
              <a:gd name="T4" fmla="*/ 2147483647 w 138"/>
              <a:gd name="T5" fmla="*/ 2147483647 h 139"/>
              <a:gd name="T6" fmla="*/ 2147483647 w 138"/>
              <a:gd name="T7" fmla="*/ 2147483647 h 139"/>
              <a:gd name="T8" fmla="*/ 2147483647 w 138"/>
              <a:gd name="T9" fmla="*/ 2147483647 h 139"/>
              <a:gd name="T10" fmla="*/ 2147483647 w 138"/>
              <a:gd name="T11" fmla="*/ 2147483647 h 139"/>
              <a:gd name="T12" fmla="*/ 2147483647 w 138"/>
              <a:gd name="T13" fmla="*/ 2147483647 h 139"/>
              <a:gd name="T14" fmla="*/ 2147483647 w 138"/>
              <a:gd name="T15" fmla="*/ 2147483647 h 139"/>
              <a:gd name="T16" fmla="*/ 2147483647 w 138"/>
              <a:gd name="T17" fmla="*/ 2147483647 h 139"/>
              <a:gd name="T18" fmla="*/ 2147483647 w 138"/>
              <a:gd name="T19" fmla="*/ 2147483647 h 139"/>
              <a:gd name="T20" fmla="*/ 0 w 138"/>
              <a:gd name="T21" fmla="*/ 2147483647 h 139"/>
              <a:gd name="T22" fmla="*/ 2147483647 w 138"/>
              <a:gd name="T23" fmla="*/ 2147483647 h 139"/>
              <a:gd name="T24" fmla="*/ 2147483647 w 138"/>
              <a:gd name="T25" fmla="*/ 2147483647 h 139"/>
              <a:gd name="T26" fmla="*/ 2147483647 w 138"/>
              <a:gd name="T27" fmla="*/ 2147483647 h 139"/>
              <a:gd name="T28" fmla="*/ 2147483647 w 138"/>
              <a:gd name="T29" fmla="*/ 2147483647 h 139"/>
              <a:gd name="T30" fmla="*/ 2147483647 w 138"/>
              <a:gd name="T31" fmla="*/ 2147483647 h 139"/>
              <a:gd name="T32" fmla="*/ 2147483647 w 138"/>
              <a:gd name="T33" fmla="*/ 2147483647 h 139"/>
              <a:gd name="T34" fmla="*/ 2147483647 w 138"/>
              <a:gd name="T35" fmla="*/ 2147483647 h 139"/>
              <a:gd name="T36" fmla="*/ 2147483647 w 138"/>
              <a:gd name="T37" fmla="*/ 0 h 139"/>
              <a:gd name="T38" fmla="*/ 2147483647 w 138"/>
              <a:gd name="T39" fmla="*/ 2147483647 h 139"/>
              <a:gd name="T40" fmla="*/ 2147483647 w 138"/>
              <a:gd name="T41" fmla="*/ 2147483647 h 139"/>
              <a:gd name="T42" fmla="*/ 2147483647 w 138"/>
              <a:gd name="T43" fmla="*/ 2147483647 h 139"/>
              <a:gd name="T44" fmla="*/ 2147483647 w 138"/>
              <a:gd name="T45" fmla="*/ 2147483647 h 139"/>
              <a:gd name="T46" fmla="*/ 2147483647 w 138"/>
              <a:gd name="T47" fmla="*/ 2147483647 h 139"/>
              <a:gd name="T48" fmla="*/ 2147483647 w 138"/>
              <a:gd name="T49" fmla="*/ 2147483647 h 139"/>
              <a:gd name="T50" fmla="*/ 2147483647 w 138"/>
              <a:gd name="T51" fmla="*/ 2147483647 h 139"/>
              <a:gd name="T52" fmla="*/ 2147483647 w 138"/>
              <a:gd name="T53" fmla="*/ 2147483647 h 139"/>
              <a:gd name="T54" fmla="*/ 2147483647 w 138"/>
              <a:gd name="T55" fmla="*/ 2147483647 h 139"/>
              <a:gd name="T56" fmla="*/ 2147483647 w 138"/>
              <a:gd name="T57" fmla="*/ 2147483647 h 139"/>
              <a:gd name="T58" fmla="*/ 2147483647 w 138"/>
              <a:gd name="T59" fmla="*/ 2147483647 h 139"/>
              <a:gd name="T60" fmla="*/ 2147483647 w 138"/>
              <a:gd name="T61" fmla="*/ 2147483647 h 139"/>
              <a:gd name="T62" fmla="*/ 2147483647 w 138"/>
              <a:gd name="T63" fmla="*/ 2147483647 h 139"/>
              <a:gd name="T64" fmla="*/ 2147483647 w 138"/>
              <a:gd name="T65" fmla="*/ 2147483647 h 139"/>
              <a:gd name="T66" fmla="*/ 2147483647 w 138"/>
              <a:gd name="T67" fmla="*/ 2147483647 h 139"/>
              <a:gd name="T68" fmla="*/ 2147483647 w 138"/>
              <a:gd name="T69" fmla="*/ 2147483647 h 139"/>
              <a:gd name="T70" fmla="*/ 2147483647 w 138"/>
              <a:gd name="T71" fmla="*/ 2147483647 h 139"/>
              <a:gd name="T72" fmla="*/ 2147483647 w 138"/>
              <a:gd name="T73" fmla="*/ 2147483647 h 139"/>
              <a:gd name="T74" fmla="*/ 2147483647 w 138"/>
              <a:gd name="T75" fmla="*/ 2147483647 h 139"/>
              <a:gd name="T76" fmla="*/ 2147483647 w 138"/>
              <a:gd name="T77" fmla="*/ 2147483647 h 139"/>
              <a:gd name="T78" fmla="*/ 2147483647 w 138"/>
              <a:gd name="T79" fmla="*/ 2147483647 h 139"/>
              <a:gd name="T80" fmla="*/ 2147483647 w 138"/>
              <a:gd name="T81" fmla="*/ 2147483647 h 139"/>
              <a:gd name="T82" fmla="*/ 2147483647 w 138"/>
              <a:gd name="T83" fmla="*/ 2147483647 h 139"/>
              <a:gd name="T84" fmla="*/ 2147483647 w 138"/>
              <a:gd name="T85" fmla="*/ 2147483647 h 139"/>
              <a:gd name="T86" fmla="*/ 2147483647 w 138"/>
              <a:gd name="T87" fmla="*/ 2147483647 h 139"/>
              <a:gd name="T88" fmla="*/ 2147483647 w 138"/>
              <a:gd name="T89" fmla="*/ 2147483647 h 1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8" h="139">
                <a:moveTo>
                  <a:pt x="130" y="125"/>
                </a:moveTo>
                <a:lnTo>
                  <a:pt x="119" y="125"/>
                </a:lnTo>
                <a:lnTo>
                  <a:pt x="110" y="139"/>
                </a:lnTo>
                <a:lnTo>
                  <a:pt x="84" y="138"/>
                </a:lnTo>
                <a:lnTo>
                  <a:pt x="47" y="107"/>
                </a:lnTo>
                <a:lnTo>
                  <a:pt x="23" y="93"/>
                </a:lnTo>
                <a:lnTo>
                  <a:pt x="6" y="90"/>
                </a:lnTo>
                <a:lnTo>
                  <a:pt x="7" y="88"/>
                </a:lnTo>
                <a:lnTo>
                  <a:pt x="7" y="86"/>
                </a:lnTo>
                <a:lnTo>
                  <a:pt x="4" y="87"/>
                </a:lnTo>
                <a:lnTo>
                  <a:pt x="0" y="69"/>
                </a:lnTo>
                <a:lnTo>
                  <a:pt x="31" y="51"/>
                </a:lnTo>
                <a:lnTo>
                  <a:pt x="35" y="45"/>
                </a:lnTo>
                <a:lnTo>
                  <a:pt x="36" y="30"/>
                </a:lnTo>
                <a:lnTo>
                  <a:pt x="35" y="18"/>
                </a:lnTo>
                <a:lnTo>
                  <a:pt x="37" y="15"/>
                </a:lnTo>
                <a:lnTo>
                  <a:pt x="43" y="14"/>
                </a:lnTo>
                <a:lnTo>
                  <a:pt x="50" y="4"/>
                </a:lnTo>
                <a:lnTo>
                  <a:pt x="57" y="0"/>
                </a:lnTo>
                <a:lnTo>
                  <a:pt x="68" y="2"/>
                </a:lnTo>
                <a:lnTo>
                  <a:pt x="76" y="1"/>
                </a:lnTo>
                <a:lnTo>
                  <a:pt x="79" y="7"/>
                </a:lnTo>
                <a:lnTo>
                  <a:pt x="85" y="4"/>
                </a:lnTo>
                <a:lnTo>
                  <a:pt x="86" y="10"/>
                </a:lnTo>
                <a:lnTo>
                  <a:pt x="92" y="17"/>
                </a:lnTo>
                <a:lnTo>
                  <a:pt x="94" y="24"/>
                </a:lnTo>
                <a:lnTo>
                  <a:pt x="99" y="27"/>
                </a:lnTo>
                <a:lnTo>
                  <a:pt x="107" y="27"/>
                </a:lnTo>
                <a:lnTo>
                  <a:pt x="102" y="31"/>
                </a:lnTo>
                <a:lnTo>
                  <a:pt x="104" y="40"/>
                </a:lnTo>
                <a:lnTo>
                  <a:pt x="100" y="41"/>
                </a:lnTo>
                <a:lnTo>
                  <a:pt x="97" y="46"/>
                </a:lnTo>
                <a:lnTo>
                  <a:pt x="98" y="49"/>
                </a:lnTo>
                <a:lnTo>
                  <a:pt x="94" y="50"/>
                </a:lnTo>
                <a:lnTo>
                  <a:pt x="96" y="53"/>
                </a:lnTo>
                <a:lnTo>
                  <a:pt x="94" y="59"/>
                </a:lnTo>
                <a:lnTo>
                  <a:pt x="104" y="71"/>
                </a:lnTo>
                <a:lnTo>
                  <a:pt x="104" y="76"/>
                </a:lnTo>
                <a:lnTo>
                  <a:pt x="122" y="86"/>
                </a:lnTo>
                <a:lnTo>
                  <a:pt x="129" y="95"/>
                </a:lnTo>
                <a:lnTo>
                  <a:pt x="126" y="109"/>
                </a:lnTo>
                <a:lnTo>
                  <a:pt x="131" y="109"/>
                </a:lnTo>
                <a:lnTo>
                  <a:pt x="131" y="117"/>
                </a:lnTo>
                <a:lnTo>
                  <a:pt x="138" y="125"/>
                </a:lnTo>
                <a:lnTo>
                  <a:pt x="130" y="125"/>
                </a:lnTo>
                <a:close/>
              </a:path>
            </a:pathLst>
          </a:custGeom>
          <a:solidFill>
            <a:srgbClr val="DDDDDD"/>
          </a:solidFill>
          <a:ln w="4763"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21" name="Freeform 118"/>
          <p:cNvSpPr>
            <a:spLocks noEditPoints="1"/>
          </p:cNvSpPr>
          <p:nvPr/>
        </p:nvSpPr>
        <p:spPr bwMode="auto">
          <a:xfrm>
            <a:off x="5076878" y="3677905"/>
            <a:ext cx="200025" cy="200025"/>
          </a:xfrm>
          <a:custGeom>
            <a:avLst/>
            <a:gdLst>
              <a:gd name="T0" fmla="*/ 2147483647 w 121"/>
              <a:gd name="T1" fmla="*/ 2147483647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2147483647 w 121"/>
              <a:gd name="T15" fmla="*/ 2147483647 h 122"/>
              <a:gd name="T16" fmla="*/ 2147483647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2147483647 h 122"/>
              <a:gd name="T64" fmla="*/ 2147483647 w 121"/>
              <a:gd name="T65" fmla="*/ 2147483647 h 122"/>
              <a:gd name="T66" fmla="*/ 2147483647 w 121"/>
              <a:gd name="T67" fmla="*/ 2147483647 h 122"/>
              <a:gd name="T68" fmla="*/ 2147483647 w 121"/>
              <a:gd name="T69" fmla="*/ 2147483647 h 122"/>
              <a:gd name="T70" fmla="*/ 0 w 121"/>
              <a:gd name="T71" fmla="*/ 2147483647 h 122"/>
              <a:gd name="T72" fmla="*/ 2147483647 w 121"/>
              <a:gd name="T73" fmla="*/ 2147483647 h 122"/>
              <a:gd name="T74" fmla="*/ 2147483647 w 121"/>
              <a:gd name="T75" fmla="*/ 2147483647 h 122"/>
              <a:gd name="T76" fmla="*/ 2147483647 w 121"/>
              <a:gd name="T77" fmla="*/ 2147483647 h 122"/>
              <a:gd name="T78" fmla="*/ 2147483647 w 121"/>
              <a:gd name="T79" fmla="*/ 2147483647 h 122"/>
              <a:gd name="T80" fmla="*/ 2147483647 w 121"/>
              <a:gd name="T81" fmla="*/ 2147483647 h 122"/>
              <a:gd name="T82" fmla="*/ 2147483647 w 121"/>
              <a:gd name="T83" fmla="*/ 2147483647 h 122"/>
              <a:gd name="T84" fmla="*/ 2147483647 w 121"/>
              <a:gd name="T85" fmla="*/ 2147483647 h 122"/>
              <a:gd name="T86" fmla="*/ 2147483647 w 121"/>
              <a:gd name="T87" fmla="*/ 2147483647 h 122"/>
              <a:gd name="T88" fmla="*/ 2147483647 w 121"/>
              <a:gd name="T89" fmla="*/ 2147483647 h 122"/>
              <a:gd name="T90" fmla="*/ 2147483647 w 121"/>
              <a:gd name="T91" fmla="*/ 2147483647 h 122"/>
              <a:gd name="T92" fmla="*/ 2147483647 w 121"/>
              <a:gd name="T93" fmla="*/ 2147483647 h 122"/>
              <a:gd name="T94" fmla="*/ 2147483647 w 121"/>
              <a:gd name="T95" fmla="*/ 2147483647 h 122"/>
              <a:gd name="T96" fmla="*/ 2147483647 w 121"/>
              <a:gd name="T97" fmla="*/ 2147483647 h 122"/>
              <a:gd name="T98" fmla="*/ 2147483647 w 121"/>
              <a:gd name="T99" fmla="*/ 2147483647 h 122"/>
              <a:gd name="T100" fmla="*/ 2147483647 w 121"/>
              <a:gd name="T101" fmla="*/ 2147483647 h 122"/>
              <a:gd name="T102" fmla="*/ 2147483647 w 121"/>
              <a:gd name="T103" fmla="*/ 2147483647 h 122"/>
              <a:gd name="T104" fmla="*/ 2147483647 w 121"/>
              <a:gd name="T105" fmla="*/ 2147483647 h 122"/>
              <a:gd name="T106" fmla="*/ 2147483647 w 121"/>
              <a:gd name="T107" fmla="*/ 2147483647 h 122"/>
              <a:gd name="T108" fmla="*/ 2147483647 w 121"/>
              <a:gd name="T109" fmla="*/ 2147483647 h 122"/>
              <a:gd name="T110" fmla="*/ 2147483647 w 121"/>
              <a:gd name="T111" fmla="*/ 2147483647 h 122"/>
              <a:gd name="T112" fmla="*/ 2147483647 w 121"/>
              <a:gd name="T113" fmla="*/ 2147483647 h 122"/>
              <a:gd name="T114" fmla="*/ 2147483647 w 121"/>
              <a:gd name="T115" fmla="*/ 2147483647 h 122"/>
              <a:gd name="T116" fmla="*/ 2147483647 w 121"/>
              <a:gd name="T117" fmla="*/ 2147483647 h 122"/>
              <a:gd name="T118" fmla="*/ 2147483647 w 121"/>
              <a:gd name="T119" fmla="*/ 2147483647 h 1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1" h="122">
                <a:moveTo>
                  <a:pt x="121" y="96"/>
                </a:moveTo>
                <a:lnTo>
                  <a:pt x="119" y="102"/>
                </a:lnTo>
                <a:lnTo>
                  <a:pt x="115" y="106"/>
                </a:lnTo>
                <a:lnTo>
                  <a:pt x="116" y="99"/>
                </a:lnTo>
                <a:lnTo>
                  <a:pt x="121" y="96"/>
                </a:lnTo>
                <a:close/>
                <a:moveTo>
                  <a:pt x="106" y="114"/>
                </a:moveTo>
                <a:lnTo>
                  <a:pt x="105" y="111"/>
                </a:lnTo>
                <a:lnTo>
                  <a:pt x="107" y="107"/>
                </a:lnTo>
                <a:lnTo>
                  <a:pt x="106" y="114"/>
                </a:lnTo>
                <a:close/>
                <a:moveTo>
                  <a:pt x="31" y="63"/>
                </a:moveTo>
                <a:lnTo>
                  <a:pt x="31" y="63"/>
                </a:lnTo>
                <a:lnTo>
                  <a:pt x="32" y="63"/>
                </a:lnTo>
                <a:lnTo>
                  <a:pt x="45" y="69"/>
                </a:lnTo>
                <a:lnTo>
                  <a:pt x="51" y="66"/>
                </a:lnTo>
                <a:lnTo>
                  <a:pt x="39" y="61"/>
                </a:lnTo>
                <a:lnTo>
                  <a:pt x="38" y="63"/>
                </a:lnTo>
                <a:lnTo>
                  <a:pt x="33" y="61"/>
                </a:lnTo>
                <a:lnTo>
                  <a:pt x="26" y="63"/>
                </a:lnTo>
                <a:lnTo>
                  <a:pt x="24" y="61"/>
                </a:lnTo>
                <a:lnTo>
                  <a:pt x="21" y="63"/>
                </a:lnTo>
                <a:lnTo>
                  <a:pt x="19" y="57"/>
                </a:lnTo>
                <a:lnTo>
                  <a:pt x="15" y="54"/>
                </a:lnTo>
                <a:lnTo>
                  <a:pt x="16" y="52"/>
                </a:lnTo>
                <a:lnTo>
                  <a:pt x="20" y="53"/>
                </a:lnTo>
                <a:lnTo>
                  <a:pt x="20" y="50"/>
                </a:lnTo>
                <a:lnTo>
                  <a:pt x="17" y="49"/>
                </a:lnTo>
                <a:lnTo>
                  <a:pt x="15" y="52"/>
                </a:lnTo>
                <a:lnTo>
                  <a:pt x="5" y="38"/>
                </a:lnTo>
                <a:lnTo>
                  <a:pt x="8" y="39"/>
                </a:lnTo>
                <a:lnTo>
                  <a:pt x="11" y="35"/>
                </a:lnTo>
                <a:lnTo>
                  <a:pt x="9" y="33"/>
                </a:lnTo>
                <a:lnTo>
                  <a:pt x="14" y="30"/>
                </a:lnTo>
                <a:lnTo>
                  <a:pt x="16" y="24"/>
                </a:lnTo>
                <a:lnTo>
                  <a:pt x="19" y="22"/>
                </a:lnTo>
                <a:lnTo>
                  <a:pt x="19" y="16"/>
                </a:lnTo>
                <a:lnTo>
                  <a:pt x="28" y="16"/>
                </a:lnTo>
                <a:lnTo>
                  <a:pt x="33" y="11"/>
                </a:lnTo>
                <a:lnTo>
                  <a:pt x="44" y="11"/>
                </a:lnTo>
                <a:lnTo>
                  <a:pt x="47" y="7"/>
                </a:lnTo>
                <a:lnTo>
                  <a:pt x="65" y="3"/>
                </a:lnTo>
                <a:lnTo>
                  <a:pt x="80" y="9"/>
                </a:lnTo>
                <a:lnTo>
                  <a:pt x="92" y="7"/>
                </a:lnTo>
                <a:lnTo>
                  <a:pt x="91" y="0"/>
                </a:lnTo>
                <a:lnTo>
                  <a:pt x="95" y="0"/>
                </a:lnTo>
                <a:lnTo>
                  <a:pt x="98" y="2"/>
                </a:lnTo>
                <a:lnTo>
                  <a:pt x="99" y="7"/>
                </a:lnTo>
                <a:lnTo>
                  <a:pt x="94" y="10"/>
                </a:lnTo>
                <a:lnTo>
                  <a:pt x="95" y="15"/>
                </a:lnTo>
                <a:lnTo>
                  <a:pt x="90" y="19"/>
                </a:lnTo>
                <a:lnTo>
                  <a:pt x="78" y="14"/>
                </a:lnTo>
                <a:lnTo>
                  <a:pt x="58" y="19"/>
                </a:lnTo>
                <a:lnTo>
                  <a:pt x="60" y="25"/>
                </a:lnTo>
                <a:lnTo>
                  <a:pt x="67" y="30"/>
                </a:lnTo>
                <a:lnTo>
                  <a:pt x="58" y="26"/>
                </a:lnTo>
                <a:lnTo>
                  <a:pt x="62" y="30"/>
                </a:lnTo>
                <a:lnTo>
                  <a:pt x="60" y="33"/>
                </a:lnTo>
                <a:lnTo>
                  <a:pt x="53" y="27"/>
                </a:lnTo>
                <a:lnTo>
                  <a:pt x="52" y="30"/>
                </a:lnTo>
                <a:lnTo>
                  <a:pt x="58" y="34"/>
                </a:lnTo>
                <a:lnTo>
                  <a:pt x="53" y="33"/>
                </a:lnTo>
                <a:lnTo>
                  <a:pt x="52" y="28"/>
                </a:lnTo>
                <a:lnTo>
                  <a:pt x="46" y="25"/>
                </a:lnTo>
                <a:lnTo>
                  <a:pt x="47" y="20"/>
                </a:lnTo>
                <a:lnTo>
                  <a:pt x="41" y="24"/>
                </a:lnTo>
                <a:lnTo>
                  <a:pt x="41" y="32"/>
                </a:lnTo>
                <a:lnTo>
                  <a:pt x="52" y="48"/>
                </a:lnTo>
                <a:lnTo>
                  <a:pt x="48" y="49"/>
                </a:lnTo>
                <a:lnTo>
                  <a:pt x="51" y="48"/>
                </a:lnTo>
                <a:lnTo>
                  <a:pt x="47" y="44"/>
                </a:lnTo>
                <a:lnTo>
                  <a:pt x="45" y="47"/>
                </a:lnTo>
                <a:lnTo>
                  <a:pt x="48" y="50"/>
                </a:lnTo>
                <a:lnTo>
                  <a:pt x="41" y="53"/>
                </a:lnTo>
                <a:lnTo>
                  <a:pt x="52" y="57"/>
                </a:lnTo>
                <a:lnTo>
                  <a:pt x="56" y="63"/>
                </a:lnTo>
                <a:lnTo>
                  <a:pt x="63" y="65"/>
                </a:lnTo>
                <a:lnTo>
                  <a:pt x="62" y="75"/>
                </a:lnTo>
                <a:lnTo>
                  <a:pt x="55" y="68"/>
                </a:lnTo>
                <a:lnTo>
                  <a:pt x="47" y="71"/>
                </a:lnTo>
                <a:lnTo>
                  <a:pt x="55" y="79"/>
                </a:lnTo>
                <a:lnTo>
                  <a:pt x="50" y="82"/>
                </a:lnTo>
                <a:lnTo>
                  <a:pt x="49" y="79"/>
                </a:lnTo>
                <a:lnTo>
                  <a:pt x="44" y="76"/>
                </a:lnTo>
                <a:lnTo>
                  <a:pt x="50" y="96"/>
                </a:lnTo>
                <a:lnTo>
                  <a:pt x="42" y="90"/>
                </a:lnTo>
                <a:lnTo>
                  <a:pt x="40" y="97"/>
                </a:lnTo>
                <a:lnTo>
                  <a:pt x="35" y="86"/>
                </a:lnTo>
                <a:lnTo>
                  <a:pt x="32" y="87"/>
                </a:lnTo>
                <a:lnTo>
                  <a:pt x="32" y="91"/>
                </a:lnTo>
                <a:lnTo>
                  <a:pt x="29" y="90"/>
                </a:lnTo>
                <a:lnTo>
                  <a:pt x="27" y="84"/>
                </a:lnTo>
                <a:lnTo>
                  <a:pt x="28" y="79"/>
                </a:lnTo>
                <a:lnTo>
                  <a:pt x="21" y="71"/>
                </a:lnTo>
                <a:lnTo>
                  <a:pt x="25" y="65"/>
                </a:lnTo>
                <a:lnTo>
                  <a:pt x="28" y="66"/>
                </a:lnTo>
                <a:lnTo>
                  <a:pt x="31" y="63"/>
                </a:lnTo>
                <a:close/>
                <a:moveTo>
                  <a:pt x="71" y="22"/>
                </a:moveTo>
                <a:lnTo>
                  <a:pt x="69" y="20"/>
                </a:lnTo>
                <a:lnTo>
                  <a:pt x="71" y="18"/>
                </a:lnTo>
                <a:lnTo>
                  <a:pt x="72" y="20"/>
                </a:lnTo>
                <a:lnTo>
                  <a:pt x="71" y="22"/>
                </a:lnTo>
                <a:close/>
                <a:moveTo>
                  <a:pt x="82" y="32"/>
                </a:moveTo>
                <a:lnTo>
                  <a:pt x="81" y="36"/>
                </a:lnTo>
                <a:lnTo>
                  <a:pt x="79" y="34"/>
                </a:lnTo>
                <a:lnTo>
                  <a:pt x="77" y="35"/>
                </a:lnTo>
                <a:lnTo>
                  <a:pt x="77" y="33"/>
                </a:lnTo>
                <a:lnTo>
                  <a:pt x="82" y="32"/>
                </a:lnTo>
                <a:close/>
                <a:moveTo>
                  <a:pt x="4" y="42"/>
                </a:moveTo>
                <a:lnTo>
                  <a:pt x="0" y="38"/>
                </a:lnTo>
                <a:lnTo>
                  <a:pt x="3" y="35"/>
                </a:lnTo>
                <a:lnTo>
                  <a:pt x="4" y="42"/>
                </a:lnTo>
                <a:close/>
                <a:moveTo>
                  <a:pt x="96" y="45"/>
                </a:moveTo>
                <a:lnTo>
                  <a:pt x="98" y="50"/>
                </a:lnTo>
                <a:lnTo>
                  <a:pt x="97" y="51"/>
                </a:lnTo>
                <a:lnTo>
                  <a:pt x="91" y="49"/>
                </a:lnTo>
                <a:lnTo>
                  <a:pt x="93" y="47"/>
                </a:lnTo>
                <a:lnTo>
                  <a:pt x="91" y="49"/>
                </a:lnTo>
                <a:lnTo>
                  <a:pt x="87" y="48"/>
                </a:lnTo>
                <a:lnTo>
                  <a:pt x="93" y="44"/>
                </a:lnTo>
                <a:lnTo>
                  <a:pt x="96" y="45"/>
                </a:lnTo>
                <a:close/>
                <a:moveTo>
                  <a:pt x="62" y="62"/>
                </a:moveTo>
                <a:lnTo>
                  <a:pt x="58" y="61"/>
                </a:lnTo>
                <a:lnTo>
                  <a:pt x="56" y="61"/>
                </a:lnTo>
                <a:lnTo>
                  <a:pt x="55" y="60"/>
                </a:lnTo>
                <a:lnTo>
                  <a:pt x="50" y="54"/>
                </a:lnTo>
                <a:lnTo>
                  <a:pt x="45" y="54"/>
                </a:lnTo>
                <a:lnTo>
                  <a:pt x="52" y="50"/>
                </a:lnTo>
                <a:lnTo>
                  <a:pt x="56" y="55"/>
                </a:lnTo>
                <a:lnTo>
                  <a:pt x="64" y="57"/>
                </a:lnTo>
                <a:lnTo>
                  <a:pt x="65" y="65"/>
                </a:lnTo>
                <a:lnTo>
                  <a:pt x="70" y="66"/>
                </a:lnTo>
                <a:lnTo>
                  <a:pt x="70" y="68"/>
                </a:lnTo>
                <a:lnTo>
                  <a:pt x="67" y="69"/>
                </a:lnTo>
                <a:lnTo>
                  <a:pt x="62" y="62"/>
                </a:lnTo>
                <a:close/>
                <a:moveTo>
                  <a:pt x="15" y="54"/>
                </a:moveTo>
                <a:lnTo>
                  <a:pt x="15" y="57"/>
                </a:lnTo>
                <a:lnTo>
                  <a:pt x="13" y="58"/>
                </a:lnTo>
                <a:lnTo>
                  <a:pt x="15" y="54"/>
                </a:lnTo>
                <a:close/>
                <a:moveTo>
                  <a:pt x="90" y="66"/>
                </a:moveTo>
                <a:lnTo>
                  <a:pt x="88" y="64"/>
                </a:lnTo>
                <a:lnTo>
                  <a:pt x="90" y="63"/>
                </a:lnTo>
                <a:lnTo>
                  <a:pt x="88" y="58"/>
                </a:lnTo>
                <a:lnTo>
                  <a:pt x="92" y="59"/>
                </a:lnTo>
                <a:lnTo>
                  <a:pt x="90" y="66"/>
                </a:lnTo>
                <a:close/>
                <a:moveTo>
                  <a:pt x="13" y="60"/>
                </a:moveTo>
                <a:lnTo>
                  <a:pt x="16" y="68"/>
                </a:lnTo>
                <a:lnTo>
                  <a:pt x="10" y="65"/>
                </a:lnTo>
                <a:lnTo>
                  <a:pt x="13" y="60"/>
                </a:lnTo>
                <a:close/>
                <a:moveTo>
                  <a:pt x="75" y="74"/>
                </a:moveTo>
                <a:lnTo>
                  <a:pt x="71" y="69"/>
                </a:lnTo>
                <a:lnTo>
                  <a:pt x="75" y="71"/>
                </a:lnTo>
                <a:lnTo>
                  <a:pt x="75" y="74"/>
                </a:lnTo>
                <a:close/>
                <a:moveTo>
                  <a:pt x="17" y="75"/>
                </a:moveTo>
                <a:lnTo>
                  <a:pt x="14" y="71"/>
                </a:lnTo>
                <a:lnTo>
                  <a:pt x="19" y="73"/>
                </a:lnTo>
                <a:lnTo>
                  <a:pt x="17" y="75"/>
                </a:lnTo>
                <a:close/>
                <a:moveTo>
                  <a:pt x="101" y="75"/>
                </a:moveTo>
                <a:lnTo>
                  <a:pt x="98" y="74"/>
                </a:lnTo>
                <a:lnTo>
                  <a:pt x="100" y="72"/>
                </a:lnTo>
                <a:lnTo>
                  <a:pt x="105" y="73"/>
                </a:lnTo>
                <a:lnTo>
                  <a:pt x="101" y="75"/>
                </a:lnTo>
                <a:close/>
                <a:moveTo>
                  <a:pt x="82" y="88"/>
                </a:moveTo>
                <a:lnTo>
                  <a:pt x="81" y="85"/>
                </a:lnTo>
                <a:lnTo>
                  <a:pt x="83" y="83"/>
                </a:lnTo>
                <a:lnTo>
                  <a:pt x="82" y="88"/>
                </a:lnTo>
                <a:close/>
                <a:moveTo>
                  <a:pt x="47" y="97"/>
                </a:moveTo>
                <a:lnTo>
                  <a:pt x="48" y="102"/>
                </a:lnTo>
                <a:lnTo>
                  <a:pt x="46" y="101"/>
                </a:lnTo>
                <a:lnTo>
                  <a:pt x="47" y="97"/>
                </a:lnTo>
                <a:close/>
                <a:moveTo>
                  <a:pt x="57" y="117"/>
                </a:moveTo>
                <a:lnTo>
                  <a:pt x="55" y="116"/>
                </a:lnTo>
                <a:lnTo>
                  <a:pt x="58" y="109"/>
                </a:lnTo>
                <a:lnTo>
                  <a:pt x="59" y="112"/>
                </a:lnTo>
                <a:lnTo>
                  <a:pt x="64" y="111"/>
                </a:lnTo>
                <a:lnTo>
                  <a:pt x="63" y="113"/>
                </a:lnTo>
                <a:lnTo>
                  <a:pt x="66" y="115"/>
                </a:lnTo>
                <a:lnTo>
                  <a:pt x="86" y="116"/>
                </a:lnTo>
                <a:lnTo>
                  <a:pt x="87" y="120"/>
                </a:lnTo>
                <a:lnTo>
                  <a:pt x="94" y="117"/>
                </a:lnTo>
                <a:lnTo>
                  <a:pt x="92" y="121"/>
                </a:lnTo>
                <a:lnTo>
                  <a:pt x="76" y="122"/>
                </a:lnTo>
                <a:lnTo>
                  <a:pt x="67" y="118"/>
                </a:lnTo>
                <a:lnTo>
                  <a:pt x="57" y="117"/>
                </a:lnTo>
                <a:close/>
              </a:path>
            </a:pathLst>
          </a:custGeom>
          <a:solidFill>
            <a:srgbClr val="2B5885"/>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22" name="Freeform 119"/>
          <p:cNvSpPr>
            <a:spLocks noEditPoints="1"/>
          </p:cNvSpPr>
          <p:nvPr/>
        </p:nvSpPr>
        <p:spPr bwMode="auto">
          <a:xfrm>
            <a:off x="5424540" y="3957304"/>
            <a:ext cx="492125" cy="419100"/>
          </a:xfrm>
          <a:custGeom>
            <a:avLst/>
            <a:gdLst>
              <a:gd name="T0" fmla="*/ 2147483647 w 299"/>
              <a:gd name="T1" fmla="*/ 2147483647 h 255"/>
              <a:gd name="T2" fmla="*/ 2147483647 w 299"/>
              <a:gd name="T3" fmla="*/ 2147483647 h 255"/>
              <a:gd name="T4" fmla="*/ 2147483647 w 299"/>
              <a:gd name="T5" fmla="*/ 2147483647 h 255"/>
              <a:gd name="T6" fmla="*/ 2147483647 w 299"/>
              <a:gd name="T7" fmla="*/ 2147483647 h 255"/>
              <a:gd name="T8" fmla="*/ 2147483647 w 299"/>
              <a:gd name="T9" fmla="*/ 2147483647 h 255"/>
              <a:gd name="T10" fmla="*/ 2147483647 w 299"/>
              <a:gd name="T11" fmla="*/ 2147483647 h 255"/>
              <a:gd name="T12" fmla="*/ 2147483647 w 299"/>
              <a:gd name="T13" fmla="*/ 2147483647 h 255"/>
              <a:gd name="T14" fmla="*/ 2147483647 w 299"/>
              <a:gd name="T15" fmla="*/ 2147483647 h 255"/>
              <a:gd name="T16" fmla="*/ 2147483647 w 299"/>
              <a:gd name="T17" fmla="*/ 2147483647 h 255"/>
              <a:gd name="T18" fmla="*/ 2147483647 w 299"/>
              <a:gd name="T19" fmla="*/ 2147483647 h 255"/>
              <a:gd name="T20" fmla="*/ 2147483647 w 299"/>
              <a:gd name="T21" fmla="*/ 2147483647 h 255"/>
              <a:gd name="T22" fmla="*/ 2147483647 w 299"/>
              <a:gd name="T23" fmla="*/ 2147483647 h 255"/>
              <a:gd name="T24" fmla="*/ 2147483647 w 299"/>
              <a:gd name="T25" fmla="*/ 2147483647 h 255"/>
              <a:gd name="T26" fmla="*/ 2147483647 w 299"/>
              <a:gd name="T27" fmla="*/ 2147483647 h 255"/>
              <a:gd name="T28" fmla="*/ 2147483647 w 299"/>
              <a:gd name="T29" fmla="*/ 2147483647 h 255"/>
              <a:gd name="T30" fmla="*/ 2147483647 w 299"/>
              <a:gd name="T31" fmla="*/ 2147483647 h 255"/>
              <a:gd name="T32" fmla="*/ 2147483647 w 299"/>
              <a:gd name="T33" fmla="*/ 2147483647 h 255"/>
              <a:gd name="T34" fmla="*/ 2147483647 w 299"/>
              <a:gd name="T35" fmla="*/ 2147483647 h 255"/>
              <a:gd name="T36" fmla="*/ 2147483647 w 299"/>
              <a:gd name="T37" fmla="*/ 2147483647 h 255"/>
              <a:gd name="T38" fmla="*/ 2147483647 w 299"/>
              <a:gd name="T39" fmla="*/ 2147483647 h 255"/>
              <a:gd name="T40" fmla="*/ 2147483647 w 299"/>
              <a:gd name="T41" fmla="*/ 2147483647 h 255"/>
              <a:gd name="T42" fmla="*/ 2147483647 w 299"/>
              <a:gd name="T43" fmla="*/ 2147483647 h 255"/>
              <a:gd name="T44" fmla="*/ 2147483647 w 299"/>
              <a:gd name="T45" fmla="*/ 2147483647 h 255"/>
              <a:gd name="T46" fmla="*/ 2147483647 w 299"/>
              <a:gd name="T47" fmla="*/ 2147483647 h 255"/>
              <a:gd name="T48" fmla="*/ 2147483647 w 299"/>
              <a:gd name="T49" fmla="*/ 2147483647 h 255"/>
              <a:gd name="T50" fmla="*/ 2147483647 w 299"/>
              <a:gd name="T51" fmla="*/ 2147483647 h 255"/>
              <a:gd name="T52" fmla="*/ 2147483647 w 299"/>
              <a:gd name="T53" fmla="*/ 2147483647 h 255"/>
              <a:gd name="T54" fmla="*/ 2147483647 w 299"/>
              <a:gd name="T55" fmla="*/ 2147483647 h 255"/>
              <a:gd name="T56" fmla="*/ 2147483647 w 299"/>
              <a:gd name="T57" fmla="*/ 2147483647 h 255"/>
              <a:gd name="T58" fmla="*/ 2147483647 w 299"/>
              <a:gd name="T59" fmla="*/ 2147483647 h 255"/>
              <a:gd name="T60" fmla="*/ 2147483647 w 299"/>
              <a:gd name="T61" fmla="*/ 2147483647 h 255"/>
              <a:gd name="T62" fmla="*/ 2147483647 w 299"/>
              <a:gd name="T63" fmla="*/ 2147483647 h 255"/>
              <a:gd name="T64" fmla="*/ 2147483647 w 299"/>
              <a:gd name="T65" fmla="*/ 2147483647 h 255"/>
              <a:gd name="T66" fmla="*/ 2147483647 w 299"/>
              <a:gd name="T67" fmla="*/ 2147483647 h 255"/>
              <a:gd name="T68" fmla="*/ 2147483647 w 299"/>
              <a:gd name="T69" fmla="*/ 2147483647 h 2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99" h="255">
                <a:moveTo>
                  <a:pt x="102" y="238"/>
                </a:moveTo>
                <a:lnTo>
                  <a:pt x="106" y="238"/>
                </a:lnTo>
                <a:lnTo>
                  <a:pt x="108" y="242"/>
                </a:lnTo>
                <a:lnTo>
                  <a:pt x="105" y="240"/>
                </a:lnTo>
                <a:lnTo>
                  <a:pt x="102" y="238"/>
                </a:lnTo>
                <a:close/>
                <a:moveTo>
                  <a:pt x="231" y="118"/>
                </a:moveTo>
                <a:lnTo>
                  <a:pt x="232" y="121"/>
                </a:lnTo>
                <a:lnTo>
                  <a:pt x="236" y="120"/>
                </a:lnTo>
                <a:lnTo>
                  <a:pt x="240" y="121"/>
                </a:lnTo>
                <a:lnTo>
                  <a:pt x="237" y="125"/>
                </a:lnTo>
                <a:lnTo>
                  <a:pt x="241" y="126"/>
                </a:lnTo>
                <a:lnTo>
                  <a:pt x="255" y="146"/>
                </a:lnTo>
                <a:lnTo>
                  <a:pt x="292" y="150"/>
                </a:lnTo>
                <a:lnTo>
                  <a:pt x="299" y="160"/>
                </a:lnTo>
                <a:lnTo>
                  <a:pt x="289" y="190"/>
                </a:lnTo>
                <a:lnTo>
                  <a:pt x="247" y="205"/>
                </a:lnTo>
                <a:lnTo>
                  <a:pt x="201" y="216"/>
                </a:lnTo>
                <a:lnTo>
                  <a:pt x="167" y="255"/>
                </a:lnTo>
                <a:lnTo>
                  <a:pt x="167" y="240"/>
                </a:lnTo>
                <a:lnTo>
                  <a:pt x="140" y="229"/>
                </a:lnTo>
                <a:lnTo>
                  <a:pt x="133" y="231"/>
                </a:lnTo>
                <a:lnTo>
                  <a:pt x="127" y="227"/>
                </a:lnTo>
                <a:lnTo>
                  <a:pt x="124" y="228"/>
                </a:lnTo>
                <a:lnTo>
                  <a:pt x="121" y="236"/>
                </a:lnTo>
                <a:lnTo>
                  <a:pt x="122" y="240"/>
                </a:lnTo>
                <a:lnTo>
                  <a:pt x="117" y="244"/>
                </a:lnTo>
                <a:lnTo>
                  <a:pt x="113" y="235"/>
                </a:lnTo>
                <a:lnTo>
                  <a:pt x="111" y="235"/>
                </a:lnTo>
                <a:lnTo>
                  <a:pt x="110" y="228"/>
                </a:lnTo>
                <a:lnTo>
                  <a:pt x="101" y="221"/>
                </a:lnTo>
                <a:lnTo>
                  <a:pt x="94" y="210"/>
                </a:lnTo>
                <a:lnTo>
                  <a:pt x="94" y="205"/>
                </a:lnTo>
                <a:lnTo>
                  <a:pt x="88" y="194"/>
                </a:lnTo>
                <a:lnTo>
                  <a:pt x="72" y="184"/>
                </a:lnTo>
                <a:lnTo>
                  <a:pt x="65" y="174"/>
                </a:lnTo>
                <a:lnTo>
                  <a:pt x="63" y="163"/>
                </a:lnTo>
                <a:lnTo>
                  <a:pt x="64" y="152"/>
                </a:lnTo>
                <a:lnTo>
                  <a:pt x="55" y="133"/>
                </a:lnTo>
                <a:lnTo>
                  <a:pt x="41" y="124"/>
                </a:lnTo>
                <a:lnTo>
                  <a:pt x="37" y="117"/>
                </a:lnTo>
                <a:lnTo>
                  <a:pt x="38" y="111"/>
                </a:lnTo>
                <a:lnTo>
                  <a:pt x="8" y="66"/>
                </a:lnTo>
                <a:lnTo>
                  <a:pt x="0" y="65"/>
                </a:lnTo>
                <a:lnTo>
                  <a:pt x="6" y="45"/>
                </a:lnTo>
                <a:lnTo>
                  <a:pt x="22" y="48"/>
                </a:lnTo>
                <a:lnTo>
                  <a:pt x="31" y="37"/>
                </a:lnTo>
                <a:lnTo>
                  <a:pt x="42" y="35"/>
                </a:lnTo>
                <a:lnTo>
                  <a:pt x="44" y="30"/>
                </a:lnTo>
                <a:lnTo>
                  <a:pt x="49" y="27"/>
                </a:lnTo>
                <a:lnTo>
                  <a:pt x="35" y="10"/>
                </a:lnTo>
                <a:lnTo>
                  <a:pt x="66" y="0"/>
                </a:lnTo>
                <a:lnTo>
                  <a:pt x="83" y="3"/>
                </a:lnTo>
                <a:lnTo>
                  <a:pt x="107" y="17"/>
                </a:lnTo>
                <a:lnTo>
                  <a:pt x="144" y="48"/>
                </a:lnTo>
                <a:lnTo>
                  <a:pt x="170" y="49"/>
                </a:lnTo>
                <a:lnTo>
                  <a:pt x="183" y="51"/>
                </a:lnTo>
                <a:lnTo>
                  <a:pt x="186" y="58"/>
                </a:lnTo>
                <a:lnTo>
                  <a:pt x="196" y="58"/>
                </a:lnTo>
                <a:lnTo>
                  <a:pt x="203" y="70"/>
                </a:lnTo>
                <a:lnTo>
                  <a:pt x="202" y="73"/>
                </a:lnTo>
                <a:lnTo>
                  <a:pt x="208" y="75"/>
                </a:lnTo>
                <a:lnTo>
                  <a:pt x="209" y="76"/>
                </a:lnTo>
                <a:lnTo>
                  <a:pt x="207" y="76"/>
                </a:lnTo>
                <a:lnTo>
                  <a:pt x="211" y="81"/>
                </a:lnTo>
                <a:lnTo>
                  <a:pt x="212" y="80"/>
                </a:lnTo>
                <a:lnTo>
                  <a:pt x="221" y="88"/>
                </a:lnTo>
                <a:lnTo>
                  <a:pt x="219" y="88"/>
                </a:lnTo>
                <a:lnTo>
                  <a:pt x="222" y="94"/>
                </a:lnTo>
                <a:lnTo>
                  <a:pt x="219" y="98"/>
                </a:lnTo>
                <a:lnTo>
                  <a:pt x="231" y="118"/>
                </a:lnTo>
                <a:close/>
              </a:path>
            </a:pathLst>
          </a:custGeom>
          <a:solidFill>
            <a:srgbClr val="DDDDDD"/>
          </a:solidFill>
          <a:ln w="4763"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23" name="Freeform 120"/>
          <p:cNvSpPr>
            <a:spLocks/>
          </p:cNvSpPr>
          <p:nvPr/>
        </p:nvSpPr>
        <p:spPr bwMode="auto">
          <a:xfrm>
            <a:off x="6664377" y="3322304"/>
            <a:ext cx="749300" cy="360362"/>
          </a:xfrm>
          <a:custGeom>
            <a:avLst/>
            <a:gdLst>
              <a:gd name="T0" fmla="*/ 2147483647 w 455"/>
              <a:gd name="T1" fmla="*/ 2147483647 h 219"/>
              <a:gd name="T2" fmla="*/ 2147483647 w 455"/>
              <a:gd name="T3" fmla="*/ 2147483647 h 219"/>
              <a:gd name="T4" fmla="*/ 2147483647 w 455"/>
              <a:gd name="T5" fmla="*/ 2147483647 h 219"/>
              <a:gd name="T6" fmla="*/ 2147483647 w 455"/>
              <a:gd name="T7" fmla="*/ 2147483647 h 219"/>
              <a:gd name="T8" fmla="*/ 2147483647 w 455"/>
              <a:gd name="T9" fmla="*/ 2147483647 h 219"/>
              <a:gd name="T10" fmla="*/ 2147483647 w 455"/>
              <a:gd name="T11" fmla="*/ 2147483647 h 219"/>
              <a:gd name="T12" fmla="*/ 2147483647 w 455"/>
              <a:gd name="T13" fmla="*/ 2147483647 h 219"/>
              <a:gd name="T14" fmla="*/ 2147483647 w 455"/>
              <a:gd name="T15" fmla="*/ 2147483647 h 219"/>
              <a:gd name="T16" fmla="*/ 2147483647 w 455"/>
              <a:gd name="T17" fmla="*/ 2147483647 h 219"/>
              <a:gd name="T18" fmla="*/ 2147483647 w 455"/>
              <a:gd name="T19" fmla="*/ 2147483647 h 219"/>
              <a:gd name="T20" fmla="*/ 2147483647 w 455"/>
              <a:gd name="T21" fmla="*/ 2147483647 h 219"/>
              <a:gd name="T22" fmla="*/ 2147483647 w 455"/>
              <a:gd name="T23" fmla="*/ 0 h 219"/>
              <a:gd name="T24" fmla="*/ 2147483647 w 455"/>
              <a:gd name="T25" fmla="*/ 2147483647 h 219"/>
              <a:gd name="T26" fmla="*/ 2147483647 w 455"/>
              <a:gd name="T27" fmla="*/ 2147483647 h 219"/>
              <a:gd name="T28" fmla="*/ 2147483647 w 455"/>
              <a:gd name="T29" fmla="*/ 2147483647 h 219"/>
              <a:gd name="T30" fmla="*/ 2147483647 w 455"/>
              <a:gd name="T31" fmla="*/ 2147483647 h 219"/>
              <a:gd name="T32" fmla="*/ 2147483647 w 455"/>
              <a:gd name="T33" fmla="*/ 2147483647 h 219"/>
              <a:gd name="T34" fmla="*/ 2147483647 w 455"/>
              <a:gd name="T35" fmla="*/ 2147483647 h 219"/>
              <a:gd name="T36" fmla="*/ 2147483647 w 455"/>
              <a:gd name="T37" fmla="*/ 2147483647 h 219"/>
              <a:gd name="T38" fmla="*/ 2147483647 w 455"/>
              <a:gd name="T39" fmla="*/ 2147483647 h 219"/>
              <a:gd name="T40" fmla="*/ 2147483647 w 455"/>
              <a:gd name="T41" fmla="*/ 2147483647 h 219"/>
              <a:gd name="T42" fmla="*/ 2147483647 w 455"/>
              <a:gd name="T43" fmla="*/ 2147483647 h 219"/>
              <a:gd name="T44" fmla="*/ 2147483647 w 455"/>
              <a:gd name="T45" fmla="*/ 2147483647 h 219"/>
              <a:gd name="T46" fmla="*/ 2147483647 w 455"/>
              <a:gd name="T47" fmla="*/ 2147483647 h 219"/>
              <a:gd name="T48" fmla="*/ 2147483647 w 455"/>
              <a:gd name="T49" fmla="*/ 2147483647 h 219"/>
              <a:gd name="T50" fmla="*/ 2147483647 w 455"/>
              <a:gd name="T51" fmla="*/ 2147483647 h 219"/>
              <a:gd name="T52" fmla="*/ 2147483647 w 455"/>
              <a:gd name="T53" fmla="*/ 2147483647 h 219"/>
              <a:gd name="T54" fmla="*/ 2147483647 w 455"/>
              <a:gd name="T55" fmla="*/ 2147483647 h 219"/>
              <a:gd name="T56" fmla="*/ 2147483647 w 455"/>
              <a:gd name="T57" fmla="*/ 2147483647 h 219"/>
              <a:gd name="T58" fmla="*/ 2147483647 w 455"/>
              <a:gd name="T59" fmla="*/ 2147483647 h 219"/>
              <a:gd name="T60" fmla="*/ 2147483647 w 455"/>
              <a:gd name="T61" fmla="*/ 2147483647 h 219"/>
              <a:gd name="T62" fmla="*/ 2147483647 w 455"/>
              <a:gd name="T63" fmla="*/ 2147483647 h 219"/>
              <a:gd name="T64" fmla="*/ 2147483647 w 455"/>
              <a:gd name="T65" fmla="*/ 2147483647 h 219"/>
              <a:gd name="T66" fmla="*/ 2147483647 w 455"/>
              <a:gd name="T67" fmla="*/ 2147483647 h 219"/>
              <a:gd name="T68" fmla="*/ 2147483647 w 455"/>
              <a:gd name="T69" fmla="*/ 2147483647 h 219"/>
              <a:gd name="T70" fmla="*/ 2147483647 w 455"/>
              <a:gd name="T71" fmla="*/ 2147483647 h 219"/>
              <a:gd name="T72" fmla="*/ 2147483647 w 455"/>
              <a:gd name="T73" fmla="*/ 2147483647 h 219"/>
              <a:gd name="T74" fmla="*/ 2147483647 w 455"/>
              <a:gd name="T75" fmla="*/ 2147483647 h 219"/>
              <a:gd name="T76" fmla="*/ 2147483647 w 455"/>
              <a:gd name="T77" fmla="*/ 2147483647 h 219"/>
              <a:gd name="T78" fmla="*/ 2147483647 w 455"/>
              <a:gd name="T79" fmla="*/ 2147483647 h 219"/>
              <a:gd name="T80" fmla="*/ 2147483647 w 455"/>
              <a:gd name="T81" fmla="*/ 2147483647 h 219"/>
              <a:gd name="T82" fmla="*/ 2147483647 w 455"/>
              <a:gd name="T83" fmla="*/ 2147483647 h 219"/>
              <a:gd name="T84" fmla="*/ 2147483647 w 455"/>
              <a:gd name="T85" fmla="*/ 2147483647 h 219"/>
              <a:gd name="T86" fmla="*/ 2147483647 w 455"/>
              <a:gd name="T87" fmla="*/ 2147483647 h 219"/>
              <a:gd name="T88" fmla="*/ 2147483647 w 455"/>
              <a:gd name="T89" fmla="*/ 2147483647 h 219"/>
              <a:gd name="T90" fmla="*/ 2147483647 w 455"/>
              <a:gd name="T91" fmla="*/ 2147483647 h 219"/>
              <a:gd name="T92" fmla="*/ 2147483647 w 455"/>
              <a:gd name="T93" fmla="*/ 2147483647 h 219"/>
              <a:gd name="T94" fmla="*/ 2147483647 w 455"/>
              <a:gd name="T95" fmla="*/ 2147483647 h 219"/>
              <a:gd name="T96" fmla="*/ 2147483647 w 455"/>
              <a:gd name="T97" fmla="*/ 2147483647 h 219"/>
              <a:gd name="T98" fmla="*/ 2147483647 w 455"/>
              <a:gd name="T99" fmla="*/ 2147483647 h 219"/>
              <a:gd name="T100" fmla="*/ 2147483647 w 455"/>
              <a:gd name="T101" fmla="*/ 2147483647 h 219"/>
              <a:gd name="T102" fmla="*/ 0 w 455"/>
              <a:gd name="T103" fmla="*/ 2147483647 h 219"/>
              <a:gd name="T104" fmla="*/ 2147483647 w 455"/>
              <a:gd name="T105" fmla="*/ 2147483647 h 21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55" h="219">
                <a:moveTo>
                  <a:pt x="1" y="66"/>
                </a:moveTo>
                <a:lnTo>
                  <a:pt x="5" y="64"/>
                </a:lnTo>
                <a:lnTo>
                  <a:pt x="6" y="60"/>
                </a:lnTo>
                <a:lnTo>
                  <a:pt x="20" y="58"/>
                </a:lnTo>
                <a:lnTo>
                  <a:pt x="20" y="56"/>
                </a:lnTo>
                <a:lnTo>
                  <a:pt x="27" y="54"/>
                </a:lnTo>
                <a:lnTo>
                  <a:pt x="27" y="50"/>
                </a:lnTo>
                <a:lnTo>
                  <a:pt x="64" y="30"/>
                </a:lnTo>
                <a:lnTo>
                  <a:pt x="69" y="33"/>
                </a:lnTo>
                <a:lnTo>
                  <a:pt x="73" y="30"/>
                </a:lnTo>
                <a:lnTo>
                  <a:pt x="75" y="35"/>
                </a:lnTo>
                <a:lnTo>
                  <a:pt x="92" y="35"/>
                </a:lnTo>
                <a:lnTo>
                  <a:pt x="97" y="48"/>
                </a:lnTo>
                <a:lnTo>
                  <a:pt x="110" y="50"/>
                </a:lnTo>
                <a:lnTo>
                  <a:pt x="118" y="48"/>
                </a:lnTo>
                <a:lnTo>
                  <a:pt x="136" y="54"/>
                </a:lnTo>
                <a:lnTo>
                  <a:pt x="146" y="47"/>
                </a:lnTo>
                <a:lnTo>
                  <a:pt x="149" y="41"/>
                </a:lnTo>
                <a:lnTo>
                  <a:pt x="149" y="36"/>
                </a:lnTo>
                <a:lnTo>
                  <a:pt x="145" y="34"/>
                </a:lnTo>
                <a:lnTo>
                  <a:pt x="142" y="26"/>
                </a:lnTo>
                <a:lnTo>
                  <a:pt x="145" y="15"/>
                </a:lnTo>
                <a:lnTo>
                  <a:pt x="155" y="7"/>
                </a:lnTo>
                <a:lnTo>
                  <a:pt x="158" y="0"/>
                </a:lnTo>
                <a:lnTo>
                  <a:pt x="172" y="9"/>
                </a:lnTo>
                <a:lnTo>
                  <a:pt x="204" y="18"/>
                </a:lnTo>
                <a:lnTo>
                  <a:pt x="206" y="35"/>
                </a:lnTo>
                <a:lnTo>
                  <a:pt x="220" y="43"/>
                </a:lnTo>
                <a:lnTo>
                  <a:pt x="231" y="45"/>
                </a:lnTo>
                <a:lnTo>
                  <a:pt x="249" y="37"/>
                </a:lnTo>
                <a:lnTo>
                  <a:pt x="268" y="41"/>
                </a:lnTo>
                <a:lnTo>
                  <a:pt x="274" y="48"/>
                </a:lnTo>
                <a:lnTo>
                  <a:pt x="286" y="49"/>
                </a:lnTo>
                <a:lnTo>
                  <a:pt x="285" y="55"/>
                </a:lnTo>
                <a:lnTo>
                  <a:pt x="295" y="63"/>
                </a:lnTo>
                <a:lnTo>
                  <a:pt x="326" y="67"/>
                </a:lnTo>
                <a:lnTo>
                  <a:pt x="355" y="58"/>
                </a:lnTo>
                <a:lnTo>
                  <a:pt x="376" y="42"/>
                </a:lnTo>
                <a:lnTo>
                  <a:pt x="383" y="43"/>
                </a:lnTo>
                <a:lnTo>
                  <a:pt x="391" y="50"/>
                </a:lnTo>
                <a:lnTo>
                  <a:pt x="403" y="48"/>
                </a:lnTo>
                <a:lnTo>
                  <a:pt x="410" y="52"/>
                </a:lnTo>
                <a:lnTo>
                  <a:pt x="397" y="80"/>
                </a:lnTo>
                <a:lnTo>
                  <a:pt x="397" y="86"/>
                </a:lnTo>
                <a:lnTo>
                  <a:pt x="393" y="88"/>
                </a:lnTo>
                <a:lnTo>
                  <a:pt x="394" y="92"/>
                </a:lnTo>
                <a:lnTo>
                  <a:pt x="398" y="98"/>
                </a:lnTo>
                <a:lnTo>
                  <a:pt x="403" y="94"/>
                </a:lnTo>
                <a:lnTo>
                  <a:pt x="412" y="94"/>
                </a:lnTo>
                <a:lnTo>
                  <a:pt x="419" y="98"/>
                </a:lnTo>
                <a:lnTo>
                  <a:pt x="425" y="91"/>
                </a:lnTo>
                <a:lnTo>
                  <a:pt x="436" y="91"/>
                </a:lnTo>
                <a:lnTo>
                  <a:pt x="444" y="98"/>
                </a:lnTo>
                <a:lnTo>
                  <a:pt x="455" y="114"/>
                </a:lnTo>
                <a:lnTo>
                  <a:pt x="455" y="118"/>
                </a:lnTo>
                <a:lnTo>
                  <a:pt x="452" y="120"/>
                </a:lnTo>
                <a:lnTo>
                  <a:pt x="432" y="117"/>
                </a:lnTo>
                <a:lnTo>
                  <a:pt x="426" y="121"/>
                </a:lnTo>
                <a:lnTo>
                  <a:pt x="420" y="121"/>
                </a:lnTo>
                <a:lnTo>
                  <a:pt x="419" y="124"/>
                </a:lnTo>
                <a:lnTo>
                  <a:pt x="408" y="126"/>
                </a:lnTo>
                <a:lnTo>
                  <a:pt x="402" y="138"/>
                </a:lnTo>
                <a:lnTo>
                  <a:pt x="395" y="143"/>
                </a:lnTo>
                <a:lnTo>
                  <a:pt x="379" y="145"/>
                </a:lnTo>
                <a:lnTo>
                  <a:pt x="366" y="158"/>
                </a:lnTo>
                <a:lnTo>
                  <a:pt x="355" y="156"/>
                </a:lnTo>
                <a:lnTo>
                  <a:pt x="349" y="151"/>
                </a:lnTo>
                <a:lnTo>
                  <a:pt x="341" y="152"/>
                </a:lnTo>
                <a:lnTo>
                  <a:pt x="335" y="165"/>
                </a:lnTo>
                <a:lnTo>
                  <a:pt x="342" y="178"/>
                </a:lnTo>
                <a:lnTo>
                  <a:pt x="329" y="186"/>
                </a:lnTo>
                <a:lnTo>
                  <a:pt x="316" y="198"/>
                </a:lnTo>
                <a:lnTo>
                  <a:pt x="305" y="202"/>
                </a:lnTo>
                <a:lnTo>
                  <a:pt x="279" y="202"/>
                </a:lnTo>
                <a:lnTo>
                  <a:pt x="244" y="219"/>
                </a:lnTo>
                <a:lnTo>
                  <a:pt x="237" y="217"/>
                </a:lnTo>
                <a:lnTo>
                  <a:pt x="237" y="213"/>
                </a:lnTo>
                <a:lnTo>
                  <a:pt x="221" y="213"/>
                </a:lnTo>
                <a:lnTo>
                  <a:pt x="202" y="207"/>
                </a:lnTo>
                <a:lnTo>
                  <a:pt x="198" y="201"/>
                </a:lnTo>
                <a:lnTo>
                  <a:pt x="185" y="198"/>
                </a:lnTo>
                <a:lnTo>
                  <a:pt x="166" y="200"/>
                </a:lnTo>
                <a:lnTo>
                  <a:pt x="133" y="196"/>
                </a:lnTo>
                <a:lnTo>
                  <a:pt x="122" y="197"/>
                </a:lnTo>
                <a:lnTo>
                  <a:pt x="114" y="186"/>
                </a:lnTo>
                <a:lnTo>
                  <a:pt x="110" y="173"/>
                </a:lnTo>
                <a:lnTo>
                  <a:pt x="107" y="172"/>
                </a:lnTo>
                <a:lnTo>
                  <a:pt x="108" y="167"/>
                </a:lnTo>
                <a:lnTo>
                  <a:pt x="98" y="166"/>
                </a:lnTo>
                <a:lnTo>
                  <a:pt x="82" y="154"/>
                </a:lnTo>
                <a:lnTo>
                  <a:pt x="53" y="151"/>
                </a:lnTo>
                <a:lnTo>
                  <a:pt x="44" y="147"/>
                </a:lnTo>
                <a:lnTo>
                  <a:pt x="41" y="141"/>
                </a:lnTo>
                <a:lnTo>
                  <a:pt x="46" y="132"/>
                </a:lnTo>
                <a:lnTo>
                  <a:pt x="45" y="126"/>
                </a:lnTo>
                <a:lnTo>
                  <a:pt x="46" y="121"/>
                </a:lnTo>
                <a:lnTo>
                  <a:pt x="44" y="113"/>
                </a:lnTo>
                <a:lnTo>
                  <a:pt x="33" y="94"/>
                </a:lnTo>
                <a:lnTo>
                  <a:pt x="18" y="91"/>
                </a:lnTo>
                <a:lnTo>
                  <a:pt x="12" y="87"/>
                </a:lnTo>
                <a:lnTo>
                  <a:pt x="10" y="82"/>
                </a:lnTo>
                <a:lnTo>
                  <a:pt x="3" y="79"/>
                </a:lnTo>
                <a:lnTo>
                  <a:pt x="4" y="75"/>
                </a:lnTo>
                <a:lnTo>
                  <a:pt x="0" y="72"/>
                </a:lnTo>
                <a:lnTo>
                  <a:pt x="1" y="70"/>
                </a:lnTo>
                <a:lnTo>
                  <a:pt x="1" y="66"/>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24" name="Freeform 121"/>
          <p:cNvSpPr>
            <a:spLocks/>
          </p:cNvSpPr>
          <p:nvPr/>
        </p:nvSpPr>
        <p:spPr bwMode="auto">
          <a:xfrm>
            <a:off x="5924602" y="3554079"/>
            <a:ext cx="400050" cy="260350"/>
          </a:xfrm>
          <a:custGeom>
            <a:avLst/>
            <a:gdLst>
              <a:gd name="T0" fmla="*/ 2147483647 w 243"/>
              <a:gd name="T1" fmla="*/ 2147483647 h 158"/>
              <a:gd name="T2" fmla="*/ 2147483647 w 243"/>
              <a:gd name="T3" fmla="*/ 2147483647 h 158"/>
              <a:gd name="T4" fmla="*/ 2147483647 w 243"/>
              <a:gd name="T5" fmla="*/ 2147483647 h 158"/>
              <a:gd name="T6" fmla="*/ 2147483647 w 243"/>
              <a:gd name="T7" fmla="*/ 2147483647 h 158"/>
              <a:gd name="T8" fmla="*/ 2147483647 w 243"/>
              <a:gd name="T9" fmla="*/ 2147483647 h 158"/>
              <a:gd name="T10" fmla="*/ 2147483647 w 243"/>
              <a:gd name="T11" fmla="*/ 2147483647 h 158"/>
              <a:gd name="T12" fmla="*/ 2147483647 w 243"/>
              <a:gd name="T13" fmla="*/ 2147483647 h 158"/>
              <a:gd name="T14" fmla="*/ 2147483647 w 243"/>
              <a:gd name="T15" fmla="*/ 2147483647 h 158"/>
              <a:gd name="T16" fmla="*/ 2147483647 w 243"/>
              <a:gd name="T17" fmla="*/ 2147483647 h 158"/>
              <a:gd name="T18" fmla="*/ 2147483647 w 243"/>
              <a:gd name="T19" fmla="*/ 2147483647 h 158"/>
              <a:gd name="T20" fmla="*/ 2147483647 w 243"/>
              <a:gd name="T21" fmla="*/ 2147483647 h 158"/>
              <a:gd name="T22" fmla="*/ 2147483647 w 243"/>
              <a:gd name="T23" fmla="*/ 2147483647 h 158"/>
              <a:gd name="T24" fmla="*/ 0 w 243"/>
              <a:gd name="T25" fmla="*/ 2147483647 h 158"/>
              <a:gd name="T26" fmla="*/ 2147483647 w 243"/>
              <a:gd name="T27" fmla="*/ 2147483647 h 158"/>
              <a:gd name="T28" fmla="*/ 2147483647 w 243"/>
              <a:gd name="T29" fmla="*/ 2147483647 h 158"/>
              <a:gd name="T30" fmla="*/ 2147483647 w 243"/>
              <a:gd name="T31" fmla="*/ 2147483647 h 158"/>
              <a:gd name="T32" fmla="*/ 2147483647 w 243"/>
              <a:gd name="T33" fmla="*/ 2147483647 h 158"/>
              <a:gd name="T34" fmla="*/ 2147483647 w 243"/>
              <a:gd name="T35" fmla="*/ 2147483647 h 158"/>
              <a:gd name="T36" fmla="*/ 2147483647 w 243"/>
              <a:gd name="T37" fmla="*/ 2147483647 h 158"/>
              <a:gd name="T38" fmla="*/ 2147483647 w 243"/>
              <a:gd name="T39" fmla="*/ 2147483647 h 158"/>
              <a:gd name="T40" fmla="*/ 2147483647 w 243"/>
              <a:gd name="T41" fmla="*/ 2147483647 h 158"/>
              <a:gd name="T42" fmla="*/ 2147483647 w 243"/>
              <a:gd name="T43" fmla="*/ 2147483647 h 158"/>
              <a:gd name="T44" fmla="*/ 2147483647 w 243"/>
              <a:gd name="T45" fmla="*/ 2147483647 h 158"/>
              <a:gd name="T46" fmla="*/ 2147483647 w 243"/>
              <a:gd name="T47" fmla="*/ 2147483647 h 158"/>
              <a:gd name="T48" fmla="*/ 2147483647 w 243"/>
              <a:gd name="T49" fmla="*/ 2147483647 h 158"/>
              <a:gd name="T50" fmla="*/ 2147483647 w 243"/>
              <a:gd name="T51" fmla="*/ 2147483647 h 158"/>
              <a:gd name="T52" fmla="*/ 2147483647 w 243"/>
              <a:gd name="T53" fmla="*/ 2147483647 h 158"/>
              <a:gd name="T54" fmla="*/ 2147483647 w 243"/>
              <a:gd name="T55" fmla="*/ 2147483647 h 158"/>
              <a:gd name="T56" fmla="*/ 2147483647 w 243"/>
              <a:gd name="T57" fmla="*/ 2147483647 h 158"/>
              <a:gd name="T58" fmla="*/ 2147483647 w 243"/>
              <a:gd name="T59" fmla="*/ 2147483647 h 158"/>
              <a:gd name="T60" fmla="*/ 2147483647 w 243"/>
              <a:gd name="T61" fmla="*/ 2147483647 h 158"/>
              <a:gd name="T62" fmla="*/ 2147483647 w 243"/>
              <a:gd name="T63" fmla="*/ 2147483647 h 158"/>
              <a:gd name="T64" fmla="*/ 2147483647 w 243"/>
              <a:gd name="T65" fmla="*/ 2147483647 h 158"/>
              <a:gd name="T66" fmla="*/ 2147483647 w 243"/>
              <a:gd name="T67" fmla="*/ 2147483647 h 158"/>
              <a:gd name="T68" fmla="*/ 2147483647 w 243"/>
              <a:gd name="T69" fmla="*/ 2147483647 h 158"/>
              <a:gd name="T70" fmla="*/ 2147483647 w 243"/>
              <a:gd name="T71" fmla="*/ 2147483647 h 158"/>
              <a:gd name="T72" fmla="*/ 2147483647 w 243"/>
              <a:gd name="T73" fmla="*/ 2147483647 h 158"/>
              <a:gd name="T74" fmla="*/ 2147483647 w 243"/>
              <a:gd name="T75" fmla="*/ 2147483647 h 158"/>
              <a:gd name="T76" fmla="*/ 2147483647 w 243"/>
              <a:gd name="T77" fmla="*/ 2147483647 h 158"/>
              <a:gd name="T78" fmla="*/ 2147483647 w 243"/>
              <a:gd name="T79" fmla="*/ 2147483647 h 158"/>
              <a:gd name="T80" fmla="*/ 2147483647 w 243"/>
              <a:gd name="T81" fmla="*/ 2147483647 h 158"/>
              <a:gd name="T82" fmla="*/ 2147483647 w 243"/>
              <a:gd name="T83" fmla="*/ 2147483647 h 158"/>
              <a:gd name="T84" fmla="*/ 2147483647 w 243"/>
              <a:gd name="T85" fmla="*/ 2147483647 h 158"/>
              <a:gd name="T86" fmla="*/ 2147483647 w 243"/>
              <a:gd name="T87" fmla="*/ 2147483647 h 15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43" h="158">
                <a:moveTo>
                  <a:pt x="166" y="158"/>
                </a:moveTo>
                <a:lnTo>
                  <a:pt x="149" y="155"/>
                </a:lnTo>
                <a:lnTo>
                  <a:pt x="151" y="144"/>
                </a:lnTo>
                <a:lnTo>
                  <a:pt x="136" y="139"/>
                </a:lnTo>
                <a:lnTo>
                  <a:pt x="109" y="122"/>
                </a:lnTo>
                <a:lnTo>
                  <a:pt x="91" y="107"/>
                </a:lnTo>
                <a:lnTo>
                  <a:pt x="90" y="99"/>
                </a:lnTo>
                <a:lnTo>
                  <a:pt x="83" y="86"/>
                </a:lnTo>
                <a:lnTo>
                  <a:pt x="77" y="83"/>
                </a:lnTo>
                <a:lnTo>
                  <a:pt x="75" y="86"/>
                </a:lnTo>
                <a:lnTo>
                  <a:pt x="59" y="82"/>
                </a:lnTo>
                <a:lnTo>
                  <a:pt x="57" y="75"/>
                </a:lnTo>
                <a:lnTo>
                  <a:pt x="60" y="74"/>
                </a:lnTo>
                <a:lnTo>
                  <a:pt x="57" y="66"/>
                </a:lnTo>
                <a:lnTo>
                  <a:pt x="46" y="63"/>
                </a:lnTo>
                <a:lnTo>
                  <a:pt x="37" y="55"/>
                </a:lnTo>
                <a:lnTo>
                  <a:pt x="36" y="57"/>
                </a:lnTo>
                <a:lnTo>
                  <a:pt x="30" y="57"/>
                </a:lnTo>
                <a:lnTo>
                  <a:pt x="35" y="64"/>
                </a:lnTo>
                <a:lnTo>
                  <a:pt x="29" y="60"/>
                </a:lnTo>
                <a:lnTo>
                  <a:pt x="26" y="66"/>
                </a:lnTo>
                <a:lnTo>
                  <a:pt x="19" y="67"/>
                </a:lnTo>
                <a:lnTo>
                  <a:pt x="14" y="72"/>
                </a:lnTo>
                <a:lnTo>
                  <a:pt x="15" y="84"/>
                </a:lnTo>
                <a:lnTo>
                  <a:pt x="0" y="83"/>
                </a:lnTo>
                <a:lnTo>
                  <a:pt x="0" y="11"/>
                </a:lnTo>
                <a:lnTo>
                  <a:pt x="36" y="0"/>
                </a:lnTo>
                <a:lnTo>
                  <a:pt x="72" y="27"/>
                </a:lnTo>
                <a:lnTo>
                  <a:pt x="85" y="41"/>
                </a:lnTo>
                <a:lnTo>
                  <a:pt x="102" y="38"/>
                </a:lnTo>
                <a:lnTo>
                  <a:pt x="120" y="40"/>
                </a:lnTo>
                <a:lnTo>
                  <a:pt x="126" y="37"/>
                </a:lnTo>
                <a:lnTo>
                  <a:pt x="135" y="45"/>
                </a:lnTo>
                <a:lnTo>
                  <a:pt x="139" y="53"/>
                </a:lnTo>
                <a:lnTo>
                  <a:pt x="143" y="51"/>
                </a:lnTo>
                <a:lnTo>
                  <a:pt x="142" y="70"/>
                </a:lnTo>
                <a:lnTo>
                  <a:pt x="149" y="70"/>
                </a:lnTo>
                <a:lnTo>
                  <a:pt x="151" y="86"/>
                </a:lnTo>
                <a:lnTo>
                  <a:pt x="169" y="85"/>
                </a:lnTo>
                <a:lnTo>
                  <a:pt x="172" y="88"/>
                </a:lnTo>
                <a:lnTo>
                  <a:pt x="170" y="93"/>
                </a:lnTo>
                <a:lnTo>
                  <a:pt x="176" y="96"/>
                </a:lnTo>
                <a:lnTo>
                  <a:pt x="179" y="96"/>
                </a:lnTo>
                <a:lnTo>
                  <a:pt x="178" y="90"/>
                </a:lnTo>
                <a:lnTo>
                  <a:pt x="185" y="85"/>
                </a:lnTo>
                <a:lnTo>
                  <a:pt x="185" y="82"/>
                </a:lnTo>
                <a:lnTo>
                  <a:pt x="212" y="65"/>
                </a:lnTo>
                <a:lnTo>
                  <a:pt x="216" y="67"/>
                </a:lnTo>
                <a:lnTo>
                  <a:pt x="201" y="79"/>
                </a:lnTo>
                <a:lnTo>
                  <a:pt x="208" y="80"/>
                </a:lnTo>
                <a:lnTo>
                  <a:pt x="210" y="84"/>
                </a:lnTo>
                <a:lnTo>
                  <a:pt x="218" y="86"/>
                </a:lnTo>
                <a:lnTo>
                  <a:pt x="218" y="83"/>
                </a:lnTo>
                <a:lnTo>
                  <a:pt x="220" y="83"/>
                </a:lnTo>
                <a:lnTo>
                  <a:pt x="222" y="78"/>
                </a:lnTo>
                <a:lnTo>
                  <a:pt x="225" y="85"/>
                </a:lnTo>
                <a:lnTo>
                  <a:pt x="229" y="85"/>
                </a:lnTo>
                <a:lnTo>
                  <a:pt x="229" y="89"/>
                </a:lnTo>
                <a:lnTo>
                  <a:pt x="243" y="92"/>
                </a:lnTo>
                <a:lnTo>
                  <a:pt x="235" y="98"/>
                </a:lnTo>
                <a:lnTo>
                  <a:pt x="231" y="96"/>
                </a:lnTo>
                <a:lnTo>
                  <a:pt x="233" y="100"/>
                </a:lnTo>
                <a:lnTo>
                  <a:pt x="229" y="99"/>
                </a:lnTo>
                <a:lnTo>
                  <a:pt x="222" y="105"/>
                </a:lnTo>
                <a:lnTo>
                  <a:pt x="218" y="102"/>
                </a:lnTo>
                <a:lnTo>
                  <a:pt x="212" y="103"/>
                </a:lnTo>
                <a:lnTo>
                  <a:pt x="207" y="104"/>
                </a:lnTo>
                <a:lnTo>
                  <a:pt x="203" y="101"/>
                </a:lnTo>
                <a:lnTo>
                  <a:pt x="210" y="94"/>
                </a:lnTo>
                <a:lnTo>
                  <a:pt x="204" y="88"/>
                </a:lnTo>
                <a:lnTo>
                  <a:pt x="194" y="95"/>
                </a:lnTo>
                <a:lnTo>
                  <a:pt x="189" y="93"/>
                </a:lnTo>
                <a:lnTo>
                  <a:pt x="188" y="104"/>
                </a:lnTo>
                <a:lnTo>
                  <a:pt x="178" y="104"/>
                </a:lnTo>
                <a:lnTo>
                  <a:pt x="184" y="105"/>
                </a:lnTo>
                <a:lnTo>
                  <a:pt x="181" y="106"/>
                </a:lnTo>
                <a:lnTo>
                  <a:pt x="182" y="109"/>
                </a:lnTo>
                <a:lnTo>
                  <a:pt x="179" y="110"/>
                </a:lnTo>
                <a:lnTo>
                  <a:pt x="177" y="116"/>
                </a:lnTo>
                <a:lnTo>
                  <a:pt x="166" y="114"/>
                </a:lnTo>
                <a:lnTo>
                  <a:pt x="162" y="117"/>
                </a:lnTo>
                <a:lnTo>
                  <a:pt x="161" y="121"/>
                </a:lnTo>
                <a:lnTo>
                  <a:pt x="165" y="123"/>
                </a:lnTo>
                <a:lnTo>
                  <a:pt x="166" y="125"/>
                </a:lnTo>
                <a:lnTo>
                  <a:pt x="171" y="126"/>
                </a:lnTo>
                <a:lnTo>
                  <a:pt x="171" y="134"/>
                </a:lnTo>
                <a:lnTo>
                  <a:pt x="175" y="140"/>
                </a:lnTo>
                <a:lnTo>
                  <a:pt x="167" y="152"/>
                </a:lnTo>
                <a:lnTo>
                  <a:pt x="166" y="158"/>
                </a:lnTo>
                <a:close/>
              </a:path>
            </a:pathLst>
          </a:custGeom>
          <a:solidFill>
            <a:srgbClr val="2B5885"/>
          </a:solidFill>
          <a:ln w="4763" cap="flat" cmpd="sng">
            <a:solidFill>
              <a:schemeClr val="bg1">
                <a:lumMod val="50000"/>
              </a:schemeClr>
            </a:solidFill>
            <a:prstDash val="solid"/>
            <a:round/>
            <a:headEnd type="none" w="med" len="med"/>
            <a:tailEnd type="none" w="med" len="med"/>
          </a:ln>
        </p:spPr>
        <p:txBody>
          <a:bodyPr/>
          <a:lstStyle/>
          <a:p>
            <a:pPr algn="ctr" fontAlgn="base">
              <a:spcBef>
                <a:spcPct val="0"/>
              </a:spcBef>
              <a:spcAft>
                <a:spcPct val="0"/>
              </a:spcAft>
              <a:defRPr/>
            </a:pPr>
            <a:endParaRPr lang="en-US">
              <a:solidFill>
                <a:srgbClr val="000000"/>
              </a:solidFill>
            </a:endParaRPr>
          </a:p>
        </p:txBody>
      </p:sp>
      <p:sp>
        <p:nvSpPr>
          <p:cNvPr id="125" name="Freeform 122"/>
          <p:cNvSpPr>
            <a:spLocks/>
          </p:cNvSpPr>
          <p:nvPr/>
        </p:nvSpPr>
        <p:spPr bwMode="auto">
          <a:xfrm>
            <a:off x="5049889" y="3620755"/>
            <a:ext cx="44450" cy="53975"/>
          </a:xfrm>
          <a:custGeom>
            <a:avLst/>
            <a:gdLst>
              <a:gd name="T0" fmla="*/ 2147483647 w 27"/>
              <a:gd name="T1" fmla="*/ 2147483647 h 32"/>
              <a:gd name="T2" fmla="*/ 2147483647 w 27"/>
              <a:gd name="T3" fmla="*/ 2147483647 h 32"/>
              <a:gd name="T4" fmla="*/ 2147483647 w 27"/>
              <a:gd name="T5" fmla="*/ 2147483647 h 32"/>
              <a:gd name="T6" fmla="*/ 2147483647 w 27"/>
              <a:gd name="T7" fmla="*/ 2147483647 h 32"/>
              <a:gd name="T8" fmla="*/ 2147483647 w 27"/>
              <a:gd name="T9" fmla="*/ 2147483647 h 32"/>
              <a:gd name="T10" fmla="*/ 2147483647 w 27"/>
              <a:gd name="T11" fmla="*/ 2147483647 h 32"/>
              <a:gd name="T12" fmla="*/ 2147483647 w 27"/>
              <a:gd name="T13" fmla="*/ 2147483647 h 32"/>
              <a:gd name="T14" fmla="*/ 2147483647 w 27"/>
              <a:gd name="T15" fmla="*/ 2147483647 h 32"/>
              <a:gd name="T16" fmla="*/ 0 w 27"/>
              <a:gd name="T17" fmla="*/ 2147483647 h 32"/>
              <a:gd name="T18" fmla="*/ 2147483647 w 27"/>
              <a:gd name="T19" fmla="*/ 2147483647 h 32"/>
              <a:gd name="T20" fmla="*/ 0 w 27"/>
              <a:gd name="T21" fmla="*/ 2147483647 h 32"/>
              <a:gd name="T22" fmla="*/ 2147483647 w 27"/>
              <a:gd name="T23" fmla="*/ 2147483647 h 32"/>
              <a:gd name="T24" fmla="*/ 2147483647 w 27"/>
              <a:gd name="T25" fmla="*/ 2147483647 h 32"/>
              <a:gd name="T26" fmla="*/ 2147483647 w 27"/>
              <a:gd name="T27" fmla="*/ 2147483647 h 32"/>
              <a:gd name="T28" fmla="*/ 2147483647 w 27"/>
              <a:gd name="T29" fmla="*/ 0 h 32"/>
              <a:gd name="T30" fmla="*/ 2147483647 w 27"/>
              <a:gd name="T31" fmla="*/ 0 h 32"/>
              <a:gd name="T32" fmla="*/ 2147483647 w 27"/>
              <a:gd name="T33" fmla="*/ 2147483647 h 32"/>
              <a:gd name="T34" fmla="*/ 2147483647 w 27"/>
              <a:gd name="T35" fmla="*/ 2147483647 h 32"/>
              <a:gd name="T36" fmla="*/ 2147483647 w 27"/>
              <a:gd name="T37" fmla="*/ 2147483647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7" h="32">
                <a:moveTo>
                  <a:pt x="23" y="18"/>
                </a:moveTo>
                <a:lnTo>
                  <a:pt x="19" y="20"/>
                </a:lnTo>
                <a:lnTo>
                  <a:pt x="17" y="17"/>
                </a:lnTo>
                <a:lnTo>
                  <a:pt x="12" y="26"/>
                </a:lnTo>
                <a:lnTo>
                  <a:pt x="13" y="32"/>
                </a:lnTo>
                <a:lnTo>
                  <a:pt x="2" y="22"/>
                </a:lnTo>
                <a:lnTo>
                  <a:pt x="3" y="20"/>
                </a:lnTo>
                <a:lnTo>
                  <a:pt x="1" y="20"/>
                </a:lnTo>
                <a:lnTo>
                  <a:pt x="0" y="18"/>
                </a:lnTo>
                <a:lnTo>
                  <a:pt x="2" y="16"/>
                </a:lnTo>
                <a:lnTo>
                  <a:pt x="0" y="11"/>
                </a:lnTo>
                <a:lnTo>
                  <a:pt x="4" y="5"/>
                </a:lnTo>
                <a:lnTo>
                  <a:pt x="7" y="3"/>
                </a:lnTo>
                <a:lnTo>
                  <a:pt x="9" y="5"/>
                </a:lnTo>
                <a:lnTo>
                  <a:pt x="7" y="0"/>
                </a:lnTo>
                <a:lnTo>
                  <a:pt x="11" y="0"/>
                </a:lnTo>
                <a:lnTo>
                  <a:pt x="27" y="12"/>
                </a:lnTo>
                <a:lnTo>
                  <a:pt x="22" y="15"/>
                </a:lnTo>
                <a:lnTo>
                  <a:pt x="23" y="18"/>
                </a:lnTo>
                <a:close/>
              </a:path>
            </a:pathLst>
          </a:custGeom>
          <a:solidFill>
            <a:schemeClr val="bg1"/>
          </a:solidFill>
          <a:ln w="4763">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26" name="Freeform 123"/>
          <p:cNvSpPr>
            <a:spLocks/>
          </p:cNvSpPr>
          <p:nvPr/>
        </p:nvSpPr>
        <p:spPr bwMode="auto">
          <a:xfrm>
            <a:off x="5811890" y="3644566"/>
            <a:ext cx="360363" cy="228600"/>
          </a:xfrm>
          <a:custGeom>
            <a:avLst/>
            <a:gdLst>
              <a:gd name="T0" fmla="*/ 2147483647 w 219"/>
              <a:gd name="T1" fmla="*/ 2147483647 h 139"/>
              <a:gd name="T2" fmla="*/ 2147483647 w 219"/>
              <a:gd name="T3" fmla="*/ 2147483647 h 139"/>
              <a:gd name="T4" fmla="*/ 2147483647 w 219"/>
              <a:gd name="T5" fmla="*/ 2147483647 h 139"/>
              <a:gd name="T6" fmla="*/ 2147483647 w 219"/>
              <a:gd name="T7" fmla="*/ 2147483647 h 139"/>
              <a:gd name="T8" fmla="*/ 2147483647 w 219"/>
              <a:gd name="T9" fmla="*/ 2147483647 h 139"/>
              <a:gd name="T10" fmla="*/ 0 w 219"/>
              <a:gd name="T11" fmla="*/ 2147483647 h 139"/>
              <a:gd name="T12" fmla="*/ 2147483647 w 219"/>
              <a:gd name="T13" fmla="*/ 2147483647 h 139"/>
              <a:gd name="T14" fmla="*/ 2147483647 w 219"/>
              <a:gd name="T15" fmla="*/ 2147483647 h 139"/>
              <a:gd name="T16" fmla="*/ 2147483647 w 219"/>
              <a:gd name="T17" fmla="*/ 2147483647 h 139"/>
              <a:gd name="T18" fmla="*/ 2147483647 w 219"/>
              <a:gd name="T19" fmla="*/ 2147483647 h 139"/>
              <a:gd name="T20" fmla="*/ 2147483647 w 219"/>
              <a:gd name="T21" fmla="*/ 2147483647 h 139"/>
              <a:gd name="T22" fmla="*/ 2147483647 w 219"/>
              <a:gd name="T23" fmla="*/ 2147483647 h 139"/>
              <a:gd name="T24" fmla="*/ 2147483647 w 219"/>
              <a:gd name="T25" fmla="*/ 2147483647 h 139"/>
              <a:gd name="T26" fmla="*/ 2147483647 w 219"/>
              <a:gd name="T27" fmla="*/ 2147483647 h 139"/>
              <a:gd name="T28" fmla="*/ 2147483647 w 219"/>
              <a:gd name="T29" fmla="*/ 2147483647 h 139"/>
              <a:gd name="T30" fmla="*/ 2147483647 w 219"/>
              <a:gd name="T31" fmla="*/ 2147483647 h 139"/>
              <a:gd name="T32" fmla="*/ 2147483647 w 219"/>
              <a:gd name="T33" fmla="*/ 2147483647 h 139"/>
              <a:gd name="T34" fmla="*/ 2147483647 w 219"/>
              <a:gd name="T35" fmla="*/ 2147483647 h 139"/>
              <a:gd name="T36" fmla="*/ 2147483647 w 219"/>
              <a:gd name="T37" fmla="*/ 2147483647 h 139"/>
              <a:gd name="T38" fmla="*/ 2147483647 w 219"/>
              <a:gd name="T39" fmla="*/ 0 h 139"/>
              <a:gd name="T40" fmla="*/ 2147483647 w 219"/>
              <a:gd name="T41" fmla="*/ 2147483647 h 139"/>
              <a:gd name="T42" fmla="*/ 2147483647 w 219"/>
              <a:gd name="T43" fmla="*/ 2147483647 h 139"/>
              <a:gd name="T44" fmla="*/ 2147483647 w 219"/>
              <a:gd name="T45" fmla="*/ 2147483647 h 139"/>
              <a:gd name="T46" fmla="*/ 2147483647 w 219"/>
              <a:gd name="T47" fmla="*/ 2147483647 h 139"/>
              <a:gd name="T48" fmla="*/ 2147483647 w 219"/>
              <a:gd name="T49" fmla="*/ 2147483647 h 139"/>
              <a:gd name="T50" fmla="*/ 2147483647 w 219"/>
              <a:gd name="T51" fmla="*/ 2147483647 h 139"/>
              <a:gd name="T52" fmla="*/ 2147483647 w 219"/>
              <a:gd name="T53" fmla="*/ 2147483647 h 139"/>
              <a:gd name="T54" fmla="*/ 2147483647 w 219"/>
              <a:gd name="T55" fmla="*/ 2147483647 h 139"/>
              <a:gd name="T56" fmla="*/ 2147483647 w 219"/>
              <a:gd name="T57" fmla="*/ 2147483647 h 139"/>
              <a:gd name="T58" fmla="*/ 2147483647 w 219"/>
              <a:gd name="T59" fmla="*/ 2147483647 h 139"/>
              <a:gd name="T60" fmla="*/ 2147483647 w 219"/>
              <a:gd name="T61" fmla="*/ 2147483647 h 139"/>
              <a:gd name="T62" fmla="*/ 2147483647 w 219"/>
              <a:gd name="T63" fmla="*/ 2147483647 h 139"/>
              <a:gd name="T64" fmla="*/ 2147483647 w 219"/>
              <a:gd name="T65" fmla="*/ 2147483647 h 139"/>
              <a:gd name="T66" fmla="*/ 2147483647 w 219"/>
              <a:gd name="T67" fmla="*/ 2147483647 h 139"/>
              <a:gd name="T68" fmla="*/ 2147483647 w 219"/>
              <a:gd name="T69" fmla="*/ 2147483647 h 139"/>
              <a:gd name="T70" fmla="*/ 2147483647 w 219"/>
              <a:gd name="T71" fmla="*/ 2147483647 h 139"/>
              <a:gd name="T72" fmla="*/ 2147483647 w 219"/>
              <a:gd name="T73" fmla="*/ 2147483647 h 139"/>
              <a:gd name="T74" fmla="*/ 2147483647 w 219"/>
              <a:gd name="T75" fmla="*/ 2147483647 h 139"/>
              <a:gd name="T76" fmla="*/ 2147483647 w 219"/>
              <a:gd name="T77" fmla="*/ 2147483647 h 139"/>
              <a:gd name="T78" fmla="*/ 2147483647 w 219"/>
              <a:gd name="T79" fmla="*/ 2147483647 h 139"/>
              <a:gd name="T80" fmla="*/ 2147483647 w 219"/>
              <a:gd name="T81" fmla="*/ 2147483647 h 139"/>
              <a:gd name="T82" fmla="*/ 2147483647 w 219"/>
              <a:gd name="T83" fmla="*/ 2147483647 h 139"/>
              <a:gd name="T84" fmla="*/ 2147483647 w 219"/>
              <a:gd name="T85" fmla="*/ 2147483647 h 139"/>
              <a:gd name="T86" fmla="*/ 2147483647 w 219"/>
              <a:gd name="T87" fmla="*/ 2147483647 h 139"/>
              <a:gd name="T88" fmla="*/ 2147483647 w 219"/>
              <a:gd name="T89" fmla="*/ 2147483647 h 139"/>
              <a:gd name="T90" fmla="*/ 2147483647 w 219"/>
              <a:gd name="T91" fmla="*/ 2147483647 h 139"/>
              <a:gd name="T92" fmla="*/ 2147483647 w 219"/>
              <a:gd name="T93" fmla="*/ 2147483647 h 139"/>
              <a:gd name="T94" fmla="*/ 2147483647 w 219"/>
              <a:gd name="T95" fmla="*/ 2147483647 h 139"/>
              <a:gd name="T96" fmla="*/ 2147483647 w 219"/>
              <a:gd name="T97" fmla="*/ 2147483647 h 139"/>
              <a:gd name="T98" fmla="*/ 2147483647 w 219"/>
              <a:gd name="T99" fmla="*/ 2147483647 h 139"/>
              <a:gd name="T100" fmla="*/ 2147483647 w 219"/>
              <a:gd name="T101" fmla="*/ 2147483647 h 139"/>
              <a:gd name="T102" fmla="*/ 2147483647 w 219"/>
              <a:gd name="T103" fmla="*/ 2147483647 h 139"/>
              <a:gd name="T104" fmla="*/ 2147483647 w 219"/>
              <a:gd name="T105" fmla="*/ 2147483647 h 139"/>
              <a:gd name="T106" fmla="*/ 2147483647 w 219"/>
              <a:gd name="T107" fmla="*/ 2147483647 h 139"/>
              <a:gd name="T108" fmla="*/ 2147483647 w 219"/>
              <a:gd name="T109" fmla="*/ 2147483647 h 139"/>
              <a:gd name="T110" fmla="*/ 2147483647 w 219"/>
              <a:gd name="T111" fmla="*/ 2147483647 h 139"/>
              <a:gd name="T112" fmla="*/ 2147483647 w 219"/>
              <a:gd name="T113" fmla="*/ 2147483647 h 139"/>
              <a:gd name="T114" fmla="*/ 2147483647 w 219"/>
              <a:gd name="T115" fmla="*/ 2147483647 h 13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19" h="139">
                <a:moveTo>
                  <a:pt x="1" y="76"/>
                </a:moveTo>
                <a:lnTo>
                  <a:pt x="1" y="72"/>
                </a:lnTo>
                <a:lnTo>
                  <a:pt x="6" y="63"/>
                </a:lnTo>
                <a:lnTo>
                  <a:pt x="7" y="47"/>
                </a:lnTo>
                <a:lnTo>
                  <a:pt x="4" y="35"/>
                </a:lnTo>
                <a:lnTo>
                  <a:pt x="0" y="30"/>
                </a:lnTo>
                <a:lnTo>
                  <a:pt x="25" y="12"/>
                </a:lnTo>
                <a:lnTo>
                  <a:pt x="40" y="8"/>
                </a:lnTo>
                <a:lnTo>
                  <a:pt x="50" y="14"/>
                </a:lnTo>
                <a:lnTo>
                  <a:pt x="60" y="28"/>
                </a:lnTo>
                <a:lnTo>
                  <a:pt x="68" y="28"/>
                </a:lnTo>
                <a:lnTo>
                  <a:pt x="83" y="29"/>
                </a:lnTo>
                <a:lnTo>
                  <a:pt x="82" y="17"/>
                </a:lnTo>
                <a:lnTo>
                  <a:pt x="87" y="12"/>
                </a:lnTo>
                <a:lnTo>
                  <a:pt x="94" y="11"/>
                </a:lnTo>
                <a:lnTo>
                  <a:pt x="97" y="5"/>
                </a:lnTo>
                <a:lnTo>
                  <a:pt x="103" y="9"/>
                </a:lnTo>
                <a:lnTo>
                  <a:pt x="98" y="2"/>
                </a:lnTo>
                <a:lnTo>
                  <a:pt x="104" y="2"/>
                </a:lnTo>
                <a:lnTo>
                  <a:pt x="105" y="0"/>
                </a:lnTo>
                <a:lnTo>
                  <a:pt x="114" y="8"/>
                </a:lnTo>
                <a:lnTo>
                  <a:pt x="125" y="11"/>
                </a:lnTo>
                <a:lnTo>
                  <a:pt x="128" y="19"/>
                </a:lnTo>
                <a:lnTo>
                  <a:pt x="125" y="20"/>
                </a:lnTo>
                <a:lnTo>
                  <a:pt x="127" y="27"/>
                </a:lnTo>
                <a:lnTo>
                  <a:pt x="143" y="31"/>
                </a:lnTo>
                <a:lnTo>
                  <a:pt x="145" y="28"/>
                </a:lnTo>
                <a:lnTo>
                  <a:pt x="151" y="31"/>
                </a:lnTo>
                <a:lnTo>
                  <a:pt x="158" y="44"/>
                </a:lnTo>
                <a:lnTo>
                  <a:pt x="159" y="52"/>
                </a:lnTo>
                <a:lnTo>
                  <a:pt x="177" y="67"/>
                </a:lnTo>
                <a:lnTo>
                  <a:pt x="204" y="84"/>
                </a:lnTo>
                <a:lnTo>
                  <a:pt x="219" y="89"/>
                </a:lnTo>
                <a:lnTo>
                  <a:pt x="217" y="100"/>
                </a:lnTo>
                <a:lnTo>
                  <a:pt x="205" y="97"/>
                </a:lnTo>
                <a:lnTo>
                  <a:pt x="203" y="102"/>
                </a:lnTo>
                <a:lnTo>
                  <a:pt x="193" y="104"/>
                </a:lnTo>
                <a:lnTo>
                  <a:pt x="188" y="119"/>
                </a:lnTo>
                <a:lnTo>
                  <a:pt x="169" y="126"/>
                </a:lnTo>
                <a:lnTo>
                  <a:pt x="169" y="133"/>
                </a:lnTo>
                <a:lnTo>
                  <a:pt x="163" y="137"/>
                </a:lnTo>
                <a:lnTo>
                  <a:pt x="157" y="139"/>
                </a:lnTo>
                <a:lnTo>
                  <a:pt x="153" y="134"/>
                </a:lnTo>
                <a:lnTo>
                  <a:pt x="143" y="131"/>
                </a:lnTo>
                <a:lnTo>
                  <a:pt x="141" y="112"/>
                </a:lnTo>
                <a:lnTo>
                  <a:pt x="129" y="112"/>
                </a:lnTo>
                <a:lnTo>
                  <a:pt x="125" y="106"/>
                </a:lnTo>
                <a:lnTo>
                  <a:pt x="117" y="102"/>
                </a:lnTo>
                <a:lnTo>
                  <a:pt x="115" y="97"/>
                </a:lnTo>
                <a:lnTo>
                  <a:pt x="89" y="90"/>
                </a:lnTo>
                <a:lnTo>
                  <a:pt x="85" y="84"/>
                </a:lnTo>
                <a:lnTo>
                  <a:pt x="60" y="87"/>
                </a:lnTo>
                <a:lnTo>
                  <a:pt x="51" y="93"/>
                </a:lnTo>
                <a:lnTo>
                  <a:pt x="49" y="99"/>
                </a:lnTo>
                <a:lnTo>
                  <a:pt x="33" y="101"/>
                </a:lnTo>
                <a:lnTo>
                  <a:pt x="21" y="93"/>
                </a:lnTo>
                <a:lnTo>
                  <a:pt x="11" y="90"/>
                </a:lnTo>
                <a:lnTo>
                  <a:pt x="1" y="76"/>
                </a:lnTo>
                <a:close/>
              </a:path>
            </a:pathLst>
          </a:custGeom>
          <a:solidFill>
            <a:srgbClr val="DDDDDD"/>
          </a:solidFill>
          <a:ln w="4763"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27" name="Freeform 124"/>
          <p:cNvSpPr>
            <a:spLocks/>
          </p:cNvSpPr>
          <p:nvPr/>
        </p:nvSpPr>
        <p:spPr bwMode="auto">
          <a:xfrm>
            <a:off x="6189715" y="3698542"/>
            <a:ext cx="182563" cy="130175"/>
          </a:xfrm>
          <a:custGeom>
            <a:avLst/>
            <a:gdLst>
              <a:gd name="T0" fmla="*/ 2147483647 w 111"/>
              <a:gd name="T1" fmla="*/ 2147483647 h 79"/>
              <a:gd name="T2" fmla="*/ 2147483647 w 111"/>
              <a:gd name="T3" fmla="*/ 2147483647 h 79"/>
              <a:gd name="T4" fmla="*/ 2147483647 w 111"/>
              <a:gd name="T5" fmla="*/ 2147483647 h 79"/>
              <a:gd name="T6" fmla="*/ 2147483647 w 111"/>
              <a:gd name="T7" fmla="*/ 2147483647 h 79"/>
              <a:gd name="T8" fmla="*/ 2147483647 w 111"/>
              <a:gd name="T9" fmla="*/ 2147483647 h 79"/>
              <a:gd name="T10" fmla="*/ 2147483647 w 111"/>
              <a:gd name="T11" fmla="*/ 2147483647 h 79"/>
              <a:gd name="T12" fmla="*/ 2147483647 w 111"/>
              <a:gd name="T13" fmla="*/ 2147483647 h 79"/>
              <a:gd name="T14" fmla="*/ 2147483647 w 111"/>
              <a:gd name="T15" fmla="*/ 2147483647 h 79"/>
              <a:gd name="T16" fmla="*/ 2147483647 w 111"/>
              <a:gd name="T17" fmla="*/ 2147483647 h 79"/>
              <a:gd name="T18" fmla="*/ 2147483647 w 111"/>
              <a:gd name="T19" fmla="*/ 2147483647 h 79"/>
              <a:gd name="T20" fmla="*/ 2147483647 w 111"/>
              <a:gd name="T21" fmla="*/ 2147483647 h 79"/>
              <a:gd name="T22" fmla="*/ 2147483647 w 111"/>
              <a:gd name="T23" fmla="*/ 2147483647 h 79"/>
              <a:gd name="T24" fmla="*/ 2147483647 w 111"/>
              <a:gd name="T25" fmla="*/ 2147483647 h 79"/>
              <a:gd name="T26" fmla="*/ 0 w 111"/>
              <a:gd name="T27" fmla="*/ 2147483647 h 79"/>
              <a:gd name="T28" fmla="*/ 2147483647 w 111"/>
              <a:gd name="T29" fmla="*/ 2147483647 h 79"/>
              <a:gd name="T30" fmla="*/ 2147483647 w 111"/>
              <a:gd name="T31" fmla="*/ 2147483647 h 79"/>
              <a:gd name="T32" fmla="*/ 2147483647 w 111"/>
              <a:gd name="T33" fmla="*/ 2147483647 h 79"/>
              <a:gd name="T34" fmla="*/ 2147483647 w 111"/>
              <a:gd name="T35" fmla="*/ 2147483647 h 79"/>
              <a:gd name="T36" fmla="*/ 2147483647 w 111"/>
              <a:gd name="T37" fmla="*/ 2147483647 h 79"/>
              <a:gd name="T38" fmla="*/ 2147483647 w 111"/>
              <a:gd name="T39" fmla="*/ 0 h 79"/>
              <a:gd name="T40" fmla="*/ 2147483647 w 111"/>
              <a:gd name="T41" fmla="*/ 2147483647 h 79"/>
              <a:gd name="T42" fmla="*/ 2147483647 w 111"/>
              <a:gd name="T43" fmla="*/ 2147483647 h 79"/>
              <a:gd name="T44" fmla="*/ 2147483647 w 111"/>
              <a:gd name="T45" fmla="*/ 2147483647 h 79"/>
              <a:gd name="T46" fmla="*/ 2147483647 w 111"/>
              <a:gd name="T47" fmla="*/ 2147483647 h 79"/>
              <a:gd name="T48" fmla="*/ 2147483647 w 111"/>
              <a:gd name="T49" fmla="*/ 2147483647 h 79"/>
              <a:gd name="T50" fmla="*/ 2147483647 w 111"/>
              <a:gd name="T51" fmla="*/ 2147483647 h 79"/>
              <a:gd name="T52" fmla="*/ 2147483647 w 111"/>
              <a:gd name="T53" fmla="*/ 2147483647 h 79"/>
              <a:gd name="T54" fmla="*/ 2147483647 w 111"/>
              <a:gd name="T55" fmla="*/ 2147483647 h 79"/>
              <a:gd name="T56" fmla="*/ 2147483647 w 111"/>
              <a:gd name="T57" fmla="*/ 2147483647 h 79"/>
              <a:gd name="T58" fmla="*/ 2147483647 w 111"/>
              <a:gd name="T59" fmla="*/ 2147483647 h 79"/>
              <a:gd name="T60" fmla="*/ 2147483647 w 111"/>
              <a:gd name="T61" fmla="*/ 2147483647 h 79"/>
              <a:gd name="T62" fmla="*/ 2147483647 w 111"/>
              <a:gd name="T63" fmla="*/ 2147483647 h 79"/>
              <a:gd name="T64" fmla="*/ 2147483647 w 111"/>
              <a:gd name="T65" fmla="*/ 2147483647 h 79"/>
              <a:gd name="T66" fmla="*/ 2147483647 w 111"/>
              <a:gd name="T67" fmla="*/ 2147483647 h 79"/>
              <a:gd name="T68" fmla="*/ 2147483647 w 111"/>
              <a:gd name="T69" fmla="*/ 2147483647 h 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1" h="79">
                <a:moveTo>
                  <a:pt x="107" y="69"/>
                </a:moveTo>
                <a:lnTo>
                  <a:pt x="97" y="66"/>
                </a:lnTo>
                <a:lnTo>
                  <a:pt x="90" y="70"/>
                </a:lnTo>
                <a:lnTo>
                  <a:pt x="88" y="69"/>
                </a:lnTo>
                <a:lnTo>
                  <a:pt x="91" y="66"/>
                </a:lnTo>
                <a:lnTo>
                  <a:pt x="84" y="65"/>
                </a:lnTo>
                <a:lnTo>
                  <a:pt x="75" y="73"/>
                </a:lnTo>
                <a:lnTo>
                  <a:pt x="61" y="79"/>
                </a:lnTo>
                <a:lnTo>
                  <a:pt x="57" y="72"/>
                </a:lnTo>
                <a:lnTo>
                  <a:pt x="59" y="57"/>
                </a:lnTo>
                <a:lnTo>
                  <a:pt x="55" y="57"/>
                </a:lnTo>
                <a:lnTo>
                  <a:pt x="57" y="51"/>
                </a:lnTo>
                <a:lnTo>
                  <a:pt x="51" y="47"/>
                </a:lnTo>
                <a:lnTo>
                  <a:pt x="39" y="57"/>
                </a:lnTo>
                <a:lnTo>
                  <a:pt x="41" y="61"/>
                </a:lnTo>
                <a:lnTo>
                  <a:pt x="39" y="64"/>
                </a:lnTo>
                <a:lnTo>
                  <a:pt x="30" y="63"/>
                </a:lnTo>
                <a:lnTo>
                  <a:pt x="27" y="71"/>
                </a:lnTo>
                <a:lnTo>
                  <a:pt x="21" y="67"/>
                </a:lnTo>
                <a:lnTo>
                  <a:pt x="9" y="75"/>
                </a:lnTo>
                <a:lnTo>
                  <a:pt x="5" y="70"/>
                </a:lnTo>
                <a:lnTo>
                  <a:pt x="6" y="64"/>
                </a:lnTo>
                <a:lnTo>
                  <a:pt x="14" y="52"/>
                </a:lnTo>
                <a:lnTo>
                  <a:pt x="10" y="46"/>
                </a:lnTo>
                <a:lnTo>
                  <a:pt x="10" y="38"/>
                </a:lnTo>
                <a:lnTo>
                  <a:pt x="5" y="37"/>
                </a:lnTo>
                <a:lnTo>
                  <a:pt x="4" y="35"/>
                </a:lnTo>
                <a:lnTo>
                  <a:pt x="0" y="33"/>
                </a:lnTo>
                <a:lnTo>
                  <a:pt x="1" y="29"/>
                </a:lnTo>
                <a:lnTo>
                  <a:pt x="5" y="26"/>
                </a:lnTo>
                <a:lnTo>
                  <a:pt x="16" y="28"/>
                </a:lnTo>
                <a:lnTo>
                  <a:pt x="18" y="22"/>
                </a:lnTo>
                <a:lnTo>
                  <a:pt x="21" y="21"/>
                </a:lnTo>
                <a:lnTo>
                  <a:pt x="20" y="18"/>
                </a:lnTo>
                <a:lnTo>
                  <a:pt x="23" y="17"/>
                </a:lnTo>
                <a:lnTo>
                  <a:pt x="17" y="16"/>
                </a:lnTo>
                <a:lnTo>
                  <a:pt x="27" y="16"/>
                </a:lnTo>
                <a:lnTo>
                  <a:pt x="28" y="5"/>
                </a:lnTo>
                <a:lnTo>
                  <a:pt x="33" y="7"/>
                </a:lnTo>
                <a:lnTo>
                  <a:pt x="43" y="0"/>
                </a:lnTo>
                <a:lnTo>
                  <a:pt x="49" y="6"/>
                </a:lnTo>
                <a:lnTo>
                  <a:pt x="42" y="13"/>
                </a:lnTo>
                <a:lnTo>
                  <a:pt x="46" y="16"/>
                </a:lnTo>
                <a:lnTo>
                  <a:pt x="51" y="15"/>
                </a:lnTo>
                <a:lnTo>
                  <a:pt x="44" y="21"/>
                </a:lnTo>
                <a:lnTo>
                  <a:pt x="44" y="18"/>
                </a:lnTo>
                <a:lnTo>
                  <a:pt x="37" y="16"/>
                </a:lnTo>
                <a:lnTo>
                  <a:pt x="31" y="17"/>
                </a:lnTo>
                <a:lnTo>
                  <a:pt x="30" y="21"/>
                </a:lnTo>
                <a:lnTo>
                  <a:pt x="28" y="20"/>
                </a:lnTo>
                <a:lnTo>
                  <a:pt x="27" y="22"/>
                </a:lnTo>
                <a:lnTo>
                  <a:pt x="28" y="28"/>
                </a:lnTo>
                <a:lnTo>
                  <a:pt x="44" y="26"/>
                </a:lnTo>
                <a:lnTo>
                  <a:pt x="51" y="31"/>
                </a:lnTo>
                <a:lnTo>
                  <a:pt x="58" y="26"/>
                </a:lnTo>
                <a:lnTo>
                  <a:pt x="59" y="29"/>
                </a:lnTo>
                <a:lnTo>
                  <a:pt x="62" y="29"/>
                </a:lnTo>
                <a:lnTo>
                  <a:pt x="62" y="33"/>
                </a:lnTo>
                <a:lnTo>
                  <a:pt x="66" y="31"/>
                </a:lnTo>
                <a:lnTo>
                  <a:pt x="69" y="34"/>
                </a:lnTo>
                <a:lnTo>
                  <a:pt x="72" y="31"/>
                </a:lnTo>
                <a:lnTo>
                  <a:pt x="89" y="29"/>
                </a:lnTo>
                <a:lnTo>
                  <a:pt x="88" y="33"/>
                </a:lnTo>
                <a:lnTo>
                  <a:pt x="92" y="38"/>
                </a:lnTo>
                <a:lnTo>
                  <a:pt x="89" y="40"/>
                </a:lnTo>
                <a:lnTo>
                  <a:pt x="91" y="44"/>
                </a:lnTo>
                <a:lnTo>
                  <a:pt x="99" y="44"/>
                </a:lnTo>
                <a:lnTo>
                  <a:pt x="106" y="47"/>
                </a:lnTo>
                <a:lnTo>
                  <a:pt x="107" y="62"/>
                </a:lnTo>
                <a:lnTo>
                  <a:pt x="111" y="66"/>
                </a:lnTo>
                <a:lnTo>
                  <a:pt x="107" y="69"/>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28" name="Freeform 125"/>
          <p:cNvSpPr>
            <a:spLocks/>
          </p:cNvSpPr>
          <p:nvPr/>
        </p:nvSpPr>
        <p:spPr bwMode="auto">
          <a:xfrm>
            <a:off x="6029377" y="3776329"/>
            <a:ext cx="336550" cy="254000"/>
          </a:xfrm>
          <a:custGeom>
            <a:avLst/>
            <a:gdLst>
              <a:gd name="T0" fmla="*/ 2147483647 w 204"/>
              <a:gd name="T1" fmla="*/ 2147483647 h 155"/>
              <a:gd name="T2" fmla="*/ 2147483647 w 204"/>
              <a:gd name="T3" fmla="*/ 2147483647 h 155"/>
              <a:gd name="T4" fmla="*/ 2147483647 w 204"/>
              <a:gd name="T5" fmla="*/ 2147483647 h 155"/>
              <a:gd name="T6" fmla="*/ 2147483647 w 204"/>
              <a:gd name="T7" fmla="*/ 2147483647 h 155"/>
              <a:gd name="T8" fmla="*/ 2147483647 w 204"/>
              <a:gd name="T9" fmla="*/ 2147483647 h 155"/>
              <a:gd name="T10" fmla="*/ 2147483647 w 204"/>
              <a:gd name="T11" fmla="*/ 2147483647 h 155"/>
              <a:gd name="T12" fmla="*/ 2147483647 w 204"/>
              <a:gd name="T13" fmla="*/ 2147483647 h 155"/>
              <a:gd name="T14" fmla="*/ 2147483647 w 204"/>
              <a:gd name="T15" fmla="*/ 2147483647 h 155"/>
              <a:gd name="T16" fmla="*/ 2147483647 w 204"/>
              <a:gd name="T17" fmla="*/ 2147483647 h 155"/>
              <a:gd name="T18" fmla="*/ 2147483647 w 204"/>
              <a:gd name="T19" fmla="*/ 2147483647 h 155"/>
              <a:gd name="T20" fmla="*/ 2147483647 w 204"/>
              <a:gd name="T21" fmla="*/ 2147483647 h 155"/>
              <a:gd name="T22" fmla="*/ 2147483647 w 204"/>
              <a:gd name="T23" fmla="*/ 2147483647 h 155"/>
              <a:gd name="T24" fmla="*/ 2147483647 w 204"/>
              <a:gd name="T25" fmla="*/ 2147483647 h 155"/>
              <a:gd name="T26" fmla="*/ 2147483647 w 204"/>
              <a:gd name="T27" fmla="*/ 2147483647 h 155"/>
              <a:gd name="T28" fmla="*/ 2147483647 w 204"/>
              <a:gd name="T29" fmla="*/ 2147483647 h 155"/>
              <a:gd name="T30" fmla="*/ 2147483647 w 204"/>
              <a:gd name="T31" fmla="*/ 2147483647 h 155"/>
              <a:gd name="T32" fmla="*/ 0 w 204"/>
              <a:gd name="T33" fmla="*/ 2147483647 h 155"/>
              <a:gd name="T34" fmla="*/ 2147483647 w 204"/>
              <a:gd name="T35" fmla="*/ 2147483647 h 155"/>
              <a:gd name="T36" fmla="*/ 2147483647 w 204"/>
              <a:gd name="T37" fmla="*/ 2147483647 h 155"/>
              <a:gd name="T38" fmla="*/ 2147483647 w 204"/>
              <a:gd name="T39" fmla="*/ 2147483647 h 155"/>
              <a:gd name="T40" fmla="*/ 2147483647 w 204"/>
              <a:gd name="T41" fmla="*/ 2147483647 h 155"/>
              <a:gd name="T42" fmla="*/ 2147483647 w 204"/>
              <a:gd name="T43" fmla="*/ 2147483647 h 155"/>
              <a:gd name="T44" fmla="*/ 2147483647 w 204"/>
              <a:gd name="T45" fmla="*/ 2147483647 h 155"/>
              <a:gd name="T46" fmla="*/ 2147483647 w 204"/>
              <a:gd name="T47" fmla="*/ 2147483647 h 155"/>
              <a:gd name="T48" fmla="*/ 2147483647 w 204"/>
              <a:gd name="T49" fmla="*/ 2147483647 h 155"/>
              <a:gd name="T50" fmla="*/ 2147483647 w 204"/>
              <a:gd name="T51" fmla="*/ 2147483647 h 155"/>
              <a:gd name="T52" fmla="*/ 2147483647 w 204"/>
              <a:gd name="T53" fmla="*/ 2147483647 h 155"/>
              <a:gd name="T54" fmla="*/ 2147483647 w 204"/>
              <a:gd name="T55" fmla="*/ 2147483647 h 155"/>
              <a:gd name="T56" fmla="*/ 2147483647 w 204"/>
              <a:gd name="T57" fmla="*/ 2147483647 h 155"/>
              <a:gd name="T58" fmla="*/ 2147483647 w 204"/>
              <a:gd name="T59" fmla="*/ 2147483647 h 155"/>
              <a:gd name="T60" fmla="*/ 2147483647 w 204"/>
              <a:gd name="T61" fmla="*/ 2147483647 h 155"/>
              <a:gd name="T62" fmla="*/ 2147483647 w 204"/>
              <a:gd name="T63" fmla="*/ 2147483647 h 155"/>
              <a:gd name="T64" fmla="*/ 2147483647 w 204"/>
              <a:gd name="T65" fmla="*/ 2147483647 h 155"/>
              <a:gd name="T66" fmla="*/ 2147483647 w 204"/>
              <a:gd name="T67" fmla="*/ 2147483647 h 155"/>
              <a:gd name="T68" fmla="*/ 2147483647 w 204"/>
              <a:gd name="T69" fmla="*/ 2147483647 h 1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4" h="155">
                <a:moveTo>
                  <a:pt x="199" y="26"/>
                </a:moveTo>
                <a:lnTo>
                  <a:pt x="191" y="30"/>
                </a:lnTo>
                <a:lnTo>
                  <a:pt x="170" y="30"/>
                </a:lnTo>
                <a:lnTo>
                  <a:pt x="158" y="36"/>
                </a:lnTo>
                <a:lnTo>
                  <a:pt x="152" y="42"/>
                </a:lnTo>
                <a:lnTo>
                  <a:pt x="158" y="54"/>
                </a:lnTo>
                <a:lnTo>
                  <a:pt x="155" y="62"/>
                </a:lnTo>
                <a:lnTo>
                  <a:pt x="148" y="69"/>
                </a:lnTo>
                <a:lnTo>
                  <a:pt x="150" y="72"/>
                </a:lnTo>
                <a:lnTo>
                  <a:pt x="150" y="77"/>
                </a:lnTo>
                <a:lnTo>
                  <a:pt x="133" y="78"/>
                </a:lnTo>
                <a:lnTo>
                  <a:pt x="139" y="89"/>
                </a:lnTo>
                <a:lnTo>
                  <a:pt x="127" y="95"/>
                </a:lnTo>
                <a:lnTo>
                  <a:pt x="124" y="104"/>
                </a:lnTo>
                <a:lnTo>
                  <a:pt x="125" y="113"/>
                </a:lnTo>
                <a:lnTo>
                  <a:pt x="117" y="118"/>
                </a:lnTo>
                <a:lnTo>
                  <a:pt x="114" y="115"/>
                </a:lnTo>
                <a:lnTo>
                  <a:pt x="108" y="115"/>
                </a:lnTo>
                <a:lnTo>
                  <a:pt x="100" y="120"/>
                </a:lnTo>
                <a:lnTo>
                  <a:pt x="103" y="123"/>
                </a:lnTo>
                <a:lnTo>
                  <a:pt x="87" y="125"/>
                </a:lnTo>
                <a:lnTo>
                  <a:pt x="83" y="129"/>
                </a:lnTo>
                <a:lnTo>
                  <a:pt x="81" y="147"/>
                </a:lnTo>
                <a:lnTo>
                  <a:pt x="50" y="155"/>
                </a:lnTo>
                <a:lnTo>
                  <a:pt x="27" y="155"/>
                </a:lnTo>
                <a:lnTo>
                  <a:pt x="4" y="147"/>
                </a:lnTo>
                <a:lnTo>
                  <a:pt x="19" y="128"/>
                </a:lnTo>
                <a:lnTo>
                  <a:pt x="16" y="122"/>
                </a:lnTo>
                <a:lnTo>
                  <a:pt x="4" y="121"/>
                </a:lnTo>
                <a:lnTo>
                  <a:pt x="4" y="108"/>
                </a:lnTo>
                <a:lnTo>
                  <a:pt x="1" y="94"/>
                </a:lnTo>
                <a:lnTo>
                  <a:pt x="6" y="87"/>
                </a:lnTo>
                <a:lnTo>
                  <a:pt x="0" y="84"/>
                </a:lnTo>
                <a:lnTo>
                  <a:pt x="0" y="76"/>
                </a:lnTo>
                <a:lnTo>
                  <a:pt x="5" y="73"/>
                </a:lnTo>
                <a:lnTo>
                  <a:pt x="3" y="69"/>
                </a:lnTo>
                <a:lnTo>
                  <a:pt x="7" y="65"/>
                </a:lnTo>
                <a:lnTo>
                  <a:pt x="11" y="51"/>
                </a:lnTo>
                <a:lnTo>
                  <a:pt x="21" y="54"/>
                </a:lnTo>
                <a:lnTo>
                  <a:pt x="25" y="59"/>
                </a:lnTo>
                <a:lnTo>
                  <a:pt x="31" y="57"/>
                </a:lnTo>
                <a:lnTo>
                  <a:pt x="37" y="53"/>
                </a:lnTo>
                <a:lnTo>
                  <a:pt x="37" y="46"/>
                </a:lnTo>
                <a:lnTo>
                  <a:pt x="56" y="39"/>
                </a:lnTo>
                <a:lnTo>
                  <a:pt x="61" y="24"/>
                </a:lnTo>
                <a:lnTo>
                  <a:pt x="71" y="22"/>
                </a:lnTo>
                <a:lnTo>
                  <a:pt x="73" y="17"/>
                </a:lnTo>
                <a:lnTo>
                  <a:pt x="85" y="20"/>
                </a:lnTo>
                <a:lnTo>
                  <a:pt x="102" y="23"/>
                </a:lnTo>
                <a:lnTo>
                  <a:pt x="106" y="28"/>
                </a:lnTo>
                <a:lnTo>
                  <a:pt x="118" y="20"/>
                </a:lnTo>
                <a:lnTo>
                  <a:pt x="124" y="24"/>
                </a:lnTo>
                <a:lnTo>
                  <a:pt x="127" y="16"/>
                </a:lnTo>
                <a:lnTo>
                  <a:pt x="136" y="17"/>
                </a:lnTo>
                <a:lnTo>
                  <a:pt x="138" y="14"/>
                </a:lnTo>
                <a:lnTo>
                  <a:pt x="136" y="10"/>
                </a:lnTo>
                <a:lnTo>
                  <a:pt x="148" y="0"/>
                </a:lnTo>
                <a:lnTo>
                  <a:pt x="154" y="4"/>
                </a:lnTo>
                <a:lnTo>
                  <a:pt x="152" y="10"/>
                </a:lnTo>
                <a:lnTo>
                  <a:pt x="156" y="10"/>
                </a:lnTo>
                <a:lnTo>
                  <a:pt x="154" y="25"/>
                </a:lnTo>
                <a:lnTo>
                  <a:pt x="158" y="32"/>
                </a:lnTo>
                <a:lnTo>
                  <a:pt x="172" y="26"/>
                </a:lnTo>
                <a:lnTo>
                  <a:pt x="181" y="18"/>
                </a:lnTo>
                <a:lnTo>
                  <a:pt x="188" y="19"/>
                </a:lnTo>
                <a:lnTo>
                  <a:pt x="185" y="22"/>
                </a:lnTo>
                <a:lnTo>
                  <a:pt x="187" y="23"/>
                </a:lnTo>
                <a:lnTo>
                  <a:pt x="194" y="19"/>
                </a:lnTo>
                <a:lnTo>
                  <a:pt x="204" y="22"/>
                </a:lnTo>
                <a:lnTo>
                  <a:pt x="196" y="23"/>
                </a:lnTo>
                <a:lnTo>
                  <a:pt x="199" y="26"/>
                </a:lnTo>
                <a:close/>
              </a:path>
            </a:pathLst>
          </a:custGeom>
          <a:solidFill>
            <a:srgbClr val="DDDDDD"/>
          </a:solidFill>
          <a:ln w="4763"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29" name="Freeform 126"/>
          <p:cNvSpPr>
            <a:spLocks noEditPoints="1"/>
          </p:cNvSpPr>
          <p:nvPr/>
        </p:nvSpPr>
        <p:spPr bwMode="auto">
          <a:xfrm>
            <a:off x="7594653" y="3557255"/>
            <a:ext cx="422275" cy="560387"/>
          </a:xfrm>
          <a:custGeom>
            <a:avLst/>
            <a:gdLst>
              <a:gd name="T0" fmla="*/ 2147483647 w 257"/>
              <a:gd name="T1" fmla="*/ 2147483647 h 341"/>
              <a:gd name="T2" fmla="*/ 2147483647 w 257"/>
              <a:gd name="T3" fmla="*/ 2147483647 h 341"/>
              <a:gd name="T4" fmla="*/ 2147483647 w 257"/>
              <a:gd name="T5" fmla="*/ 2147483647 h 341"/>
              <a:gd name="T6" fmla="*/ 2147483647 w 257"/>
              <a:gd name="T7" fmla="*/ 2147483647 h 341"/>
              <a:gd name="T8" fmla="*/ 2147483647 w 257"/>
              <a:gd name="T9" fmla="*/ 2147483647 h 341"/>
              <a:gd name="T10" fmla="*/ 2147483647 w 257"/>
              <a:gd name="T11" fmla="*/ 2147483647 h 341"/>
              <a:gd name="T12" fmla="*/ 2147483647 w 257"/>
              <a:gd name="T13" fmla="*/ 2147483647 h 341"/>
              <a:gd name="T14" fmla="*/ 2147483647 w 257"/>
              <a:gd name="T15" fmla="*/ 2147483647 h 341"/>
              <a:gd name="T16" fmla="*/ 2147483647 w 257"/>
              <a:gd name="T17" fmla="*/ 2147483647 h 341"/>
              <a:gd name="T18" fmla="*/ 2147483647 w 257"/>
              <a:gd name="T19" fmla="*/ 2147483647 h 341"/>
              <a:gd name="T20" fmla="*/ 2147483647 w 257"/>
              <a:gd name="T21" fmla="*/ 2147483647 h 341"/>
              <a:gd name="T22" fmla="*/ 2147483647 w 257"/>
              <a:gd name="T23" fmla="*/ 2147483647 h 341"/>
              <a:gd name="T24" fmla="*/ 2147483647 w 257"/>
              <a:gd name="T25" fmla="*/ 2147483647 h 341"/>
              <a:gd name="T26" fmla="*/ 2147483647 w 257"/>
              <a:gd name="T27" fmla="*/ 2147483647 h 341"/>
              <a:gd name="T28" fmla="*/ 2147483647 w 257"/>
              <a:gd name="T29" fmla="*/ 2147483647 h 341"/>
              <a:gd name="T30" fmla="*/ 2147483647 w 257"/>
              <a:gd name="T31" fmla="*/ 2147483647 h 341"/>
              <a:gd name="T32" fmla="*/ 2147483647 w 257"/>
              <a:gd name="T33" fmla="*/ 2147483647 h 341"/>
              <a:gd name="T34" fmla="*/ 2147483647 w 257"/>
              <a:gd name="T35" fmla="*/ 2147483647 h 341"/>
              <a:gd name="T36" fmla="*/ 2147483647 w 257"/>
              <a:gd name="T37" fmla="*/ 2147483647 h 341"/>
              <a:gd name="T38" fmla="*/ 2147483647 w 257"/>
              <a:gd name="T39" fmla="*/ 2147483647 h 341"/>
              <a:gd name="T40" fmla="*/ 2147483647 w 257"/>
              <a:gd name="T41" fmla="*/ 2147483647 h 341"/>
              <a:gd name="T42" fmla="*/ 2147483647 w 257"/>
              <a:gd name="T43" fmla="*/ 2147483647 h 341"/>
              <a:gd name="T44" fmla="*/ 2147483647 w 257"/>
              <a:gd name="T45" fmla="*/ 2147483647 h 341"/>
              <a:gd name="T46" fmla="*/ 2147483647 w 257"/>
              <a:gd name="T47" fmla="*/ 2147483647 h 341"/>
              <a:gd name="T48" fmla="*/ 2147483647 w 257"/>
              <a:gd name="T49" fmla="*/ 2147483647 h 341"/>
              <a:gd name="T50" fmla="*/ 2147483647 w 257"/>
              <a:gd name="T51" fmla="*/ 2147483647 h 341"/>
              <a:gd name="T52" fmla="*/ 2147483647 w 257"/>
              <a:gd name="T53" fmla="*/ 2147483647 h 341"/>
              <a:gd name="T54" fmla="*/ 2147483647 w 257"/>
              <a:gd name="T55" fmla="*/ 2147483647 h 341"/>
              <a:gd name="T56" fmla="*/ 2147483647 w 257"/>
              <a:gd name="T57" fmla="*/ 2147483647 h 341"/>
              <a:gd name="T58" fmla="*/ 2147483647 w 257"/>
              <a:gd name="T59" fmla="*/ 2147483647 h 341"/>
              <a:gd name="T60" fmla="*/ 2147483647 w 257"/>
              <a:gd name="T61" fmla="*/ 2147483647 h 341"/>
              <a:gd name="T62" fmla="*/ 2147483647 w 257"/>
              <a:gd name="T63" fmla="*/ 2147483647 h 341"/>
              <a:gd name="T64" fmla="*/ 2147483647 w 257"/>
              <a:gd name="T65" fmla="*/ 2147483647 h 341"/>
              <a:gd name="T66" fmla="*/ 2147483647 w 257"/>
              <a:gd name="T67" fmla="*/ 2147483647 h 341"/>
              <a:gd name="T68" fmla="*/ 2147483647 w 257"/>
              <a:gd name="T69" fmla="*/ 2147483647 h 341"/>
              <a:gd name="T70" fmla="*/ 2147483647 w 257"/>
              <a:gd name="T71" fmla="*/ 2147483647 h 341"/>
              <a:gd name="T72" fmla="*/ 2147483647 w 257"/>
              <a:gd name="T73" fmla="*/ 2147483647 h 341"/>
              <a:gd name="T74" fmla="*/ 2147483647 w 257"/>
              <a:gd name="T75" fmla="*/ 2147483647 h 341"/>
              <a:gd name="T76" fmla="*/ 2147483647 w 257"/>
              <a:gd name="T77" fmla="*/ 2147483647 h 341"/>
              <a:gd name="T78" fmla="*/ 2147483647 w 257"/>
              <a:gd name="T79" fmla="*/ 2147483647 h 341"/>
              <a:gd name="T80" fmla="*/ 2147483647 w 257"/>
              <a:gd name="T81" fmla="*/ 2147483647 h 341"/>
              <a:gd name="T82" fmla="*/ 2147483647 w 257"/>
              <a:gd name="T83" fmla="*/ 2147483647 h 341"/>
              <a:gd name="T84" fmla="*/ 2147483647 w 257"/>
              <a:gd name="T85" fmla="*/ 2147483647 h 341"/>
              <a:gd name="T86" fmla="*/ 2147483647 w 257"/>
              <a:gd name="T87" fmla="*/ 2147483647 h 341"/>
              <a:gd name="T88" fmla="*/ 2147483647 w 257"/>
              <a:gd name="T89" fmla="*/ 2147483647 h 341"/>
              <a:gd name="T90" fmla="*/ 2147483647 w 257"/>
              <a:gd name="T91" fmla="*/ 2147483647 h 341"/>
              <a:gd name="T92" fmla="*/ 2147483647 w 257"/>
              <a:gd name="T93" fmla="*/ 2147483647 h 341"/>
              <a:gd name="T94" fmla="*/ 2147483647 w 257"/>
              <a:gd name="T95" fmla="*/ 2147483647 h 341"/>
              <a:gd name="T96" fmla="*/ 2147483647 w 257"/>
              <a:gd name="T97" fmla="*/ 2147483647 h 341"/>
              <a:gd name="T98" fmla="*/ 2147483647 w 257"/>
              <a:gd name="T99" fmla="*/ 2147483647 h 341"/>
              <a:gd name="T100" fmla="*/ 2147483647 w 257"/>
              <a:gd name="T101" fmla="*/ 2147483647 h 341"/>
              <a:gd name="T102" fmla="*/ 2147483647 w 257"/>
              <a:gd name="T103" fmla="*/ 2147483647 h 341"/>
              <a:gd name="T104" fmla="*/ 2147483647 w 257"/>
              <a:gd name="T105" fmla="*/ 2147483647 h 341"/>
              <a:gd name="T106" fmla="*/ 2147483647 w 257"/>
              <a:gd name="T107" fmla="*/ 2147483647 h 341"/>
              <a:gd name="T108" fmla="*/ 2147483647 w 257"/>
              <a:gd name="T109" fmla="*/ 2147483647 h 341"/>
              <a:gd name="T110" fmla="*/ 2147483647 w 257"/>
              <a:gd name="T111" fmla="*/ 2147483647 h 341"/>
              <a:gd name="T112" fmla="*/ 2147483647 w 257"/>
              <a:gd name="T113" fmla="*/ 2147483647 h 341"/>
              <a:gd name="T114" fmla="*/ 2147483647 w 257"/>
              <a:gd name="T115" fmla="*/ 2147483647 h 341"/>
              <a:gd name="T116" fmla="*/ 2147483647 w 257"/>
              <a:gd name="T117" fmla="*/ 2147483647 h 341"/>
              <a:gd name="T118" fmla="*/ 2147483647 w 257"/>
              <a:gd name="T119" fmla="*/ 2147483647 h 341"/>
              <a:gd name="T120" fmla="*/ 2147483647 w 257"/>
              <a:gd name="T121" fmla="*/ 2147483647 h 34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7" h="341">
                <a:moveTo>
                  <a:pt x="237" y="30"/>
                </a:moveTo>
                <a:lnTo>
                  <a:pt x="242" y="31"/>
                </a:lnTo>
                <a:lnTo>
                  <a:pt x="250" y="23"/>
                </a:lnTo>
                <a:lnTo>
                  <a:pt x="246" y="34"/>
                </a:lnTo>
                <a:lnTo>
                  <a:pt x="250" y="38"/>
                </a:lnTo>
                <a:lnTo>
                  <a:pt x="248" y="37"/>
                </a:lnTo>
                <a:lnTo>
                  <a:pt x="250" y="43"/>
                </a:lnTo>
                <a:lnTo>
                  <a:pt x="257" y="42"/>
                </a:lnTo>
                <a:lnTo>
                  <a:pt x="253" y="46"/>
                </a:lnTo>
                <a:lnTo>
                  <a:pt x="231" y="51"/>
                </a:lnTo>
                <a:lnTo>
                  <a:pt x="223" y="61"/>
                </a:lnTo>
                <a:lnTo>
                  <a:pt x="220" y="69"/>
                </a:lnTo>
                <a:lnTo>
                  <a:pt x="200" y="57"/>
                </a:lnTo>
                <a:lnTo>
                  <a:pt x="189" y="62"/>
                </a:lnTo>
                <a:lnTo>
                  <a:pt x="185" y="57"/>
                </a:lnTo>
                <a:lnTo>
                  <a:pt x="181" y="57"/>
                </a:lnTo>
                <a:lnTo>
                  <a:pt x="179" y="64"/>
                </a:lnTo>
                <a:lnTo>
                  <a:pt x="192" y="72"/>
                </a:lnTo>
                <a:lnTo>
                  <a:pt x="188" y="73"/>
                </a:lnTo>
                <a:lnTo>
                  <a:pt x="184" y="71"/>
                </a:lnTo>
                <a:lnTo>
                  <a:pt x="181" y="77"/>
                </a:lnTo>
                <a:lnTo>
                  <a:pt x="175" y="78"/>
                </a:lnTo>
                <a:lnTo>
                  <a:pt x="177" y="68"/>
                </a:lnTo>
                <a:lnTo>
                  <a:pt x="171" y="64"/>
                </a:lnTo>
                <a:lnTo>
                  <a:pt x="172" y="56"/>
                </a:lnTo>
                <a:lnTo>
                  <a:pt x="182" y="49"/>
                </a:lnTo>
                <a:lnTo>
                  <a:pt x="179" y="43"/>
                </a:lnTo>
                <a:lnTo>
                  <a:pt x="191" y="46"/>
                </a:lnTo>
                <a:lnTo>
                  <a:pt x="194" y="43"/>
                </a:lnTo>
                <a:lnTo>
                  <a:pt x="193" y="35"/>
                </a:lnTo>
                <a:lnTo>
                  <a:pt x="198" y="31"/>
                </a:lnTo>
                <a:lnTo>
                  <a:pt x="200" y="17"/>
                </a:lnTo>
                <a:lnTo>
                  <a:pt x="197" y="6"/>
                </a:lnTo>
                <a:lnTo>
                  <a:pt x="198" y="1"/>
                </a:lnTo>
                <a:lnTo>
                  <a:pt x="203" y="0"/>
                </a:lnTo>
                <a:lnTo>
                  <a:pt x="219" y="20"/>
                </a:lnTo>
                <a:lnTo>
                  <a:pt x="228" y="27"/>
                </a:lnTo>
                <a:lnTo>
                  <a:pt x="234" y="27"/>
                </a:lnTo>
                <a:lnTo>
                  <a:pt x="237" y="30"/>
                </a:lnTo>
                <a:close/>
                <a:moveTo>
                  <a:pt x="94" y="199"/>
                </a:moveTo>
                <a:lnTo>
                  <a:pt x="88" y="201"/>
                </a:lnTo>
                <a:lnTo>
                  <a:pt x="90" y="201"/>
                </a:lnTo>
                <a:lnTo>
                  <a:pt x="88" y="203"/>
                </a:lnTo>
                <a:lnTo>
                  <a:pt x="79" y="204"/>
                </a:lnTo>
                <a:lnTo>
                  <a:pt x="76" y="207"/>
                </a:lnTo>
                <a:lnTo>
                  <a:pt x="69" y="208"/>
                </a:lnTo>
                <a:lnTo>
                  <a:pt x="66" y="205"/>
                </a:lnTo>
                <a:lnTo>
                  <a:pt x="62" y="215"/>
                </a:lnTo>
                <a:lnTo>
                  <a:pt x="57" y="210"/>
                </a:lnTo>
                <a:lnTo>
                  <a:pt x="50" y="213"/>
                </a:lnTo>
                <a:lnTo>
                  <a:pt x="48" y="211"/>
                </a:lnTo>
                <a:lnTo>
                  <a:pt x="46" y="213"/>
                </a:lnTo>
                <a:lnTo>
                  <a:pt x="45" y="206"/>
                </a:lnTo>
                <a:lnTo>
                  <a:pt x="46" y="204"/>
                </a:lnTo>
                <a:lnTo>
                  <a:pt x="53" y="204"/>
                </a:lnTo>
                <a:lnTo>
                  <a:pt x="71" y="187"/>
                </a:lnTo>
                <a:lnTo>
                  <a:pt x="76" y="184"/>
                </a:lnTo>
                <a:lnTo>
                  <a:pt x="81" y="187"/>
                </a:lnTo>
                <a:lnTo>
                  <a:pt x="95" y="184"/>
                </a:lnTo>
                <a:lnTo>
                  <a:pt x="107" y="181"/>
                </a:lnTo>
                <a:lnTo>
                  <a:pt x="106" y="185"/>
                </a:lnTo>
                <a:lnTo>
                  <a:pt x="116" y="185"/>
                </a:lnTo>
                <a:lnTo>
                  <a:pt x="118" y="182"/>
                </a:lnTo>
                <a:lnTo>
                  <a:pt x="119" y="183"/>
                </a:lnTo>
                <a:lnTo>
                  <a:pt x="117" y="178"/>
                </a:lnTo>
                <a:lnTo>
                  <a:pt x="128" y="164"/>
                </a:lnTo>
                <a:lnTo>
                  <a:pt x="128" y="153"/>
                </a:lnTo>
                <a:lnTo>
                  <a:pt x="137" y="150"/>
                </a:lnTo>
                <a:lnTo>
                  <a:pt x="130" y="158"/>
                </a:lnTo>
                <a:lnTo>
                  <a:pt x="133" y="159"/>
                </a:lnTo>
                <a:lnTo>
                  <a:pt x="132" y="163"/>
                </a:lnTo>
                <a:lnTo>
                  <a:pt x="136" y="164"/>
                </a:lnTo>
                <a:lnTo>
                  <a:pt x="139" y="160"/>
                </a:lnTo>
                <a:lnTo>
                  <a:pt x="151" y="156"/>
                </a:lnTo>
                <a:lnTo>
                  <a:pt x="158" y="145"/>
                </a:lnTo>
                <a:lnTo>
                  <a:pt x="166" y="140"/>
                </a:lnTo>
                <a:lnTo>
                  <a:pt x="175" y="115"/>
                </a:lnTo>
                <a:lnTo>
                  <a:pt x="175" y="108"/>
                </a:lnTo>
                <a:lnTo>
                  <a:pt x="170" y="107"/>
                </a:lnTo>
                <a:lnTo>
                  <a:pt x="175" y="101"/>
                </a:lnTo>
                <a:lnTo>
                  <a:pt x="173" y="94"/>
                </a:lnTo>
                <a:lnTo>
                  <a:pt x="178" y="91"/>
                </a:lnTo>
                <a:lnTo>
                  <a:pt x="179" y="82"/>
                </a:lnTo>
                <a:lnTo>
                  <a:pt x="184" y="83"/>
                </a:lnTo>
                <a:lnTo>
                  <a:pt x="185" y="90"/>
                </a:lnTo>
                <a:lnTo>
                  <a:pt x="187" y="87"/>
                </a:lnTo>
                <a:lnTo>
                  <a:pt x="190" y="89"/>
                </a:lnTo>
                <a:lnTo>
                  <a:pt x="192" y="83"/>
                </a:lnTo>
                <a:lnTo>
                  <a:pt x="186" y="84"/>
                </a:lnTo>
                <a:lnTo>
                  <a:pt x="186" y="79"/>
                </a:lnTo>
                <a:lnTo>
                  <a:pt x="188" y="77"/>
                </a:lnTo>
                <a:lnTo>
                  <a:pt x="194" y="80"/>
                </a:lnTo>
                <a:lnTo>
                  <a:pt x="194" y="92"/>
                </a:lnTo>
                <a:lnTo>
                  <a:pt x="198" y="97"/>
                </a:lnTo>
                <a:lnTo>
                  <a:pt x="204" y="115"/>
                </a:lnTo>
                <a:lnTo>
                  <a:pt x="201" y="123"/>
                </a:lnTo>
                <a:lnTo>
                  <a:pt x="198" y="123"/>
                </a:lnTo>
                <a:lnTo>
                  <a:pt x="196" y="127"/>
                </a:lnTo>
                <a:lnTo>
                  <a:pt x="196" y="137"/>
                </a:lnTo>
                <a:lnTo>
                  <a:pt x="190" y="135"/>
                </a:lnTo>
                <a:lnTo>
                  <a:pt x="188" y="139"/>
                </a:lnTo>
                <a:lnTo>
                  <a:pt x="188" y="160"/>
                </a:lnTo>
                <a:lnTo>
                  <a:pt x="185" y="163"/>
                </a:lnTo>
                <a:lnTo>
                  <a:pt x="182" y="172"/>
                </a:lnTo>
                <a:lnTo>
                  <a:pt x="186" y="182"/>
                </a:lnTo>
                <a:lnTo>
                  <a:pt x="181" y="186"/>
                </a:lnTo>
                <a:lnTo>
                  <a:pt x="180" y="191"/>
                </a:lnTo>
                <a:lnTo>
                  <a:pt x="172" y="196"/>
                </a:lnTo>
                <a:lnTo>
                  <a:pt x="173" y="190"/>
                </a:lnTo>
                <a:lnTo>
                  <a:pt x="176" y="184"/>
                </a:lnTo>
                <a:lnTo>
                  <a:pt x="171" y="183"/>
                </a:lnTo>
                <a:lnTo>
                  <a:pt x="170" y="192"/>
                </a:lnTo>
                <a:lnTo>
                  <a:pt x="168" y="189"/>
                </a:lnTo>
                <a:lnTo>
                  <a:pt x="163" y="190"/>
                </a:lnTo>
                <a:lnTo>
                  <a:pt x="162" y="197"/>
                </a:lnTo>
                <a:lnTo>
                  <a:pt x="158" y="201"/>
                </a:lnTo>
                <a:lnTo>
                  <a:pt x="157" y="195"/>
                </a:lnTo>
                <a:lnTo>
                  <a:pt x="159" y="194"/>
                </a:lnTo>
                <a:lnTo>
                  <a:pt x="156" y="192"/>
                </a:lnTo>
                <a:lnTo>
                  <a:pt x="151" y="197"/>
                </a:lnTo>
                <a:lnTo>
                  <a:pt x="149" y="201"/>
                </a:lnTo>
                <a:lnTo>
                  <a:pt x="132" y="202"/>
                </a:lnTo>
                <a:lnTo>
                  <a:pt x="137" y="199"/>
                </a:lnTo>
                <a:lnTo>
                  <a:pt x="132" y="198"/>
                </a:lnTo>
                <a:lnTo>
                  <a:pt x="132" y="195"/>
                </a:lnTo>
                <a:lnTo>
                  <a:pt x="132" y="199"/>
                </a:lnTo>
                <a:lnTo>
                  <a:pt x="131" y="199"/>
                </a:lnTo>
                <a:lnTo>
                  <a:pt x="130" y="193"/>
                </a:lnTo>
                <a:lnTo>
                  <a:pt x="125" y="200"/>
                </a:lnTo>
                <a:lnTo>
                  <a:pt x="131" y="204"/>
                </a:lnTo>
                <a:lnTo>
                  <a:pt x="131" y="207"/>
                </a:lnTo>
                <a:lnTo>
                  <a:pt x="122" y="208"/>
                </a:lnTo>
                <a:lnTo>
                  <a:pt x="114" y="221"/>
                </a:lnTo>
                <a:lnTo>
                  <a:pt x="105" y="213"/>
                </a:lnTo>
                <a:lnTo>
                  <a:pt x="106" y="209"/>
                </a:lnTo>
                <a:lnTo>
                  <a:pt x="105" y="207"/>
                </a:lnTo>
                <a:lnTo>
                  <a:pt x="110" y="202"/>
                </a:lnTo>
                <a:lnTo>
                  <a:pt x="110" y="199"/>
                </a:lnTo>
                <a:lnTo>
                  <a:pt x="94" y="199"/>
                </a:lnTo>
                <a:close/>
                <a:moveTo>
                  <a:pt x="154" y="137"/>
                </a:moveTo>
                <a:lnTo>
                  <a:pt x="154" y="143"/>
                </a:lnTo>
                <a:lnTo>
                  <a:pt x="150" y="145"/>
                </a:lnTo>
                <a:lnTo>
                  <a:pt x="151" y="142"/>
                </a:lnTo>
                <a:lnTo>
                  <a:pt x="150" y="140"/>
                </a:lnTo>
                <a:lnTo>
                  <a:pt x="154" y="137"/>
                </a:lnTo>
                <a:close/>
                <a:moveTo>
                  <a:pt x="25" y="199"/>
                </a:moveTo>
                <a:lnTo>
                  <a:pt x="23" y="206"/>
                </a:lnTo>
                <a:lnTo>
                  <a:pt x="23" y="202"/>
                </a:lnTo>
                <a:lnTo>
                  <a:pt x="25" y="199"/>
                </a:lnTo>
                <a:close/>
                <a:moveTo>
                  <a:pt x="101" y="208"/>
                </a:moveTo>
                <a:lnTo>
                  <a:pt x="99" y="206"/>
                </a:lnTo>
                <a:lnTo>
                  <a:pt x="104" y="201"/>
                </a:lnTo>
                <a:lnTo>
                  <a:pt x="103" y="207"/>
                </a:lnTo>
                <a:lnTo>
                  <a:pt x="101" y="208"/>
                </a:lnTo>
                <a:close/>
                <a:moveTo>
                  <a:pt x="94" y="220"/>
                </a:moveTo>
                <a:lnTo>
                  <a:pt x="92" y="224"/>
                </a:lnTo>
                <a:lnTo>
                  <a:pt x="86" y="220"/>
                </a:lnTo>
                <a:lnTo>
                  <a:pt x="79" y="222"/>
                </a:lnTo>
                <a:lnTo>
                  <a:pt x="75" y="233"/>
                </a:lnTo>
                <a:lnTo>
                  <a:pt x="68" y="230"/>
                </a:lnTo>
                <a:lnTo>
                  <a:pt x="69" y="224"/>
                </a:lnTo>
                <a:lnTo>
                  <a:pt x="67" y="220"/>
                </a:lnTo>
                <a:lnTo>
                  <a:pt x="61" y="222"/>
                </a:lnTo>
                <a:lnTo>
                  <a:pt x="70" y="217"/>
                </a:lnTo>
                <a:lnTo>
                  <a:pt x="74" y="210"/>
                </a:lnTo>
                <a:lnTo>
                  <a:pt x="78" y="213"/>
                </a:lnTo>
                <a:lnTo>
                  <a:pt x="83" y="212"/>
                </a:lnTo>
                <a:lnTo>
                  <a:pt x="85" y="208"/>
                </a:lnTo>
                <a:lnTo>
                  <a:pt x="91" y="205"/>
                </a:lnTo>
                <a:lnTo>
                  <a:pt x="98" y="208"/>
                </a:lnTo>
                <a:lnTo>
                  <a:pt x="100" y="214"/>
                </a:lnTo>
                <a:lnTo>
                  <a:pt x="94" y="220"/>
                </a:lnTo>
                <a:close/>
                <a:moveTo>
                  <a:pt x="14" y="233"/>
                </a:moveTo>
                <a:lnTo>
                  <a:pt x="16" y="232"/>
                </a:lnTo>
                <a:lnTo>
                  <a:pt x="17" y="234"/>
                </a:lnTo>
                <a:lnTo>
                  <a:pt x="14" y="233"/>
                </a:lnTo>
                <a:close/>
                <a:moveTo>
                  <a:pt x="33" y="242"/>
                </a:moveTo>
                <a:lnTo>
                  <a:pt x="35" y="236"/>
                </a:lnTo>
                <a:lnTo>
                  <a:pt x="36" y="239"/>
                </a:lnTo>
                <a:lnTo>
                  <a:pt x="33" y="242"/>
                </a:lnTo>
                <a:close/>
                <a:moveTo>
                  <a:pt x="29" y="302"/>
                </a:moveTo>
                <a:lnTo>
                  <a:pt x="24" y="308"/>
                </a:lnTo>
                <a:lnTo>
                  <a:pt x="21" y="306"/>
                </a:lnTo>
                <a:lnTo>
                  <a:pt x="29" y="302"/>
                </a:lnTo>
                <a:close/>
                <a:moveTo>
                  <a:pt x="8" y="328"/>
                </a:moveTo>
                <a:lnTo>
                  <a:pt x="8" y="331"/>
                </a:lnTo>
                <a:lnTo>
                  <a:pt x="3" y="335"/>
                </a:lnTo>
                <a:lnTo>
                  <a:pt x="2" y="339"/>
                </a:lnTo>
                <a:lnTo>
                  <a:pt x="0" y="341"/>
                </a:lnTo>
                <a:lnTo>
                  <a:pt x="0" y="335"/>
                </a:lnTo>
                <a:lnTo>
                  <a:pt x="4" y="333"/>
                </a:lnTo>
                <a:lnTo>
                  <a:pt x="3" y="331"/>
                </a:lnTo>
                <a:lnTo>
                  <a:pt x="6" y="331"/>
                </a:lnTo>
                <a:lnTo>
                  <a:pt x="8" y="328"/>
                </a:lnTo>
                <a:close/>
                <a:moveTo>
                  <a:pt x="50" y="218"/>
                </a:moveTo>
                <a:lnTo>
                  <a:pt x="56" y="217"/>
                </a:lnTo>
                <a:lnTo>
                  <a:pt x="57" y="220"/>
                </a:lnTo>
                <a:lnTo>
                  <a:pt x="54" y="224"/>
                </a:lnTo>
                <a:lnTo>
                  <a:pt x="60" y="224"/>
                </a:lnTo>
                <a:lnTo>
                  <a:pt x="59" y="227"/>
                </a:lnTo>
                <a:lnTo>
                  <a:pt x="61" y="231"/>
                </a:lnTo>
                <a:lnTo>
                  <a:pt x="57" y="236"/>
                </a:lnTo>
                <a:lnTo>
                  <a:pt x="52" y="255"/>
                </a:lnTo>
                <a:lnTo>
                  <a:pt x="48" y="254"/>
                </a:lnTo>
                <a:lnTo>
                  <a:pt x="49" y="257"/>
                </a:lnTo>
                <a:lnTo>
                  <a:pt x="42" y="262"/>
                </a:lnTo>
                <a:lnTo>
                  <a:pt x="44" y="256"/>
                </a:lnTo>
                <a:lnTo>
                  <a:pt x="41" y="252"/>
                </a:lnTo>
                <a:lnTo>
                  <a:pt x="44" y="250"/>
                </a:lnTo>
                <a:lnTo>
                  <a:pt x="42" y="250"/>
                </a:lnTo>
                <a:lnTo>
                  <a:pt x="41" y="253"/>
                </a:lnTo>
                <a:lnTo>
                  <a:pt x="42" y="259"/>
                </a:lnTo>
                <a:lnTo>
                  <a:pt x="36" y="258"/>
                </a:lnTo>
                <a:lnTo>
                  <a:pt x="38" y="251"/>
                </a:lnTo>
                <a:lnTo>
                  <a:pt x="35" y="245"/>
                </a:lnTo>
                <a:lnTo>
                  <a:pt x="41" y="237"/>
                </a:lnTo>
                <a:lnTo>
                  <a:pt x="41" y="235"/>
                </a:lnTo>
                <a:lnTo>
                  <a:pt x="40" y="235"/>
                </a:lnTo>
                <a:lnTo>
                  <a:pt x="41" y="232"/>
                </a:lnTo>
                <a:lnTo>
                  <a:pt x="36" y="225"/>
                </a:lnTo>
                <a:lnTo>
                  <a:pt x="34" y="231"/>
                </a:lnTo>
                <a:lnTo>
                  <a:pt x="37" y="231"/>
                </a:lnTo>
                <a:lnTo>
                  <a:pt x="38" y="234"/>
                </a:lnTo>
                <a:lnTo>
                  <a:pt x="35" y="235"/>
                </a:lnTo>
                <a:lnTo>
                  <a:pt x="34" y="232"/>
                </a:lnTo>
                <a:lnTo>
                  <a:pt x="29" y="236"/>
                </a:lnTo>
                <a:lnTo>
                  <a:pt x="31" y="233"/>
                </a:lnTo>
                <a:lnTo>
                  <a:pt x="29" y="231"/>
                </a:lnTo>
                <a:lnTo>
                  <a:pt x="29" y="227"/>
                </a:lnTo>
                <a:lnTo>
                  <a:pt x="30" y="231"/>
                </a:lnTo>
                <a:lnTo>
                  <a:pt x="33" y="231"/>
                </a:lnTo>
                <a:lnTo>
                  <a:pt x="27" y="225"/>
                </a:lnTo>
                <a:lnTo>
                  <a:pt x="27" y="222"/>
                </a:lnTo>
                <a:lnTo>
                  <a:pt x="30" y="224"/>
                </a:lnTo>
                <a:lnTo>
                  <a:pt x="31" y="220"/>
                </a:lnTo>
                <a:lnTo>
                  <a:pt x="33" y="221"/>
                </a:lnTo>
                <a:lnTo>
                  <a:pt x="36" y="217"/>
                </a:lnTo>
                <a:lnTo>
                  <a:pt x="38" y="218"/>
                </a:lnTo>
                <a:lnTo>
                  <a:pt x="43" y="213"/>
                </a:lnTo>
                <a:lnTo>
                  <a:pt x="47" y="213"/>
                </a:lnTo>
                <a:lnTo>
                  <a:pt x="50" y="218"/>
                </a:lnTo>
                <a:close/>
                <a:moveTo>
                  <a:pt x="40" y="271"/>
                </a:moveTo>
                <a:lnTo>
                  <a:pt x="42" y="271"/>
                </a:lnTo>
                <a:lnTo>
                  <a:pt x="41" y="274"/>
                </a:lnTo>
                <a:lnTo>
                  <a:pt x="38" y="272"/>
                </a:lnTo>
                <a:lnTo>
                  <a:pt x="40" y="271"/>
                </a:lnTo>
                <a:close/>
              </a:path>
            </a:pathLst>
          </a:custGeom>
          <a:solidFill>
            <a:schemeClr val="accent2"/>
          </a:solidFill>
          <a:ln w="4826">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30" name="Freeform 127"/>
          <p:cNvSpPr>
            <a:spLocks/>
          </p:cNvSpPr>
          <p:nvPr/>
        </p:nvSpPr>
        <p:spPr bwMode="auto">
          <a:xfrm>
            <a:off x="6035728" y="3819192"/>
            <a:ext cx="396875" cy="358775"/>
          </a:xfrm>
          <a:custGeom>
            <a:avLst/>
            <a:gdLst>
              <a:gd name="T0" fmla="*/ 2147483647 w 241"/>
              <a:gd name="T1" fmla="*/ 2147483647 h 218"/>
              <a:gd name="T2" fmla="*/ 2147483647 w 241"/>
              <a:gd name="T3" fmla="*/ 2147483647 h 218"/>
              <a:gd name="T4" fmla="*/ 2147483647 w 241"/>
              <a:gd name="T5" fmla="*/ 2147483647 h 218"/>
              <a:gd name="T6" fmla="*/ 2147483647 w 241"/>
              <a:gd name="T7" fmla="*/ 2147483647 h 218"/>
              <a:gd name="T8" fmla="*/ 2147483647 w 241"/>
              <a:gd name="T9" fmla="*/ 2147483647 h 218"/>
              <a:gd name="T10" fmla="*/ 2147483647 w 241"/>
              <a:gd name="T11" fmla="*/ 2147483647 h 218"/>
              <a:gd name="T12" fmla="*/ 2147483647 w 241"/>
              <a:gd name="T13" fmla="*/ 2147483647 h 218"/>
              <a:gd name="T14" fmla="*/ 2147483647 w 241"/>
              <a:gd name="T15" fmla="*/ 2147483647 h 218"/>
              <a:gd name="T16" fmla="*/ 2147483647 w 241"/>
              <a:gd name="T17" fmla="*/ 2147483647 h 218"/>
              <a:gd name="T18" fmla="*/ 2147483647 w 241"/>
              <a:gd name="T19" fmla="*/ 2147483647 h 218"/>
              <a:gd name="T20" fmla="*/ 2147483647 w 241"/>
              <a:gd name="T21" fmla="*/ 2147483647 h 218"/>
              <a:gd name="T22" fmla="*/ 2147483647 w 241"/>
              <a:gd name="T23" fmla="*/ 2147483647 h 218"/>
              <a:gd name="T24" fmla="*/ 2147483647 w 241"/>
              <a:gd name="T25" fmla="*/ 0 h 218"/>
              <a:gd name="T26" fmla="*/ 2147483647 w 241"/>
              <a:gd name="T27" fmla="*/ 2147483647 h 218"/>
              <a:gd name="T28" fmla="*/ 2147483647 w 241"/>
              <a:gd name="T29" fmla="*/ 2147483647 h 218"/>
              <a:gd name="T30" fmla="*/ 2147483647 w 241"/>
              <a:gd name="T31" fmla="*/ 2147483647 h 218"/>
              <a:gd name="T32" fmla="*/ 2147483647 w 241"/>
              <a:gd name="T33" fmla="*/ 2147483647 h 218"/>
              <a:gd name="T34" fmla="*/ 2147483647 w 241"/>
              <a:gd name="T35" fmla="*/ 2147483647 h 218"/>
              <a:gd name="T36" fmla="*/ 2147483647 w 241"/>
              <a:gd name="T37" fmla="*/ 2147483647 h 218"/>
              <a:gd name="T38" fmla="*/ 2147483647 w 241"/>
              <a:gd name="T39" fmla="*/ 2147483647 h 218"/>
              <a:gd name="T40" fmla="*/ 2147483647 w 241"/>
              <a:gd name="T41" fmla="*/ 2147483647 h 218"/>
              <a:gd name="T42" fmla="*/ 2147483647 w 241"/>
              <a:gd name="T43" fmla="*/ 2147483647 h 218"/>
              <a:gd name="T44" fmla="*/ 2147483647 w 241"/>
              <a:gd name="T45" fmla="*/ 2147483647 h 218"/>
              <a:gd name="T46" fmla="*/ 2147483647 w 241"/>
              <a:gd name="T47" fmla="*/ 2147483647 h 218"/>
              <a:gd name="T48" fmla="*/ 2147483647 w 241"/>
              <a:gd name="T49" fmla="*/ 2147483647 h 218"/>
              <a:gd name="T50" fmla="*/ 2147483647 w 241"/>
              <a:gd name="T51" fmla="*/ 2147483647 h 218"/>
              <a:gd name="T52" fmla="*/ 2147483647 w 241"/>
              <a:gd name="T53" fmla="*/ 2147483647 h 218"/>
              <a:gd name="T54" fmla="*/ 2147483647 w 241"/>
              <a:gd name="T55" fmla="*/ 2147483647 h 218"/>
              <a:gd name="T56" fmla="*/ 2147483647 w 241"/>
              <a:gd name="T57" fmla="*/ 2147483647 h 218"/>
              <a:gd name="T58" fmla="*/ 2147483647 w 241"/>
              <a:gd name="T59" fmla="*/ 2147483647 h 218"/>
              <a:gd name="T60" fmla="*/ 2147483647 w 241"/>
              <a:gd name="T61" fmla="*/ 2147483647 h 218"/>
              <a:gd name="T62" fmla="*/ 2147483647 w 241"/>
              <a:gd name="T63" fmla="*/ 2147483647 h 218"/>
              <a:gd name="T64" fmla="*/ 2147483647 w 241"/>
              <a:gd name="T65" fmla="*/ 2147483647 h 218"/>
              <a:gd name="T66" fmla="*/ 2147483647 w 241"/>
              <a:gd name="T67" fmla="*/ 2147483647 h 218"/>
              <a:gd name="T68" fmla="*/ 2147483647 w 241"/>
              <a:gd name="T69" fmla="*/ 2147483647 h 218"/>
              <a:gd name="T70" fmla="*/ 2147483647 w 241"/>
              <a:gd name="T71" fmla="*/ 2147483647 h 218"/>
              <a:gd name="T72" fmla="*/ 2147483647 w 241"/>
              <a:gd name="T73" fmla="*/ 2147483647 h 218"/>
              <a:gd name="T74" fmla="*/ 2147483647 w 241"/>
              <a:gd name="T75" fmla="*/ 2147483647 h 218"/>
              <a:gd name="T76" fmla="*/ 2147483647 w 241"/>
              <a:gd name="T77" fmla="*/ 2147483647 h 218"/>
              <a:gd name="T78" fmla="*/ 2147483647 w 241"/>
              <a:gd name="T79" fmla="*/ 2147483647 h 218"/>
              <a:gd name="T80" fmla="*/ 2147483647 w 241"/>
              <a:gd name="T81" fmla="*/ 2147483647 h 218"/>
              <a:gd name="T82" fmla="*/ 2147483647 w 241"/>
              <a:gd name="T83" fmla="*/ 2147483647 h 218"/>
              <a:gd name="T84" fmla="*/ 2147483647 w 241"/>
              <a:gd name="T85" fmla="*/ 2147483647 h 218"/>
              <a:gd name="T86" fmla="*/ 2147483647 w 241"/>
              <a:gd name="T87" fmla="*/ 2147483647 h 218"/>
              <a:gd name="T88" fmla="*/ 2147483647 w 241"/>
              <a:gd name="T89" fmla="*/ 2147483647 h 218"/>
              <a:gd name="T90" fmla="*/ 2147483647 w 241"/>
              <a:gd name="T91" fmla="*/ 2147483647 h 218"/>
              <a:gd name="T92" fmla="*/ 2147483647 w 241"/>
              <a:gd name="T93" fmla="*/ 2147483647 h 218"/>
              <a:gd name="T94" fmla="*/ 2147483647 w 241"/>
              <a:gd name="T95" fmla="*/ 2147483647 h 218"/>
              <a:gd name="T96" fmla="*/ 2147483647 w 241"/>
              <a:gd name="T97" fmla="*/ 2147483647 h 218"/>
              <a:gd name="T98" fmla="*/ 2147483647 w 241"/>
              <a:gd name="T99" fmla="*/ 2147483647 h 218"/>
              <a:gd name="T100" fmla="*/ 2147483647 w 241"/>
              <a:gd name="T101" fmla="*/ 2147483647 h 218"/>
              <a:gd name="T102" fmla="*/ 2147483647 w 241"/>
              <a:gd name="T103" fmla="*/ 2147483647 h 218"/>
              <a:gd name="T104" fmla="*/ 2147483647 w 241"/>
              <a:gd name="T105" fmla="*/ 2147483647 h 218"/>
              <a:gd name="T106" fmla="*/ 2147483647 w 241"/>
              <a:gd name="T107" fmla="*/ 2147483647 h 218"/>
              <a:gd name="T108" fmla="*/ 2147483647 w 241"/>
              <a:gd name="T109" fmla="*/ 2147483647 h 2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41" h="218">
                <a:moveTo>
                  <a:pt x="0" y="121"/>
                </a:moveTo>
                <a:lnTo>
                  <a:pt x="23" y="129"/>
                </a:lnTo>
                <a:lnTo>
                  <a:pt x="46" y="129"/>
                </a:lnTo>
                <a:lnTo>
                  <a:pt x="77" y="121"/>
                </a:lnTo>
                <a:lnTo>
                  <a:pt x="79" y="103"/>
                </a:lnTo>
                <a:lnTo>
                  <a:pt x="83" y="99"/>
                </a:lnTo>
                <a:lnTo>
                  <a:pt x="99" y="97"/>
                </a:lnTo>
                <a:lnTo>
                  <a:pt x="96" y="94"/>
                </a:lnTo>
                <a:lnTo>
                  <a:pt x="104" y="89"/>
                </a:lnTo>
                <a:lnTo>
                  <a:pt x="110" y="89"/>
                </a:lnTo>
                <a:lnTo>
                  <a:pt x="113" y="92"/>
                </a:lnTo>
                <a:lnTo>
                  <a:pt x="121" y="87"/>
                </a:lnTo>
                <a:lnTo>
                  <a:pt x="120" y="78"/>
                </a:lnTo>
                <a:lnTo>
                  <a:pt x="123" y="69"/>
                </a:lnTo>
                <a:lnTo>
                  <a:pt x="135" y="63"/>
                </a:lnTo>
                <a:lnTo>
                  <a:pt x="129" y="52"/>
                </a:lnTo>
                <a:lnTo>
                  <a:pt x="146" y="51"/>
                </a:lnTo>
                <a:lnTo>
                  <a:pt x="146" y="46"/>
                </a:lnTo>
                <a:lnTo>
                  <a:pt x="144" y="43"/>
                </a:lnTo>
                <a:lnTo>
                  <a:pt x="151" y="36"/>
                </a:lnTo>
                <a:lnTo>
                  <a:pt x="154" y="28"/>
                </a:lnTo>
                <a:lnTo>
                  <a:pt x="148" y="16"/>
                </a:lnTo>
                <a:lnTo>
                  <a:pt x="154" y="10"/>
                </a:lnTo>
                <a:lnTo>
                  <a:pt x="166" y="4"/>
                </a:lnTo>
                <a:lnTo>
                  <a:pt x="187" y="4"/>
                </a:lnTo>
                <a:lnTo>
                  <a:pt x="195" y="0"/>
                </a:lnTo>
                <a:lnTo>
                  <a:pt x="203" y="1"/>
                </a:lnTo>
                <a:lnTo>
                  <a:pt x="207" y="2"/>
                </a:lnTo>
                <a:lnTo>
                  <a:pt x="207" y="5"/>
                </a:lnTo>
                <a:lnTo>
                  <a:pt x="213" y="6"/>
                </a:lnTo>
                <a:lnTo>
                  <a:pt x="216" y="14"/>
                </a:lnTo>
                <a:lnTo>
                  <a:pt x="214" y="17"/>
                </a:lnTo>
                <a:lnTo>
                  <a:pt x="218" y="21"/>
                </a:lnTo>
                <a:lnTo>
                  <a:pt x="223" y="20"/>
                </a:lnTo>
                <a:lnTo>
                  <a:pt x="228" y="25"/>
                </a:lnTo>
                <a:lnTo>
                  <a:pt x="241" y="27"/>
                </a:lnTo>
                <a:lnTo>
                  <a:pt x="230" y="34"/>
                </a:lnTo>
                <a:lnTo>
                  <a:pt x="227" y="41"/>
                </a:lnTo>
                <a:lnTo>
                  <a:pt x="222" y="39"/>
                </a:lnTo>
                <a:lnTo>
                  <a:pt x="210" y="44"/>
                </a:lnTo>
                <a:lnTo>
                  <a:pt x="192" y="39"/>
                </a:lnTo>
                <a:lnTo>
                  <a:pt x="186" y="42"/>
                </a:lnTo>
                <a:lnTo>
                  <a:pt x="184" y="46"/>
                </a:lnTo>
                <a:lnTo>
                  <a:pt x="187" y="49"/>
                </a:lnTo>
                <a:lnTo>
                  <a:pt x="185" y="51"/>
                </a:lnTo>
                <a:lnTo>
                  <a:pt x="191" y="53"/>
                </a:lnTo>
                <a:lnTo>
                  <a:pt x="186" y="57"/>
                </a:lnTo>
                <a:lnTo>
                  <a:pt x="189" y="61"/>
                </a:lnTo>
                <a:lnTo>
                  <a:pt x="187" y="66"/>
                </a:lnTo>
                <a:lnTo>
                  <a:pt x="192" y="69"/>
                </a:lnTo>
                <a:lnTo>
                  <a:pt x="192" y="73"/>
                </a:lnTo>
                <a:lnTo>
                  <a:pt x="196" y="73"/>
                </a:lnTo>
                <a:lnTo>
                  <a:pt x="197" y="78"/>
                </a:lnTo>
                <a:lnTo>
                  <a:pt x="201" y="78"/>
                </a:lnTo>
                <a:lnTo>
                  <a:pt x="206" y="82"/>
                </a:lnTo>
                <a:lnTo>
                  <a:pt x="195" y="88"/>
                </a:lnTo>
                <a:lnTo>
                  <a:pt x="194" y="100"/>
                </a:lnTo>
                <a:lnTo>
                  <a:pt x="197" y="102"/>
                </a:lnTo>
                <a:lnTo>
                  <a:pt x="185" y="112"/>
                </a:lnTo>
                <a:lnTo>
                  <a:pt x="186" y="116"/>
                </a:lnTo>
                <a:lnTo>
                  <a:pt x="178" y="120"/>
                </a:lnTo>
                <a:lnTo>
                  <a:pt x="172" y="134"/>
                </a:lnTo>
                <a:lnTo>
                  <a:pt x="164" y="138"/>
                </a:lnTo>
                <a:lnTo>
                  <a:pt x="157" y="152"/>
                </a:lnTo>
                <a:lnTo>
                  <a:pt x="142" y="156"/>
                </a:lnTo>
                <a:lnTo>
                  <a:pt x="139" y="151"/>
                </a:lnTo>
                <a:lnTo>
                  <a:pt x="135" y="151"/>
                </a:lnTo>
                <a:lnTo>
                  <a:pt x="124" y="164"/>
                </a:lnTo>
                <a:lnTo>
                  <a:pt x="123" y="171"/>
                </a:lnTo>
                <a:lnTo>
                  <a:pt x="132" y="174"/>
                </a:lnTo>
                <a:lnTo>
                  <a:pt x="131" y="183"/>
                </a:lnTo>
                <a:lnTo>
                  <a:pt x="134" y="187"/>
                </a:lnTo>
                <a:lnTo>
                  <a:pt x="140" y="188"/>
                </a:lnTo>
                <a:lnTo>
                  <a:pt x="146" y="207"/>
                </a:lnTo>
                <a:lnTo>
                  <a:pt x="141" y="210"/>
                </a:lnTo>
                <a:lnTo>
                  <a:pt x="138" y="207"/>
                </a:lnTo>
                <a:lnTo>
                  <a:pt x="130" y="211"/>
                </a:lnTo>
                <a:lnTo>
                  <a:pt x="113" y="209"/>
                </a:lnTo>
                <a:lnTo>
                  <a:pt x="112" y="214"/>
                </a:lnTo>
                <a:lnTo>
                  <a:pt x="106" y="215"/>
                </a:lnTo>
                <a:lnTo>
                  <a:pt x="105" y="217"/>
                </a:lnTo>
                <a:lnTo>
                  <a:pt x="104" y="216"/>
                </a:lnTo>
                <a:lnTo>
                  <a:pt x="104" y="218"/>
                </a:lnTo>
                <a:lnTo>
                  <a:pt x="102" y="218"/>
                </a:lnTo>
                <a:lnTo>
                  <a:pt x="102" y="215"/>
                </a:lnTo>
                <a:lnTo>
                  <a:pt x="102" y="217"/>
                </a:lnTo>
                <a:lnTo>
                  <a:pt x="95" y="216"/>
                </a:lnTo>
                <a:lnTo>
                  <a:pt x="90" y="205"/>
                </a:lnTo>
                <a:lnTo>
                  <a:pt x="91" y="202"/>
                </a:lnTo>
                <a:lnTo>
                  <a:pt x="83" y="201"/>
                </a:lnTo>
                <a:lnTo>
                  <a:pt x="84" y="195"/>
                </a:lnTo>
                <a:lnTo>
                  <a:pt x="79" y="189"/>
                </a:lnTo>
                <a:lnTo>
                  <a:pt x="75" y="190"/>
                </a:lnTo>
                <a:lnTo>
                  <a:pt x="80" y="192"/>
                </a:lnTo>
                <a:lnTo>
                  <a:pt x="56" y="193"/>
                </a:lnTo>
                <a:lnTo>
                  <a:pt x="54" y="196"/>
                </a:lnTo>
                <a:lnTo>
                  <a:pt x="46" y="193"/>
                </a:lnTo>
                <a:lnTo>
                  <a:pt x="46" y="191"/>
                </a:lnTo>
                <a:lnTo>
                  <a:pt x="37" y="195"/>
                </a:lnTo>
                <a:lnTo>
                  <a:pt x="19" y="195"/>
                </a:lnTo>
                <a:lnTo>
                  <a:pt x="15" y="198"/>
                </a:lnTo>
                <a:lnTo>
                  <a:pt x="11" y="195"/>
                </a:lnTo>
                <a:lnTo>
                  <a:pt x="15" y="179"/>
                </a:lnTo>
                <a:lnTo>
                  <a:pt x="21" y="177"/>
                </a:lnTo>
                <a:lnTo>
                  <a:pt x="23" y="174"/>
                </a:lnTo>
                <a:lnTo>
                  <a:pt x="34" y="173"/>
                </a:lnTo>
                <a:lnTo>
                  <a:pt x="36" y="165"/>
                </a:lnTo>
                <a:lnTo>
                  <a:pt x="28" y="163"/>
                </a:lnTo>
                <a:lnTo>
                  <a:pt x="28" y="147"/>
                </a:lnTo>
                <a:lnTo>
                  <a:pt x="15" y="142"/>
                </a:lnTo>
                <a:lnTo>
                  <a:pt x="0" y="121"/>
                </a:lnTo>
                <a:close/>
              </a:path>
            </a:pathLst>
          </a:custGeom>
          <a:solidFill>
            <a:srgbClr val="DDDDDD"/>
          </a:solidFill>
          <a:ln w="4763"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31" name="Freeform 128"/>
          <p:cNvSpPr>
            <a:spLocks/>
          </p:cNvSpPr>
          <p:nvPr/>
        </p:nvSpPr>
        <p:spPr bwMode="auto">
          <a:xfrm>
            <a:off x="5372153" y="3857292"/>
            <a:ext cx="52387" cy="30163"/>
          </a:xfrm>
          <a:custGeom>
            <a:avLst/>
            <a:gdLst>
              <a:gd name="T0" fmla="*/ 2147483647 w 32"/>
              <a:gd name="T1" fmla="*/ 2147483647 h 19"/>
              <a:gd name="T2" fmla="*/ 2147483647 w 32"/>
              <a:gd name="T3" fmla="*/ 0 h 19"/>
              <a:gd name="T4" fmla="*/ 2147483647 w 32"/>
              <a:gd name="T5" fmla="*/ 2147483647 h 19"/>
              <a:gd name="T6" fmla="*/ 2147483647 w 32"/>
              <a:gd name="T7" fmla="*/ 2147483647 h 19"/>
              <a:gd name="T8" fmla="*/ 2147483647 w 32"/>
              <a:gd name="T9" fmla="*/ 2147483647 h 19"/>
              <a:gd name="T10" fmla="*/ 2147483647 w 32"/>
              <a:gd name="T11" fmla="*/ 2147483647 h 19"/>
              <a:gd name="T12" fmla="*/ 2147483647 w 32"/>
              <a:gd name="T13" fmla="*/ 2147483647 h 19"/>
              <a:gd name="T14" fmla="*/ 2147483647 w 32"/>
              <a:gd name="T15" fmla="*/ 2147483647 h 19"/>
              <a:gd name="T16" fmla="*/ 0 w 32"/>
              <a:gd name="T17" fmla="*/ 2147483647 h 19"/>
              <a:gd name="T18" fmla="*/ 2147483647 w 32"/>
              <a:gd name="T19" fmla="*/ 2147483647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19">
                <a:moveTo>
                  <a:pt x="9" y="8"/>
                </a:moveTo>
                <a:lnTo>
                  <a:pt x="32" y="0"/>
                </a:lnTo>
                <a:lnTo>
                  <a:pt x="23" y="8"/>
                </a:lnTo>
                <a:lnTo>
                  <a:pt x="25" y="13"/>
                </a:lnTo>
                <a:lnTo>
                  <a:pt x="20" y="13"/>
                </a:lnTo>
                <a:lnTo>
                  <a:pt x="15" y="17"/>
                </a:lnTo>
                <a:lnTo>
                  <a:pt x="6" y="19"/>
                </a:lnTo>
                <a:lnTo>
                  <a:pt x="2" y="16"/>
                </a:lnTo>
                <a:lnTo>
                  <a:pt x="0" y="11"/>
                </a:lnTo>
                <a:lnTo>
                  <a:pt x="9" y="8"/>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32" name="Freeform 129"/>
          <p:cNvSpPr>
            <a:spLocks/>
          </p:cNvSpPr>
          <p:nvPr/>
        </p:nvSpPr>
        <p:spPr bwMode="auto">
          <a:xfrm>
            <a:off x="5437240" y="3887454"/>
            <a:ext cx="34925" cy="42862"/>
          </a:xfrm>
          <a:custGeom>
            <a:avLst/>
            <a:gdLst>
              <a:gd name="T0" fmla="*/ 2147483647 w 21"/>
              <a:gd name="T1" fmla="*/ 0 h 26"/>
              <a:gd name="T2" fmla="*/ 2147483647 w 21"/>
              <a:gd name="T3" fmla="*/ 0 h 26"/>
              <a:gd name="T4" fmla="*/ 2147483647 w 21"/>
              <a:gd name="T5" fmla="*/ 2147483647 h 26"/>
              <a:gd name="T6" fmla="*/ 2147483647 w 21"/>
              <a:gd name="T7" fmla="*/ 2147483647 h 26"/>
              <a:gd name="T8" fmla="*/ 2147483647 w 21"/>
              <a:gd name="T9" fmla="*/ 2147483647 h 26"/>
              <a:gd name="T10" fmla="*/ 2147483647 w 21"/>
              <a:gd name="T11" fmla="*/ 2147483647 h 26"/>
              <a:gd name="T12" fmla="*/ 2147483647 w 21"/>
              <a:gd name="T13" fmla="*/ 2147483647 h 26"/>
              <a:gd name="T14" fmla="*/ 2147483647 w 21"/>
              <a:gd name="T15" fmla="*/ 2147483647 h 26"/>
              <a:gd name="T16" fmla="*/ 2147483647 w 21"/>
              <a:gd name="T17" fmla="*/ 2147483647 h 26"/>
              <a:gd name="T18" fmla="*/ 2147483647 w 21"/>
              <a:gd name="T19" fmla="*/ 2147483647 h 26"/>
              <a:gd name="T20" fmla="*/ 2147483647 w 21"/>
              <a:gd name="T21" fmla="*/ 2147483647 h 26"/>
              <a:gd name="T22" fmla="*/ 0 w 21"/>
              <a:gd name="T23" fmla="*/ 2147483647 h 26"/>
              <a:gd name="T24" fmla="*/ 2147483647 w 21"/>
              <a:gd name="T25" fmla="*/ 2147483647 h 26"/>
              <a:gd name="T26" fmla="*/ 2147483647 w 21"/>
              <a:gd name="T27" fmla="*/ 0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 h="26">
                <a:moveTo>
                  <a:pt x="12" y="0"/>
                </a:moveTo>
                <a:lnTo>
                  <a:pt x="19" y="0"/>
                </a:lnTo>
                <a:lnTo>
                  <a:pt x="18" y="2"/>
                </a:lnTo>
                <a:lnTo>
                  <a:pt x="21" y="7"/>
                </a:lnTo>
                <a:lnTo>
                  <a:pt x="16" y="12"/>
                </a:lnTo>
                <a:lnTo>
                  <a:pt x="18" y="13"/>
                </a:lnTo>
                <a:lnTo>
                  <a:pt x="14" y="13"/>
                </a:lnTo>
                <a:lnTo>
                  <a:pt x="12" y="16"/>
                </a:lnTo>
                <a:lnTo>
                  <a:pt x="13" y="18"/>
                </a:lnTo>
                <a:lnTo>
                  <a:pt x="7" y="23"/>
                </a:lnTo>
                <a:lnTo>
                  <a:pt x="4" y="26"/>
                </a:lnTo>
                <a:lnTo>
                  <a:pt x="0" y="26"/>
                </a:lnTo>
                <a:lnTo>
                  <a:pt x="7" y="5"/>
                </a:lnTo>
                <a:lnTo>
                  <a:pt x="12" y="0"/>
                </a:lnTo>
                <a:close/>
              </a:path>
            </a:pathLst>
          </a:custGeom>
          <a:solidFill>
            <a:srgbClr val="DDDDDD"/>
          </a:solidFill>
          <a:ln w="4826">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33" name="Freeform 130"/>
          <p:cNvSpPr>
            <a:spLocks noEditPoints="1"/>
          </p:cNvSpPr>
          <p:nvPr/>
        </p:nvSpPr>
        <p:spPr bwMode="auto">
          <a:xfrm>
            <a:off x="7558140" y="3771566"/>
            <a:ext cx="80963" cy="153988"/>
          </a:xfrm>
          <a:custGeom>
            <a:avLst/>
            <a:gdLst>
              <a:gd name="T0" fmla="*/ 0 w 49"/>
              <a:gd name="T1" fmla="*/ 2147483647 h 94"/>
              <a:gd name="T2" fmla="*/ 2147483647 w 49"/>
              <a:gd name="T3" fmla="*/ 2147483647 h 94"/>
              <a:gd name="T4" fmla="*/ 2147483647 w 49"/>
              <a:gd name="T5" fmla="*/ 2147483647 h 94"/>
              <a:gd name="T6" fmla="*/ 2147483647 w 49"/>
              <a:gd name="T7" fmla="*/ 2147483647 h 94"/>
              <a:gd name="T8" fmla="*/ 2147483647 w 49"/>
              <a:gd name="T9" fmla="*/ 2147483647 h 94"/>
              <a:gd name="T10" fmla="*/ 2147483647 w 49"/>
              <a:gd name="T11" fmla="*/ 2147483647 h 94"/>
              <a:gd name="T12" fmla="*/ 2147483647 w 49"/>
              <a:gd name="T13" fmla="*/ 2147483647 h 94"/>
              <a:gd name="T14" fmla="*/ 2147483647 w 49"/>
              <a:gd name="T15" fmla="*/ 2147483647 h 94"/>
              <a:gd name="T16" fmla="*/ 2147483647 w 49"/>
              <a:gd name="T17" fmla="*/ 2147483647 h 94"/>
              <a:gd name="T18" fmla="*/ 2147483647 w 49"/>
              <a:gd name="T19" fmla="*/ 2147483647 h 94"/>
              <a:gd name="T20" fmla="*/ 2147483647 w 49"/>
              <a:gd name="T21" fmla="*/ 2147483647 h 94"/>
              <a:gd name="T22" fmla="*/ 2147483647 w 49"/>
              <a:gd name="T23" fmla="*/ 2147483647 h 94"/>
              <a:gd name="T24" fmla="*/ 2147483647 w 49"/>
              <a:gd name="T25" fmla="*/ 2147483647 h 94"/>
              <a:gd name="T26" fmla="*/ 2147483647 w 49"/>
              <a:gd name="T27" fmla="*/ 2147483647 h 94"/>
              <a:gd name="T28" fmla="*/ 2147483647 w 49"/>
              <a:gd name="T29" fmla="*/ 2147483647 h 94"/>
              <a:gd name="T30" fmla="*/ 2147483647 w 49"/>
              <a:gd name="T31" fmla="*/ 2147483647 h 94"/>
              <a:gd name="T32" fmla="*/ 2147483647 w 49"/>
              <a:gd name="T33" fmla="*/ 2147483647 h 94"/>
              <a:gd name="T34" fmla="*/ 2147483647 w 49"/>
              <a:gd name="T35" fmla="*/ 2147483647 h 94"/>
              <a:gd name="T36" fmla="*/ 2147483647 w 49"/>
              <a:gd name="T37" fmla="*/ 2147483647 h 94"/>
              <a:gd name="T38" fmla="*/ 2147483647 w 49"/>
              <a:gd name="T39" fmla="*/ 2147483647 h 94"/>
              <a:gd name="T40" fmla="*/ 2147483647 w 49"/>
              <a:gd name="T41" fmla="*/ 2147483647 h 94"/>
              <a:gd name="T42" fmla="*/ 2147483647 w 49"/>
              <a:gd name="T43" fmla="*/ 2147483647 h 94"/>
              <a:gd name="T44" fmla="*/ 2147483647 w 49"/>
              <a:gd name="T45" fmla="*/ 2147483647 h 94"/>
              <a:gd name="T46" fmla="*/ 2147483647 w 49"/>
              <a:gd name="T47" fmla="*/ 2147483647 h 94"/>
              <a:gd name="T48" fmla="*/ 2147483647 w 49"/>
              <a:gd name="T49" fmla="*/ 2147483647 h 94"/>
              <a:gd name="T50" fmla="*/ 0 w 49"/>
              <a:gd name="T51" fmla="*/ 2147483647 h 94"/>
              <a:gd name="T52" fmla="*/ 2147483647 w 49"/>
              <a:gd name="T53" fmla="*/ 2147483647 h 94"/>
              <a:gd name="T54" fmla="*/ 2147483647 w 49"/>
              <a:gd name="T55" fmla="*/ 2147483647 h 94"/>
              <a:gd name="T56" fmla="*/ 2147483647 w 49"/>
              <a:gd name="T57" fmla="*/ 2147483647 h 94"/>
              <a:gd name="T58" fmla="*/ 2147483647 w 49"/>
              <a:gd name="T59" fmla="*/ 2147483647 h 94"/>
              <a:gd name="T60" fmla="*/ 2147483647 w 49"/>
              <a:gd name="T61" fmla="*/ 2147483647 h 94"/>
              <a:gd name="T62" fmla="*/ 2147483647 w 49"/>
              <a:gd name="T63" fmla="*/ 2147483647 h 94"/>
              <a:gd name="T64" fmla="*/ 2147483647 w 49"/>
              <a:gd name="T65" fmla="*/ 2147483647 h 94"/>
              <a:gd name="T66" fmla="*/ 2147483647 w 49"/>
              <a:gd name="T67" fmla="*/ 2147483647 h 94"/>
              <a:gd name="T68" fmla="*/ 2147483647 w 49"/>
              <a:gd name="T69" fmla="*/ 2147483647 h 94"/>
              <a:gd name="T70" fmla="*/ 2147483647 w 49"/>
              <a:gd name="T71" fmla="*/ 2147483647 h 94"/>
              <a:gd name="T72" fmla="*/ 2147483647 w 49"/>
              <a:gd name="T73" fmla="*/ 2147483647 h 94"/>
              <a:gd name="T74" fmla="*/ 2147483647 w 49"/>
              <a:gd name="T75" fmla="*/ 2147483647 h 94"/>
              <a:gd name="T76" fmla="*/ 2147483647 w 49"/>
              <a:gd name="T77" fmla="*/ 2147483647 h 94"/>
              <a:gd name="T78" fmla="*/ 2147483647 w 49"/>
              <a:gd name="T79" fmla="*/ 2147483647 h 94"/>
              <a:gd name="T80" fmla="*/ 2147483647 w 49"/>
              <a:gd name="T81" fmla="*/ 2147483647 h 9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9" h="94">
                <a:moveTo>
                  <a:pt x="3" y="73"/>
                </a:moveTo>
                <a:lnTo>
                  <a:pt x="0" y="75"/>
                </a:lnTo>
                <a:lnTo>
                  <a:pt x="2" y="72"/>
                </a:lnTo>
                <a:lnTo>
                  <a:pt x="3" y="73"/>
                </a:lnTo>
                <a:close/>
                <a:moveTo>
                  <a:pt x="10" y="89"/>
                </a:moveTo>
                <a:lnTo>
                  <a:pt x="10" y="93"/>
                </a:lnTo>
                <a:lnTo>
                  <a:pt x="0" y="94"/>
                </a:lnTo>
                <a:lnTo>
                  <a:pt x="3" y="91"/>
                </a:lnTo>
                <a:lnTo>
                  <a:pt x="10" y="89"/>
                </a:lnTo>
                <a:close/>
                <a:moveTo>
                  <a:pt x="8" y="15"/>
                </a:moveTo>
                <a:lnTo>
                  <a:pt x="14" y="7"/>
                </a:lnTo>
                <a:lnTo>
                  <a:pt x="28" y="6"/>
                </a:lnTo>
                <a:lnTo>
                  <a:pt x="32" y="0"/>
                </a:lnTo>
                <a:lnTo>
                  <a:pt x="47" y="29"/>
                </a:lnTo>
                <a:lnTo>
                  <a:pt x="46" y="46"/>
                </a:lnTo>
                <a:lnTo>
                  <a:pt x="49" y="47"/>
                </a:lnTo>
                <a:lnTo>
                  <a:pt x="47" y="56"/>
                </a:lnTo>
                <a:lnTo>
                  <a:pt x="43" y="63"/>
                </a:lnTo>
                <a:lnTo>
                  <a:pt x="34" y="61"/>
                </a:lnTo>
                <a:lnTo>
                  <a:pt x="32" y="64"/>
                </a:lnTo>
                <a:lnTo>
                  <a:pt x="34" y="64"/>
                </a:lnTo>
                <a:lnTo>
                  <a:pt x="32" y="67"/>
                </a:lnTo>
                <a:lnTo>
                  <a:pt x="31" y="65"/>
                </a:lnTo>
                <a:lnTo>
                  <a:pt x="21" y="65"/>
                </a:lnTo>
                <a:lnTo>
                  <a:pt x="23" y="69"/>
                </a:lnTo>
                <a:lnTo>
                  <a:pt x="21" y="71"/>
                </a:lnTo>
                <a:lnTo>
                  <a:pt x="18" y="67"/>
                </a:lnTo>
                <a:lnTo>
                  <a:pt x="19" y="71"/>
                </a:lnTo>
                <a:lnTo>
                  <a:pt x="18" y="73"/>
                </a:lnTo>
                <a:lnTo>
                  <a:pt x="14" y="72"/>
                </a:lnTo>
                <a:lnTo>
                  <a:pt x="17" y="69"/>
                </a:lnTo>
                <a:lnTo>
                  <a:pt x="11" y="74"/>
                </a:lnTo>
                <a:lnTo>
                  <a:pt x="9" y="71"/>
                </a:lnTo>
                <a:lnTo>
                  <a:pt x="7" y="76"/>
                </a:lnTo>
                <a:lnTo>
                  <a:pt x="5" y="75"/>
                </a:lnTo>
                <a:lnTo>
                  <a:pt x="2" y="69"/>
                </a:lnTo>
                <a:lnTo>
                  <a:pt x="4" y="72"/>
                </a:lnTo>
                <a:lnTo>
                  <a:pt x="7" y="68"/>
                </a:lnTo>
                <a:lnTo>
                  <a:pt x="3" y="68"/>
                </a:lnTo>
                <a:lnTo>
                  <a:pt x="4" y="65"/>
                </a:lnTo>
                <a:lnTo>
                  <a:pt x="2" y="63"/>
                </a:lnTo>
                <a:lnTo>
                  <a:pt x="4" y="63"/>
                </a:lnTo>
                <a:lnTo>
                  <a:pt x="4" y="59"/>
                </a:lnTo>
                <a:lnTo>
                  <a:pt x="8" y="55"/>
                </a:lnTo>
                <a:lnTo>
                  <a:pt x="5" y="53"/>
                </a:lnTo>
                <a:lnTo>
                  <a:pt x="10" y="49"/>
                </a:lnTo>
                <a:lnTo>
                  <a:pt x="7" y="48"/>
                </a:lnTo>
                <a:lnTo>
                  <a:pt x="11" y="46"/>
                </a:lnTo>
                <a:lnTo>
                  <a:pt x="6" y="45"/>
                </a:lnTo>
                <a:lnTo>
                  <a:pt x="5" y="34"/>
                </a:lnTo>
                <a:lnTo>
                  <a:pt x="2" y="37"/>
                </a:lnTo>
                <a:lnTo>
                  <a:pt x="0" y="34"/>
                </a:lnTo>
                <a:lnTo>
                  <a:pt x="2" y="30"/>
                </a:lnTo>
                <a:lnTo>
                  <a:pt x="2" y="33"/>
                </a:lnTo>
                <a:lnTo>
                  <a:pt x="4" y="32"/>
                </a:lnTo>
                <a:lnTo>
                  <a:pt x="3" y="30"/>
                </a:lnTo>
                <a:lnTo>
                  <a:pt x="5" y="32"/>
                </a:lnTo>
                <a:lnTo>
                  <a:pt x="5" y="29"/>
                </a:lnTo>
                <a:lnTo>
                  <a:pt x="9" y="30"/>
                </a:lnTo>
                <a:lnTo>
                  <a:pt x="10" y="34"/>
                </a:lnTo>
                <a:lnTo>
                  <a:pt x="12" y="31"/>
                </a:lnTo>
                <a:lnTo>
                  <a:pt x="9" y="29"/>
                </a:lnTo>
                <a:lnTo>
                  <a:pt x="10" y="26"/>
                </a:lnTo>
                <a:lnTo>
                  <a:pt x="7" y="27"/>
                </a:lnTo>
                <a:lnTo>
                  <a:pt x="10" y="25"/>
                </a:lnTo>
                <a:lnTo>
                  <a:pt x="6" y="18"/>
                </a:lnTo>
                <a:lnTo>
                  <a:pt x="8" y="15"/>
                </a:lnTo>
                <a:close/>
                <a:moveTo>
                  <a:pt x="4" y="15"/>
                </a:moveTo>
                <a:lnTo>
                  <a:pt x="4" y="15"/>
                </a:lnTo>
                <a:lnTo>
                  <a:pt x="6" y="19"/>
                </a:lnTo>
                <a:lnTo>
                  <a:pt x="3" y="18"/>
                </a:lnTo>
                <a:lnTo>
                  <a:pt x="4" y="15"/>
                </a:lnTo>
                <a:close/>
                <a:moveTo>
                  <a:pt x="37" y="65"/>
                </a:moveTo>
                <a:lnTo>
                  <a:pt x="35" y="69"/>
                </a:lnTo>
                <a:lnTo>
                  <a:pt x="33" y="67"/>
                </a:lnTo>
                <a:lnTo>
                  <a:pt x="37" y="65"/>
                </a:lnTo>
                <a:close/>
                <a:moveTo>
                  <a:pt x="26" y="66"/>
                </a:moveTo>
                <a:lnTo>
                  <a:pt x="28" y="69"/>
                </a:lnTo>
                <a:lnTo>
                  <a:pt x="25" y="69"/>
                </a:lnTo>
                <a:lnTo>
                  <a:pt x="24" y="67"/>
                </a:lnTo>
                <a:lnTo>
                  <a:pt x="26" y="66"/>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34" name="Freeform 131"/>
          <p:cNvSpPr>
            <a:spLocks noEditPoints="1"/>
          </p:cNvSpPr>
          <p:nvPr/>
        </p:nvSpPr>
        <p:spPr bwMode="auto">
          <a:xfrm>
            <a:off x="6334178" y="3266741"/>
            <a:ext cx="1425575" cy="1047750"/>
          </a:xfrm>
          <a:custGeom>
            <a:avLst/>
            <a:gdLst>
              <a:gd name="T0" fmla="*/ 2147483647 w 866"/>
              <a:gd name="T1" fmla="*/ 2147483647 h 636"/>
              <a:gd name="T2" fmla="*/ 2147483647 w 866"/>
              <a:gd name="T3" fmla="*/ 2147483647 h 636"/>
              <a:gd name="T4" fmla="*/ 2147483647 w 866"/>
              <a:gd name="T5" fmla="*/ 2147483647 h 636"/>
              <a:gd name="T6" fmla="*/ 2147483647 w 866"/>
              <a:gd name="T7" fmla="*/ 2147483647 h 636"/>
              <a:gd name="T8" fmla="*/ 2147483647 w 866"/>
              <a:gd name="T9" fmla="*/ 2147483647 h 636"/>
              <a:gd name="T10" fmla="*/ 2147483647 w 866"/>
              <a:gd name="T11" fmla="*/ 2147483647 h 636"/>
              <a:gd name="T12" fmla="*/ 2147483647 w 866"/>
              <a:gd name="T13" fmla="*/ 2147483647 h 636"/>
              <a:gd name="T14" fmla="*/ 2147483647 w 866"/>
              <a:gd name="T15" fmla="*/ 2147483647 h 636"/>
              <a:gd name="T16" fmla="*/ 2147483647 w 866"/>
              <a:gd name="T17" fmla="*/ 2147483647 h 636"/>
              <a:gd name="T18" fmla="*/ 2147483647 w 866"/>
              <a:gd name="T19" fmla="*/ 2147483647 h 636"/>
              <a:gd name="T20" fmla="*/ 2147483647 w 866"/>
              <a:gd name="T21" fmla="*/ 2147483647 h 636"/>
              <a:gd name="T22" fmla="*/ 2147483647 w 866"/>
              <a:gd name="T23" fmla="*/ 2147483647 h 636"/>
              <a:gd name="T24" fmla="*/ 2147483647 w 866"/>
              <a:gd name="T25" fmla="*/ 2147483647 h 636"/>
              <a:gd name="T26" fmla="*/ 2147483647 w 866"/>
              <a:gd name="T27" fmla="*/ 2147483647 h 636"/>
              <a:gd name="T28" fmla="*/ 2147483647 w 866"/>
              <a:gd name="T29" fmla="*/ 2147483647 h 636"/>
              <a:gd name="T30" fmla="*/ 2147483647 w 866"/>
              <a:gd name="T31" fmla="*/ 2147483647 h 636"/>
              <a:gd name="T32" fmla="*/ 2147483647 w 866"/>
              <a:gd name="T33" fmla="*/ 2147483647 h 636"/>
              <a:gd name="T34" fmla="*/ 2147483647 w 866"/>
              <a:gd name="T35" fmla="*/ 2147483647 h 636"/>
              <a:gd name="T36" fmla="*/ 2147483647 w 866"/>
              <a:gd name="T37" fmla="*/ 2147483647 h 636"/>
              <a:gd name="T38" fmla="*/ 2147483647 w 866"/>
              <a:gd name="T39" fmla="*/ 2147483647 h 636"/>
              <a:gd name="T40" fmla="*/ 2147483647 w 866"/>
              <a:gd name="T41" fmla="*/ 2147483647 h 636"/>
              <a:gd name="T42" fmla="*/ 2147483647 w 866"/>
              <a:gd name="T43" fmla="*/ 2147483647 h 636"/>
              <a:gd name="T44" fmla="*/ 2147483647 w 866"/>
              <a:gd name="T45" fmla="*/ 2147483647 h 636"/>
              <a:gd name="T46" fmla="*/ 2147483647 w 866"/>
              <a:gd name="T47" fmla="*/ 2147483647 h 636"/>
              <a:gd name="T48" fmla="*/ 2147483647 w 866"/>
              <a:gd name="T49" fmla="*/ 2147483647 h 636"/>
              <a:gd name="T50" fmla="*/ 2147483647 w 866"/>
              <a:gd name="T51" fmla="*/ 2147483647 h 636"/>
              <a:gd name="T52" fmla="*/ 2147483647 w 866"/>
              <a:gd name="T53" fmla="*/ 2147483647 h 636"/>
              <a:gd name="T54" fmla="*/ 2147483647 w 866"/>
              <a:gd name="T55" fmla="*/ 2147483647 h 636"/>
              <a:gd name="T56" fmla="*/ 2147483647 w 866"/>
              <a:gd name="T57" fmla="*/ 2147483647 h 636"/>
              <a:gd name="T58" fmla="*/ 2147483647 w 866"/>
              <a:gd name="T59" fmla="*/ 2147483647 h 636"/>
              <a:gd name="T60" fmla="*/ 2147483647 w 866"/>
              <a:gd name="T61" fmla="*/ 2147483647 h 636"/>
              <a:gd name="T62" fmla="*/ 2147483647 w 866"/>
              <a:gd name="T63" fmla="*/ 2147483647 h 636"/>
              <a:gd name="T64" fmla="*/ 2147483647 w 866"/>
              <a:gd name="T65" fmla="*/ 2147483647 h 636"/>
              <a:gd name="T66" fmla="*/ 2147483647 w 866"/>
              <a:gd name="T67" fmla="*/ 2147483647 h 636"/>
              <a:gd name="T68" fmla="*/ 2147483647 w 866"/>
              <a:gd name="T69" fmla="*/ 2147483647 h 636"/>
              <a:gd name="T70" fmla="*/ 2147483647 w 866"/>
              <a:gd name="T71" fmla="*/ 2147483647 h 636"/>
              <a:gd name="T72" fmla="*/ 2147483647 w 866"/>
              <a:gd name="T73" fmla="*/ 2147483647 h 636"/>
              <a:gd name="T74" fmla="*/ 2147483647 w 866"/>
              <a:gd name="T75" fmla="*/ 2147483647 h 636"/>
              <a:gd name="T76" fmla="*/ 2147483647 w 866"/>
              <a:gd name="T77" fmla="*/ 2147483647 h 636"/>
              <a:gd name="T78" fmla="*/ 2147483647 w 866"/>
              <a:gd name="T79" fmla="*/ 2147483647 h 636"/>
              <a:gd name="T80" fmla="*/ 2147483647 w 866"/>
              <a:gd name="T81" fmla="*/ 2147483647 h 636"/>
              <a:gd name="T82" fmla="*/ 2147483647 w 866"/>
              <a:gd name="T83" fmla="*/ 2147483647 h 636"/>
              <a:gd name="T84" fmla="*/ 2147483647 w 866"/>
              <a:gd name="T85" fmla="*/ 2147483647 h 636"/>
              <a:gd name="T86" fmla="*/ 2147483647 w 866"/>
              <a:gd name="T87" fmla="*/ 2147483647 h 636"/>
              <a:gd name="T88" fmla="*/ 2147483647 w 866"/>
              <a:gd name="T89" fmla="*/ 2147483647 h 636"/>
              <a:gd name="T90" fmla="*/ 2147483647 w 866"/>
              <a:gd name="T91" fmla="*/ 2147483647 h 636"/>
              <a:gd name="T92" fmla="*/ 2147483647 w 866"/>
              <a:gd name="T93" fmla="*/ 2147483647 h 636"/>
              <a:gd name="T94" fmla="*/ 2147483647 w 866"/>
              <a:gd name="T95" fmla="*/ 2147483647 h 636"/>
              <a:gd name="T96" fmla="*/ 2147483647 w 866"/>
              <a:gd name="T97" fmla="*/ 2147483647 h 636"/>
              <a:gd name="T98" fmla="*/ 2147483647 w 866"/>
              <a:gd name="T99" fmla="*/ 2147483647 h 636"/>
              <a:gd name="T100" fmla="*/ 2147483647 w 866"/>
              <a:gd name="T101" fmla="*/ 2147483647 h 636"/>
              <a:gd name="T102" fmla="*/ 2147483647 w 866"/>
              <a:gd name="T103" fmla="*/ 2147483647 h 636"/>
              <a:gd name="T104" fmla="*/ 2147483647 w 866"/>
              <a:gd name="T105" fmla="*/ 2147483647 h 636"/>
              <a:gd name="T106" fmla="*/ 2147483647 w 866"/>
              <a:gd name="T107" fmla="*/ 2147483647 h 636"/>
              <a:gd name="T108" fmla="*/ 2147483647 w 866"/>
              <a:gd name="T109" fmla="*/ 2147483647 h 636"/>
              <a:gd name="T110" fmla="*/ 2147483647 w 866"/>
              <a:gd name="T111" fmla="*/ 2147483647 h 636"/>
              <a:gd name="T112" fmla="*/ 2147483647 w 866"/>
              <a:gd name="T113" fmla="*/ 2147483647 h 636"/>
              <a:gd name="T114" fmla="*/ 2147483647 w 866"/>
              <a:gd name="T115" fmla="*/ 2147483647 h 636"/>
              <a:gd name="T116" fmla="*/ 2147483647 w 866"/>
              <a:gd name="T117" fmla="*/ 2147483647 h 636"/>
              <a:gd name="T118" fmla="*/ 2147483647 w 866"/>
              <a:gd name="T119" fmla="*/ 2147483647 h 6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66" h="636">
                <a:moveTo>
                  <a:pt x="674" y="424"/>
                </a:moveTo>
                <a:lnTo>
                  <a:pt x="684" y="429"/>
                </a:lnTo>
                <a:lnTo>
                  <a:pt x="679" y="429"/>
                </a:lnTo>
                <a:lnTo>
                  <a:pt x="674" y="424"/>
                </a:lnTo>
                <a:close/>
                <a:moveTo>
                  <a:pt x="528" y="617"/>
                </a:moveTo>
                <a:lnTo>
                  <a:pt x="523" y="622"/>
                </a:lnTo>
                <a:lnTo>
                  <a:pt x="523" y="628"/>
                </a:lnTo>
                <a:lnTo>
                  <a:pt x="516" y="634"/>
                </a:lnTo>
                <a:lnTo>
                  <a:pt x="512" y="634"/>
                </a:lnTo>
                <a:lnTo>
                  <a:pt x="511" y="636"/>
                </a:lnTo>
                <a:lnTo>
                  <a:pt x="497" y="632"/>
                </a:lnTo>
                <a:lnTo>
                  <a:pt x="496" y="620"/>
                </a:lnTo>
                <a:lnTo>
                  <a:pt x="505" y="613"/>
                </a:lnTo>
                <a:lnTo>
                  <a:pt x="504" y="614"/>
                </a:lnTo>
                <a:lnTo>
                  <a:pt x="505" y="611"/>
                </a:lnTo>
                <a:lnTo>
                  <a:pt x="508" y="612"/>
                </a:lnTo>
                <a:lnTo>
                  <a:pt x="510" y="610"/>
                </a:lnTo>
                <a:lnTo>
                  <a:pt x="525" y="608"/>
                </a:lnTo>
                <a:lnTo>
                  <a:pt x="529" y="610"/>
                </a:lnTo>
                <a:lnTo>
                  <a:pt x="530" y="615"/>
                </a:lnTo>
                <a:lnTo>
                  <a:pt x="528" y="617"/>
                </a:lnTo>
                <a:close/>
                <a:moveTo>
                  <a:pt x="195" y="101"/>
                </a:moveTo>
                <a:lnTo>
                  <a:pt x="202" y="99"/>
                </a:lnTo>
                <a:lnTo>
                  <a:pt x="202" y="103"/>
                </a:lnTo>
                <a:lnTo>
                  <a:pt x="201" y="105"/>
                </a:lnTo>
                <a:lnTo>
                  <a:pt x="205" y="108"/>
                </a:lnTo>
                <a:lnTo>
                  <a:pt x="204" y="112"/>
                </a:lnTo>
                <a:lnTo>
                  <a:pt x="211" y="115"/>
                </a:lnTo>
                <a:lnTo>
                  <a:pt x="213" y="120"/>
                </a:lnTo>
                <a:lnTo>
                  <a:pt x="219" y="124"/>
                </a:lnTo>
                <a:lnTo>
                  <a:pt x="234" y="127"/>
                </a:lnTo>
                <a:lnTo>
                  <a:pt x="245" y="146"/>
                </a:lnTo>
                <a:lnTo>
                  <a:pt x="247" y="154"/>
                </a:lnTo>
                <a:lnTo>
                  <a:pt x="246" y="159"/>
                </a:lnTo>
                <a:lnTo>
                  <a:pt x="247" y="165"/>
                </a:lnTo>
                <a:lnTo>
                  <a:pt x="242" y="174"/>
                </a:lnTo>
                <a:lnTo>
                  <a:pt x="245" y="180"/>
                </a:lnTo>
                <a:lnTo>
                  <a:pt x="254" y="184"/>
                </a:lnTo>
                <a:lnTo>
                  <a:pt x="283" y="187"/>
                </a:lnTo>
                <a:lnTo>
                  <a:pt x="299" y="199"/>
                </a:lnTo>
                <a:lnTo>
                  <a:pt x="309" y="200"/>
                </a:lnTo>
                <a:lnTo>
                  <a:pt x="308" y="205"/>
                </a:lnTo>
                <a:lnTo>
                  <a:pt x="311" y="206"/>
                </a:lnTo>
                <a:lnTo>
                  <a:pt x="315" y="219"/>
                </a:lnTo>
                <a:lnTo>
                  <a:pt x="323" y="230"/>
                </a:lnTo>
                <a:lnTo>
                  <a:pt x="334" y="229"/>
                </a:lnTo>
                <a:lnTo>
                  <a:pt x="367" y="233"/>
                </a:lnTo>
                <a:lnTo>
                  <a:pt x="386" y="231"/>
                </a:lnTo>
                <a:lnTo>
                  <a:pt x="399" y="234"/>
                </a:lnTo>
                <a:lnTo>
                  <a:pt x="403" y="240"/>
                </a:lnTo>
                <a:lnTo>
                  <a:pt x="422" y="246"/>
                </a:lnTo>
                <a:lnTo>
                  <a:pt x="438" y="246"/>
                </a:lnTo>
                <a:lnTo>
                  <a:pt x="438" y="250"/>
                </a:lnTo>
                <a:lnTo>
                  <a:pt x="445" y="252"/>
                </a:lnTo>
                <a:lnTo>
                  <a:pt x="480" y="235"/>
                </a:lnTo>
                <a:lnTo>
                  <a:pt x="506" y="235"/>
                </a:lnTo>
                <a:lnTo>
                  <a:pt x="517" y="231"/>
                </a:lnTo>
                <a:lnTo>
                  <a:pt x="530" y="219"/>
                </a:lnTo>
                <a:lnTo>
                  <a:pt x="543" y="211"/>
                </a:lnTo>
                <a:lnTo>
                  <a:pt x="536" y="198"/>
                </a:lnTo>
                <a:lnTo>
                  <a:pt x="542" y="185"/>
                </a:lnTo>
                <a:lnTo>
                  <a:pt x="550" y="184"/>
                </a:lnTo>
                <a:lnTo>
                  <a:pt x="556" y="189"/>
                </a:lnTo>
                <a:lnTo>
                  <a:pt x="567" y="191"/>
                </a:lnTo>
                <a:lnTo>
                  <a:pt x="580" y="178"/>
                </a:lnTo>
                <a:lnTo>
                  <a:pt x="596" y="176"/>
                </a:lnTo>
                <a:lnTo>
                  <a:pt x="603" y="171"/>
                </a:lnTo>
                <a:lnTo>
                  <a:pt x="609" y="159"/>
                </a:lnTo>
                <a:lnTo>
                  <a:pt x="620" y="157"/>
                </a:lnTo>
                <a:lnTo>
                  <a:pt x="621" y="154"/>
                </a:lnTo>
                <a:lnTo>
                  <a:pt x="627" y="154"/>
                </a:lnTo>
                <a:lnTo>
                  <a:pt x="633" y="150"/>
                </a:lnTo>
                <a:lnTo>
                  <a:pt x="653" y="153"/>
                </a:lnTo>
                <a:lnTo>
                  <a:pt x="656" y="151"/>
                </a:lnTo>
                <a:lnTo>
                  <a:pt x="656" y="147"/>
                </a:lnTo>
                <a:lnTo>
                  <a:pt x="645" y="131"/>
                </a:lnTo>
                <a:lnTo>
                  <a:pt x="637" y="124"/>
                </a:lnTo>
                <a:lnTo>
                  <a:pt x="626" y="124"/>
                </a:lnTo>
                <a:lnTo>
                  <a:pt x="620" y="131"/>
                </a:lnTo>
                <a:lnTo>
                  <a:pt x="613" y="127"/>
                </a:lnTo>
                <a:lnTo>
                  <a:pt x="604" y="127"/>
                </a:lnTo>
                <a:lnTo>
                  <a:pt x="599" y="131"/>
                </a:lnTo>
                <a:lnTo>
                  <a:pt x="595" y="125"/>
                </a:lnTo>
                <a:lnTo>
                  <a:pt x="594" y="121"/>
                </a:lnTo>
                <a:lnTo>
                  <a:pt x="598" y="119"/>
                </a:lnTo>
                <a:lnTo>
                  <a:pt x="598" y="113"/>
                </a:lnTo>
                <a:lnTo>
                  <a:pt x="611" y="85"/>
                </a:lnTo>
                <a:lnTo>
                  <a:pt x="627" y="91"/>
                </a:lnTo>
                <a:lnTo>
                  <a:pt x="637" y="83"/>
                </a:lnTo>
                <a:lnTo>
                  <a:pt x="648" y="79"/>
                </a:lnTo>
                <a:lnTo>
                  <a:pt x="648" y="74"/>
                </a:lnTo>
                <a:lnTo>
                  <a:pt x="645" y="72"/>
                </a:lnTo>
                <a:lnTo>
                  <a:pt x="658" y="45"/>
                </a:lnTo>
                <a:lnTo>
                  <a:pt x="668" y="33"/>
                </a:lnTo>
                <a:lnTo>
                  <a:pt x="666" y="28"/>
                </a:lnTo>
                <a:lnTo>
                  <a:pt x="667" y="24"/>
                </a:lnTo>
                <a:lnTo>
                  <a:pt x="659" y="22"/>
                </a:lnTo>
                <a:lnTo>
                  <a:pt x="657" y="18"/>
                </a:lnTo>
                <a:lnTo>
                  <a:pt x="669" y="7"/>
                </a:lnTo>
                <a:lnTo>
                  <a:pt x="708" y="0"/>
                </a:lnTo>
                <a:lnTo>
                  <a:pt x="721" y="9"/>
                </a:lnTo>
                <a:lnTo>
                  <a:pt x="737" y="11"/>
                </a:lnTo>
                <a:lnTo>
                  <a:pt x="738" y="15"/>
                </a:lnTo>
                <a:lnTo>
                  <a:pt x="743" y="18"/>
                </a:lnTo>
                <a:lnTo>
                  <a:pt x="742" y="23"/>
                </a:lnTo>
                <a:lnTo>
                  <a:pt x="750" y="33"/>
                </a:lnTo>
                <a:lnTo>
                  <a:pt x="748" y="36"/>
                </a:lnTo>
                <a:lnTo>
                  <a:pt x="755" y="50"/>
                </a:lnTo>
                <a:lnTo>
                  <a:pt x="754" y="53"/>
                </a:lnTo>
                <a:lnTo>
                  <a:pt x="756" y="52"/>
                </a:lnTo>
                <a:lnTo>
                  <a:pt x="755" y="57"/>
                </a:lnTo>
                <a:lnTo>
                  <a:pt x="761" y="64"/>
                </a:lnTo>
                <a:lnTo>
                  <a:pt x="761" y="74"/>
                </a:lnTo>
                <a:lnTo>
                  <a:pt x="765" y="76"/>
                </a:lnTo>
                <a:lnTo>
                  <a:pt x="763" y="85"/>
                </a:lnTo>
                <a:lnTo>
                  <a:pt x="768" y="90"/>
                </a:lnTo>
                <a:lnTo>
                  <a:pt x="781" y="90"/>
                </a:lnTo>
                <a:lnTo>
                  <a:pt x="787" y="95"/>
                </a:lnTo>
                <a:lnTo>
                  <a:pt x="792" y="94"/>
                </a:lnTo>
                <a:lnTo>
                  <a:pt x="802" y="105"/>
                </a:lnTo>
                <a:lnTo>
                  <a:pt x="808" y="106"/>
                </a:lnTo>
                <a:lnTo>
                  <a:pt x="806" y="111"/>
                </a:lnTo>
                <a:lnTo>
                  <a:pt x="811" y="117"/>
                </a:lnTo>
                <a:lnTo>
                  <a:pt x="808" y="121"/>
                </a:lnTo>
                <a:lnTo>
                  <a:pt x="813" y="131"/>
                </a:lnTo>
                <a:lnTo>
                  <a:pt x="834" y="130"/>
                </a:lnTo>
                <a:lnTo>
                  <a:pt x="842" y="122"/>
                </a:lnTo>
                <a:lnTo>
                  <a:pt x="848" y="123"/>
                </a:lnTo>
                <a:lnTo>
                  <a:pt x="861" y="116"/>
                </a:lnTo>
                <a:lnTo>
                  <a:pt x="866" y="119"/>
                </a:lnTo>
                <a:lnTo>
                  <a:pt x="863" y="124"/>
                </a:lnTo>
                <a:lnTo>
                  <a:pt x="866" y="130"/>
                </a:lnTo>
                <a:lnTo>
                  <a:pt x="858" y="138"/>
                </a:lnTo>
                <a:lnTo>
                  <a:pt x="856" y="153"/>
                </a:lnTo>
                <a:lnTo>
                  <a:pt x="853" y="155"/>
                </a:lnTo>
                <a:lnTo>
                  <a:pt x="854" y="160"/>
                </a:lnTo>
                <a:lnTo>
                  <a:pt x="848" y="169"/>
                </a:lnTo>
                <a:lnTo>
                  <a:pt x="848" y="173"/>
                </a:lnTo>
                <a:lnTo>
                  <a:pt x="844" y="177"/>
                </a:lnTo>
                <a:lnTo>
                  <a:pt x="842" y="184"/>
                </a:lnTo>
                <a:lnTo>
                  <a:pt x="825" y="178"/>
                </a:lnTo>
                <a:lnTo>
                  <a:pt x="820" y="186"/>
                </a:lnTo>
                <a:lnTo>
                  <a:pt x="812" y="189"/>
                </a:lnTo>
                <a:lnTo>
                  <a:pt x="817" y="204"/>
                </a:lnTo>
                <a:lnTo>
                  <a:pt x="816" y="214"/>
                </a:lnTo>
                <a:lnTo>
                  <a:pt x="818" y="217"/>
                </a:lnTo>
                <a:lnTo>
                  <a:pt x="815" y="226"/>
                </a:lnTo>
                <a:lnTo>
                  <a:pt x="805" y="230"/>
                </a:lnTo>
                <a:lnTo>
                  <a:pt x="807" y="236"/>
                </a:lnTo>
                <a:lnTo>
                  <a:pt x="802" y="230"/>
                </a:lnTo>
                <a:lnTo>
                  <a:pt x="803" y="227"/>
                </a:lnTo>
                <a:lnTo>
                  <a:pt x="797" y="225"/>
                </a:lnTo>
                <a:lnTo>
                  <a:pt x="795" y="235"/>
                </a:lnTo>
                <a:lnTo>
                  <a:pt x="789" y="235"/>
                </a:lnTo>
                <a:lnTo>
                  <a:pt x="784" y="244"/>
                </a:lnTo>
                <a:lnTo>
                  <a:pt x="772" y="244"/>
                </a:lnTo>
                <a:lnTo>
                  <a:pt x="775" y="252"/>
                </a:lnTo>
                <a:lnTo>
                  <a:pt x="773" y="256"/>
                </a:lnTo>
                <a:lnTo>
                  <a:pt x="760" y="254"/>
                </a:lnTo>
                <a:lnTo>
                  <a:pt x="755" y="248"/>
                </a:lnTo>
                <a:lnTo>
                  <a:pt x="750" y="251"/>
                </a:lnTo>
                <a:lnTo>
                  <a:pt x="742" y="265"/>
                </a:lnTo>
                <a:lnTo>
                  <a:pt x="727" y="272"/>
                </a:lnTo>
                <a:lnTo>
                  <a:pt x="719" y="280"/>
                </a:lnTo>
                <a:lnTo>
                  <a:pt x="716" y="284"/>
                </a:lnTo>
                <a:lnTo>
                  <a:pt x="703" y="285"/>
                </a:lnTo>
                <a:lnTo>
                  <a:pt x="703" y="287"/>
                </a:lnTo>
                <a:lnTo>
                  <a:pt x="681" y="299"/>
                </a:lnTo>
                <a:lnTo>
                  <a:pt x="681" y="302"/>
                </a:lnTo>
                <a:lnTo>
                  <a:pt x="674" y="305"/>
                </a:lnTo>
                <a:lnTo>
                  <a:pt x="672" y="301"/>
                </a:lnTo>
                <a:lnTo>
                  <a:pt x="681" y="298"/>
                </a:lnTo>
                <a:lnTo>
                  <a:pt x="680" y="295"/>
                </a:lnTo>
                <a:lnTo>
                  <a:pt x="682" y="293"/>
                </a:lnTo>
                <a:lnTo>
                  <a:pt x="675" y="290"/>
                </a:lnTo>
                <a:lnTo>
                  <a:pt x="679" y="288"/>
                </a:lnTo>
                <a:lnTo>
                  <a:pt x="678" y="285"/>
                </a:lnTo>
                <a:lnTo>
                  <a:pt x="684" y="281"/>
                </a:lnTo>
                <a:lnTo>
                  <a:pt x="690" y="272"/>
                </a:lnTo>
                <a:lnTo>
                  <a:pt x="686" y="268"/>
                </a:lnTo>
                <a:lnTo>
                  <a:pt x="674" y="264"/>
                </a:lnTo>
                <a:lnTo>
                  <a:pt x="664" y="278"/>
                </a:lnTo>
                <a:lnTo>
                  <a:pt x="651" y="284"/>
                </a:lnTo>
                <a:lnTo>
                  <a:pt x="643" y="297"/>
                </a:lnTo>
                <a:lnTo>
                  <a:pt x="633" y="299"/>
                </a:lnTo>
                <a:lnTo>
                  <a:pt x="628" y="296"/>
                </a:lnTo>
                <a:lnTo>
                  <a:pt x="622" y="306"/>
                </a:lnTo>
                <a:lnTo>
                  <a:pt x="624" y="311"/>
                </a:lnTo>
                <a:lnTo>
                  <a:pt x="629" y="314"/>
                </a:lnTo>
                <a:lnTo>
                  <a:pt x="641" y="315"/>
                </a:lnTo>
                <a:lnTo>
                  <a:pt x="644" y="320"/>
                </a:lnTo>
                <a:lnTo>
                  <a:pt x="643" y="330"/>
                </a:lnTo>
                <a:lnTo>
                  <a:pt x="647" y="333"/>
                </a:lnTo>
                <a:lnTo>
                  <a:pt x="654" y="333"/>
                </a:lnTo>
                <a:lnTo>
                  <a:pt x="655" y="329"/>
                </a:lnTo>
                <a:lnTo>
                  <a:pt x="668" y="321"/>
                </a:lnTo>
                <a:lnTo>
                  <a:pt x="679" y="328"/>
                </a:lnTo>
                <a:lnTo>
                  <a:pt x="687" y="325"/>
                </a:lnTo>
                <a:lnTo>
                  <a:pt x="688" y="328"/>
                </a:lnTo>
                <a:lnTo>
                  <a:pt x="693" y="328"/>
                </a:lnTo>
                <a:lnTo>
                  <a:pt x="694" y="332"/>
                </a:lnTo>
                <a:lnTo>
                  <a:pt x="691" y="335"/>
                </a:lnTo>
                <a:lnTo>
                  <a:pt x="693" y="335"/>
                </a:lnTo>
                <a:lnTo>
                  <a:pt x="693" y="337"/>
                </a:lnTo>
                <a:lnTo>
                  <a:pt x="688" y="338"/>
                </a:lnTo>
                <a:lnTo>
                  <a:pt x="685" y="335"/>
                </a:lnTo>
                <a:lnTo>
                  <a:pt x="680" y="340"/>
                </a:lnTo>
                <a:lnTo>
                  <a:pt x="668" y="342"/>
                </a:lnTo>
                <a:lnTo>
                  <a:pt x="671" y="344"/>
                </a:lnTo>
                <a:lnTo>
                  <a:pt x="670" y="347"/>
                </a:lnTo>
                <a:lnTo>
                  <a:pt x="667" y="345"/>
                </a:lnTo>
                <a:lnTo>
                  <a:pt x="667" y="351"/>
                </a:lnTo>
                <a:lnTo>
                  <a:pt x="662" y="352"/>
                </a:lnTo>
                <a:lnTo>
                  <a:pt x="662" y="348"/>
                </a:lnTo>
                <a:lnTo>
                  <a:pt x="659" y="350"/>
                </a:lnTo>
                <a:lnTo>
                  <a:pt x="660" y="354"/>
                </a:lnTo>
                <a:lnTo>
                  <a:pt x="652" y="360"/>
                </a:lnTo>
                <a:lnTo>
                  <a:pt x="645" y="372"/>
                </a:lnTo>
                <a:lnTo>
                  <a:pt x="661" y="382"/>
                </a:lnTo>
                <a:lnTo>
                  <a:pt x="670" y="405"/>
                </a:lnTo>
                <a:lnTo>
                  <a:pt x="669" y="411"/>
                </a:lnTo>
                <a:lnTo>
                  <a:pt x="676" y="414"/>
                </a:lnTo>
                <a:lnTo>
                  <a:pt x="678" y="419"/>
                </a:lnTo>
                <a:lnTo>
                  <a:pt x="682" y="420"/>
                </a:lnTo>
                <a:lnTo>
                  <a:pt x="683" y="426"/>
                </a:lnTo>
                <a:lnTo>
                  <a:pt x="671" y="423"/>
                </a:lnTo>
                <a:lnTo>
                  <a:pt x="666" y="419"/>
                </a:lnTo>
                <a:lnTo>
                  <a:pt x="659" y="422"/>
                </a:lnTo>
                <a:lnTo>
                  <a:pt x="655" y="416"/>
                </a:lnTo>
                <a:lnTo>
                  <a:pt x="652" y="416"/>
                </a:lnTo>
                <a:lnTo>
                  <a:pt x="659" y="423"/>
                </a:lnTo>
                <a:lnTo>
                  <a:pt x="667" y="421"/>
                </a:lnTo>
                <a:lnTo>
                  <a:pt x="667" y="424"/>
                </a:lnTo>
                <a:lnTo>
                  <a:pt x="681" y="432"/>
                </a:lnTo>
                <a:lnTo>
                  <a:pt x="684" y="438"/>
                </a:lnTo>
                <a:lnTo>
                  <a:pt x="683" y="440"/>
                </a:lnTo>
                <a:lnTo>
                  <a:pt x="671" y="445"/>
                </a:lnTo>
                <a:lnTo>
                  <a:pt x="669" y="449"/>
                </a:lnTo>
                <a:lnTo>
                  <a:pt x="664" y="447"/>
                </a:lnTo>
                <a:lnTo>
                  <a:pt x="659" y="451"/>
                </a:lnTo>
                <a:lnTo>
                  <a:pt x="664" y="449"/>
                </a:lnTo>
                <a:lnTo>
                  <a:pt x="668" y="453"/>
                </a:lnTo>
                <a:lnTo>
                  <a:pt x="675" y="449"/>
                </a:lnTo>
                <a:lnTo>
                  <a:pt x="681" y="454"/>
                </a:lnTo>
                <a:lnTo>
                  <a:pt x="687" y="456"/>
                </a:lnTo>
                <a:lnTo>
                  <a:pt x="678" y="462"/>
                </a:lnTo>
                <a:lnTo>
                  <a:pt x="685" y="461"/>
                </a:lnTo>
                <a:lnTo>
                  <a:pt x="685" y="467"/>
                </a:lnTo>
                <a:lnTo>
                  <a:pt x="683" y="467"/>
                </a:lnTo>
                <a:lnTo>
                  <a:pt x="683" y="464"/>
                </a:lnTo>
                <a:lnTo>
                  <a:pt x="682" y="467"/>
                </a:lnTo>
                <a:lnTo>
                  <a:pt x="679" y="465"/>
                </a:lnTo>
                <a:lnTo>
                  <a:pt x="677" y="468"/>
                </a:lnTo>
                <a:lnTo>
                  <a:pt x="681" y="470"/>
                </a:lnTo>
                <a:lnTo>
                  <a:pt x="678" y="471"/>
                </a:lnTo>
                <a:lnTo>
                  <a:pt x="680" y="475"/>
                </a:lnTo>
                <a:lnTo>
                  <a:pt x="674" y="473"/>
                </a:lnTo>
                <a:lnTo>
                  <a:pt x="678" y="475"/>
                </a:lnTo>
                <a:lnTo>
                  <a:pt x="681" y="480"/>
                </a:lnTo>
                <a:lnTo>
                  <a:pt x="676" y="484"/>
                </a:lnTo>
                <a:lnTo>
                  <a:pt x="674" y="480"/>
                </a:lnTo>
                <a:lnTo>
                  <a:pt x="671" y="487"/>
                </a:lnTo>
                <a:lnTo>
                  <a:pt x="666" y="485"/>
                </a:lnTo>
                <a:lnTo>
                  <a:pt x="669" y="488"/>
                </a:lnTo>
                <a:lnTo>
                  <a:pt x="666" y="492"/>
                </a:lnTo>
                <a:lnTo>
                  <a:pt x="667" y="495"/>
                </a:lnTo>
                <a:lnTo>
                  <a:pt x="664" y="499"/>
                </a:lnTo>
                <a:lnTo>
                  <a:pt x="660" y="498"/>
                </a:lnTo>
                <a:lnTo>
                  <a:pt x="663" y="500"/>
                </a:lnTo>
                <a:lnTo>
                  <a:pt x="657" y="503"/>
                </a:lnTo>
                <a:lnTo>
                  <a:pt x="659" y="507"/>
                </a:lnTo>
                <a:lnTo>
                  <a:pt x="655" y="510"/>
                </a:lnTo>
                <a:lnTo>
                  <a:pt x="658" y="505"/>
                </a:lnTo>
                <a:lnTo>
                  <a:pt x="655" y="507"/>
                </a:lnTo>
                <a:lnTo>
                  <a:pt x="654" y="505"/>
                </a:lnTo>
                <a:lnTo>
                  <a:pt x="651" y="506"/>
                </a:lnTo>
                <a:lnTo>
                  <a:pt x="655" y="511"/>
                </a:lnTo>
                <a:lnTo>
                  <a:pt x="651" y="510"/>
                </a:lnTo>
                <a:lnTo>
                  <a:pt x="652" y="513"/>
                </a:lnTo>
                <a:lnTo>
                  <a:pt x="656" y="512"/>
                </a:lnTo>
                <a:lnTo>
                  <a:pt x="649" y="518"/>
                </a:lnTo>
                <a:lnTo>
                  <a:pt x="644" y="515"/>
                </a:lnTo>
                <a:lnTo>
                  <a:pt x="648" y="519"/>
                </a:lnTo>
                <a:lnTo>
                  <a:pt x="653" y="518"/>
                </a:lnTo>
                <a:lnTo>
                  <a:pt x="651" y="523"/>
                </a:lnTo>
                <a:lnTo>
                  <a:pt x="649" y="523"/>
                </a:lnTo>
                <a:lnTo>
                  <a:pt x="652" y="528"/>
                </a:lnTo>
                <a:lnTo>
                  <a:pt x="648" y="524"/>
                </a:lnTo>
                <a:lnTo>
                  <a:pt x="645" y="527"/>
                </a:lnTo>
                <a:lnTo>
                  <a:pt x="648" y="529"/>
                </a:lnTo>
                <a:lnTo>
                  <a:pt x="647" y="530"/>
                </a:lnTo>
                <a:lnTo>
                  <a:pt x="641" y="530"/>
                </a:lnTo>
                <a:lnTo>
                  <a:pt x="643" y="534"/>
                </a:lnTo>
                <a:lnTo>
                  <a:pt x="637" y="535"/>
                </a:lnTo>
                <a:lnTo>
                  <a:pt x="640" y="537"/>
                </a:lnTo>
                <a:lnTo>
                  <a:pt x="637" y="541"/>
                </a:lnTo>
                <a:lnTo>
                  <a:pt x="632" y="541"/>
                </a:lnTo>
                <a:lnTo>
                  <a:pt x="632" y="538"/>
                </a:lnTo>
                <a:lnTo>
                  <a:pt x="629" y="542"/>
                </a:lnTo>
                <a:lnTo>
                  <a:pt x="626" y="542"/>
                </a:lnTo>
                <a:lnTo>
                  <a:pt x="630" y="545"/>
                </a:lnTo>
                <a:lnTo>
                  <a:pt x="618" y="555"/>
                </a:lnTo>
                <a:lnTo>
                  <a:pt x="614" y="554"/>
                </a:lnTo>
                <a:lnTo>
                  <a:pt x="611" y="559"/>
                </a:lnTo>
                <a:lnTo>
                  <a:pt x="608" y="557"/>
                </a:lnTo>
                <a:lnTo>
                  <a:pt x="612" y="560"/>
                </a:lnTo>
                <a:lnTo>
                  <a:pt x="608" y="561"/>
                </a:lnTo>
                <a:lnTo>
                  <a:pt x="607" y="565"/>
                </a:lnTo>
                <a:lnTo>
                  <a:pt x="598" y="568"/>
                </a:lnTo>
                <a:lnTo>
                  <a:pt x="595" y="566"/>
                </a:lnTo>
                <a:lnTo>
                  <a:pt x="594" y="570"/>
                </a:lnTo>
                <a:lnTo>
                  <a:pt x="589" y="567"/>
                </a:lnTo>
                <a:lnTo>
                  <a:pt x="585" y="569"/>
                </a:lnTo>
                <a:lnTo>
                  <a:pt x="584" y="571"/>
                </a:lnTo>
                <a:lnTo>
                  <a:pt x="583" y="570"/>
                </a:lnTo>
                <a:lnTo>
                  <a:pt x="583" y="567"/>
                </a:lnTo>
                <a:lnTo>
                  <a:pt x="580" y="569"/>
                </a:lnTo>
                <a:lnTo>
                  <a:pt x="581" y="572"/>
                </a:lnTo>
                <a:lnTo>
                  <a:pt x="575" y="571"/>
                </a:lnTo>
                <a:lnTo>
                  <a:pt x="578" y="573"/>
                </a:lnTo>
                <a:lnTo>
                  <a:pt x="576" y="575"/>
                </a:lnTo>
                <a:lnTo>
                  <a:pt x="571" y="574"/>
                </a:lnTo>
                <a:lnTo>
                  <a:pt x="573" y="572"/>
                </a:lnTo>
                <a:lnTo>
                  <a:pt x="571" y="572"/>
                </a:lnTo>
                <a:lnTo>
                  <a:pt x="566" y="567"/>
                </a:lnTo>
                <a:lnTo>
                  <a:pt x="565" y="563"/>
                </a:lnTo>
                <a:lnTo>
                  <a:pt x="570" y="563"/>
                </a:lnTo>
                <a:lnTo>
                  <a:pt x="565" y="563"/>
                </a:lnTo>
                <a:lnTo>
                  <a:pt x="563" y="566"/>
                </a:lnTo>
                <a:lnTo>
                  <a:pt x="566" y="571"/>
                </a:lnTo>
                <a:lnTo>
                  <a:pt x="566" y="576"/>
                </a:lnTo>
                <a:lnTo>
                  <a:pt x="561" y="571"/>
                </a:lnTo>
                <a:lnTo>
                  <a:pt x="564" y="576"/>
                </a:lnTo>
                <a:lnTo>
                  <a:pt x="561" y="579"/>
                </a:lnTo>
                <a:lnTo>
                  <a:pt x="560" y="576"/>
                </a:lnTo>
                <a:lnTo>
                  <a:pt x="557" y="582"/>
                </a:lnTo>
                <a:lnTo>
                  <a:pt x="556" y="580"/>
                </a:lnTo>
                <a:lnTo>
                  <a:pt x="548" y="584"/>
                </a:lnTo>
                <a:lnTo>
                  <a:pt x="542" y="581"/>
                </a:lnTo>
                <a:lnTo>
                  <a:pt x="543" y="583"/>
                </a:lnTo>
                <a:lnTo>
                  <a:pt x="539" y="583"/>
                </a:lnTo>
                <a:lnTo>
                  <a:pt x="541" y="585"/>
                </a:lnTo>
                <a:lnTo>
                  <a:pt x="539" y="587"/>
                </a:lnTo>
                <a:lnTo>
                  <a:pt x="530" y="587"/>
                </a:lnTo>
                <a:lnTo>
                  <a:pt x="523" y="591"/>
                </a:lnTo>
                <a:lnTo>
                  <a:pt x="521" y="589"/>
                </a:lnTo>
                <a:lnTo>
                  <a:pt x="518" y="597"/>
                </a:lnTo>
                <a:lnTo>
                  <a:pt x="521" y="597"/>
                </a:lnTo>
                <a:lnTo>
                  <a:pt x="520" y="600"/>
                </a:lnTo>
                <a:lnTo>
                  <a:pt x="523" y="602"/>
                </a:lnTo>
                <a:lnTo>
                  <a:pt x="520" y="606"/>
                </a:lnTo>
                <a:lnTo>
                  <a:pt x="515" y="606"/>
                </a:lnTo>
                <a:lnTo>
                  <a:pt x="516" y="603"/>
                </a:lnTo>
                <a:lnTo>
                  <a:pt x="511" y="595"/>
                </a:lnTo>
                <a:lnTo>
                  <a:pt x="515" y="588"/>
                </a:lnTo>
                <a:lnTo>
                  <a:pt x="511" y="587"/>
                </a:lnTo>
                <a:lnTo>
                  <a:pt x="509" y="583"/>
                </a:lnTo>
                <a:lnTo>
                  <a:pt x="509" y="587"/>
                </a:lnTo>
                <a:lnTo>
                  <a:pt x="504" y="589"/>
                </a:lnTo>
                <a:lnTo>
                  <a:pt x="503" y="586"/>
                </a:lnTo>
                <a:lnTo>
                  <a:pt x="500" y="585"/>
                </a:lnTo>
                <a:lnTo>
                  <a:pt x="500" y="582"/>
                </a:lnTo>
                <a:lnTo>
                  <a:pt x="498" y="586"/>
                </a:lnTo>
                <a:lnTo>
                  <a:pt x="494" y="581"/>
                </a:lnTo>
                <a:lnTo>
                  <a:pt x="494" y="586"/>
                </a:lnTo>
                <a:lnTo>
                  <a:pt x="492" y="584"/>
                </a:lnTo>
                <a:lnTo>
                  <a:pt x="490" y="587"/>
                </a:lnTo>
                <a:lnTo>
                  <a:pt x="487" y="586"/>
                </a:lnTo>
                <a:lnTo>
                  <a:pt x="484" y="585"/>
                </a:lnTo>
                <a:lnTo>
                  <a:pt x="478" y="585"/>
                </a:lnTo>
                <a:lnTo>
                  <a:pt x="469" y="579"/>
                </a:lnTo>
                <a:lnTo>
                  <a:pt x="467" y="572"/>
                </a:lnTo>
                <a:lnTo>
                  <a:pt x="470" y="568"/>
                </a:lnTo>
                <a:lnTo>
                  <a:pt x="469" y="566"/>
                </a:lnTo>
                <a:lnTo>
                  <a:pt x="457" y="566"/>
                </a:lnTo>
                <a:lnTo>
                  <a:pt x="450" y="559"/>
                </a:lnTo>
                <a:lnTo>
                  <a:pt x="443" y="562"/>
                </a:lnTo>
                <a:lnTo>
                  <a:pt x="441" y="567"/>
                </a:lnTo>
                <a:lnTo>
                  <a:pt x="436" y="569"/>
                </a:lnTo>
                <a:lnTo>
                  <a:pt x="432" y="567"/>
                </a:lnTo>
                <a:lnTo>
                  <a:pt x="430" y="572"/>
                </a:lnTo>
                <a:lnTo>
                  <a:pt x="426" y="567"/>
                </a:lnTo>
                <a:lnTo>
                  <a:pt x="424" y="571"/>
                </a:lnTo>
                <a:lnTo>
                  <a:pt x="421" y="567"/>
                </a:lnTo>
                <a:lnTo>
                  <a:pt x="417" y="573"/>
                </a:lnTo>
                <a:lnTo>
                  <a:pt x="409" y="568"/>
                </a:lnTo>
                <a:lnTo>
                  <a:pt x="404" y="574"/>
                </a:lnTo>
                <a:lnTo>
                  <a:pt x="399" y="572"/>
                </a:lnTo>
                <a:lnTo>
                  <a:pt x="396" y="576"/>
                </a:lnTo>
                <a:lnTo>
                  <a:pt x="399" y="582"/>
                </a:lnTo>
                <a:lnTo>
                  <a:pt x="399" y="593"/>
                </a:lnTo>
                <a:lnTo>
                  <a:pt x="393" y="592"/>
                </a:lnTo>
                <a:lnTo>
                  <a:pt x="390" y="586"/>
                </a:lnTo>
                <a:lnTo>
                  <a:pt x="390" y="583"/>
                </a:lnTo>
                <a:lnTo>
                  <a:pt x="383" y="587"/>
                </a:lnTo>
                <a:lnTo>
                  <a:pt x="377" y="588"/>
                </a:lnTo>
                <a:lnTo>
                  <a:pt x="374" y="583"/>
                </a:lnTo>
                <a:lnTo>
                  <a:pt x="374" y="579"/>
                </a:lnTo>
                <a:lnTo>
                  <a:pt x="362" y="577"/>
                </a:lnTo>
                <a:lnTo>
                  <a:pt x="368" y="565"/>
                </a:lnTo>
                <a:lnTo>
                  <a:pt x="367" y="563"/>
                </a:lnTo>
                <a:lnTo>
                  <a:pt x="359" y="562"/>
                </a:lnTo>
                <a:lnTo>
                  <a:pt x="355" y="549"/>
                </a:lnTo>
                <a:lnTo>
                  <a:pt x="358" y="547"/>
                </a:lnTo>
                <a:lnTo>
                  <a:pt x="339" y="550"/>
                </a:lnTo>
                <a:lnTo>
                  <a:pt x="342" y="545"/>
                </a:lnTo>
                <a:lnTo>
                  <a:pt x="339" y="541"/>
                </a:lnTo>
                <a:lnTo>
                  <a:pt x="340" y="537"/>
                </a:lnTo>
                <a:lnTo>
                  <a:pt x="348" y="523"/>
                </a:lnTo>
                <a:lnTo>
                  <a:pt x="350" y="525"/>
                </a:lnTo>
                <a:lnTo>
                  <a:pt x="356" y="520"/>
                </a:lnTo>
                <a:lnTo>
                  <a:pt x="354" y="516"/>
                </a:lnTo>
                <a:lnTo>
                  <a:pt x="356" y="515"/>
                </a:lnTo>
                <a:lnTo>
                  <a:pt x="357" y="505"/>
                </a:lnTo>
                <a:lnTo>
                  <a:pt x="356" y="494"/>
                </a:lnTo>
                <a:lnTo>
                  <a:pt x="352" y="491"/>
                </a:lnTo>
                <a:lnTo>
                  <a:pt x="350" y="494"/>
                </a:lnTo>
                <a:lnTo>
                  <a:pt x="348" y="484"/>
                </a:lnTo>
                <a:lnTo>
                  <a:pt x="340" y="477"/>
                </a:lnTo>
                <a:lnTo>
                  <a:pt x="337" y="483"/>
                </a:lnTo>
                <a:lnTo>
                  <a:pt x="326" y="479"/>
                </a:lnTo>
                <a:lnTo>
                  <a:pt x="323" y="480"/>
                </a:lnTo>
                <a:lnTo>
                  <a:pt x="322" y="478"/>
                </a:lnTo>
                <a:lnTo>
                  <a:pt x="326" y="473"/>
                </a:lnTo>
                <a:lnTo>
                  <a:pt x="324" y="469"/>
                </a:lnTo>
                <a:lnTo>
                  <a:pt x="320" y="472"/>
                </a:lnTo>
                <a:lnTo>
                  <a:pt x="319" y="469"/>
                </a:lnTo>
                <a:lnTo>
                  <a:pt x="323" y="466"/>
                </a:lnTo>
                <a:lnTo>
                  <a:pt x="318" y="462"/>
                </a:lnTo>
                <a:lnTo>
                  <a:pt x="308" y="469"/>
                </a:lnTo>
                <a:lnTo>
                  <a:pt x="298" y="465"/>
                </a:lnTo>
                <a:lnTo>
                  <a:pt x="292" y="469"/>
                </a:lnTo>
                <a:lnTo>
                  <a:pt x="288" y="476"/>
                </a:lnTo>
                <a:lnTo>
                  <a:pt x="280" y="476"/>
                </a:lnTo>
                <a:lnTo>
                  <a:pt x="278" y="481"/>
                </a:lnTo>
                <a:lnTo>
                  <a:pt x="271" y="484"/>
                </a:lnTo>
                <a:lnTo>
                  <a:pt x="268" y="488"/>
                </a:lnTo>
                <a:lnTo>
                  <a:pt x="256" y="490"/>
                </a:lnTo>
                <a:lnTo>
                  <a:pt x="256" y="487"/>
                </a:lnTo>
                <a:lnTo>
                  <a:pt x="251" y="485"/>
                </a:lnTo>
                <a:lnTo>
                  <a:pt x="248" y="487"/>
                </a:lnTo>
                <a:lnTo>
                  <a:pt x="238" y="485"/>
                </a:lnTo>
                <a:lnTo>
                  <a:pt x="238" y="482"/>
                </a:lnTo>
                <a:lnTo>
                  <a:pt x="232" y="481"/>
                </a:lnTo>
                <a:lnTo>
                  <a:pt x="225" y="485"/>
                </a:lnTo>
                <a:lnTo>
                  <a:pt x="217" y="497"/>
                </a:lnTo>
                <a:lnTo>
                  <a:pt x="215" y="494"/>
                </a:lnTo>
                <a:lnTo>
                  <a:pt x="216" y="486"/>
                </a:lnTo>
                <a:lnTo>
                  <a:pt x="213" y="484"/>
                </a:lnTo>
                <a:lnTo>
                  <a:pt x="206" y="488"/>
                </a:lnTo>
                <a:lnTo>
                  <a:pt x="193" y="489"/>
                </a:lnTo>
                <a:lnTo>
                  <a:pt x="186" y="484"/>
                </a:lnTo>
                <a:lnTo>
                  <a:pt x="182" y="488"/>
                </a:lnTo>
                <a:lnTo>
                  <a:pt x="178" y="484"/>
                </a:lnTo>
                <a:lnTo>
                  <a:pt x="176" y="488"/>
                </a:lnTo>
                <a:lnTo>
                  <a:pt x="172" y="481"/>
                </a:lnTo>
                <a:lnTo>
                  <a:pt x="163" y="481"/>
                </a:lnTo>
                <a:lnTo>
                  <a:pt x="164" y="477"/>
                </a:lnTo>
                <a:lnTo>
                  <a:pt x="159" y="477"/>
                </a:lnTo>
                <a:lnTo>
                  <a:pt x="154" y="475"/>
                </a:lnTo>
                <a:lnTo>
                  <a:pt x="149" y="466"/>
                </a:lnTo>
                <a:lnTo>
                  <a:pt x="141" y="467"/>
                </a:lnTo>
                <a:lnTo>
                  <a:pt x="136" y="460"/>
                </a:lnTo>
                <a:lnTo>
                  <a:pt x="121" y="453"/>
                </a:lnTo>
                <a:lnTo>
                  <a:pt x="121" y="449"/>
                </a:lnTo>
                <a:lnTo>
                  <a:pt x="111" y="447"/>
                </a:lnTo>
                <a:lnTo>
                  <a:pt x="108" y="454"/>
                </a:lnTo>
                <a:lnTo>
                  <a:pt x="105" y="450"/>
                </a:lnTo>
                <a:lnTo>
                  <a:pt x="94" y="445"/>
                </a:lnTo>
                <a:lnTo>
                  <a:pt x="94" y="442"/>
                </a:lnTo>
                <a:lnTo>
                  <a:pt x="89" y="438"/>
                </a:lnTo>
                <a:lnTo>
                  <a:pt x="84" y="438"/>
                </a:lnTo>
                <a:lnTo>
                  <a:pt x="77" y="430"/>
                </a:lnTo>
                <a:lnTo>
                  <a:pt x="73" y="432"/>
                </a:lnTo>
                <a:lnTo>
                  <a:pt x="73" y="422"/>
                </a:lnTo>
                <a:lnTo>
                  <a:pt x="69" y="417"/>
                </a:lnTo>
                <a:lnTo>
                  <a:pt x="68" y="412"/>
                </a:lnTo>
                <a:lnTo>
                  <a:pt x="73" y="411"/>
                </a:lnTo>
                <a:lnTo>
                  <a:pt x="76" y="415"/>
                </a:lnTo>
                <a:lnTo>
                  <a:pt x="84" y="408"/>
                </a:lnTo>
                <a:lnTo>
                  <a:pt x="82" y="403"/>
                </a:lnTo>
                <a:lnTo>
                  <a:pt x="74" y="396"/>
                </a:lnTo>
                <a:lnTo>
                  <a:pt x="73" y="386"/>
                </a:lnTo>
                <a:lnTo>
                  <a:pt x="76" y="381"/>
                </a:lnTo>
                <a:lnTo>
                  <a:pt x="67" y="377"/>
                </a:lnTo>
                <a:lnTo>
                  <a:pt x="62" y="366"/>
                </a:lnTo>
                <a:lnTo>
                  <a:pt x="64" y="362"/>
                </a:lnTo>
                <a:lnTo>
                  <a:pt x="60" y="362"/>
                </a:lnTo>
                <a:lnTo>
                  <a:pt x="47" y="360"/>
                </a:lnTo>
                <a:lnTo>
                  <a:pt x="42" y="355"/>
                </a:lnTo>
                <a:lnTo>
                  <a:pt x="37" y="356"/>
                </a:lnTo>
                <a:lnTo>
                  <a:pt x="33" y="352"/>
                </a:lnTo>
                <a:lnTo>
                  <a:pt x="35" y="349"/>
                </a:lnTo>
                <a:lnTo>
                  <a:pt x="32" y="341"/>
                </a:lnTo>
                <a:lnTo>
                  <a:pt x="26" y="340"/>
                </a:lnTo>
                <a:lnTo>
                  <a:pt x="26" y="337"/>
                </a:lnTo>
                <a:lnTo>
                  <a:pt x="22" y="336"/>
                </a:lnTo>
                <a:lnTo>
                  <a:pt x="14" y="335"/>
                </a:lnTo>
                <a:lnTo>
                  <a:pt x="11" y="332"/>
                </a:lnTo>
                <a:lnTo>
                  <a:pt x="19" y="331"/>
                </a:lnTo>
                <a:lnTo>
                  <a:pt x="23" y="328"/>
                </a:lnTo>
                <a:lnTo>
                  <a:pt x="19" y="324"/>
                </a:lnTo>
                <a:lnTo>
                  <a:pt x="18" y="309"/>
                </a:lnTo>
                <a:lnTo>
                  <a:pt x="11" y="306"/>
                </a:lnTo>
                <a:lnTo>
                  <a:pt x="3" y="306"/>
                </a:lnTo>
                <a:lnTo>
                  <a:pt x="1" y="302"/>
                </a:lnTo>
                <a:lnTo>
                  <a:pt x="4" y="300"/>
                </a:lnTo>
                <a:lnTo>
                  <a:pt x="0" y="295"/>
                </a:lnTo>
                <a:lnTo>
                  <a:pt x="1" y="291"/>
                </a:lnTo>
                <a:lnTo>
                  <a:pt x="5" y="288"/>
                </a:lnTo>
                <a:lnTo>
                  <a:pt x="4" y="286"/>
                </a:lnTo>
                <a:lnTo>
                  <a:pt x="5" y="280"/>
                </a:lnTo>
                <a:lnTo>
                  <a:pt x="18" y="275"/>
                </a:lnTo>
                <a:lnTo>
                  <a:pt x="18" y="272"/>
                </a:lnTo>
                <a:lnTo>
                  <a:pt x="23" y="273"/>
                </a:lnTo>
                <a:lnTo>
                  <a:pt x="28" y="269"/>
                </a:lnTo>
                <a:lnTo>
                  <a:pt x="30" y="276"/>
                </a:lnTo>
                <a:lnTo>
                  <a:pt x="39" y="275"/>
                </a:lnTo>
                <a:lnTo>
                  <a:pt x="46" y="263"/>
                </a:lnTo>
                <a:lnTo>
                  <a:pt x="64" y="262"/>
                </a:lnTo>
                <a:lnTo>
                  <a:pt x="68" y="256"/>
                </a:lnTo>
                <a:lnTo>
                  <a:pt x="94" y="243"/>
                </a:lnTo>
                <a:lnTo>
                  <a:pt x="94" y="240"/>
                </a:lnTo>
                <a:lnTo>
                  <a:pt x="93" y="232"/>
                </a:lnTo>
                <a:lnTo>
                  <a:pt x="94" y="229"/>
                </a:lnTo>
                <a:lnTo>
                  <a:pt x="99" y="227"/>
                </a:lnTo>
                <a:lnTo>
                  <a:pt x="96" y="224"/>
                </a:lnTo>
                <a:lnTo>
                  <a:pt x="102" y="222"/>
                </a:lnTo>
                <a:lnTo>
                  <a:pt x="96" y="203"/>
                </a:lnTo>
                <a:lnTo>
                  <a:pt x="96" y="193"/>
                </a:lnTo>
                <a:lnTo>
                  <a:pt x="98" y="191"/>
                </a:lnTo>
                <a:lnTo>
                  <a:pt x="89" y="188"/>
                </a:lnTo>
                <a:lnTo>
                  <a:pt x="114" y="178"/>
                </a:lnTo>
                <a:lnTo>
                  <a:pt x="118" y="182"/>
                </a:lnTo>
                <a:lnTo>
                  <a:pt x="127" y="183"/>
                </a:lnTo>
                <a:lnTo>
                  <a:pt x="128" y="177"/>
                </a:lnTo>
                <a:lnTo>
                  <a:pt x="124" y="174"/>
                </a:lnTo>
                <a:lnTo>
                  <a:pt x="134" y="140"/>
                </a:lnTo>
                <a:lnTo>
                  <a:pt x="147" y="146"/>
                </a:lnTo>
                <a:lnTo>
                  <a:pt x="157" y="145"/>
                </a:lnTo>
                <a:lnTo>
                  <a:pt x="159" y="148"/>
                </a:lnTo>
                <a:lnTo>
                  <a:pt x="169" y="144"/>
                </a:lnTo>
                <a:lnTo>
                  <a:pt x="171" y="139"/>
                </a:lnTo>
                <a:lnTo>
                  <a:pt x="169" y="125"/>
                </a:lnTo>
                <a:lnTo>
                  <a:pt x="172" y="116"/>
                </a:lnTo>
                <a:lnTo>
                  <a:pt x="184" y="112"/>
                </a:lnTo>
                <a:lnTo>
                  <a:pt x="188" y="100"/>
                </a:lnTo>
                <a:lnTo>
                  <a:pt x="195" y="101"/>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35" name="Freeform 132"/>
          <p:cNvSpPr>
            <a:spLocks/>
          </p:cNvSpPr>
          <p:nvPr/>
        </p:nvSpPr>
        <p:spPr bwMode="auto">
          <a:xfrm>
            <a:off x="6483402" y="4003342"/>
            <a:ext cx="190500" cy="106363"/>
          </a:xfrm>
          <a:custGeom>
            <a:avLst/>
            <a:gdLst>
              <a:gd name="T0" fmla="*/ 2147483647 w 115"/>
              <a:gd name="T1" fmla="*/ 2147483647 h 65"/>
              <a:gd name="T2" fmla="*/ 2147483647 w 115"/>
              <a:gd name="T3" fmla="*/ 2147483647 h 65"/>
              <a:gd name="T4" fmla="*/ 2147483647 w 115"/>
              <a:gd name="T5" fmla="*/ 0 h 65"/>
              <a:gd name="T6" fmla="*/ 2147483647 w 115"/>
              <a:gd name="T7" fmla="*/ 2147483647 h 65"/>
              <a:gd name="T8" fmla="*/ 2147483647 w 115"/>
              <a:gd name="T9" fmla="*/ 2147483647 h 65"/>
              <a:gd name="T10" fmla="*/ 2147483647 w 115"/>
              <a:gd name="T11" fmla="*/ 2147483647 h 65"/>
              <a:gd name="T12" fmla="*/ 2147483647 w 115"/>
              <a:gd name="T13" fmla="*/ 2147483647 h 65"/>
              <a:gd name="T14" fmla="*/ 2147483647 w 115"/>
              <a:gd name="T15" fmla="*/ 2147483647 h 65"/>
              <a:gd name="T16" fmla="*/ 2147483647 w 115"/>
              <a:gd name="T17" fmla="*/ 2147483647 h 65"/>
              <a:gd name="T18" fmla="*/ 2147483647 w 115"/>
              <a:gd name="T19" fmla="*/ 2147483647 h 65"/>
              <a:gd name="T20" fmla="*/ 2147483647 w 115"/>
              <a:gd name="T21" fmla="*/ 2147483647 h 65"/>
              <a:gd name="T22" fmla="*/ 2147483647 w 115"/>
              <a:gd name="T23" fmla="*/ 2147483647 h 65"/>
              <a:gd name="T24" fmla="*/ 2147483647 w 115"/>
              <a:gd name="T25" fmla="*/ 2147483647 h 65"/>
              <a:gd name="T26" fmla="*/ 2147483647 w 115"/>
              <a:gd name="T27" fmla="*/ 2147483647 h 65"/>
              <a:gd name="T28" fmla="*/ 2147483647 w 115"/>
              <a:gd name="T29" fmla="*/ 2147483647 h 65"/>
              <a:gd name="T30" fmla="*/ 2147483647 w 115"/>
              <a:gd name="T31" fmla="*/ 2147483647 h 65"/>
              <a:gd name="T32" fmla="*/ 2147483647 w 115"/>
              <a:gd name="T33" fmla="*/ 2147483647 h 65"/>
              <a:gd name="T34" fmla="*/ 2147483647 w 115"/>
              <a:gd name="T35" fmla="*/ 2147483647 h 65"/>
              <a:gd name="T36" fmla="*/ 2147483647 w 115"/>
              <a:gd name="T37" fmla="*/ 2147483647 h 65"/>
              <a:gd name="T38" fmla="*/ 2147483647 w 115"/>
              <a:gd name="T39" fmla="*/ 2147483647 h 65"/>
              <a:gd name="T40" fmla="*/ 2147483647 w 115"/>
              <a:gd name="T41" fmla="*/ 2147483647 h 65"/>
              <a:gd name="T42" fmla="*/ 2147483647 w 115"/>
              <a:gd name="T43" fmla="*/ 2147483647 h 65"/>
              <a:gd name="T44" fmla="*/ 2147483647 w 115"/>
              <a:gd name="T45" fmla="*/ 2147483647 h 65"/>
              <a:gd name="T46" fmla="*/ 2147483647 w 115"/>
              <a:gd name="T47" fmla="*/ 2147483647 h 65"/>
              <a:gd name="T48" fmla="*/ 2147483647 w 115"/>
              <a:gd name="T49" fmla="*/ 2147483647 h 65"/>
              <a:gd name="T50" fmla="*/ 2147483647 w 115"/>
              <a:gd name="T51" fmla="*/ 2147483647 h 65"/>
              <a:gd name="T52" fmla="*/ 2147483647 w 115"/>
              <a:gd name="T53" fmla="*/ 2147483647 h 65"/>
              <a:gd name="T54" fmla="*/ 2147483647 w 115"/>
              <a:gd name="T55" fmla="*/ 2147483647 h 65"/>
              <a:gd name="T56" fmla="*/ 2147483647 w 115"/>
              <a:gd name="T57" fmla="*/ 2147483647 h 65"/>
              <a:gd name="T58" fmla="*/ 2147483647 w 115"/>
              <a:gd name="T59" fmla="*/ 2147483647 h 65"/>
              <a:gd name="T60" fmla="*/ 2147483647 w 115"/>
              <a:gd name="T61" fmla="*/ 2147483647 h 65"/>
              <a:gd name="T62" fmla="*/ 2147483647 w 115"/>
              <a:gd name="T63" fmla="*/ 2147483647 h 65"/>
              <a:gd name="T64" fmla="*/ 2147483647 w 115"/>
              <a:gd name="T65" fmla="*/ 2147483647 h 65"/>
              <a:gd name="T66" fmla="*/ 2147483647 w 115"/>
              <a:gd name="T67" fmla="*/ 2147483647 h 65"/>
              <a:gd name="T68" fmla="*/ 2147483647 w 115"/>
              <a:gd name="T69" fmla="*/ 2147483647 h 65"/>
              <a:gd name="T70" fmla="*/ 2147483647 w 115"/>
              <a:gd name="T71" fmla="*/ 2147483647 h 65"/>
              <a:gd name="T72" fmla="*/ 2147483647 w 115"/>
              <a:gd name="T73" fmla="*/ 2147483647 h 65"/>
              <a:gd name="T74" fmla="*/ 2147483647 w 115"/>
              <a:gd name="T75" fmla="*/ 2147483647 h 65"/>
              <a:gd name="T76" fmla="*/ 2147483647 w 115"/>
              <a:gd name="T77" fmla="*/ 2147483647 h 65"/>
              <a:gd name="T78" fmla="*/ 2147483647 w 115"/>
              <a:gd name="T79" fmla="*/ 2147483647 h 65"/>
              <a:gd name="T80" fmla="*/ 0 w 115"/>
              <a:gd name="T81" fmla="*/ 2147483647 h 65"/>
              <a:gd name="T82" fmla="*/ 2147483647 w 115"/>
              <a:gd name="T83" fmla="*/ 2147483647 h 65"/>
              <a:gd name="T84" fmla="*/ 2147483647 w 115"/>
              <a:gd name="T85" fmla="*/ 2147483647 h 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5" h="65">
                <a:moveTo>
                  <a:pt x="14" y="3"/>
                </a:moveTo>
                <a:lnTo>
                  <a:pt x="17" y="7"/>
                </a:lnTo>
                <a:lnTo>
                  <a:pt x="20" y="0"/>
                </a:lnTo>
                <a:lnTo>
                  <a:pt x="30" y="2"/>
                </a:lnTo>
                <a:lnTo>
                  <a:pt x="30" y="6"/>
                </a:lnTo>
                <a:lnTo>
                  <a:pt x="45" y="13"/>
                </a:lnTo>
                <a:lnTo>
                  <a:pt x="50" y="20"/>
                </a:lnTo>
                <a:lnTo>
                  <a:pt x="58" y="19"/>
                </a:lnTo>
                <a:lnTo>
                  <a:pt x="63" y="28"/>
                </a:lnTo>
                <a:lnTo>
                  <a:pt x="68" y="30"/>
                </a:lnTo>
                <a:lnTo>
                  <a:pt x="73" y="30"/>
                </a:lnTo>
                <a:lnTo>
                  <a:pt x="72" y="34"/>
                </a:lnTo>
                <a:lnTo>
                  <a:pt x="81" y="34"/>
                </a:lnTo>
                <a:lnTo>
                  <a:pt x="85" y="41"/>
                </a:lnTo>
                <a:lnTo>
                  <a:pt x="87" y="37"/>
                </a:lnTo>
                <a:lnTo>
                  <a:pt x="91" y="41"/>
                </a:lnTo>
                <a:lnTo>
                  <a:pt x="95" y="37"/>
                </a:lnTo>
                <a:lnTo>
                  <a:pt x="102" y="42"/>
                </a:lnTo>
                <a:lnTo>
                  <a:pt x="115" y="41"/>
                </a:lnTo>
                <a:lnTo>
                  <a:pt x="113" y="53"/>
                </a:lnTo>
                <a:lnTo>
                  <a:pt x="115" y="59"/>
                </a:lnTo>
                <a:lnTo>
                  <a:pt x="113" y="65"/>
                </a:lnTo>
                <a:lnTo>
                  <a:pt x="103" y="65"/>
                </a:lnTo>
                <a:lnTo>
                  <a:pt x="99" y="62"/>
                </a:lnTo>
                <a:lnTo>
                  <a:pt x="95" y="64"/>
                </a:lnTo>
                <a:lnTo>
                  <a:pt x="85" y="60"/>
                </a:lnTo>
                <a:lnTo>
                  <a:pt x="83" y="62"/>
                </a:lnTo>
                <a:lnTo>
                  <a:pt x="79" y="57"/>
                </a:lnTo>
                <a:lnTo>
                  <a:pt x="75" y="59"/>
                </a:lnTo>
                <a:lnTo>
                  <a:pt x="65" y="55"/>
                </a:lnTo>
                <a:lnTo>
                  <a:pt x="65" y="50"/>
                </a:lnTo>
                <a:lnTo>
                  <a:pt x="58" y="47"/>
                </a:lnTo>
                <a:lnTo>
                  <a:pt x="54" y="49"/>
                </a:lnTo>
                <a:lnTo>
                  <a:pt x="48" y="48"/>
                </a:lnTo>
                <a:lnTo>
                  <a:pt x="46" y="49"/>
                </a:lnTo>
                <a:lnTo>
                  <a:pt x="39" y="47"/>
                </a:lnTo>
                <a:lnTo>
                  <a:pt x="38" y="44"/>
                </a:lnTo>
                <a:lnTo>
                  <a:pt x="27" y="41"/>
                </a:lnTo>
                <a:lnTo>
                  <a:pt x="18" y="37"/>
                </a:lnTo>
                <a:lnTo>
                  <a:pt x="16" y="33"/>
                </a:lnTo>
                <a:lnTo>
                  <a:pt x="0" y="26"/>
                </a:lnTo>
                <a:lnTo>
                  <a:pt x="5" y="11"/>
                </a:lnTo>
                <a:lnTo>
                  <a:pt x="14" y="3"/>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36" name="Freeform 133"/>
          <p:cNvSpPr>
            <a:spLocks/>
          </p:cNvSpPr>
          <p:nvPr/>
        </p:nvSpPr>
        <p:spPr bwMode="auto">
          <a:xfrm>
            <a:off x="6951714" y="4208129"/>
            <a:ext cx="177800" cy="209550"/>
          </a:xfrm>
          <a:custGeom>
            <a:avLst/>
            <a:gdLst>
              <a:gd name="T0" fmla="*/ 2147483647 w 108"/>
              <a:gd name="T1" fmla="*/ 2147483647 h 127"/>
              <a:gd name="T2" fmla="*/ 2147483647 w 108"/>
              <a:gd name="T3" fmla="*/ 2147483647 h 127"/>
              <a:gd name="T4" fmla="*/ 2147483647 w 108"/>
              <a:gd name="T5" fmla="*/ 2147483647 h 127"/>
              <a:gd name="T6" fmla="*/ 2147483647 w 108"/>
              <a:gd name="T7" fmla="*/ 2147483647 h 127"/>
              <a:gd name="T8" fmla="*/ 2147483647 w 108"/>
              <a:gd name="T9" fmla="*/ 2147483647 h 127"/>
              <a:gd name="T10" fmla="*/ 2147483647 w 108"/>
              <a:gd name="T11" fmla="*/ 2147483647 h 127"/>
              <a:gd name="T12" fmla="*/ 2147483647 w 108"/>
              <a:gd name="T13" fmla="*/ 2147483647 h 127"/>
              <a:gd name="T14" fmla="*/ 2147483647 w 108"/>
              <a:gd name="T15" fmla="*/ 2147483647 h 127"/>
              <a:gd name="T16" fmla="*/ 2147483647 w 108"/>
              <a:gd name="T17" fmla="*/ 2147483647 h 127"/>
              <a:gd name="T18" fmla="*/ 2147483647 w 108"/>
              <a:gd name="T19" fmla="*/ 2147483647 h 127"/>
              <a:gd name="T20" fmla="*/ 2147483647 w 108"/>
              <a:gd name="T21" fmla="*/ 2147483647 h 127"/>
              <a:gd name="T22" fmla="*/ 2147483647 w 108"/>
              <a:gd name="T23" fmla="*/ 2147483647 h 127"/>
              <a:gd name="T24" fmla="*/ 2147483647 w 108"/>
              <a:gd name="T25" fmla="*/ 2147483647 h 127"/>
              <a:gd name="T26" fmla="*/ 2147483647 w 108"/>
              <a:gd name="T27" fmla="*/ 2147483647 h 127"/>
              <a:gd name="T28" fmla="*/ 2147483647 w 108"/>
              <a:gd name="T29" fmla="*/ 2147483647 h 127"/>
              <a:gd name="T30" fmla="*/ 2147483647 w 108"/>
              <a:gd name="T31" fmla="*/ 2147483647 h 127"/>
              <a:gd name="T32" fmla="*/ 2147483647 w 108"/>
              <a:gd name="T33" fmla="*/ 2147483647 h 127"/>
              <a:gd name="T34" fmla="*/ 2147483647 w 108"/>
              <a:gd name="T35" fmla="*/ 2147483647 h 127"/>
              <a:gd name="T36" fmla="*/ 2147483647 w 108"/>
              <a:gd name="T37" fmla="*/ 2147483647 h 127"/>
              <a:gd name="T38" fmla="*/ 2147483647 w 108"/>
              <a:gd name="T39" fmla="*/ 2147483647 h 127"/>
              <a:gd name="T40" fmla="*/ 2147483647 w 108"/>
              <a:gd name="T41" fmla="*/ 2147483647 h 127"/>
              <a:gd name="T42" fmla="*/ 2147483647 w 108"/>
              <a:gd name="T43" fmla="*/ 2147483647 h 127"/>
              <a:gd name="T44" fmla="*/ 2147483647 w 108"/>
              <a:gd name="T45" fmla="*/ 2147483647 h 127"/>
              <a:gd name="T46" fmla="*/ 2147483647 w 108"/>
              <a:gd name="T47" fmla="*/ 2147483647 h 127"/>
              <a:gd name="T48" fmla="*/ 2147483647 w 108"/>
              <a:gd name="T49" fmla="*/ 2147483647 h 127"/>
              <a:gd name="T50" fmla="*/ 2147483647 w 108"/>
              <a:gd name="T51" fmla="*/ 2147483647 h 127"/>
              <a:gd name="T52" fmla="*/ 2147483647 w 108"/>
              <a:gd name="T53" fmla="*/ 2147483647 h 127"/>
              <a:gd name="T54" fmla="*/ 2147483647 w 108"/>
              <a:gd name="T55" fmla="*/ 2147483647 h 127"/>
              <a:gd name="T56" fmla="*/ 2147483647 w 108"/>
              <a:gd name="T57" fmla="*/ 2147483647 h 127"/>
              <a:gd name="T58" fmla="*/ 2147483647 w 108"/>
              <a:gd name="T59" fmla="*/ 2147483647 h 127"/>
              <a:gd name="T60" fmla="*/ 2147483647 w 108"/>
              <a:gd name="T61" fmla="*/ 2147483647 h 127"/>
              <a:gd name="T62" fmla="*/ 2147483647 w 108"/>
              <a:gd name="T63" fmla="*/ 2147483647 h 127"/>
              <a:gd name="T64" fmla="*/ 2147483647 w 108"/>
              <a:gd name="T65" fmla="*/ 2147483647 h 127"/>
              <a:gd name="T66" fmla="*/ 2147483647 w 108"/>
              <a:gd name="T67" fmla="*/ 2147483647 h 127"/>
              <a:gd name="T68" fmla="*/ 0 w 108"/>
              <a:gd name="T69" fmla="*/ 2147483647 h 12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8" h="127">
                <a:moveTo>
                  <a:pt x="0" y="32"/>
                </a:moveTo>
                <a:lnTo>
                  <a:pt x="3" y="26"/>
                </a:lnTo>
                <a:lnTo>
                  <a:pt x="8" y="25"/>
                </a:lnTo>
                <a:lnTo>
                  <a:pt x="7" y="23"/>
                </a:lnTo>
                <a:lnTo>
                  <a:pt x="9" y="18"/>
                </a:lnTo>
                <a:lnTo>
                  <a:pt x="15" y="14"/>
                </a:lnTo>
                <a:lnTo>
                  <a:pt x="18" y="20"/>
                </a:lnTo>
                <a:lnTo>
                  <a:pt x="24" y="21"/>
                </a:lnTo>
                <a:lnTo>
                  <a:pt x="24" y="10"/>
                </a:lnTo>
                <a:lnTo>
                  <a:pt x="21" y="4"/>
                </a:lnTo>
                <a:lnTo>
                  <a:pt x="24" y="0"/>
                </a:lnTo>
                <a:lnTo>
                  <a:pt x="29" y="2"/>
                </a:lnTo>
                <a:lnTo>
                  <a:pt x="36" y="9"/>
                </a:lnTo>
                <a:lnTo>
                  <a:pt x="37" y="13"/>
                </a:lnTo>
                <a:lnTo>
                  <a:pt x="41" y="11"/>
                </a:lnTo>
                <a:lnTo>
                  <a:pt x="40" y="19"/>
                </a:lnTo>
                <a:lnTo>
                  <a:pt x="44" y="25"/>
                </a:lnTo>
                <a:lnTo>
                  <a:pt x="51" y="28"/>
                </a:lnTo>
                <a:lnTo>
                  <a:pt x="57" y="23"/>
                </a:lnTo>
                <a:lnTo>
                  <a:pt x="65" y="28"/>
                </a:lnTo>
                <a:lnTo>
                  <a:pt x="61" y="31"/>
                </a:lnTo>
                <a:lnTo>
                  <a:pt x="69" y="35"/>
                </a:lnTo>
                <a:lnTo>
                  <a:pt x="69" y="37"/>
                </a:lnTo>
                <a:lnTo>
                  <a:pt x="65" y="43"/>
                </a:lnTo>
                <a:lnTo>
                  <a:pt x="56" y="42"/>
                </a:lnTo>
                <a:lnTo>
                  <a:pt x="57" y="45"/>
                </a:lnTo>
                <a:lnTo>
                  <a:pt x="54" y="48"/>
                </a:lnTo>
                <a:lnTo>
                  <a:pt x="72" y="58"/>
                </a:lnTo>
                <a:lnTo>
                  <a:pt x="72" y="63"/>
                </a:lnTo>
                <a:lnTo>
                  <a:pt x="77" y="65"/>
                </a:lnTo>
                <a:lnTo>
                  <a:pt x="80" y="72"/>
                </a:lnTo>
                <a:lnTo>
                  <a:pt x="92" y="82"/>
                </a:lnTo>
                <a:lnTo>
                  <a:pt x="94" y="90"/>
                </a:lnTo>
                <a:lnTo>
                  <a:pt x="96" y="89"/>
                </a:lnTo>
                <a:lnTo>
                  <a:pt x="98" y="93"/>
                </a:lnTo>
                <a:lnTo>
                  <a:pt x="104" y="95"/>
                </a:lnTo>
                <a:lnTo>
                  <a:pt x="100" y="100"/>
                </a:lnTo>
                <a:lnTo>
                  <a:pt x="108" y="108"/>
                </a:lnTo>
                <a:lnTo>
                  <a:pt x="104" y="111"/>
                </a:lnTo>
                <a:lnTo>
                  <a:pt x="106" y="116"/>
                </a:lnTo>
                <a:lnTo>
                  <a:pt x="96" y="121"/>
                </a:lnTo>
                <a:lnTo>
                  <a:pt x="91" y="117"/>
                </a:lnTo>
                <a:lnTo>
                  <a:pt x="84" y="121"/>
                </a:lnTo>
                <a:lnTo>
                  <a:pt x="87" y="125"/>
                </a:lnTo>
                <a:lnTo>
                  <a:pt x="85" y="127"/>
                </a:lnTo>
                <a:lnTo>
                  <a:pt x="77" y="124"/>
                </a:lnTo>
                <a:lnTo>
                  <a:pt x="75" y="124"/>
                </a:lnTo>
                <a:lnTo>
                  <a:pt x="73" y="121"/>
                </a:lnTo>
                <a:lnTo>
                  <a:pt x="77" y="118"/>
                </a:lnTo>
                <a:lnTo>
                  <a:pt x="76" y="109"/>
                </a:lnTo>
                <a:lnTo>
                  <a:pt x="79" y="102"/>
                </a:lnTo>
                <a:lnTo>
                  <a:pt x="66" y="89"/>
                </a:lnTo>
                <a:lnTo>
                  <a:pt x="66" y="75"/>
                </a:lnTo>
                <a:lnTo>
                  <a:pt x="56" y="63"/>
                </a:lnTo>
                <a:lnTo>
                  <a:pt x="47" y="61"/>
                </a:lnTo>
                <a:lnTo>
                  <a:pt x="42" y="67"/>
                </a:lnTo>
                <a:lnTo>
                  <a:pt x="37" y="70"/>
                </a:lnTo>
                <a:lnTo>
                  <a:pt x="28" y="64"/>
                </a:lnTo>
                <a:lnTo>
                  <a:pt x="15" y="75"/>
                </a:lnTo>
                <a:lnTo>
                  <a:pt x="12" y="74"/>
                </a:lnTo>
                <a:lnTo>
                  <a:pt x="16" y="66"/>
                </a:lnTo>
                <a:lnTo>
                  <a:pt x="14" y="61"/>
                </a:lnTo>
                <a:lnTo>
                  <a:pt x="18" y="52"/>
                </a:lnTo>
                <a:lnTo>
                  <a:pt x="16" y="47"/>
                </a:lnTo>
                <a:lnTo>
                  <a:pt x="17" y="44"/>
                </a:lnTo>
                <a:lnTo>
                  <a:pt x="6" y="45"/>
                </a:lnTo>
                <a:lnTo>
                  <a:pt x="5" y="41"/>
                </a:lnTo>
                <a:lnTo>
                  <a:pt x="7" y="35"/>
                </a:lnTo>
                <a:lnTo>
                  <a:pt x="4" y="32"/>
                </a:lnTo>
                <a:lnTo>
                  <a:pt x="0" y="32"/>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37" name="Freeform 134"/>
          <p:cNvSpPr>
            <a:spLocks/>
          </p:cNvSpPr>
          <p:nvPr/>
        </p:nvSpPr>
        <p:spPr bwMode="auto">
          <a:xfrm>
            <a:off x="7004103" y="4400217"/>
            <a:ext cx="123825" cy="100013"/>
          </a:xfrm>
          <a:custGeom>
            <a:avLst/>
            <a:gdLst>
              <a:gd name="T0" fmla="*/ 2147483647 w 75"/>
              <a:gd name="T1" fmla="*/ 2147483647 h 61"/>
              <a:gd name="T2" fmla="*/ 2147483647 w 75"/>
              <a:gd name="T3" fmla="*/ 2147483647 h 61"/>
              <a:gd name="T4" fmla="*/ 2147483647 w 75"/>
              <a:gd name="T5" fmla="*/ 2147483647 h 61"/>
              <a:gd name="T6" fmla="*/ 2147483647 w 75"/>
              <a:gd name="T7" fmla="*/ 2147483647 h 61"/>
              <a:gd name="T8" fmla="*/ 0 w 75"/>
              <a:gd name="T9" fmla="*/ 2147483647 h 61"/>
              <a:gd name="T10" fmla="*/ 2147483647 w 75"/>
              <a:gd name="T11" fmla="*/ 2147483647 h 61"/>
              <a:gd name="T12" fmla="*/ 2147483647 w 75"/>
              <a:gd name="T13" fmla="*/ 2147483647 h 61"/>
              <a:gd name="T14" fmla="*/ 2147483647 w 75"/>
              <a:gd name="T15" fmla="*/ 2147483647 h 61"/>
              <a:gd name="T16" fmla="*/ 2147483647 w 75"/>
              <a:gd name="T17" fmla="*/ 2147483647 h 61"/>
              <a:gd name="T18" fmla="*/ 2147483647 w 75"/>
              <a:gd name="T19" fmla="*/ 2147483647 h 61"/>
              <a:gd name="T20" fmla="*/ 2147483647 w 75"/>
              <a:gd name="T21" fmla="*/ 2147483647 h 61"/>
              <a:gd name="T22" fmla="*/ 2147483647 w 75"/>
              <a:gd name="T23" fmla="*/ 2147483647 h 61"/>
              <a:gd name="T24" fmla="*/ 2147483647 w 75"/>
              <a:gd name="T25" fmla="*/ 2147483647 h 61"/>
              <a:gd name="T26" fmla="*/ 2147483647 w 75"/>
              <a:gd name="T27" fmla="*/ 2147483647 h 61"/>
              <a:gd name="T28" fmla="*/ 2147483647 w 75"/>
              <a:gd name="T29" fmla="*/ 2147483647 h 61"/>
              <a:gd name="T30" fmla="*/ 2147483647 w 75"/>
              <a:gd name="T31" fmla="*/ 2147483647 h 61"/>
              <a:gd name="T32" fmla="*/ 2147483647 w 75"/>
              <a:gd name="T33" fmla="*/ 2147483647 h 61"/>
              <a:gd name="T34" fmla="*/ 2147483647 w 75"/>
              <a:gd name="T35" fmla="*/ 0 h 61"/>
              <a:gd name="T36" fmla="*/ 2147483647 w 75"/>
              <a:gd name="T37" fmla="*/ 2147483647 h 61"/>
              <a:gd name="T38" fmla="*/ 2147483647 w 75"/>
              <a:gd name="T39" fmla="*/ 2147483647 h 61"/>
              <a:gd name="T40" fmla="*/ 2147483647 w 75"/>
              <a:gd name="T41" fmla="*/ 2147483647 h 61"/>
              <a:gd name="T42" fmla="*/ 2147483647 w 75"/>
              <a:gd name="T43" fmla="*/ 2147483647 h 61"/>
              <a:gd name="T44" fmla="*/ 2147483647 w 75"/>
              <a:gd name="T45" fmla="*/ 2147483647 h 61"/>
              <a:gd name="T46" fmla="*/ 2147483647 w 75"/>
              <a:gd name="T47" fmla="*/ 2147483647 h 61"/>
              <a:gd name="T48" fmla="*/ 2147483647 w 75"/>
              <a:gd name="T49" fmla="*/ 2147483647 h 61"/>
              <a:gd name="T50" fmla="*/ 2147483647 w 75"/>
              <a:gd name="T51" fmla="*/ 2147483647 h 61"/>
              <a:gd name="T52" fmla="*/ 2147483647 w 75"/>
              <a:gd name="T53" fmla="*/ 2147483647 h 61"/>
              <a:gd name="T54" fmla="*/ 2147483647 w 75"/>
              <a:gd name="T55" fmla="*/ 2147483647 h 61"/>
              <a:gd name="T56" fmla="*/ 2147483647 w 75"/>
              <a:gd name="T57" fmla="*/ 2147483647 h 61"/>
              <a:gd name="T58" fmla="*/ 2147483647 w 75"/>
              <a:gd name="T59" fmla="*/ 2147483647 h 61"/>
              <a:gd name="T60" fmla="*/ 2147483647 w 75"/>
              <a:gd name="T61" fmla="*/ 2147483647 h 61"/>
              <a:gd name="T62" fmla="*/ 2147483647 w 75"/>
              <a:gd name="T63" fmla="*/ 2147483647 h 61"/>
              <a:gd name="T64" fmla="*/ 2147483647 w 75"/>
              <a:gd name="T65" fmla="*/ 2147483647 h 61"/>
              <a:gd name="T66" fmla="*/ 2147483647 w 75"/>
              <a:gd name="T67" fmla="*/ 2147483647 h 61"/>
              <a:gd name="T68" fmla="*/ 2147483647 w 75"/>
              <a:gd name="T69" fmla="*/ 2147483647 h 61"/>
              <a:gd name="T70" fmla="*/ 2147483647 w 75"/>
              <a:gd name="T71" fmla="*/ 2147483647 h 61"/>
              <a:gd name="T72" fmla="*/ 2147483647 w 75"/>
              <a:gd name="T73" fmla="*/ 2147483647 h 61"/>
              <a:gd name="T74" fmla="*/ 2147483647 w 75"/>
              <a:gd name="T75" fmla="*/ 2147483647 h 61"/>
              <a:gd name="T76" fmla="*/ 2147483647 w 75"/>
              <a:gd name="T77" fmla="*/ 2147483647 h 61"/>
              <a:gd name="T78" fmla="*/ 2147483647 w 75"/>
              <a:gd name="T79" fmla="*/ 2147483647 h 61"/>
              <a:gd name="T80" fmla="*/ 2147483647 w 75"/>
              <a:gd name="T81" fmla="*/ 2147483647 h 61"/>
              <a:gd name="T82" fmla="*/ 2147483647 w 75"/>
              <a:gd name="T83" fmla="*/ 2147483647 h 61"/>
              <a:gd name="T84" fmla="*/ 2147483647 w 75"/>
              <a:gd name="T85" fmla="*/ 2147483647 h 61"/>
              <a:gd name="T86" fmla="*/ 2147483647 w 75"/>
              <a:gd name="T87" fmla="*/ 2147483647 h 61"/>
              <a:gd name="T88" fmla="*/ 2147483647 w 75"/>
              <a:gd name="T89" fmla="*/ 2147483647 h 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5" h="61">
                <a:moveTo>
                  <a:pt x="8" y="44"/>
                </a:moveTo>
                <a:lnTo>
                  <a:pt x="6" y="37"/>
                </a:lnTo>
                <a:lnTo>
                  <a:pt x="6" y="32"/>
                </a:lnTo>
                <a:lnTo>
                  <a:pt x="2" y="29"/>
                </a:lnTo>
                <a:lnTo>
                  <a:pt x="0" y="16"/>
                </a:lnTo>
                <a:lnTo>
                  <a:pt x="3" y="16"/>
                </a:lnTo>
                <a:lnTo>
                  <a:pt x="12" y="5"/>
                </a:lnTo>
                <a:lnTo>
                  <a:pt x="35" y="4"/>
                </a:lnTo>
                <a:lnTo>
                  <a:pt x="39" y="7"/>
                </a:lnTo>
                <a:lnTo>
                  <a:pt x="41" y="5"/>
                </a:lnTo>
                <a:lnTo>
                  <a:pt x="43" y="8"/>
                </a:lnTo>
                <a:lnTo>
                  <a:pt x="45" y="8"/>
                </a:lnTo>
                <a:lnTo>
                  <a:pt x="53" y="11"/>
                </a:lnTo>
                <a:lnTo>
                  <a:pt x="55" y="9"/>
                </a:lnTo>
                <a:lnTo>
                  <a:pt x="52" y="5"/>
                </a:lnTo>
                <a:lnTo>
                  <a:pt x="59" y="1"/>
                </a:lnTo>
                <a:lnTo>
                  <a:pt x="64" y="5"/>
                </a:lnTo>
                <a:lnTo>
                  <a:pt x="74" y="0"/>
                </a:lnTo>
                <a:lnTo>
                  <a:pt x="71" y="8"/>
                </a:lnTo>
                <a:lnTo>
                  <a:pt x="75" y="17"/>
                </a:lnTo>
                <a:lnTo>
                  <a:pt x="73" y="24"/>
                </a:lnTo>
                <a:lnTo>
                  <a:pt x="74" y="34"/>
                </a:lnTo>
                <a:lnTo>
                  <a:pt x="58" y="39"/>
                </a:lnTo>
                <a:lnTo>
                  <a:pt x="59" y="43"/>
                </a:lnTo>
                <a:lnTo>
                  <a:pt x="52" y="42"/>
                </a:lnTo>
                <a:lnTo>
                  <a:pt x="50" y="43"/>
                </a:lnTo>
                <a:lnTo>
                  <a:pt x="50" y="49"/>
                </a:lnTo>
                <a:lnTo>
                  <a:pt x="55" y="53"/>
                </a:lnTo>
                <a:lnTo>
                  <a:pt x="55" y="57"/>
                </a:lnTo>
                <a:lnTo>
                  <a:pt x="49" y="53"/>
                </a:lnTo>
                <a:lnTo>
                  <a:pt x="39" y="54"/>
                </a:lnTo>
                <a:lnTo>
                  <a:pt x="39" y="57"/>
                </a:lnTo>
                <a:lnTo>
                  <a:pt x="36" y="60"/>
                </a:lnTo>
                <a:lnTo>
                  <a:pt x="30" y="61"/>
                </a:lnTo>
                <a:lnTo>
                  <a:pt x="27" y="60"/>
                </a:lnTo>
                <a:lnTo>
                  <a:pt x="18" y="61"/>
                </a:lnTo>
                <a:lnTo>
                  <a:pt x="17" y="58"/>
                </a:lnTo>
                <a:lnTo>
                  <a:pt x="20" y="55"/>
                </a:lnTo>
                <a:lnTo>
                  <a:pt x="17" y="51"/>
                </a:lnTo>
                <a:lnTo>
                  <a:pt x="14" y="55"/>
                </a:lnTo>
                <a:lnTo>
                  <a:pt x="11" y="55"/>
                </a:lnTo>
                <a:lnTo>
                  <a:pt x="9" y="45"/>
                </a:lnTo>
                <a:lnTo>
                  <a:pt x="10" y="43"/>
                </a:lnTo>
                <a:lnTo>
                  <a:pt x="8" y="41"/>
                </a:lnTo>
                <a:lnTo>
                  <a:pt x="8" y="44"/>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38" name="Freeform 135"/>
          <p:cNvSpPr>
            <a:spLocks noEditPoints="1"/>
          </p:cNvSpPr>
          <p:nvPr/>
        </p:nvSpPr>
        <p:spPr bwMode="auto">
          <a:xfrm>
            <a:off x="6205590" y="3863641"/>
            <a:ext cx="682625" cy="723900"/>
          </a:xfrm>
          <a:custGeom>
            <a:avLst/>
            <a:gdLst>
              <a:gd name="T0" fmla="*/ 2147483647 w 415"/>
              <a:gd name="T1" fmla="*/ 2147483647 h 440"/>
              <a:gd name="T2" fmla="*/ 2147483647 w 415"/>
              <a:gd name="T3" fmla="*/ 2147483647 h 440"/>
              <a:gd name="T4" fmla="*/ 2147483647 w 415"/>
              <a:gd name="T5" fmla="*/ 2147483647 h 440"/>
              <a:gd name="T6" fmla="*/ 2147483647 w 415"/>
              <a:gd name="T7" fmla="*/ 2147483647 h 440"/>
              <a:gd name="T8" fmla="*/ 2147483647 w 415"/>
              <a:gd name="T9" fmla="*/ 2147483647 h 440"/>
              <a:gd name="T10" fmla="*/ 2147483647 w 415"/>
              <a:gd name="T11" fmla="*/ 2147483647 h 440"/>
              <a:gd name="T12" fmla="*/ 2147483647 w 415"/>
              <a:gd name="T13" fmla="*/ 2147483647 h 440"/>
              <a:gd name="T14" fmla="*/ 2147483647 w 415"/>
              <a:gd name="T15" fmla="*/ 2147483647 h 440"/>
              <a:gd name="T16" fmla="*/ 2147483647 w 415"/>
              <a:gd name="T17" fmla="*/ 2147483647 h 440"/>
              <a:gd name="T18" fmla="*/ 2147483647 w 415"/>
              <a:gd name="T19" fmla="*/ 2147483647 h 440"/>
              <a:gd name="T20" fmla="*/ 2147483647 w 415"/>
              <a:gd name="T21" fmla="*/ 2147483647 h 440"/>
              <a:gd name="T22" fmla="*/ 2147483647 w 415"/>
              <a:gd name="T23" fmla="*/ 2147483647 h 440"/>
              <a:gd name="T24" fmla="*/ 2147483647 w 415"/>
              <a:gd name="T25" fmla="*/ 2147483647 h 440"/>
              <a:gd name="T26" fmla="*/ 2147483647 w 415"/>
              <a:gd name="T27" fmla="*/ 2147483647 h 440"/>
              <a:gd name="T28" fmla="*/ 2147483647 w 415"/>
              <a:gd name="T29" fmla="*/ 2147483647 h 440"/>
              <a:gd name="T30" fmla="*/ 2147483647 w 415"/>
              <a:gd name="T31" fmla="*/ 2147483647 h 440"/>
              <a:gd name="T32" fmla="*/ 2147483647 w 415"/>
              <a:gd name="T33" fmla="*/ 2147483647 h 440"/>
              <a:gd name="T34" fmla="*/ 2147483647 w 415"/>
              <a:gd name="T35" fmla="*/ 2147483647 h 440"/>
              <a:gd name="T36" fmla="*/ 2147483647 w 415"/>
              <a:gd name="T37" fmla="*/ 2147483647 h 440"/>
              <a:gd name="T38" fmla="*/ 2147483647 w 415"/>
              <a:gd name="T39" fmla="*/ 2147483647 h 440"/>
              <a:gd name="T40" fmla="*/ 2147483647 w 415"/>
              <a:gd name="T41" fmla="*/ 2147483647 h 440"/>
              <a:gd name="T42" fmla="*/ 2147483647 w 415"/>
              <a:gd name="T43" fmla="*/ 2147483647 h 440"/>
              <a:gd name="T44" fmla="*/ 2147483647 w 415"/>
              <a:gd name="T45" fmla="*/ 2147483647 h 440"/>
              <a:gd name="T46" fmla="*/ 2147483647 w 415"/>
              <a:gd name="T47" fmla="*/ 2147483647 h 440"/>
              <a:gd name="T48" fmla="*/ 2147483647 w 415"/>
              <a:gd name="T49" fmla="*/ 2147483647 h 440"/>
              <a:gd name="T50" fmla="*/ 2147483647 w 415"/>
              <a:gd name="T51" fmla="*/ 2147483647 h 440"/>
              <a:gd name="T52" fmla="*/ 2147483647 w 415"/>
              <a:gd name="T53" fmla="*/ 2147483647 h 440"/>
              <a:gd name="T54" fmla="*/ 2147483647 w 415"/>
              <a:gd name="T55" fmla="*/ 2147483647 h 440"/>
              <a:gd name="T56" fmla="*/ 2147483647 w 415"/>
              <a:gd name="T57" fmla="*/ 2147483647 h 440"/>
              <a:gd name="T58" fmla="*/ 2147483647 w 415"/>
              <a:gd name="T59" fmla="*/ 2147483647 h 440"/>
              <a:gd name="T60" fmla="*/ 2147483647 w 415"/>
              <a:gd name="T61" fmla="*/ 2147483647 h 440"/>
              <a:gd name="T62" fmla="*/ 2147483647 w 415"/>
              <a:gd name="T63" fmla="*/ 2147483647 h 440"/>
              <a:gd name="T64" fmla="*/ 2147483647 w 415"/>
              <a:gd name="T65" fmla="*/ 2147483647 h 440"/>
              <a:gd name="T66" fmla="*/ 2147483647 w 415"/>
              <a:gd name="T67" fmla="*/ 2147483647 h 440"/>
              <a:gd name="T68" fmla="*/ 2147483647 w 415"/>
              <a:gd name="T69" fmla="*/ 2147483647 h 440"/>
              <a:gd name="T70" fmla="*/ 2147483647 w 415"/>
              <a:gd name="T71" fmla="*/ 2147483647 h 440"/>
              <a:gd name="T72" fmla="*/ 2147483647 w 415"/>
              <a:gd name="T73" fmla="*/ 2147483647 h 440"/>
              <a:gd name="T74" fmla="*/ 2147483647 w 415"/>
              <a:gd name="T75" fmla="*/ 2147483647 h 440"/>
              <a:gd name="T76" fmla="*/ 2147483647 w 415"/>
              <a:gd name="T77" fmla="*/ 2147483647 h 440"/>
              <a:gd name="T78" fmla="*/ 2147483647 w 415"/>
              <a:gd name="T79" fmla="*/ 2147483647 h 440"/>
              <a:gd name="T80" fmla="*/ 2147483647 w 415"/>
              <a:gd name="T81" fmla="*/ 2147483647 h 440"/>
              <a:gd name="T82" fmla="*/ 2147483647 w 415"/>
              <a:gd name="T83" fmla="*/ 2147483647 h 440"/>
              <a:gd name="T84" fmla="*/ 2147483647 w 415"/>
              <a:gd name="T85" fmla="*/ 2147483647 h 440"/>
              <a:gd name="T86" fmla="*/ 2147483647 w 415"/>
              <a:gd name="T87" fmla="*/ 2147483647 h 440"/>
              <a:gd name="T88" fmla="*/ 2147483647 w 415"/>
              <a:gd name="T89" fmla="*/ 2147483647 h 440"/>
              <a:gd name="T90" fmla="*/ 2147483647 w 415"/>
              <a:gd name="T91" fmla="*/ 2147483647 h 440"/>
              <a:gd name="T92" fmla="*/ 2147483647 w 415"/>
              <a:gd name="T93" fmla="*/ 2147483647 h 440"/>
              <a:gd name="T94" fmla="*/ 2147483647 w 415"/>
              <a:gd name="T95" fmla="*/ 2147483647 h 440"/>
              <a:gd name="T96" fmla="*/ 2147483647 w 415"/>
              <a:gd name="T97" fmla="*/ 2147483647 h 440"/>
              <a:gd name="T98" fmla="*/ 2147483647 w 415"/>
              <a:gd name="T99" fmla="*/ 2147483647 h 440"/>
              <a:gd name="T100" fmla="*/ 2147483647 w 415"/>
              <a:gd name="T101" fmla="*/ 2147483647 h 440"/>
              <a:gd name="T102" fmla="*/ 2147483647 w 415"/>
              <a:gd name="T103" fmla="*/ 2147483647 h 440"/>
              <a:gd name="T104" fmla="*/ 2147483647 w 415"/>
              <a:gd name="T105" fmla="*/ 2147483647 h 440"/>
              <a:gd name="T106" fmla="*/ 2147483647 w 415"/>
              <a:gd name="T107" fmla="*/ 2147483647 h 440"/>
              <a:gd name="T108" fmla="*/ 2147483647 w 415"/>
              <a:gd name="T109" fmla="*/ 2147483647 h 440"/>
              <a:gd name="T110" fmla="*/ 2147483647 w 415"/>
              <a:gd name="T111" fmla="*/ 2147483647 h 440"/>
              <a:gd name="T112" fmla="*/ 2147483647 w 415"/>
              <a:gd name="T113" fmla="*/ 2147483647 h 440"/>
              <a:gd name="T114" fmla="*/ 2147483647 w 415"/>
              <a:gd name="T115" fmla="*/ 2147483647 h 440"/>
              <a:gd name="T116" fmla="*/ 2147483647 w 415"/>
              <a:gd name="T117" fmla="*/ 2147483647 h 440"/>
              <a:gd name="T118" fmla="*/ 2147483647 w 415"/>
              <a:gd name="T119" fmla="*/ 2147483647 h 440"/>
              <a:gd name="T120" fmla="*/ 2147483647 w 415"/>
              <a:gd name="T121" fmla="*/ 2147483647 h 440"/>
              <a:gd name="T122" fmla="*/ 2147483647 w 415"/>
              <a:gd name="T123" fmla="*/ 2147483647 h 440"/>
              <a:gd name="T124" fmla="*/ 2147483647 w 415"/>
              <a:gd name="T125" fmla="*/ 2147483647 h 4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15" h="440">
                <a:moveTo>
                  <a:pt x="351" y="352"/>
                </a:moveTo>
                <a:lnTo>
                  <a:pt x="351" y="346"/>
                </a:lnTo>
                <a:lnTo>
                  <a:pt x="354" y="342"/>
                </a:lnTo>
                <a:lnTo>
                  <a:pt x="354" y="349"/>
                </a:lnTo>
                <a:lnTo>
                  <a:pt x="351" y="352"/>
                </a:lnTo>
                <a:close/>
                <a:moveTo>
                  <a:pt x="351" y="360"/>
                </a:moveTo>
                <a:lnTo>
                  <a:pt x="349" y="360"/>
                </a:lnTo>
                <a:lnTo>
                  <a:pt x="349" y="353"/>
                </a:lnTo>
                <a:lnTo>
                  <a:pt x="352" y="352"/>
                </a:lnTo>
                <a:lnTo>
                  <a:pt x="352" y="357"/>
                </a:lnTo>
                <a:lnTo>
                  <a:pt x="351" y="360"/>
                </a:lnTo>
                <a:close/>
                <a:moveTo>
                  <a:pt x="350" y="364"/>
                </a:moveTo>
                <a:lnTo>
                  <a:pt x="349" y="372"/>
                </a:lnTo>
                <a:lnTo>
                  <a:pt x="346" y="367"/>
                </a:lnTo>
                <a:lnTo>
                  <a:pt x="348" y="362"/>
                </a:lnTo>
                <a:lnTo>
                  <a:pt x="350" y="364"/>
                </a:lnTo>
                <a:close/>
                <a:moveTo>
                  <a:pt x="347" y="383"/>
                </a:moveTo>
                <a:lnTo>
                  <a:pt x="346" y="386"/>
                </a:lnTo>
                <a:lnTo>
                  <a:pt x="344" y="386"/>
                </a:lnTo>
                <a:lnTo>
                  <a:pt x="344" y="382"/>
                </a:lnTo>
                <a:lnTo>
                  <a:pt x="346" y="380"/>
                </a:lnTo>
                <a:lnTo>
                  <a:pt x="347" y="383"/>
                </a:lnTo>
                <a:close/>
                <a:moveTo>
                  <a:pt x="365" y="433"/>
                </a:moveTo>
                <a:lnTo>
                  <a:pt x="365" y="440"/>
                </a:lnTo>
                <a:lnTo>
                  <a:pt x="362" y="435"/>
                </a:lnTo>
                <a:lnTo>
                  <a:pt x="365" y="433"/>
                </a:lnTo>
                <a:close/>
                <a:moveTo>
                  <a:pt x="2" y="190"/>
                </a:moveTo>
                <a:lnTo>
                  <a:pt x="3" y="188"/>
                </a:lnTo>
                <a:lnTo>
                  <a:pt x="9" y="187"/>
                </a:lnTo>
                <a:lnTo>
                  <a:pt x="10" y="182"/>
                </a:lnTo>
                <a:lnTo>
                  <a:pt x="27" y="184"/>
                </a:lnTo>
                <a:lnTo>
                  <a:pt x="35" y="180"/>
                </a:lnTo>
                <a:lnTo>
                  <a:pt x="38" y="183"/>
                </a:lnTo>
                <a:lnTo>
                  <a:pt x="43" y="180"/>
                </a:lnTo>
                <a:lnTo>
                  <a:pt x="37" y="161"/>
                </a:lnTo>
                <a:lnTo>
                  <a:pt x="31" y="160"/>
                </a:lnTo>
                <a:lnTo>
                  <a:pt x="28" y="156"/>
                </a:lnTo>
                <a:lnTo>
                  <a:pt x="29" y="147"/>
                </a:lnTo>
                <a:lnTo>
                  <a:pt x="20" y="144"/>
                </a:lnTo>
                <a:lnTo>
                  <a:pt x="21" y="137"/>
                </a:lnTo>
                <a:lnTo>
                  <a:pt x="32" y="124"/>
                </a:lnTo>
                <a:lnTo>
                  <a:pt x="36" y="124"/>
                </a:lnTo>
                <a:lnTo>
                  <a:pt x="39" y="129"/>
                </a:lnTo>
                <a:lnTo>
                  <a:pt x="54" y="125"/>
                </a:lnTo>
                <a:lnTo>
                  <a:pt x="61" y="111"/>
                </a:lnTo>
                <a:lnTo>
                  <a:pt x="69" y="107"/>
                </a:lnTo>
                <a:lnTo>
                  <a:pt x="75" y="93"/>
                </a:lnTo>
                <a:lnTo>
                  <a:pt x="83" y="89"/>
                </a:lnTo>
                <a:lnTo>
                  <a:pt x="82" y="85"/>
                </a:lnTo>
                <a:lnTo>
                  <a:pt x="94" y="75"/>
                </a:lnTo>
                <a:lnTo>
                  <a:pt x="91" y="73"/>
                </a:lnTo>
                <a:lnTo>
                  <a:pt x="92" y="61"/>
                </a:lnTo>
                <a:lnTo>
                  <a:pt x="103" y="55"/>
                </a:lnTo>
                <a:lnTo>
                  <a:pt x="98" y="51"/>
                </a:lnTo>
                <a:lnTo>
                  <a:pt x="94" y="51"/>
                </a:lnTo>
                <a:lnTo>
                  <a:pt x="93" y="46"/>
                </a:lnTo>
                <a:lnTo>
                  <a:pt x="89" y="46"/>
                </a:lnTo>
                <a:lnTo>
                  <a:pt x="89" y="42"/>
                </a:lnTo>
                <a:lnTo>
                  <a:pt x="84" y="39"/>
                </a:lnTo>
                <a:lnTo>
                  <a:pt x="86" y="34"/>
                </a:lnTo>
                <a:lnTo>
                  <a:pt x="83" y="30"/>
                </a:lnTo>
                <a:lnTo>
                  <a:pt x="88" y="26"/>
                </a:lnTo>
                <a:lnTo>
                  <a:pt x="82" y="24"/>
                </a:lnTo>
                <a:lnTo>
                  <a:pt x="84" y="22"/>
                </a:lnTo>
                <a:lnTo>
                  <a:pt x="81" y="19"/>
                </a:lnTo>
                <a:lnTo>
                  <a:pt x="83" y="15"/>
                </a:lnTo>
                <a:lnTo>
                  <a:pt x="89" y="12"/>
                </a:lnTo>
                <a:lnTo>
                  <a:pt x="107" y="17"/>
                </a:lnTo>
                <a:lnTo>
                  <a:pt x="119" y="12"/>
                </a:lnTo>
                <a:lnTo>
                  <a:pt x="124" y="14"/>
                </a:lnTo>
                <a:lnTo>
                  <a:pt x="127" y="7"/>
                </a:lnTo>
                <a:lnTo>
                  <a:pt x="138" y="0"/>
                </a:lnTo>
                <a:lnTo>
                  <a:pt x="142" y="0"/>
                </a:lnTo>
                <a:lnTo>
                  <a:pt x="140" y="4"/>
                </a:lnTo>
                <a:lnTo>
                  <a:pt x="145" y="15"/>
                </a:lnTo>
                <a:lnTo>
                  <a:pt x="154" y="19"/>
                </a:lnTo>
                <a:lnTo>
                  <a:pt x="151" y="24"/>
                </a:lnTo>
                <a:lnTo>
                  <a:pt x="152" y="34"/>
                </a:lnTo>
                <a:lnTo>
                  <a:pt x="160" y="41"/>
                </a:lnTo>
                <a:lnTo>
                  <a:pt x="162" y="46"/>
                </a:lnTo>
                <a:lnTo>
                  <a:pt x="154" y="53"/>
                </a:lnTo>
                <a:lnTo>
                  <a:pt x="151" y="49"/>
                </a:lnTo>
                <a:lnTo>
                  <a:pt x="146" y="50"/>
                </a:lnTo>
                <a:lnTo>
                  <a:pt x="147" y="55"/>
                </a:lnTo>
                <a:lnTo>
                  <a:pt x="151" y="60"/>
                </a:lnTo>
                <a:lnTo>
                  <a:pt x="151" y="70"/>
                </a:lnTo>
                <a:lnTo>
                  <a:pt x="155" y="68"/>
                </a:lnTo>
                <a:lnTo>
                  <a:pt x="162" y="76"/>
                </a:lnTo>
                <a:lnTo>
                  <a:pt x="167" y="76"/>
                </a:lnTo>
                <a:lnTo>
                  <a:pt x="172" y="80"/>
                </a:lnTo>
                <a:lnTo>
                  <a:pt x="172" y="83"/>
                </a:lnTo>
                <a:lnTo>
                  <a:pt x="183" y="88"/>
                </a:lnTo>
                <a:lnTo>
                  <a:pt x="174" y="96"/>
                </a:lnTo>
                <a:lnTo>
                  <a:pt x="169" y="111"/>
                </a:lnTo>
                <a:lnTo>
                  <a:pt x="185" y="118"/>
                </a:lnTo>
                <a:lnTo>
                  <a:pt x="187" y="122"/>
                </a:lnTo>
                <a:lnTo>
                  <a:pt x="196" y="126"/>
                </a:lnTo>
                <a:lnTo>
                  <a:pt x="207" y="129"/>
                </a:lnTo>
                <a:lnTo>
                  <a:pt x="208" y="132"/>
                </a:lnTo>
                <a:lnTo>
                  <a:pt x="215" y="134"/>
                </a:lnTo>
                <a:lnTo>
                  <a:pt x="217" y="133"/>
                </a:lnTo>
                <a:lnTo>
                  <a:pt x="223" y="134"/>
                </a:lnTo>
                <a:lnTo>
                  <a:pt x="227" y="132"/>
                </a:lnTo>
                <a:lnTo>
                  <a:pt x="234" y="135"/>
                </a:lnTo>
                <a:lnTo>
                  <a:pt x="234" y="140"/>
                </a:lnTo>
                <a:lnTo>
                  <a:pt x="244" y="144"/>
                </a:lnTo>
                <a:lnTo>
                  <a:pt x="248" y="142"/>
                </a:lnTo>
                <a:lnTo>
                  <a:pt x="252" y="147"/>
                </a:lnTo>
                <a:lnTo>
                  <a:pt x="254" y="145"/>
                </a:lnTo>
                <a:lnTo>
                  <a:pt x="264" y="149"/>
                </a:lnTo>
                <a:lnTo>
                  <a:pt x="268" y="147"/>
                </a:lnTo>
                <a:lnTo>
                  <a:pt x="272" y="150"/>
                </a:lnTo>
                <a:lnTo>
                  <a:pt x="282" y="150"/>
                </a:lnTo>
                <a:lnTo>
                  <a:pt x="284" y="144"/>
                </a:lnTo>
                <a:lnTo>
                  <a:pt x="282" y="138"/>
                </a:lnTo>
                <a:lnTo>
                  <a:pt x="284" y="126"/>
                </a:lnTo>
                <a:lnTo>
                  <a:pt x="291" y="122"/>
                </a:lnTo>
                <a:lnTo>
                  <a:pt x="294" y="124"/>
                </a:lnTo>
                <a:lnTo>
                  <a:pt x="293" y="132"/>
                </a:lnTo>
                <a:lnTo>
                  <a:pt x="295" y="135"/>
                </a:lnTo>
                <a:lnTo>
                  <a:pt x="293" y="138"/>
                </a:lnTo>
                <a:lnTo>
                  <a:pt x="295" y="140"/>
                </a:lnTo>
                <a:lnTo>
                  <a:pt x="305" y="144"/>
                </a:lnTo>
                <a:lnTo>
                  <a:pt x="316" y="141"/>
                </a:lnTo>
                <a:lnTo>
                  <a:pt x="320" y="144"/>
                </a:lnTo>
                <a:lnTo>
                  <a:pt x="339" y="142"/>
                </a:lnTo>
                <a:lnTo>
                  <a:pt x="340" y="136"/>
                </a:lnTo>
                <a:lnTo>
                  <a:pt x="339" y="133"/>
                </a:lnTo>
                <a:lnTo>
                  <a:pt x="334" y="132"/>
                </a:lnTo>
                <a:lnTo>
                  <a:pt x="334" y="128"/>
                </a:lnTo>
                <a:lnTo>
                  <a:pt x="346" y="126"/>
                </a:lnTo>
                <a:lnTo>
                  <a:pt x="349" y="122"/>
                </a:lnTo>
                <a:lnTo>
                  <a:pt x="356" y="119"/>
                </a:lnTo>
                <a:lnTo>
                  <a:pt x="358" y="114"/>
                </a:lnTo>
                <a:lnTo>
                  <a:pt x="366" y="114"/>
                </a:lnTo>
                <a:lnTo>
                  <a:pt x="370" y="107"/>
                </a:lnTo>
                <a:lnTo>
                  <a:pt x="376" y="103"/>
                </a:lnTo>
                <a:lnTo>
                  <a:pt x="386" y="107"/>
                </a:lnTo>
                <a:lnTo>
                  <a:pt x="396" y="100"/>
                </a:lnTo>
                <a:lnTo>
                  <a:pt x="401" y="104"/>
                </a:lnTo>
                <a:lnTo>
                  <a:pt x="397" y="107"/>
                </a:lnTo>
                <a:lnTo>
                  <a:pt x="398" y="110"/>
                </a:lnTo>
                <a:lnTo>
                  <a:pt x="402" y="107"/>
                </a:lnTo>
                <a:lnTo>
                  <a:pt x="404" y="111"/>
                </a:lnTo>
                <a:lnTo>
                  <a:pt x="400" y="116"/>
                </a:lnTo>
                <a:lnTo>
                  <a:pt x="401" y="118"/>
                </a:lnTo>
                <a:lnTo>
                  <a:pt x="404" y="117"/>
                </a:lnTo>
                <a:lnTo>
                  <a:pt x="415" y="121"/>
                </a:lnTo>
                <a:lnTo>
                  <a:pt x="415" y="125"/>
                </a:lnTo>
                <a:lnTo>
                  <a:pt x="408" y="130"/>
                </a:lnTo>
                <a:lnTo>
                  <a:pt x="411" y="138"/>
                </a:lnTo>
                <a:lnTo>
                  <a:pt x="405" y="134"/>
                </a:lnTo>
                <a:lnTo>
                  <a:pt x="398" y="136"/>
                </a:lnTo>
                <a:lnTo>
                  <a:pt x="383" y="146"/>
                </a:lnTo>
                <a:lnTo>
                  <a:pt x="384" y="155"/>
                </a:lnTo>
                <a:lnTo>
                  <a:pt x="376" y="165"/>
                </a:lnTo>
                <a:lnTo>
                  <a:pt x="375" y="168"/>
                </a:lnTo>
                <a:lnTo>
                  <a:pt x="377" y="171"/>
                </a:lnTo>
                <a:lnTo>
                  <a:pt x="369" y="189"/>
                </a:lnTo>
                <a:lnTo>
                  <a:pt x="358" y="186"/>
                </a:lnTo>
                <a:lnTo>
                  <a:pt x="358" y="198"/>
                </a:lnTo>
                <a:lnTo>
                  <a:pt x="357" y="202"/>
                </a:lnTo>
                <a:lnTo>
                  <a:pt x="355" y="201"/>
                </a:lnTo>
                <a:lnTo>
                  <a:pt x="354" y="206"/>
                </a:lnTo>
                <a:lnTo>
                  <a:pt x="355" y="213"/>
                </a:lnTo>
                <a:lnTo>
                  <a:pt x="352" y="217"/>
                </a:lnTo>
                <a:lnTo>
                  <a:pt x="348" y="215"/>
                </a:lnTo>
                <a:lnTo>
                  <a:pt x="347" y="218"/>
                </a:lnTo>
                <a:lnTo>
                  <a:pt x="343" y="191"/>
                </a:lnTo>
                <a:lnTo>
                  <a:pt x="338" y="191"/>
                </a:lnTo>
                <a:lnTo>
                  <a:pt x="336" y="201"/>
                </a:lnTo>
                <a:lnTo>
                  <a:pt x="333" y="203"/>
                </a:lnTo>
                <a:lnTo>
                  <a:pt x="331" y="198"/>
                </a:lnTo>
                <a:lnTo>
                  <a:pt x="329" y="201"/>
                </a:lnTo>
                <a:lnTo>
                  <a:pt x="327" y="193"/>
                </a:lnTo>
                <a:lnTo>
                  <a:pt x="330" y="185"/>
                </a:lnTo>
                <a:lnTo>
                  <a:pt x="337" y="185"/>
                </a:lnTo>
                <a:lnTo>
                  <a:pt x="340" y="181"/>
                </a:lnTo>
                <a:lnTo>
                  <a:pt x="342" y="173"/>
                </a:lnTo>
                <a:lnTo>
                  <a:pt x="346" y="173"/>
                </a:lnTo>
                <a:lnTo>
                  <a:pt x="344" y="171"/>
                </a:lnTo>
                <a:lnTo>
                  <a:pt x="339" y="168"/>
                </a:lnTo>
                <a:lnTo>
                  <a:pt x="316" y="169"/>
                </a:lnTo>
                <a:lnTo>
                  <a:pt x="308" y="167"/>
                </a:lnTo>
                <a:lnTo>
                  <a:pt x="306" y="153"/>
                </a:lnTo>
                <a:lnTo>
                  <a:pt x="305" y="152"/>
                </a:lnTo>
                <a:lnTo>
                  <a:pt x="304" y="156"/>
                </a:lnTo>
                <a:lnTo>
                  <a:pt x="301" y="155"/>
                </a:lnTo>
                <a:lnTo>
                  <a:pt x="297" y="150"/>
                </a:lnTo>
                <a:lnTo>
                  <a:pt x="295" y="149"/>
                </a:lnTo>
                <a:lnTo>
                  <a:pt x="297" y="152"/>
                </a:lnTo>
                <a:lnTo>
                  <a:pt x="294" y="152"/>
                </a:lnTo>
                <a:lnTo>
                  <a:pt x="288" y="146"/>
                </a:lnTo>
                <a:lnTo>
                  <a:pt x="287" y="148"/>
                </a:lnTo>
                <a:lnTo>
                  <a:pt x="290" y="150"/>
                </a:lnTo>
                <a:lnTo>
                  <a:pt x="284" y="153"/>
                </a:lnTo>
                <a:lnTo>
                  <a:pt x="283" y="158"/>
                </a:lnTo>
                <a:lnTo>
                  <a:pt x="296" y="167"/>
                </a:lnTo>
                <a:lnTo>
                  <a:pt x="295" y="169"/>
                </a:lnTo>
                <a:lnTo>
                  <a:pt x="288" y="168"/>
                </a:lnTo>
                <a:lnTo>
                  <a:pt x="287" y="172"/>
                </a:lnTo>
                <a:lnTo>
                  <a:pt x="284" y="172"/>
                </a:lnTo>
                <a:lnTo>
                  <a:pt x="283" y="176"/>
                </a:lnTo>
                <a:lnTo>
                  <a:pt x="284" y="179"/>
                </a:lnTo>
                <a:lnTo>
                  <a:pt x="293" y="183"/>
                </a:lnTo>
                <a:lnTo>
                  <a:pt x="290" y="192"/>
                </a:lnTo>
                <a:lnTo>
                  <a:pt x="293" y="195"/>
                </a:lnTo>
                <a:lnTo>
                  <a:pt x="293" y="198"/>
                </a:lnTo>
                <a:lnTo>
                  <a:pt x="296" y="199"/>
                </a:lnTo>
                <a:lnTo>
                  <a:pt x="294" y="202"/>
                </a:lnTo>
                <a:lnTo>
                  <a:pt x="297" y="216"/>
                </a:lnTo>
                <a:lnTo>
                  <a:pt x="297" y="223"/>
                </a:lnTo>
                <a:lnTo>
                  <a:pt x="292" y="224"/>
                </a:lnTo>
                <a:lnTo>
                  <a:pt x="291" y="214"/>
                </a:lnTo>
                <a:lnTo>
                  <a:pt x="290" y="224"/>
                </a:lnTo>
                <a:lnTo>
                  <a:pt x="289" y="218"/>
                </a:lnTo>
                <a:lnTo>
                  <a:pt x="288" y="223"/>
                </a:lnTo>
                <a:lnTo>
                  <a:pt x="286" y="223"/>
                </a:lnTo>
                <a:lnTo>
                  <a:pt x="286" y="220"/>
                </a:lnTo>
                <a:lnTo>
                  <a:pt x="286" y="224"/>
                </a:lnTo>
                <a:lnTo>
                  <a:pt x="285" y="215"/>
                </a:lnTo>
                <a:lnTo>
                  <a:pt x="280" y="211"/>
                </a:lnTo>
                <a:lnTo>
                  <a:pt x="284" y="216"/>
                </a:lnTo>
                <a:lnTo>
                  <a:pt x="279" y="222"/>
                </a:lnTo>
                <a:lnTo>
                  <a:pt x="267" y="227"/>
                </a:lnTo>
                <a:lnTo>
                  <a:pt x="265" y="230"/>
                </a:lnTo>
                <a:lnTo>
                  <a:pt x="268" y="238"/>
                </a:lnTo>
                <a:lnTo>
                  <a:pt x="260" y="248"/>
                </a:lnTo>
                <a:lnTo>
                  <a:pt x="256" y="247"/>
                </a:lnTo>
                <a:lnTo>
                  <a:pt x="257" y="249"/>
                </a:lnTo>
                <a:lnTo>
                  <a:pt x="246" y="252"/>
                </a:lnTo>
                <a:lnTo>
                  <a:pt x="248" y="250"/>
                </a:lnTo>
                <a:lnTo>
                  <a:pt x="246" y="249"/>
                </a:lnTo>
                <a:lnTo>
                  <a:pt x="241" y="254"/>
                </a:lnTo>
                <a:lnTo>
                  <a:pt x="245" y="254"/>
                </a:lnTo>
                <a:lnTo>
                  <a:pt x="236" y="261"/>
                </a:lnTo>
                <a:lnTo>
                  <a:pt x="227" y="273"/>
                </a:lnTo>
                <a:lnTo>
                  <a:pt x="202" y="291"/>
                </a:lnTo>
                <a:lnTo>
                  <a:pt x="202" y="298"/>
                </a:lnTo>
                <a:lnTo>
                  <a:pt x="193" y="302"/>
                </a:lnTo>
                <a:lnTo>
                  <a:pt x="187" y="301"/>
                </a:lnTo>
                <a:lnTo>
                  <a:pt x="183" y="310"/>
                </a:lnTo>
                <a:lnTo>
                  <a:pt x="181" y="307"/>
                </a:lnTo>
                <a:lnTo>
                  <a:pt x="180" y="311"/>
                </a:lnTo>
                <a:lnTo>
                  <a:pt x="178" y="308"/>
                </a:lnTo>
                <a:lnTo>
                  <a:pt x="173" y="311"/>
                </a:lnTo>
                <a:lnTo>
                  <a:pt x="169" y="320"/>
                </a:lnTo>
                <a:lnTo>
                  <a:pt x="173" y="344"/>
                </a:lnTo>
                <a:lnTo>
                  <a:pt x="171" y="340"/>
                </a:lnTo>
                <a:lnTo>
                  <a:pt x="169" y="341"/>
                </a:lnTo>
                <a:lnTo>
                  <a:pt x="174" y="345"/>
                </a:lnTo>
                <a:lnTo>
                  <a:pt x="171" y="358"/>
                </a:lnTo>
                <a:lnTo>
                  <a:pt x="165" y="370"/>
                </a:lnTo>
                <a:lnTo>
                  <a:pt x="166" y="390"/>
                </a:lnTo>
                <a:lnTo>
                  <a:pt x="159" y="390"/>
                </a:lnTo>
                <a:lnTo>
                  <a:pt x="154" y="399"/>
                </a:lnTo>
                <a:lnTo>
                  <a:pt x="155" y="403"/>
                </a:lnTo>
                <a:lnTo>
                  <a:pt x="161" y="406"/>
                </a:lnTo>
                <a:lnTo>
                  <a:pt x="154" y="404"/>
                </a:lnTo>
                <a:lnTo>
                  <a:pt x="146" y="406"/>
                </a:lnTo>
                <a:lnTo>
                  <a:pt x="140" y="417"/>
                </a:lnTo>
                <a:lnTo>
                  <a:pt x="134" y="421"/>
                </a:lnTo>
                <a:lnTo>
                  <a:pt x="131" y="420"/>
                </a:lnTo>
                <a:lnTo>
                  <a:pt x="120" y="410"/>
                </a:lnTo>
                <a:lnTo>
                  <a:pt x="121" y="407"/>
                </a:lnTo>
                <a:lnTo>
                  <a:pt x="120" y="408"/>
                </a:lnTo>
                <a:lnTo>
                  <a:pt x="118" y="406"/>
                </a:lnTo>
                <a:lnTo>
                  <a:pt x="116" y="395"/>
                </a:lnTo>
                <a:lnTo>
                  <a:pt x="117" y="401"/>
                </a:lnTo>
                <a:lnTo>
                  <a:pt x="119" y="400"/>
                </a:lnTo>
                <a:lnTo>
                  <a:pt x="108" y="374"/>
                </a:lnTo>
                <a:lnTo>
                  <a:pt x="101" y="365"/>
                </a:lnTo>
                <a:lnTo>
                  <a:pt x="96" y="354"/>
                </a:lnTo>
                <a:lnTo>
                  <a:pt x="90" y="329"/>
                </a:lnTo>
                <a:lnTo>
                  <a:pt x="85" y="324"/>
                </a:lnTo>
                <a:lnTo>
                  <a:pt x="81" y="316"/>
                </a:lnTo>
                <a:lnTo>
                  <a:pt x="83" y="316"/>
                </a:lnTo>
                <a:lnTo>
                  <a:pt x="76" y="306"/>
                </a:lnTo>
                <a:lnTo>
                  <a:pt x="67" y="267"/>
                </a:lnTo>
                <a:lnTo>
                  <a:pt x="70" y="262"/>
                </a:lnTo>
                <a:lnTo>
                  <a:pt x="66" y="263"/>
                </a:lnTo>
                <a:lnTo>
                  <a:pt x="66" y="258"/>
                </a:lnTo>
                <a:lnTo>
                  <a:pt x="70" y="259"/>
                </a:lnTo>
                <a:lnTo>
                  <a:pt x="66" y="257"/>
                </a:lnTo>
                <a:lnTo>
                  <a:pt x="65" y="250"/>
                </a:lnTo>
                <a:lnTo>
                  <a:pt x="68" y="236"/>
                </a:lnTo>
                <a:lnTo>
                  <a:pt x="63" y="227"/>
                </a:lnTo>
                <a:lnTo>
                  <a:pt x="71" y="221"/>
                </a:lnTo>
                <a:lnTo>
                  <a:pt x="63" y="223"/>
                </a:lnTo>
                <a:lnTo>
                  <a:pt x="66" y="217"/>
                </a:lnTo>
                <a:lnTo>
                  <a:pt x="63" y="218"/>
                </a:lnTo>
                <a:lnTo>
                  <a:pt x="64" y="214"/>
                </a:lnTo>
                <a:lnTo>
                  <a:pt x="68" y="213"/>
                </a:lnTo>
                <a:lnTo>
                  <a:pt x="58" y="213"/>
                </a:lnTo>
                <a:lnTo>
                  <a:pt x="60" y="215"/>
                </a:lnTo>
                <a:lnTo>
                  <a:pt x="56" y="219"/>
                </a:lnTo>
                <a:lnTo>
                  <a:pt x="58" y="220"/>
                </a:lnTo>
                <a:lnTo>
                  <a:pt x="55" y="220"/>
                </a:lnTo>
                <a:lnTo>
                  <a:pt x="59" y="223"/>
                </a:lnTo>
                <a:lnTo>
                  <a:pt x="57" y="229"/>
                </a:lnTo>
                <a:lnTo>
                  <a:pt x="39" y="237"/>
                </a:lnTo>
                <a:lnTo>
                  <a:pt x="28" y="231"/>
                </a:lnTo>
                <a:lnTo>
                  <a:pt x="12" y="213"/>
                </a:lnTo>
                <a:lnTo>
                  <a:pt x="14" y="210"/>
                </a:lnTo>
                <a:lnTo>
                  <a:pt x="16" y="213"/>
                </a:lnTo>
                <a:lnTo>
                  <a:pt x="29" y="209"/>
                </a:lnTo>
                <a:lnTo>
                  <a:pt x="34" y="201"/>
                </a:lnTo>
                <a:lnTo>
                  <a:pt x="23" y="206"/>
                </a:lnTo>
                <a:lnTo>
                  <a:pt x="16" y="205"/>
                </a:lnTo>
                <a:lnTo>
                  <a:pt x="5" y="195"/>
                </a:lnTo>
                <a:lnTo>
                  <a:pt x="5" y="193"/>
                </a:lnTo>
                <a:lnTo>
                  <a:pt x="9" y="189"/>
                </a:lnTo>
                <a:lnTo>
                  <a:pt x="3" y="193"/>
                </a:lnTo>
                <a:lnTo>
                  <a:pt x="0" y="193"/>
                </a:lnTo>
                <a:lnTo>
                  <a:pt x="2" y="190"/>
                </a:lnTo>
                <a:close/>
              </a:path>
            </a:pathLst>
          </a:custGeom>
          <a:solidFill>
            <a:schemeClr val="bg1">
              <a:lumMod val="85000"/>
            </a:schemeClr>
          </a:solidFill>
          <a:ln w="4826" cap="flat" cmpd="sng">
            <a:solidFill>
              <a:schemeClr val="bg1">
                <a:lumMod val="50000"/>
              </a:schemeClr>
            </a:solidFill>
            <a:prstDash val="solid"/>
            <a:round/>
            <a:headEnd type="none" w="med" len="med"/>
            <a:tailEnd type="none" w="med" len="med"/>
          </a:ln>
          <a:effectLst/>
        </p:spPr>
        <p:txBody>
          <a:bodyPr/>
          <a:lstStyle/>
          <a:p>
            <a:pPr algn="ctr" fontAlgn="base">
              <a:spcBef>
                <a:spcPct val="0"/>
              </a:spcBef>
              <a:spcAft>
                <a:spcPct val="0"/>
              </a:spcAft>
              <a:defRPr/>
            </a:pPr>
            <a:endParaRPr lang="en-US">
              <a:solidFill>
                <a:srgbClr val="000000"/>
              </a:solidFill>
            </a:endParaRPr>
          </a:p>
        </p:txBody>
      </p:sp>
      <p:sp>
        <p:nvSpPr>
          <p:cNvPr id="139" name="Freeform 136"/>
          <p:cNvSpPr>
            <a:spLocks noEditPoints="1"/>
          </p:cNvSpPr>
          <p:nvPr/>
        </p:nvSpPr>
        <p:spPr bwMode="auto">
          <a:xfrm>
            <a:off x="6888215" y="4263692"/>
            <a:ext cx="193675" cy="352425"/>
          </a:xfrm>
          <a:custGeom>
            <a:avLst/>
            <a:gdLst>
              <a:gd name="T0" fmla="*/ 2147483647 w 117"/>
              <a:gd name="T1" fmla="*/ 2147483647 h 215"/>
              <a:gd name="T2" fmla="*/ 2147483647 w 117"/>
              <a:gd name="T3" fmla="*/ 2147483647 h 215"/>
              <a:gd name="T4" fmla="*/ 2147483647 w 117"/>
              <a:gd name="T5" fmla="*/ 2147483647 h 215"/>
              <a:gd name="T6" fmla="*/ 2147483647 w 117"/>
              <a:gd name="T7" fmla="*/ 2147483647 h 215"/>
              <a:gd name="T8" fmla="*/ 2147483647 w 117"/>
              <a:gd name="T9" fmla="*/ 2147483647 h 215"/>
              <a:gd name="T10" fmla="*/ 2147483647 w 117"/>
              <a:gd name="T11" fmla="*/ 2147483647 h 215"/>
              <a:gd name="T12" fmla="*/ 2147483647 w 117"/>
              <a:gd name="T13" fmla="*/ 2147483647 h 215"/>
              <a:gd name="T14" fmla="*/ 2147483647 w 117"/>
              <a:gd name="T15" fmla="*/ 2147483647 h 215"/>
              <a:gd name="T16" fmla="*/ 2147483647 w 117"/>
              <a:gd name="T17" fmla="*/ 2147483647 h 215"/>
              <a:gd name="T18" fmla="*/ 2147483647 w 117"/>
              <a:gd name="T19" fmla="*/ 2147483647 h 215"/>
              <a:gd name="T20" fmla="*/ 2147483647 w 117"/>
              <a:gd name="T21" fmla="*/ 2147483647 h 215"/>
              <a:gd name="T22" fmla="*/ 2147483647 w 117"/>
              <a:gd name="T23" fmla="*/ 2147483647 h 215"/>
              <a:gd name="T24" fmla="*/ 2147483647 w 117"/>
              <a:gd name="T25" fmla="*/ 2147483647 h 215"/>
              <a:gd name="T26" fmla="*/ 2147483647 w 117"/>
              <a:gd name="T27" fmla="*/ 2147483647 h 215"/>
              <a:gd name="T28" fmla="*/ 2147483647 w 117"/>
              <a:gd name="T29" fmla="*/ 0 h 215"/>
              <a:gd name="T30" fmla="*/ 2147483647 w 117"/>
              <a:gd name="T31" fmla="*/ 2147483647 h 215"/>
              <a:gd name="T32" fmla="*/ 2147483647 w 117"/>
              <a:gd name="T33" fmla="*/ 2147483647 h 215"/>
              <a:gd name="T34" fmla="*/ 2147483647 w 117"/>
              <a:gd name="T35" fmla="*/ 2147483647 h 215"/>
              <a:gd name="T36" fmla="*/ 2147483647 w 117"/>
              <a:gd name="T37" fmla="*/ 2147483647 h 215"/>
              <a:gd name="T38" fmla="*/ 2147483647 w 117"/>
              <a:gd name="T39" fmla="*/ 2147483647 h 215"/>
              <a:gd name="T40" fmla="*/ 2147483647 w 117"/>
              <a:gd name="T41" fmla="*/ 2147483647 h 215"/>
              <a:gd name="T42" fmla="*/ 2147483647 w 117"/>
              <a:gd name="T43" fmla="*/ 2147483647 h 215"/>
              <a:gd name="T44" fmla="*/ 2147483647 w 117"/>
              <a:gd name="T45" fmla="*/ 2147483647 h 215"/>
              <a:gd name="T46" fmla="*/ 2147483647 w 117"/>
              <a:gd name="T47" fmla="*/ 2147483647 h 215"/>
              <a:gd name="T48" fmla="*/ 2147483647 w 117"/>
              <a:gd name="T49" fmla="*/ 2147483647 h 215"/>
              <a:gd name="T50" fmla="*/ 2147483647 w 117"/>
              <a:gd name="T51" fmla="*/ 2147483647 h 215"/>
              <a:gd name="T52" fmla="*/ 2147483647 w 117"/>
              <a:gd name="T53" fmla="*/ 2147483647 h 215"/>
              <a:gd name="T54" fmla="*/ 2147483647 w 117"/>
              <a:gd name="T55" fmla="*/ 2147483647 h 215"/>
              <a:gd name="T56" fmla="*/ 2147483647 w 117"/>
              <a:gd name="T57" fmla="*/ 2147483647 h 215"/>
              <a:gd name="T58" fmla="*/ 2147483647 w 117"/>
              <a:gd name="T59" fmla="*/ 2147483647 h 215"/>
              <a:gd name="T60" fmla="*/ 2147483647 w 117"/>
              <a:gd name="T61" fmla="*/ 2147483647 h 215"/>
              <a:gd name="T62" fmla="*/ 2147483647 w 117"/>
              <a:gd name="T63" fmla="*/ 2147483647 h 215"/>
              <a:gd name="T64" fmla="*/ 2147483647 w 117"/>
              <a:gd name="T65" fmla="*/ 2147483647 h 215"/>
              <a:gd name="T66" fmla="*/ 2147483647 w 117"/>
              <a:gd name="T67" fmla="*/ 2147483647 h 215"/>
              <a:gd name="T68" fmla="*/ 2147483647 w 117"/>
              <a:gd name="T69" fmla="*/ 2147483647 h 215"/>
              <a:gd name="T70" fmla="*/ 2147483647 w 117"/>
              <a:gd name="T71" fmla="*/ 2147483647 h 215"/>
              <a:gd name="T72" fmla="*/ 2147483647 w 117"/>
              <a:gd name="T73" fmla="*/ 2147483647 h 215"/>
              <a:gd name="T74" fmla="*/ 2147483647 w 117"/>
              <a:gd name="T75" fmla="*/ 2147483647 h 215"/>
              <a:gd name="T76" fmla="*/ 2147483647 w 117"/>
              <a:gd name="T77" fmla="*/ 2147483647 h 215"/>
              <a:gd name="T78" fmla="*/ 2147483647 w 117"/>
              <a:gd name="T79" fmla="*/ 2147483647 h 215"/>
              <a:gd name="T80" fmla="*/ 2147483647 w 117"/>
              <a:gd name="T81" fmla="*/ 2147483647 h 215"/>
              <a:gd name="T82" fmla="*/ 2147483647 w 117"/>
              <a:gd name="T83" fmla="*/ 2147483647 h 215"/>
              <a:gd name="T84" fmla="*/ 2147483647 w 117"/>
              <a:gd name="T85" fmla="*/ 2147483647 h 215"/>
              <a:gd name="T86" fmla="*/ 2147483647 w 117"/>
              <a:gd name="T87" fmla="*/ 2147483647 h 215"/>
              <a:gd name="T88" fmla="*/ 2147483647 w 117"/>
              <a:gd name="T89" fmla="*/ 2147483647 h 215"/>
              <a:gd name="T90" fmla="*/ 2147483647 w 117"/>
              <a:gd name="T91" fmla="*/ 2147483647 h 215"/>
              <a:gd name="T92" fmla="*/ 2147483647 w 117"/>
              <a:gd name="T93" fmla="*/ 2147483647 h 215"/>
              <a:gd name="T94" fmla="*/ 2147483647 w 117"/>
              <a:gd name="T95" fmla="*/ 2147483647 h 215"/>
              <a:gd name="T96" fmla="*/ 2147483647 w 117"/>
              <a:gd name="T97" fmla="*/ 2147483647 h 215"/>
              <a:gd name="T98" fmla="*/ 2147483647 w 117"/>
              <a:gd name="T99" fmla="*/ 2147483647 h 215"/>
              <a:gd name="T100" fmla="*/ 2147483647 w 117"/>
              <a:gd name="T101" fmla="*/ 2147483647 h 215"/>
              <a:gd name="T102" fmla="*/ 2147483647 w 117"/>
              <a:gd name="T103" fmla="*/ 2147483647 h 2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7" h="215">
                <a:moveTo>
                  <a:pt x="13" y="179"/>
                </a:moveTo>
                <a:lnTo>
                  <a:pt x="15" y="183"/>
                </a:lnTo>
                <a:lnTo>
                  <a:pt x="13" y="184"/>
                </a:lnTo>
                <a:lnTo>
                  <a:pt x="13" y="179"/>
                </a:lnTo>
                <a:close/>
                <a:moveTo>
                  <a:pt x="19" y="147"/>
                </a:moveTo>
                <a:lnTo>
                  <a:pt x="20" y="143"/>
                </a:lnTo>
                <a:lnTo>
                  <a:pt x="32" y="126"/>
                </a:lnTo>
                <a:lnTo>
                  <a:pt x="24" y="108"/>
                </a:lnTo>
                <a:lnTo>
                  <a:pt x="25" y="99"/>
                </a:lnTo>
                <a:lnTo>
                  <a:pt x="13" y="85"/>
                </a:lnTo>
                <a:lnTo>
                  <a:pt x="12" y="79"/>
                </a:lnTo>
                <a:lnTo>
                  <a:pt x="12" y="77"/>
                </a:lnTo>
                <a:lnTo>
                  <a:pt x="17" y="75"/>
                </a:lnTo>
                <a:lnTo>
                  <a:pt x="18" y="65"/>
                </a:lnTo>
                <a:lnTo>
                  <a:pt x="21" y="64"/>
                </a:lnTo>
                <a:lnTo>
                  <a:pt x="22" y="60"/>
                </a:lnTo>
                <a:lnTo>
                  <a:pt x="19" y="62"/>
                </a:lnTo>
                <a:lnTo>
                  <a:pt x="16" y="52"/>
                </a:lnTo>
                <a:lnTo>
                  <a:pt x="5" y="41"/>
                </a:lnTo>
                <a:lnTo>
                  <a:pt x="4" y="32"/>
                </a:lnTo>
                <a:lnTo>
                  <a:pt x="0" y="28"/>
                </a:lnTo>
                <a:lnTo>
                  <a:pt x="5" y="28"/>
                </a:lnTo>
                <a:lnTo>
                  <a:pt x="4" y="22"/>
                </a:lnTo>
                <a:lnTo>
                  <a:pt x="9" y="10"/>
                </a:lnTo>
                <a:lnTo>
                  <a:pt x="12" y="11"/>
                </a:lnTo>
                <a:lnTo>
                  <a:pt x="23" y="10"/>
                </a:lnTo>
                <a:lnTo>
                  <a:pt x="24" y="5"/>
                </a:lnTo>
                <a:lnTo>
                  <a:pt x="29" y="5"/>
                </a:lnTo>
                <a:lnTo>
                  <a:pt x="30" y="1"/>
                </a:lnTo>
                <a:lnTo>
                  <a:pt x="37" y="0"/>
                </a:lnTo>
                <a:lnTo>
                  <a:pt x="38" y="1"/>
                </a:lnTo>
                <a:lnTo>
                  <a:pt x="42" y="1"/>
                </a:lnTo>
                <a:lnTo>
                  <a:pt x="45" y="4"/>
                </a:lnTo>
                <a:lnTo>
                  <a:pt x="43" y="10"/>
                </a:lnTo>
                <a:lnTo>
                  <a:pt x="44" y="14"/>
                </a:lnTo>
                <a:lnTo>
                  <a:pt x="55" y="13"/>
                </a:lnTo>
                <a:lnTo>
                  <a:pt x="54" y="16"/>
                </a:lnTo>
                <a:lnTo>
                  <a:pt x="56" y="21"/>
                </a:lnTo>
                <a:lnTo>
                  <a:pt x="52" y="30"/>
                </a:lnTo>
                <a:lnTo>
                  <a:pt x="54" y="35"/>
                </a:lnTo>
                <a:lnTo>
                  <a:pt x="50" y="43"/>
                </a:lnTo>
                <a:lnTo>
                  <a:pt x="53" y="44"/>
                </a:lnTo>
                <a:lnTo>
                  <a:pt x="66" y="33"/>
                </a:lnTo>
                <a:lnTo>
                  <a:pt x="75" y="39"/>
                </a:lnTo>
                <a:lnTo>
                  <a:pt x="80" y="36"/>
                </a:lnTo>
                <a:lnTo>
                  <a:pt x="85" y="30"/>
                </a:lnTo>
                <a:lnTo>
                  <a:pt x="94" y="32"/>
                </a:lnTo>
                <a:lnTo>
                  <a:pt x="104" y="44"/>
                </a:lnTo>
                <a:lnTo>
                  <a:pt x="104" y="58"/>
                </a:lnTo>
                <a:lnTo>
                  <a:pt x="117" y="71"/>
                </a:lnTo>
                <a:lnTo>
                  <a:pt x="114" y="78"/>
                </a:lnTo>
                <a:lnTo>
                  <a:pt x="115" y="87"/>
                </a:lnTo>
                <a:lnTo>
                  <a:pt x="111" y="90"/>
                </a:lnTo>
                <a:lnTo>
                  <a:pt x="109" y="92"/>
                </a:lnTo>
                <a:lnTo>
                  <a:pt x="105" y="89"/>
                </a:lnTo>
                <a:lnTo>
                  <a:pt x="82" y="90"/>
                </a:lnTo>
                <a:lnTo>
                  <a:pt x="73" y="101"/>
                </a:lnTo>
                <a:lnTo>
                  <a:pt x="70" y="101"/>
                </a:lnTo>
                <a:lnTo>
                  <a:pt x="72" y="114"/>
                </a:lnTo>
                <a:lnTo>
                  <a:pt x="76" y="117"/>
                </a:lnTo>
                <a:lnTo>
                  <a:pt x="76" y="122"/>
                </a:lnTo>
                <a:lnTo>
                  <a:pt x="78" y="129"/>
                </a:lnTo>
                <a:lnTo>
                  <a:pt x="75" y="122"/>
                </a:lnTo>
                <a:lnTo>
                  <a:pt x="70" y="121"/>
                </a:lnTo>
                <a:lnTo>
                  <a:pt x="70" y="119"/>
                </a:lnTo>
                <a:lnTo>
                  <a:pt x="69" y="119"/>
                </a:lnTo>
                <a:lnTo>
                  <a:pt x="66" y="116"/>
                </a:lnTo>
                <a:lnTo>
                  <a:pt x="62" y="113"/>
                </a:lnTo>
                <a:lnTo>
                  <a:pt x="49" y="114"/>
                </a:lnTo>
                <a:lnTo>
                  <a:pt x="51" y="103"/>
                </a:lnTo>
                <a:lnTo>
                  <a:pt x="38" y="104"/>
                </a:lnTo>
                <a:lnTo>
                  <a:pt x="37" y="121"/>
                </a:lnTo>
                <a:lnTo>
                  <a:pt x="25" y="147"/>
                </a:lnTo>
                <a:lnTo>
                  <a:pt x="26" y="163"/>
                </a:lnTo>
                <a:lnTo>
                  <a:pt x="35" y="162"/>
                </a:lnTo>
                <a:lnTo>
                  <a:pt x="37" y="172"/>
                </a:lnTo>
                <a:lnTo>
                  <a:pt x="41" y="175"/>
                </a:lnTo>
                <a:lnTo>
                  <a:pt x="45" y="192"/>
                </a:lnTo>
                <a:lnTo>
                  <a:pt x="41" y="184"/>
                </a:lnTo>
                <a:lnTo>
                  <a:pt x="39" y="185"/>
                </a:lnTo>
                <a:lnTo>
                  <a:pt x="41" y="190"/>
                </a:lnTo>
                <a:lnTo>
                  <a:pt x="51" y="198"/>
                </a:lnTo>
                <a:lnTo>
                  <a:pt x="59" y="198"/>
                </a:lnTo>
                <a:lnTo>
                  <a:pt x="66" y="206"/>
                </a:lnTo>
                <a:lnTo>
                  <a:pt x="63" y="213"/>
                </a:lnTo>
                <a:lnTo>
                  <a:pt x="59" y="211"/>
                </a:lnTo>
                <a:lnTo>
                  <a:pt x="53" y="215"/>
                </a:lnTo>
                <a:lnTo>
                  <a:pt x="51" y="213"/>
                </a:lnTo>
                <a:lnTo>
                  <a:pt x="53" y="206"/>
                </a:lnTo>
                <a:lnTo>
                  <a:pt x="49" y="206"/>
                </a:lnTo>
                <a:lnTo>
                  <a:pt x="47" y="202"/>
                </a:lnTo>
                <a:lnTo>
                  <a:pt x="42" y="202"/>
                </a:lnTo>
                <a:lnTo>
                  <a:pt x="41" y="199"/>
                </a:lnTo>
                <a:lnTo>
                  <a:pt x="39" y="203"/>
                </a:lnTo>
                <a:lnTo>
                  <a:pt x="32" y="197"/>
                </a:lnTo>
                <a:lnTo>
                  <a:pt x="34" y="194"/>
                </a:lnTo>
                <a:lnTo>
                  <a:pt x="28" y="191"/>
                </a:lnTo>
                <a:lnTo>
                  <a:pt x="27" y="186"/>
                </a:lnTo>
                <a:lnTo>
                  <a:pt x="20" y="181"/>
                </a:lnTo>
                <a:lnTo>
                  <a:pt x="18" y="176"/>
                </a:lnTo>
                <a:lnTo>
                  <a:pt x="15" y="179"/>
                </a:lnTo>
                <a:lnTo>
                  <a:pt x="12" y="177"/>
                </a:lnTo>
                <a:lnTo>
                  <a:pt x="13" y="164"/>
                </a:lnTo>
                <a:lnTo>
                  <a:pt x="19" y="147"/>
                </a:lnTo>
                <a:close/>
              </a:path>
            </a:pathLst>
          </a:custGeom>
          <a:solidFill>
            <a:srgbClr val="DDDDDD"/>
          </a:solidFill>
          <a:ln w="4763"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40" name="Freeform 137"/>
          <p:cNvSpPr>
            <a:spLocks noEditPoints="1"/>
          </p:cNvSpPr>
          <p:nvPr/>
        </p:nvSpPr>
        <p:spPr bwMode="auto">
          <a:xfrm>
            <a:off x="6839002" y="4612942"/>
            <a:ext cx="1066800" cy="385763"/>
          </a:xfrm>
          <a:custGeom>
            <a:avLst/>
            <a:gdLst>
              <a:gd name="T0" fmla="*/ 2147483647 w 648"/>
              <a:gd name="T1" fmla="*/ 2147483647 h 234"/>
              <a:gd name="T2" fmla="*/ 2147483647 w 648"/>
              <a:gd name="T3" fmla="*/ 2147483647 h 234"/>
              <a:gd name="T4" fmla="*/ 2147483647 w 648"/>
              <a:gd name="T5" fmla="*/ 2147483647 h 234"/>
              <a:gd name="T6" fmla="*/ 2147483647 w 648"/>
              <a:gd name="T7" fmla="*/ 2147483647 h 234"/>
              <a:gd name="T8" fmla="*/ 2147483647 w 648"/>
              <a:gd name="T9" fmla="*/ 2147483647 h 234"/>
              <a:gd name="T10" fmla="*/ 2147483647 w 648"/>
              <a:gd name="T11" fmla="*/ 2147483647 h 234"/>
              <a:gd name="T12" fmla="*/ 2147483647 w 648"/>
              <a:gd name="T13" fmla="*/ 2147483647 h 234"/>
              <a:gd name="T14" fmla="*/ 2147483647 w 648"/>
              <a:gd name="T15" fmla="*/ 2147483647 h 234"/>
              <a:gd name="T16" fmla="*/ 2147483647 w 648"/>
              <a:gd name="T17" fmla="*/ 2147483647 h 234"/>
              <a:gd name="T18" fmla="*/ 2147483647 w 648"/>
              <a:gd name="T19" fmla="*/ 2147483647 h 234"/>
              <a:gd name="T20" fmla="*/ 2147483647 w 648"/>
              <a:gd name="T21" fmla="*/ 2147483647 h 234"/>
              <a:gd name="T22" fmla="*/ 2147483647 w 648"/>
              <a:gd name="T23" fmla="*/ 2147483647 h 234"/>
              <a:gd name="T24" fmla="*/ 2147483647 w 648"/>
              <a:gd name="T25" fmla="*/ 2147483647 h 234"/>
              <a:gd name="T26" fmla="*/ 2147483647 w 648"/>
              <a:gd name="T27" fmla="*/ 2147483647 h 234"/>
              <a:gd name="T28" fmla="*/ 2147483647 w 648"/>
              <a:gd name="T29" fmla="*/ 2147483647 h 234"/>
              <a:gd name="T30" fmla="*/ 2147483647 w 648"/>
              <a:gd name="T31" fmla="*/ 2147483647 h 234"/>
              <a:gd name="T32" fmla="*/ 2147483647 w 648"/>
              <a:gd name="T33" fmla="*/ 2147483647 h 234"/>
              <a:gd name="T34" fmla="*/ 2147483647 w 648"/>
              <a:gd name="T35" fmla="*/ 2147483647 h 234"/>
              <a:gd name="T36" fmla="*/ 2147483647 w 648"/>
              <a:gd name="T37" fmla="*/ 2147483647 h 234"/>
              <a:gd name="T38" fmla="*/ 2147483647 w 648"/>
              <a:gd name="T39" fmla="*/ 2147483647 h 234"/>
              <a:gd name="T40" fmla="*/ 2147483647 w 648"/>
              <a:gd name="T41" fmla="*/ 2147483647 h 234"/>
              <a:gd name="T42" fmla="*/ 2147483647 w 648"/>
              <a:gd name="T43" fmla="*/ 2147483647 h 234"/>
              <a:gd name="T44" fmla="*/ 2147483647 w 648"/>
              <a:gd name="T45" fmla="*/ 2147483647 h 234"/>
              <a:gd name="T46" fmla="*/ 2147483647 w 648"/>
              <a:gd name="T47" fmla="*/ 2147483647 h 234"/>
              <a:gd name="T48" fmla="*/ 2147483647 w 648"/>
              <a:gd name="T49" fmla="*/ 2147483647 h 234"/>
              <a:gd name="T50" fmla="*/ 2147483647 w 648"/>
              <a:gd name="T51" fmla="*/ 2147483647 h 234"/>
              <a:gd name="T52" fmla="*/ 2147483647 w 648"/>
              <a:gd name="T53" fmla="*/ 2147483647 h 234"/>
              <a:gd name="T54" fmla="*/ 2147483647 w 648"/>
              <a:gd name="T55" fmla="*/ 2147483647 h 234"/>
              <a:gd name="T56" fmla="*/ 2147483647 w 648"/>
              <a:gd name="T57" fmla="*/ 2147483647 h 234"/>
              <a:gd name="T58" fmla="*/ 2147483647 w 648"/>
              <a:gd name="T59" fmla="*/ 2147483647 h 234"/>
              <a:gd name="T60" fmla="*/ 2147483647 w 648"/>
              <a:gd name="T61" fmla="*/ 2147483647 h 234"/>
              <a:gd name="T62" fmla="*/ 2147483647 w 648"/>
              <a:gd name="T63" fmla="*/ 2147483647 h 234"/>
              <a:gd name="T64" fmla="*/ 2147483647 w 648"/>
              <a:gd name="T65" fmla="*/ 2147483647 h 234"/>
              <a:gd name="T66" fmla="*/ 2147483647 w 648"/>
              <a:gd name="T67" fmla="*/ 2147483647 h 234"/>
              <a:gd name="T68" fmla="*/ 2147483647 w 648"/>
              <a:gd name="T69" fmla="*/ 2147483647 h 234"/>
              <a:gd name="T70" fmla="*/ 2147483647 w 648"/>
              <a:gd name="T71" fmla="*/ 2147483647 h 234"/>
              <a:gd name="T72" fmla="*/ 2147483647 w 648"/>
              <a:gd name="T73" fmla="*/ 2147483647 h 234"/>
              <a:gd name="T74" fmla="*/ 2147483647 w 648"/>
              <a:gd name="T75" fmla="*/ 2147483647 h 234"/>
              <a:gd name="T76" fmla="*/ 2147483647 w 648"/>
              <a:gd name="T77" fmla="*/ 2147483647 h 234"/>
              <a:gd name="T78" fmla="*/ 2147483647 w 648"/>
              <a:gd name="T79" fmla="*/ 2147483647 h 234"/>
              <a:gd name="T80" fmla="*/ 2147483647 w 648"/>
              <a:gd name="T81" fmla="*/ 2147483647 h 234"/>
              <a:gd name="T82" fmla="*/ 2147483647 w 648"/>
              <a:gd name="T83" fmla="*/ 2147483647 h 234"/>
              <a:gd name="T84" fmla="*/ 2147483647 w 648"/>
              <a:gd name="T85" fmla="*/ 2147483647 h 234"/>
              <a:gd name="T86" fmla="*/ 2147483647 w 648"/>
              <a:gd name="T87" fmla="*/ 2147483647 h 234"/>
              <a:gd name="T88" fmla="*/ 2147483647 w 648"/>
              <a:gd name="T89" fmla="*/ 2147483647 h 234"/>
              <a:gd name="T90" fmla="*/ 2147483647 w 648"/>
              <a:gd name="T91" fmla="*/ 2147483647 h 234"/>
              <a:gd name="T92" fmla="*/ 2147483647 w 648"/>
              <a:gd name="T93" fmla="*/ 2147483647 h 234"/>
              <a:gd name="T94" fmla="*/ 2147483647 w 648"/>
              <a:gd name="T95" fmla="*/ 2147483647 h 234"/>
              <a:gd name="T96" fmla="*/ 2147483647 w 648"/>
              <a:gd name="T97" fmla="*/ 2147483647 h 234"/>
              <a:gd name="T98" fmla="*/ 2147483647 w 648"/>
              <a:gd name="T99" fmla="*/ 2147483647 h 234"/>
              <a:gd name="T100" fmla="*/ 2147483647 w 648"/>
              <a:gd name="T101" fmla="*/ 2147483647 h 234"/>
              <a:gd name="T102" fmla="*/ 2147483647 w 648"/>
              <a:gd name="T103" fmla="*/ 2147483647 h 234"/>
              <a:gd name="T104" fmla="*/ 2147483647 w 648"/>
              <a:gd name="T105" fmla="*/ 2147483647 h 234"/>
              <a:gd name="T106" fmla="*/ 2147483647 w 648"/>
              <a:gd name="T107" fmla="*/ 2147483647 h 234"/>
              <a:gd name="T108" fmla="*/ 2147483647 w 648"/>
              <a:gd name="T109" fmla="*/ 2147483647 h 234"/>
              <a:gd name="T110" fmla="*/ 2147483647 w 648"/>
              <a:gd name="T111" fmla="*/ 2147483647 h 234"/>
              <a:gd name="T112" fmla="*/ 2147483647 w 648"/>
              <a:gd name="T113" fmla="*/ 2147483647 h 234"/>
              <a:gd name="T114" fmla="*/ 2147483647 w 648"/>
              <a:gd name="T115" fmla="*/ 2147483647 h 234"/>
              <a:gd name="T116" fmla="*/ 2147483647 w 648"/>
              <a:gd name="T117" fmla="*/ 2147483647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48" h="234">
                <a:moveTo>
                  <a:pt x="446" y="23"/>
                </a:moveTo>
                <a:lnTo>
                  <a:pt x="446" y="15"/>
                </a:lnTo>
                <a:lnTo>
                  <a:pt x="448" y="19"/>
                </a:lnTo>
                <a:lnTo>
                  <a:pt x="446" y="23"/>
                </a:lnTo>
                <a:close/>
                <a:moveTo>
                  <a:pt x="181" y="25"/>
                </a:moveTo>
                <a:lnTo>
                  <a:pt x="180" y="22"/>
                </a:lnTo>
                <a:lnTo>
                  <a:pt x="184" y="20"/>
                </a:lnTo>
                <a:lnTo>
                  <a:pt x="186" y="23"/>
                </a:lnTo>
                <a:lnTo>
                  <a:pt x="185" y="27"/>
                </a:lnTo>
                <a:lnTo>
                  <a:pt x="182" y="27"/>
                </a:lnTo>
                <a:lnTo>
                  <a:pt x="183" y="26"/>
                </a:lnTo>
                <a:lnTo>
                  <a:pt x="181" y="25"/>
                </a:lnTo>
                <a:close/>
                <a:moveTo>
                  <a:pt x="17" y="45"/>
                </a:moveTo>
                <a:lnTo>
                  <a:pt x="6" y="39"/>
                </a:lnTo>
                <a:lnTo>
                  <a:pt x="9" y="38"/>
                </a:lnTo>
                <a:lnTo>
                  <a:pt x="17" y="45"/>
                </a:lnTo>
                <a:close/>
                <a:moveTo>
                  <a:pt x="467" y="51"/>
                </a:moveTo>
                <a:lnTo>
                  <a:pt x="467" y="46"/>
                </a:lnTo>
                <a:lnTo>
                  <a:pt x="471" y="42"/>
                </a:lnTo>
                <a:lnTo>
                  <a:pt x="472" y="48"/>
                </a:lnTo>
                <a:lnTo>
                  <a:pt x="467" y="51"/>
                </a:lnTo>
                <a:close/>
                <a:moveTo>
                  <a:pt x="462" y="85"/>
                </a:moveTo>
                <a:lnTo>
                  <a:pt x="459" y="82"/>
                </a:lnTo>
                <a:lnTo>
                  <a:pt x="457" y="71"/>
                </a:lnTo>
                <a:lnTo>
                  <a:pt x="458" y="67"/>
                </a:lnTo>
                <a:lnTo>
                  <a:pt x="455" y="62"/>
                </a:lnTo>
                <a:lnTo>
                  <a:pt x="459" y="53"/>
                </a:lnTo>
                <a:lnTo>
                  <a:pt x="465" y="48"/>
                </a:lnTo>
                <a:lnTo>
                  <a:pt x="462" y="52"/>
                </a:lnTo>
                <a:lnTo>
                  <a:pt x="464" y="55"/>
                </a:lnTo>
                <a:lnTo>
                  <a:pt x="463" y="60"/>
                </a:lnTo>
                <a:lnTo>
                  <a:pt x="458" y="66"/>
                </a:lnTo>
                <a:lnTo>
                  <a:pt x="462" y="67"/>
                </a:lnTo>
                <a:lnTo>
                  <a:pt x="466" y="63"/>
                </a:lnTo>
                <a:lnTo>
                  <a:pt x="466" y="60"/>
                </a:lnTo>
                <a:lnTo>
                  <a:pt x="474" y="57"/>
                </a:lnTo>
                <a:lnTo>
                  <a:pt x="473" y="63"/>
                </a:lnTo>
                <a:lnTo>
                  <a:pt x="466" y="68"/>
                </a:lnTo>
                <a:lnTo>
                  <a:pt x="473" y="71"/>
                </a:lnTo>
                <a:lnTo>
                  <a:pt x="473" y="74"/>
                </a:lnTo>
                <a:lnTo>
                  <a:pt x="477" y="76"/>
                </a:lnTo>
                <a:lnTo>
                  <a:pt x="462" y="72"/>
                </a:lnTo>
                <a:lnTo>
                  <a:pt x="462" y="79"/>
                </a:lnTo>
                <a:lnTo>
                  <a:pt x="469" y="91"/>
                </a:lnTo>
                <a:lnTo>
                  <a:pt x="464" y="89"/>
                </a:lnTo>
                <a:lnTo>
                  <a:pt x="462" y="85"/>
                </a:lnTo>
                <a:close/>
                <a:moveTo>
                  <a:pt x="92" y="52"/>
                </a:moveTo>
                <a:lnTo>
                  <a:pt x="90" y="55"/>
                </a:lnTo>
                <a:lnTo>
                  <a:pt x="87" y="52"/>
                </a:lnTo>
                <a:lnTo>
                  <a:pt x="90" y="49"/>
                </a:lnTo>
                <a:lnTo>
                  <a:pt x="92" y="52"/>
                </a:lnTo>
                <a:close/>
                <a:moveTo>
                  <a:pt x="102" y="59"/>
                </a:moveTo>
                <a:lnTo>
                  <a:pt x="102" y="61"/>
                </a:lnTo>
                <a:lnTo>
                  <a:pt x="95" y="56"/>
                </a:lnTo>
                <a:lnTo>
                  <a:pt x="102" y="59"/>
                </a:lnTo>
                <a:close/>
                <a:moveTo>
                  <a:pt x="36" y="71"/>
                </a:moveTo>
                <a:lnTo>
                  <a:pt x="26" y="59"/>
                </a:lnTo>
                <a:lnTo>
                  <a:pt x="31" y="58"/>
                </a:lnTo>
                <a:lnTo>
                  <a:pt x="37" y="64"/>
                </a:lnTo>
                <a:lnTo>
                  <a:pt x="36" y="71"/>
                </a:lnTo>
                <a:close/>
                <a:moveTo>
                  <a:pt x="102" y="62"/>
                </a:moveTo>
                <a:lnTo>
                  <a:pt x="100" y="66"/>
                </a:lnTo>
                <a:lnTo>
                  <a:pt x="98" y="59"/>
                </a:lnTo>
                <a:lnTo>
                  <a:pt x="102" y="62"/>
                </a:lnTo>
                <a:close/>
                <a:moveTo>
                  <a:pt x="46" y="86"/>
                </a:moveTo>
                <a:lnTo>
                  <a:pt x="43" y="87"/>
                </a:lnTo>
                <a:lnTo>
                  <a:pt x="45" y="82"/>
                </a:lnTo>
                <a:lnTo>
                  <a:pt x="46" y="86"/>
                </a:lnTo>
                <a:close/>
                <a:moveTo>
                  <a:pt x="453" y="83"/>
                </a:moveTo>
                <a:lnTo>
                  <a:pt x="453" y="86"/>
                </a:lnTo>
                <a:lnTo>
                  <a:pt x="451" y="86"/>
                </a:lnTo>
                <a:lnTo>
                  <a:pt x="451" y="83"/>
                </a:lnTo>
                <a:lnTo>
                  <a:pt x="453" y="83"/>
                </a:lnTo>
                <a:close/>
                <a:moveTo>
                  <a:pt x="457" y="83"/>
                </a:moveTo>
                <a:lnTo>
                  <a:pt x="459" y="86"/>
                </a:lnTo>
                <a:lnTo>
                  <a:pt x="459" y="89"/>
                </a:lnTo>
                <a:lnTo>
                  <a:pt x="462" y="90"/>
                </a:lnTo>
                <a:lnTo>
                  <a:pt x="461" y="91"/>
                </a:lnTo>
                <a:lnTo>
                  <a:pt x="456" y="90"/>
                </a:lnTo>
                <a:lnTo>
                  <a:pt x="454" y="86"/>
                </a:lnTo>
                <a:lnTo>
                  <a:pt x="454" y="84"/>
                </a:lnTo>
                <a:lnTo>
                  <a:pt x="457" y="83"/>
                </a:lnTo>
                <a:close/>
                <a:moveTo>
                  <a:pt x="569" y="89"/>
                </a:moveTo>
                <a:lnTo>
                  <a:pt x="575" y="89"/>
                </a:lnTo>
                <a:lnTo>
                  <a:pt x="582" y="95"/>
                </a:lnTo>
                <a:lnTo>
                  <a:pt x="575" y="95"/>
                </a:lnTo>
                <a:lnTo>
                  <a:pt x="573" y="91"/>
                </a:lnTo>
                <a:lnTo>
                  <a:pt x="569" y="90"/>
                </a:lnTo>
                <a:lnTo>
                  <a:pt x="569" y="89"/>
                </a:lnTo>
                <a:close/>
                <a:moveTo>
                  <a:pt x="57" y="104"/>
                </a:moveTo>
                <a:lnTo>
                  <a:pt x="56" y="102"/>
                </a:lnTo>
                <a:lnTo>
                  <a:pt x="54" y="104"/>
                </a:lnTo>
                <a:lnTo>
                  <a:pt x="51" y="102"/>
                </a:lnTo>
                <a:lnTo>
                  <a:pt x="47" y="96"/>
                </a:lnTo>
                <a:lnTo>
                  <a:pt x="48" y="93"/>
                </a:lnTo>
                <a:lnTo>
                  <a:pt x="52" y="93"/>
                </a:lnTo>
                <a:lnTo>
                  <a:pt x="57" y="104"/>
                </a:lnTo>
                <a:close/>
                <a:moveTo>
                  <a:pt x="205" y="94"/>
                </a:moveTo>
                <a:lnTo>
                  <a:pt x="205" y="95"/>
                </a:lnTo>
                <a:lnTo>
                  <a:pt x="200" y="97"/>
                </a:lnTo>
                <a:lnTo>
                  <a:pt x="201" y="93"/>
                </a:lnTo>
                <a:lnTo>
                  <a:pt x="205" y="94"/>
                </a:lnTo>
                <a:close/>
                <a:moveTo>
                  <a:pt x="401" y="97"/>
                </a:moveTo>
                <a:lnTo>
                  <a:pt x="395" y="102"/>
                </a:lnTo>
                <a:lnTo>
                  <a:pt x="394" y="98"/>
                </a:lnTo>
                <a:lnTo>
                  <a:pt x="391" y="101"/>
                </a:lnTo>
                <a:lnTo>
                  <a:pt x="390" y="99"/>
                </a:lnTo>
                <a:lnTo>
                  <a:pt x="391" y="95"/>
                </a:lnTo>
                <a:lnTo>
                  <a:pt x="395" y="95"/>
                </a:lnTo>
                <a:lnTo>
                  <a:pt x="396" y="99"/>
                </a:lnTo>
                <a:lnTo>
                  <a:pt x="398" y="96"/>
                </a:lnTo>
                <a:lnTo>
                  <a:pt x="401" y="97"/>
                </a:lnTo>
                <a:close/>
                <a:moveTo>
                  <a:pt x="456" y="99"/>
                </a:moveTo>
                <a:lnTo>
                  <a:pt x="459" y="98"/>
                </a:lnTo>
                <a:lnTo>
                  <a:pt x="466" y="102"/>
                </a:lnTo>
                <a:lnTo>
                  <a:pt x="457" y="104"/>
                </a:lnTo>
                <a:lnTo>
                  <a:pt x="455" y="102"/>
                </a:lnTo>
                <a:lnTo>
                  <a:pt x="456" y="99"/>
                </a:lnTo>
                <a:close/>
                <a:moveTo>
                  <a:pt x="154" y="119"/>
                </a:moveTo>
                <a:lnTo>
                  <a:pt x="151" y="117"/>
                </a:lnTo>
                <a:lnTo>
                  <a:pt x="149" y="109"/>
                </a:lnTo>
                <a:lnTo>
                  <a:pt x="140" y="108"/>
                </a:lnTo>
                <a:lnTo>
                  <a:pt x="144" y="101"/>
                </a:lnTo>
                <a:lnTo>
                  <a:pt x="147" y="101"/>
                </a:lnTo>
                <a:lnTo>
                  <a:pt x="149" y="104"/>
                </a:lnTo>
                <a:lnTo>
                  <a:pt x="148" y="101"/>
                </a:lnTo>
                <a:lnTo>
                  <a:pt x="152" y="101"/>
                </a:lnTo>
                <a:lnTo>
                  <a:pt x="156" y="112"/>
                </a:lnTo>
                <a:lnTo>
                  <a:pt x="163" y="116"/>
                </a:lnTo>
                <a:lnTo>
                  <a:pt x="160" y="120"/>
                </a:lnTo>
                <a:lnTo>
                  <a:pt x="162" y="123"/>
                </a:lnTo>
                <a:lnTo>
                  <a:pt x="154" y="119"/>
                </a:lnTo>
                <a:close/>
                <a:moveTo>
                  <a:pt x="570" y="101"/>
                </a:moveTo>
                <a:lnTo>
                  <a:pt x="590" y="104"/>
                </a:lnTo>
                <a:lnTo>
                  <a:pt x="580" y="105"/>
                </a:lnTo>
                <a:lnTo>
                  <a:pt x="570" y="101"/>
                </a:lnTo>
                <a:close/>
                <a:moveTo>
                  <a:pt x="413" y="102"/>
                </a:moveTo>
                <a:lnTo>
                  <a:pt x="425" y="104"/>
                </a:lnTo>
                <a:lnTo>
                  <a:pt x="425" y="105"/>
                </a:lnTo>
                <a:lnTo>
                  <a:pt x="413" y="108"/>
                </a:lnTo>
                <a:lnTo>
                  <a:pt x="413" y="102"/>
                </a:lnTo>
                <a:close/>
                <a:moveTo>
                  <a:pt x="497" y="102"/>
                </a:moveTo>
                <a:lnTo>
                  <a:pt x="497" y="107"/>
                </a:lnTo>
                <a:lnTo>
                  <a:pt x="493" y="108"/>
                </a:lnTo>
                <a:lnTo>
                  <a:pt x="488" y="105"/>
                </a:lnTo>
                <a:lnTo>
                  <a:pt x="497" y="102"/>
                </a:lnTo>
                <a:close/>
                <a:moveTo>
                  <a:pt x="427" y="104"/>
                </a:moveTo>
                <a:lnTo>
                  <a:pt x="440" y="105"/>
                </a:lnTo>
                <a:lnTo>
                  <a:pt x="428" y="106"/>
                </a:lnTo>
                <a:lnTo>
                  <a:pt x="427" y="104"/>
                </a:lnTo>
                <a:close/>
                <a:moveTo>
                  <a:pt x="435" y="107"/>
                </a:moveTo>
                <a:lnTo>
                  <a:pt x="436" y="114"/>
                </a:lnTo>
                <a:lnTo>
                  <a:pt x="433" y="108"/>
                </a:lnTo>
                <a:lnTo>
                  <a:pt x="435" y="107"/>
                </a:lnTo>
                <a:close/>
                <a:moveTo>
                  <a:pt x="65" y="112"/>
                </a:moveTo>
                <a:lnTo>
                  <a:pt x="61" y="110"/>
                </a:lnTo>
                <a:lnTo>
                  <a:pt x="61" y="108"/>
                </a:lnTo>
                <a:lnTo>
                  <a:pt x="65" y="112"/>
                </a:lnTo>
                <a:close/>
                <a:moveTo>
                  <a:pt x="70" y="118"/>
                </a:moveTo>
                <a:lnTo>
                  <a:pt x="67" y="119"/>
                </a:lnTo>
                <a:lnTo>
                  <a:pt x="67" y="114"/>
                </a:lnTo>
                <a:lnTo>
                  <a:pt x="70" y="118"/>
                </a:lnTo>
                <a:close/>
                <a:moveTo>
                  <a:pt x="175" y="118"/>
                </a:moveTo>
                <a:lnTo>
                  <a:pt x="175" y="115"/>
                </a:lnTo>
                <a:lnTo>
                  <a:pt x="178" y="114"/>
                </a:lnTo>
                <a:lnTo>
                  <a:pt x="185" y="119"/>
                </a:lnTo>
                <a:lnTo>
                  <a:pt x="181" y="124"/>
                </a:lnTo>
                <a:lnTo>
                  <a:pt x="178" y="122"/>
                </a:lnTo>
                <a:lnTo>
                  <a:pt x="175" y="124"/>
                </a:lnTo>
                <a:lnTo>
                  <a:pt x="175" y="118"/>
                </a:lnTo>
                <a:close/>
                <a:moveTo>
                  <a:pt x="462" y="129"/>
                </a:moveTo>
                <a:lnTo>
                  <a:pt x="462" y="124"/>
                </a:lnTo>
                <a:lnTo>
                  <a:pt x="466" y="119"/>
                </a:lnTo>
                <a:lnTo>
                  <a:pt x="480" y="121"/>
                </a:lnTo>
                <a:lnTo>
                  <a:pt x="485" y="118"/>
                </a:lnTo>
                <a:lnTo>
                  <a:pt x="497" y="121"/>
                </a:lnTo>
                <a:lnTo>
                  <a:pt x="504" y="129"/>
                </a:lnTo>
                <a:lnTo>
                  <a:pt x="504" y="133"/>
                </a:lnTo>
                <a:lnTo>
                  <a:pt x="490" y="126"/>
                </a:lnTo>
                <a:lnTo>
                  <a:pt x="485" y="125"/>
                </a:lnTo>
                <a:lnTo>
                  <a:pt x="485" y="128"/>
                </a:lnTo>
                <a:lnTo>
                  <a:pt x="477" y="126"/>
                </a:lnTo>
                <a:lnTo>
                  <a:pt x="476" y="124"/>
                </a:lnTo>
                <a:lnTo>
                  <a:pt x="470" y="128"/>
                </a:lnTo>
                <a:lnTo>
                  <a:pt x="466" y="122"/>
                </a:lnTo>
                <a:lnTo>
                  <a:pt x="462" y="129"/>
                </a:lnTo>
                <a:close/>
                <a:moveTo>
                  <a:pt x="73" y="126"/>
                </a:moveTo>
                <a:lnTo>
                  <a:pt x="70" y="118"/>
                </a:lnTo>
                <a:lnTo>
                  <a:pt x="73" y="121"/>
                </a:lnTo>
                <a:lnTo>
                  <a:pt x="73" y="126"/>
                </a:lnTo>
                <a:close/>
                <a:moveTo>
                  <a:pt x="437" y="123"/>
                </a:moveTo>
                <a:lnTo>
                  <a:pt x="450" y="123"/>
                </a:lnTo>
                <a:lnTo>
                  <a:pt x="451" y="127"/>
                </a:lnTo>
                <a:lnTo>
                  <a:pt x="453" y="127"/>
                </a:lnTo>
                <a:lnTo>
                  <a:pt x="452" y="130"/>
                </a:lnTo>
                <a:lnTo>
                  <a:pt x="445" y="133"/>
                </a:lnTo>
                <a:lnTo>
                  <a:pt x="443" y="132"/>
                </a:lnTo>
                <a:lnTo>
                  <a:pt x="436" y="127"/>
                </a:lnTo>
                <a:lnTo>
                  <a:pt x="437" y="123"/>
                </a:lnTo>
                <a:close/>
                <a:moveTo>
                  <a:pt x="297" y="125"/>
                </a:moveTo>
                <a:lnTo>
                  <a:pt x="298" y="134"/>
                </a:lnTo>
                <a:lnTo>
                  <a:pt x="295" y="136"/>
                </a:lnTo>
                <a:lnTo>
                  <a:pt x="293" y="130"/>
                </a:lnTo>
                <a:lnTo>
                  <a:pt x="297" y="125"/>
                </a:lnTo>
                <a:close/>
                <a:moveTo>
                  <a:pt x="464" y="129"/>
                </a:moveTo>
                <a:lnTo>
                  <a:pt x="469" y="129"/>
                </a:lnTo>
                <a:lnTo>
                  <a:pt x="465" y="132"/>
                </a:lnTo>
                <a:lnTo>
                  <a:pt x="466" y="130"/>
                </a:lnTo>
                <a:lnTo>
                  <a:pt x="462" y="132"/>
                </a:lnTo>
                <a:lnTo>
                  <a:pt x="464" y="129"/>
                </a:lnTo>
                <a:close/>
                <a:moveTo>
                  <a:pt x="100" y="157"/>
                </a:moveTo>
                <a:lnTo>
                  <a:pt x="96" y="154"/>
                </a:lnTo>
                <a:lnTo>
                  <a:pt x="100" y="155"/>
                </a:lnTo>
                <a:lnTo>
                  <a:pt x="100" y="157"/>
                </a:lnTo>
                <a:close/>
                <a:moveTo>
                  <a:pt x="192" y="175"/>
                </a:moveTo>
                <a:lnTo>
                  <a:pt x="214" y="177"/>
                </a:lnTo>
                <a:lnTo>
                  <a:pt x="219" y="170"/>
                </a:lnTo>
                <a:lnTo>
                  <a:pt x="221" y="169"/>
                </a:lnTo>
                <a:lnTo>
                  <a:pt x="225" y="173"/>
                </a:lnTo>
                <a:lnTo>
                  <a:pt x="230" y="173"/>
                </a:lnTo>
                <a:lnTo>
                  <a:pt x="238" y="177"/>
                </a:lnTo>
                <a:lnTo>
                  <a:pt x="245" y="177"/>
                </a:lnTo>
                <a:lnTo>
                  <a:pt x="246" y="181"/>
                </a:lnTo>
                <a:lnTo>
                  <a:pt x="249" y="181"/>
                </a:lnTo>
                <a:lnTo>
                  <a:pt x="249" y="186"/>
                </a:lnTo>
                <a:lnTo>
                  <a:pt x="255" y="189"/>
                </a:lnTo>
                <a:lnTo>
                  <a:pt x="266" y="186"/>
                </a:lnTo>
                <a:lnTo>
                  <a:pt x="272" y="189"/>
                </a:lnTo>
                <a:lnTo>
                  <a:pt x="270" y="198"/>
                </a:lnTo>
                <a:lnTo>
                  <a:pt x="274" y="203"/>
                </a:lnTo>
                <a:lnTo>
                  <a:pt x="254" y="196"/>
                </a:lnTo>
                <a:lnTo>
                  <a:pt x="246" y="198"/>
                </a:lnTo>
                <a:lnTo>
                  <a:pt x="234" y="196"/>
                </a:lnTo>
                <a:lnTo>
                  <a:pt x="232" y="197"/>
                </a:lnTo>
                <a:lnTo>
                  <a:pt x="198" y="188"/>
                </a:lnTo>
                <a:lnTo>
                  <a:pt x="183" y="189"/>
                </a:lnTo>
                <a:lnTo>
                  <a:pt x="172" y="185"/>
                </a:lnTo>
                <a:lnTo>
                  <a:pt x="158" y="183"/>
                </a:lnTo>
                <a:lnTo>
                  <a:pt x="159" y="177"/>
                </a:lnTo>
                <a:lnTo>
                  <a:pt x="141" y="174"/>
                </a:lnTo>
                <a:lnTo>
                  <a:pt x="145" y="175"/>
                </a:lnTo>
                <a:lnTo>
                  <a:pt x="152" y="162"/>
                </a:lnTo>
                <a:lnTo>
                  <a:pt x="165" y="165"/>
                </a:lnTo>
                <a:lnTo>
                  <a:pt x="167" y="162"/>
                </a:lnTo>
                <a:lnTo>
                  <a:pt x="171" y="163"/>
                </a:lnTo>
                <a:lnTo>
                  <a:pt x="175" y="167"/>
                </a:lnTo>
                <a:lnTo>
                  <a:pt x="185" y="167"/>
                </a:lnTo>
                <a:lnTo>
                  <a:pt x="192" y="175"/>
                </a:lnTo>
                <a:close/>
                <a:moveTo>
                  <a:pt x="284" y="176"/>
                </a:moveTo>
                <a:lnTo>
                  <a:pt x="288" y="177"/>
                </a:lnTo>
                <a:lnTo>
                  <a:pt x="284" y="178"/>
                </a:lnTo>
                <a:lnTo>
                  <a:pt x="284" y="176"/>
                </a:lnTo>
                <a:close/>
                <a:moveTo>
                  <a:pt x="250" y="176"/>
                </a:moveTo>
                <a:lnTo>
                  <a:pt x="267" y="177"/>
                </a:lnTo>
                <a:lnTo>
                  <a:pt x="254" y="181"/>
                </a:lnTo>
                <a:lnTo>
                  <a:pt x="247" y="180"/>
                </a:lnTo>
                <a:lnTo>
                  <a:pt x="250" y="176"/>
                </a:lnTo>
                <a:close/>
                <a:moveTo>
                  <a:pt x="515" y="180"/>
                </a:moveTo>
                <a:lnTo>
                  <a:pt x="515" y="186"/>
                </a:lnTo>
                <a:lnTo>
                  <a:pt x="511" y="192"/>
                </a:lnTo>
                <a:lnTo>
                  <a:pt x="508" y="192"/>
                </a:lnTo>
                <a:lnTo>
                  <a:pt x="509" y="185"/>
                </a:lnTo>
                <a:lnTo>
                  <a:pt x="515" y="180"/>
                </a:lnTo>
                <a:close/>
                <a:moveTo>
                  <a:pt x="613" y="183"/>
                </a:moveTo>
                <a:lnTo>
                  <a:pt x="617" y="183"/>
                </a:lnTo>
                <a:lnTo>
                  <a:pt x="620" y="186"/>
                </a:lnTo>
                <a:lnTo>
                  <a:pt x="617" y="193"/>
                </a:lnTo>
                <a:lnTo>
                  <a:pt x="610" y="198"/>
                </a:lnTo>
                <a:lnTo>
                  <a:pt x="600" y="198"/>
                </a:lnTo>
                <a:lnTo>
                  <a:pt x="606" y="186"/>
                </a:lnTo>
                <a:lnTo>
                  <a:pt x="613" y="183"/>
                </a:lnTo>
                <a:close/>
                <a:moveTo>
                  <a:pt x="435" y="187"/>
                </a:moveTo>
                <a:lnTo>
                  <a:pt x="444" y="186"/>
                </a:lnTo>
                <a:lnTo>
                  <a:pt x="447" y="188"/>
                </a:lnTo>
                <a:lnTo>
                  <a:pt x="432" y="192"/>
                </a:lnTo>
                <a:lnTo>
                  <a:pt x="435" y="187"/>
                </a:lnTo>
                <a:close/>
                <a:moveTo>
                  <a:pt x="486" y="189"/>
                </a:moveTo>
                <a:lnTo>
                  <a:pt x="490" y="189"/>
                </a:lnTo>
                <a:lnTo>
                  <a:pt x="489" y="193"/>
                </a:lnTo>
                <a:lnTo>
                  <a:pt x="486" y="189"/>
                </a:lnTo>
                <a:close/>
                <a:moveTo>
                  <a:pt x="272" y="193"/>
                </a:moveTo>
                <a:lnTo>
                  <a:pt x="279" y="195"/>
                </a:lnTo>
                <a:lnTo>
                  <a:pt x="282" y="193"/>
                </a:lnTo>
                <a:lnTo>
                  <a:pt x="289" y="197"/>
                </a:lnTo>
                <a:lnTo>
                  <a:pt x="281" y="204"/>
                </a:lnTo>
                <a:lnTo>
                  <a:pt x="282" y="201"/>
                </a:lnTo>
                <a:lnTo>
                  <a:pt x="274" y="197"/>
                </a:lnTo>
                <a:lnTo>
                  <a:pt x="272" y="193"/>
                </a:lnTo>
                <a:close/>
                <a:moveTo>
                  <a:pt x="390" y="200"/>
                </a:moveTo>
                <a:lnTo>
                  <a:pt x="365" y="205"/>
                </a:lnTo>
                <a:lnTo>
                  <a:pt x="358" y="203"/>
                </a:lnTo>
                <a:lnTo>
                  <a:pt x="349" y="204"/>
                </a:lnTo>
                <a:lnTo>
                  <a:pt x="348" y="202"/>
                </a:lnTo>
                <a:lnTo>
                  <a:pt x="349" y="199"/>
                </a:lnTo>
                <a:lnTo>
                  <a:pt x="357" y="196"/>
                </a:lnTo>
                <a:lnTo>
                  <a:pt x="372" y="200"/>
                </a:lnTo>
                <a:lnTo>
                  <a:pt x="379" y="198"/>
                </a:lnTo>
                <a:lnTo>
                  <a:pt x="383" y="201"/>
                </a:lnTo>
                <a:lnTo>
                  <a:pt x="391" y="196"/>
                </a:lnTo>
                <a:lnTo>
                  <a:pt x="389" y="195"/>
                </a:lnTo>
                <a:lnTo>
                  <a:pt x="391" y="193"/>
                </a:lnTo>
                <a:lnTo>
                  <a:pt x="393" y="196"/>
                </a:lnTo>
                <a:lnTo>
                  <a:pt x="390" y="198"/>
                </a:lnTo>
                <a:lnTo>
                  <a:pt x="390" y="200"/>
                </a:lnTo>
                <a:close/>
                <a:moveTo>
                  <a:pt x="322" y="203"/>
                </a:moveTo>
                <a:lnTo>
                  <a:pt x="326" y="201"/>
                </a:lnTo>
                <a:lnTo>
                  <a:pt x="318" y="195"/>
                </a:lnTo>
                <a:lnTo>
                  <a:pt x="321" y="193"/>
                </a:lnTo>
                <a:lnTo>
                  <a:pt x="326" y="197"/>
                </a:lnTo>
                <a:lnTo>
                  <a:pt x="331" y="196"/>
                </a:lnTo>
                <a:lnTo>
                  <a:pt x="331" y="200"/>
                </a:lnTo>
                <a:lnTo>
                  <a:pt x="333" y="196"/>
                </a:lnTo>
                <a:lnTo>
                  <a:pt x="336" y="196"/>
                </a:lnTo>
                <a:lnTo>
                  <a:pt x="338" y="203"/>
                </a:lnTo>
                <a:lnTo>
                  <a:pt x="333" y="202"/>
                </a:lnTo>
                <a:lnTo>
                  <a:pt x="336" y="204"/>
                </a:lnTo>
                <a:lnTo>
                  <a:pt x="329" y="204"/>
                </a:lnTo>
                <a:lnTo>
                  <a:pt x="327" y="200"/>
                </a:lnTo>
                <a:lnTo>
                  <a:pt x="325" y="204"/>
                </a:lnTo>
                <a:lnTo>
                  <a:pt x="314" y="207"/>
                </a:lnTo>
                <a:lnTo>
                  <a:pt x="308" y="208"/>
                </a:lnTo>
                <a:lnTo>
                  <a:pt x="304" y="206"/>
                </a:lnTo>
                <a:lnTo>
                  <a:pt x="305" y="200"/>
                </a:lnTo>
                <a:lnTo>
                  <a:pt x="310" y="197"/>
                </a:lnTo>
                <a:lnTo>
                  <a:pt x="316" y="198"/>
                </a:lnTo>
                <a:lnTo>
                  <a:pt x="322" y="203"/>
                </a:lnTo>
                <a:close/>
                <a:moveTo>
                  <a:pt x="503" y="197"/>
                </a:moveTo>
                <a:lnTo>
                  <a:pt x="506" y="193"/>
                </a:lnTo>
                <a:lnTo>
                  <a:pt x="508" y="194"/>
                </a:lnTo>
                <a:lnTo>
                  <a:pt x="503" y="197"/>
                </a:lnTo>
                <a:close/>
                <a:moveTo>
                  <a:pt x="460" y="193"/>
                </a:moveTo>
                <a:lnTo>
                  <a:pt x="465" y="195"/>
                </a:lnTo>
                <a:lnTo>
                  <a:pt x="464" y="196"/>
                </a:lnTo>
                <a:lnTo>
                  <a:pt x="460" y="193"/>
                </a:lnTo>
                <a:close/>
                <a:moveTo>
                  <a:pt x="414" y="194"/>
                </a:moveTo>
                <a:lnTo>
                  <a:pt x="422" y="194"/>
                </a:lnTo>
                <a:lnTo>
                  <a:pt x="423" y="196"/>
                </a:lnTo>
                <a:lnTo>
                  <a:pt x="412" y="199"/>
                </a:lnTo>
                <a:lnTo>
                  <a:pt x="414" y="194"/>
                </a:lnTo>
                <a:close/>
                <a:moveTo>
                  <a:pt x="315" y="197"/>
                </a:moveTo>
                <a:lnTo>
                  <a:pt x="315" y="195"/>
                </a:lnTo>
                <a:lnTo>
                  <a:pt x="317" y="194"/>
                </a:lnTo>
                <a:lnTo>
                  <a:pt x="315" y="197"/>
                </a:lnTo>
                <a:close/>
                <a:moveTo>
                  <a:pt x="617" y="195"/>
                </a:moveTo>
                <a:lnTo>
                  <a:pt x="618" y="197"/>
                </a:lnTo>
                <a:lnTo>
                  <a:pt x="613" y="197"/>
                </a:lnTo>
                <a:lnTo>
                  <a:pt x="617" y="195"/>
                </a:lnTo>
                <a:close/>
                <a:moveTo>
                  <a:pt x="398" y="200"/>
                </a:moveTo>
                <a:lnTo>
                  <a:pt x="396" y="200"/>
                </a:lnTo>
                <a:lnTo>
                  <a:pt x="399" y="197"/>
                </a:lnTo>
                <a:lnTo>
                  <a:pt x="398" y="196"/>
                </a:lnTo>
                <a:lnTo>
                  <a:pt x="401" y="197"/>
                </a:lnTo>
                <a:lnTo>
                  <a:pt x="404" y="195"/>
                </a:lnTo>
                <a:lnTo>
                  <a:pt x="406" y="195"/>
                </a:lnTo>
                <a:lnTo>
                  <a:pt x="398" y="200"/>
                </a:lnTo>
                <a:close/>
                <a:moveTo>
                  <a:pt x="406" y="197"/>
                </a:moveTo>
                <a:lnTo>
                  <a:pt x="411" y="195"/>
                </a:lnTo>
                <a:lnTo>
                  <a:pt x="409" y="200"/>
                </a:lnTo>
                <a:lnTo>
                  <a:pt x="406" y="199"/>
                </a:lnTo>
                <a:lnTo>
                  <a:pt x="406" y="197"/>
                </a:lnTo>
                <a:close/>
                <a:moveTo>
                  <a:pt x="299" y="195"/>
                </a:moveTo>
                <a:lnTo>
                  <a:pt x="304" y="197"/>
                </a:lnTo>
                <a:lnTo>
                  <a:pt x="302" y="205"/>
                </a:lnTo>
                <a:lnTo>
                  <a:pt x="292" y="204"/>
                </a:lnTo>
                <a:lnTo>
                  <a:pt x="295" y="202"/>
                </a:lnTo>
                <a:lnTo>
                  <a:pt x="295" y="197"/>
                </a:lnTo>
                <a:lnTo>
                  <a:pt x="299" y="195"/>
                </a:lnTo>
                <a:close/>
                <a:moveTo>
                  <a:pt x="394" y="196"/>
                </a:moveTo>
                <a:lnTo>
                  <a:pt x="398" y="196"/>
                </a:lnTo>
                <a:lnTo>
                  <a:pt x="394" y="198"/>
                </a:lnTo>
                <a:lnTo>
                  <a:pt x="394" y="196"/>
                </a:lnTo>
                <a:close/>
                <a:moveTo>
                  <a:pt x="413" y="209"/>
                </a:moveTo>
                <a:lnTo>
                  <a:pt x="420" y="205"/>
                </a:lnTo>
                <a:lnTo>
                  <a:pt x="423" y="207"/>
                </a:lnTo>
                <a:lnTo>
                  <a:pt x="421" y="210"/>
                </a:lnTo>
                <a:lnTo>
                  <a:pt x="423" y="212"/>
                </a:lnTo>
                <a:lnTo>
                  <a:pt x="413" y="223"/>
                </a:lnTo>
                <a:lnTo>
                  <a:pt x="401" y="226"/>
                </a:lnTo>
                <a:lnTo>
                  <a:pt x="399" y="224"/>
                </a:lnTo>
                <a:lnTo>
                  <a:pt x="403" y="222"/>
                </a:lnTo>
                <a:lnTo>
                  <a:pt x="401" y="221"/>
                </a:lnTo>
                <a:lnTo>
                  <a:pt x="402" y="215"/>
                </a:lnTo>
                <a:lnTo>
                  <a:pt x="408" y="211"/>
                </a:lnTo>
                <a:lnTo>
                  <a:pt x="412" y="213"/>
                </a:lnTo>
                <a:lnTo>
                  <a:pt x="413" y="209"/>
                </a:lnTo>
                <a:close/>
                <a:moveTo>
                  <a:pt x="339" y="217"/>
                </a:moveTo>
                <a:lnTo>
                  <a:pt x="335" y="214"/>
                </a:lnTo>
                <a:lnTo>
                  <a:pt x="337" y="212"/>
                </a:lnTo>
                <a:lnTo>
                  <a:pt x="349" y="210"/>
                </a:lnTo>
                <a:lnTo>
                  <a:pt x="362" y="222"/>
                </a:lnTo>
                <a:lnTo>
                  <a:pt x="359" y="224"/>
                </a:lnTo>
                <a:lnTo>
                  <a:pt x="353" y="224"/>
                </a:lnTo>
                <a:lnTo>
                  <a:pt x="345" y="217"/>
                </a:lnTo>
                <a:lnTo>
                  <a:pt x="339" y="217"/>
                </a:lnTo>
                <a:close/>
                <a:moveTo>
                  <a:pt x="391" y="231"/>
                </a:moveTo>
                <a:lnTo>
                  <a:pt x="398" y="227"/>
                </a:lnTo>
                <a:lnTo>
                  <a:pt x="398" y="230"/>
                </a:lnTo>
                <a:lnTo>
                  <a:pt x="395" y="232"/>
                </a:lnTo>
                <a:lnTo>
                  <a:pt x="391" y="234"/>
                </a:lnTo>
                <a:lnTo>
                  <a:pt x="391" y="231"/>
                </a:lnTo>
                <a:close/>
                <a:moveTo>
                  <a:pt x="375" y="228"/>
                </a:moveTo>
                <a:lnTo>
                  <a:pt x="379" y="227"/>
                </a:lnTo>
                <a:lnTo>
                  <a:pt x="377" y="229"/>
                </a:lnTo>
                <a:lnTo>
                  <a:pt x="375" y="228"/>
                </a:lnTo>
                <a:close/>
                <a:moveTo>
                  <a:pt x="378" y="147"/>
                </a:moveTo>
                <a:lnTo>
                  <a:pt x="371" y="144"/>
                </a:lnTo>
                <a:lnTo>
                  <a:pt x="373" y="136"/>
                </a:lnTo>
                <a:lnTo>
                  <a:pt x="363" y="129"/>
                </a:lnTo>
                <a:lnTo>
                  <a:pt x="365" y="124"/>
                </a:lnTo>
                <a:lnTo>
                  <a:pt x="365" y="118"/>
                </a:lnTo>
                <a:lnTo>
                  <a:pt x="361" y="116"/>
                </a:lnTo>
                <a:lnTo>
                  <a:pt x="353" y="121"/>
                </a:lnTo>
                <a:lnTo>
                  <a:pt x="356" y="125"/>
                </a:lnTo>
                <a:lnTo>
                  <a:pt x="356" y="145"/>
                </a:lnTo>
                <a:lnTo>
                  <a:pt x="354" y="151"/>
                </a:lnTo>
                <a:lnTo>
                  <a:pt x="357" y="158"/>
                </a:lnTo>
                <a:lnTo>
                  <a:pt x="355" y="157"/>
                </a:lnTo>
                <a:lnTo>
                  <a:pt x="345" y="159"/>
                </a:lnTo>
                <a:lnTo>
                  <a:pt x="341" y="155"/>
                </a:lnTo>
                <a:lnTo>
                  <a:pt x="345" y="140"/>
                </a:lnTo>
                <a:lnTo>
                  <a:pt x="343" y="129"/>
                </a:lnTo>
                <a:lnTo>
                  <a:pt x="340" y="127"/>
                </a:lnTo>
                <a:lnTo>
                  <a:pt x="335" y="129"/>
                </a:lnTo>
                <a:lnTo>
                  <a:pt x="334" y="120"/>
                </a:lnTo>
                <a:lnTo>
                  <a:pt x="333" y="118"/>
                </a:lnTo>
                <a:lnTo>
                  <a:pt x="338" y="113"/>
                </a:lnTo>
                <a:lnTo>
                  <a:pt x="339" y="107"/>
                </a:lnTo>
                <a:lnTo>
                  <a:pt x="341" y="106"/>
                </a:lnTo>
                <a:lnTo>
                  <a:pt x="341" y="97"/>
                </a:lnTo>
                <a:lnTo>
                  <a:pt x="344" y="91"/>
                </a:lnTo>
                <a:lnTo>
                  <a:pt x="346" y="88"/>
                </a:lnTo>
                <a:lnTo>
                  <a:pt x="348" y="91"/>
                </a:lnTo>
                <a:lnTo>
                  <a:pt x="348" y="80"/>
                </a:lnTo>
                <a:lnTo>
                  <a:pt x="345" y="79"/>
                </a:lnTo>
                <a:lnTo>
                  <a:pt x="348" y="80"/>
                </a:lnTo>
                <a:lnTo>
                  <a:pt x="347" y="76"/>
                </a:lnTo>
                <a:lnTo>
                  <a:pt x="354" y="65"/>
                </a:lnTo>
                <a:lnTo>
                  <a:pt x="359" y="68"/>
                </a:lnTo>
                <a:lnTo>
                  <a:pt x="362" y="60"/>
                </a:lnTo>
                <a:lnTo>
                  <a:pt x="364" y="60"/>
                </a:lnTo>
                <a:lnTo>
                  <a:pt x="372" y="64"/>
                </a:lnTo>
                <a:lnTo>
                  <a:pt x="385" y="65"/>
                </a:lnTo>
                <a:lnTo>
                  <a:pt x="391" y="67"/>
                </a:lnTo>
                <a:lnTo>
                  <a:pt x="395" y="65"/>
                </a:lnTo>
                <a:lnTo>
                  <a:pt x="406" y="67"/>
                </a:lnTo>
                <a:lnTo>
                  <a:pt x="415" y="62"/>
                </a:lnTo>
                <a:lnTo>
                  <a:pt x="415" y="60"/>
                </a:lnTo>
                <a:lnTo>
                  <a:pt x="421" y="55"/>
                </a:lnTo>
                <a:lnTo>
                  <a:pt x="424" y="58"/>
                </a:lnTo>
                <a:lnTo>
                  <a:pt x="412" y="74"/>
                </a:lnTo>
                <a:lnTo>
                  <a:pt x="402" y="75"/>
                </a:lnTo>
                <a:lnTo>
                  <a:pt x="397" y="75"/>
                </a:lnTo>
                <a:lnTo>
                  <a:pt x="394" y="72"/>
                </a:lnTo>
                <a:lnTo>
                  <a:pt x="376" y="73"/>
                </a:lnTo>
                <a:lnTo>
                  <a:pt x="372" y="71"/>
                </a:lnTo>
                <a:lnTo>
                  <a:pt x="366" y="73"/>
                </a:lnTo>
                <a:lnTo>
                  <a:pt x="358" y="71"/>
                </a:lnTo>
                <a:lnTo>
                  <a:pt x="353" y="74"/>
                </a:lnTo>
                <a:lnTo>
                  <a:pt x="350" y="82"/>
                </a:lnTo>
                <a:lnTo>
                  <a:pt x="352" y="89"/>
                </a:lnTo>
                <a:lnTo>
                  <a:pt x="357" y="93"/>
                </a:lnTo>
                <a:lnTo>
                  <a:pt x="360" y="98"/>
                </a:lnTo>
                <a:lnTo>
                  <a:pt x="365" y="99"/>
                </a:lnTo>
                <a:lnTo>
                  <a:pt x="373" y="90"/>
                </a:lnTo>
                <a:lnTo>
                  <a:pt x="378" y="93"/>
                </a:lnTo>
                <a:lnTo>
                  <a:pt x="382" y="90"/>
                </a:lnTo>
                <a:lnTo>
                  <a:pt x="391" y="90"/>
                </a:lnTo>
                <a:lnTo>
                  <a:pt x="389" y="88"/>
                </a:lnTo>
                <a:lnTo>
                  <a:pt x="394" y="87"/>
                </a:lnTo>
                <a:lnTo>
                  <a:pt x="398" y="88"/>
                </a:lnTo>
                <a:lnTo>
                  <a:pt x="398" y="94"/>
                </a:lnTo>
                <a:lnTo>
                  <a:pt x="395" y="91"/>
                </a:lnTo>
                <a:lnTo>
                  <a:pt x="390" y="92"/>
                </a:lnTo>
                <a:lnTo>
                  <a:pt x="384" y="100"/>
                </a:lnTo>
                <a:lnTo>
                  <a:pt x="376" y="103"/>
                </a:lnTo>
                <a:lnTo>
                  <a:pt x="374" y="106"/>
                </a:lnTo>
                <a:lnTo>
                  <a:pt x="369" y="104"/>
                </a:lnTo>
                <a:lnTo>
                  <a:pt x="369" y="107"/>
                </a:lnTo>
                <a:lnTo>
                  <a:pt x="375" y="110"/>
                </a:lnTo>
                <a:lnTo>
                  <a:pt x="383" y="120"/>
                </a:lnTo>
                <a:lnTo>
                  <a:pt x="382" y="121"/>
                </a:lnTo>
                <a:lnTo>
                  <a:pt x="385" y="124"/>
                </a:lnTo>
                <a:lnTo>
                  <a:pt x="383" y="124"/>
                </a:lnTo>
                <a:lnTo>
                  <a:pt x="382" y="129"/>
                </a:lnTo>
                <a:lnTo>
                  <a:pt x="387" y="133"/>
                </a:lnTo>
                <a:lnTo>
                  <a:pt x="388" y="137"/>
                </a:lnTo>
                <a:lnTo>
                  <a:pt x="391" y="136"/>
                </a:lnTo>
                <a:lnTo>
                  <a:pt x="391" y="141"/>
                </a:lnTo>
                <a:lnTo>
                  <a:pt x="380" y="143"/>
                </a:lnTo>
                <a:lnTo>
                  <a:pt x="380" y="147"/>
                </a:lnTo>
                <a:lnTo>
                  <a:pt x="378" y="147"/>
                </a:lnTo>
                <a:close/>
                <a:moveTo>
                  <a:pt x="393" y="135"/>
                </a:moveTo>
                <a:lnTo>
                  <a:pt x="397" y="136"/>
                </a:lnTo>
                <a:lnTo>
                  <a:pt x="395" y="139"/>
                </a:lnTo>
                <a:lnTo>
                  <a:pt x="392" y="137"/>
                </a:lnTo>
                <a:lnTo>
                  <a:pt x="393" y="135"/>
                </a:lnTo>
                <a:close/>
                <a:moveTo>
                  <a:pt x="394" y="141"/>
                </a:moveTo>
                <a:lnTo>
                  <a:pt x="396" y="147"/>
                </a:lnTo>
                <a:lnTo>
                  <a:pt x="393" y="146"/>
                </a:lnTo>
                <a:lnTo>
                  <a:pt x="393" y="151"/>
                </a:lnTo>
                <a:lnTo>
                  <a:pt x="396" y="154"/>
                </a:lnTo>
                <a:lnTo>
                  <a:pt x="388" y="159"/>
                </a:lnTo>
                <a:lnTo>
                  <a:pt x="387" y="157"/>
                </a:lnTo>
                <a:lnTo>
                  <a:pt x="389" y="153"/>
                </a:lnTo>
                <a:lnTo>
                  <a:pt x="391" y="144"/>
                </a:lnTo>
                <a:lnTo>
                  <a:pt x="394" y="141"/>
                </a:lnTo>
                <a:close/>
                <a:moveTo>
                  <a:pt x="388" y="144"/>
                </a:moveTo>
                <a:lnTo>
                  <a:pt x="388" y="152"/>
                </a:lnTo>
                <a:lnTo>
                  <a:pt x="388" y="154"/>
                </a:lnTo>
                <a:lnTo>
                  <a:pt x="387" y="154"/>
                </a:lnTo>
                <a:lnTo>
                  <a:pt x="383" y="155"/>
                </a:lnTo>
                <a:lnTo>
                  <a:pt x="384" y="146"/>
                </a:lnTo>
                <a:lnTo>
                  <a:pt x="388" y="144"/>
                </a:lnTo>
                <a:close/>
                <a:moveTo>
                  <a:pt x="378" y="151"/>
                </a:moveTo>
                <a:lnTo>
                  <a:pt x="378" y="156"/>
                </a:lnTo>
                <a:lnTo>
                  <a:pt x="376" y="153"/>
                </a:lnTo>
                <a:lnTo>
                  <a:pt x="378" y="151"/>
                </a:lnTo>
                <a:close/>
                <a:moveTo>
                  <a:pt x="556" y="163"/>
                </a:moveTo>
                <a:lnTo>
                  <a:pt x="553" y="164"/>
                </a:lnTo>
                <a:lnTo>
                  <a:pt x="554" y="161"/>
                </a:lnTo>
                <a:lnTo>
                  <a:pt x="552" y="159"/>
                </a:lnTo>
                <a:lnTo>
                  <a:pt x="554" y="159"/>
                </a:lnTo>
                <a:lnTo>
                  <a:pt x="556" y="155"/>
                </a:lnTo>
                <a:lnTo>
                  <a:pt x="558" y="157"/>
                </a:lnTo>
                <a:lnTo>
                  <a:pt x="559" y="163"/>
                </a:lnTo>
                <a:lnTo>
                  <a:pt x="556" y="163"/>
                </a:lnTo>
                <a:close/>
                <a:moveTo>
                  <a:pt x="556" y="163"/>
                </a:moveTo>
                <a:lnTo>
                  <a:pt x="560" y="165"/>
                </a:lnTo>
                <a:lnTo>
                  <a:pt x="557" y="169"/>
                </a:lnTo>
                <a:lnTo>
                  <a:pt x="552" y="165"/>
                </a:lnTo>
                <a:lnTo>
                  <a:pt x="555" y="163"/>
                </a:lnTo>
                <a:lnTo>
                  <a:pt x="556" y="163"/>
                </a:lnTo>
                <a:close/>
                <a:moveTo>
                  <a:pt x="552" y="164"/>
                </a:moveTo>
                <a:lnTo>
                  <a:pt x="553" y="168"/>
                </a:lnTo>
                <a:lnTo>
                  <a:pt x="550" y="165"/>
                </a:lnTo>
                <a:lnTo>
                  <a:pt x="552" y="164"/>
                </a:lnTo>
                <a:close/>
                <a:moveTo>
                  <a:pt x="550" y="166"/>
                </a:moveTo>
                <a:lnTo>
                  <a:pt x="556" y="172"/>
                </a:lnTo>
                <a:lnTo>
                  <a:pt x="552" y="177"/>
                </a:lnTo>
                <a:lnTo>
                  <a:pt x="549" y="174"/>
                </a:lnTo>
                <a:lnTo>
                  <a:pt x="550" y="166"/>
                </a:lnTo>
                <a:close/>
                <a:moveTo>
                  <a:pt x="555" y="167"/>
                </a:moveTo>
                <a:lnTo>
                  <a:pt x="557" y="169"/>
                </a:lnTo>
                <a:lnTo>
                  <a:pt x="556" y="171"/>
                </a:lnTo>
                <a:lnTo>
                  <a:pt x="553" y="169"/>
                </a:lnTo>
                <a:lnTo>
                  <a:pt x="555" y="167"/>
                </a:lnTo>
                <a:close/>
                <a:moveTo>
                  <a:pt x="204" y="50"/>
                </a:moveTo>
                <a:lnTo>
                  <a:pt x="202" y="52"/>
                </a:lnTo>
                <a:lnTo>
                  <a:pt x="204" y="56"/>
                </a:lnTo>
                <a:lnTo>
                  <a:pt x="216" y="67"/>
                </a:lnTo>
                <a:lnTo>
                  <a:pt x="225" y="64"/>
                </a:lnTo>
                <a:lnTo>
                  <a:pt x="235" y="65"/>
                </a:lnTo>
                <a:lnTo>
                  <a:pt x="243" y="57"/>
                </a:lnTo>
                <a:lnTo>
                  <a:pt x="251" y="57"/>
                </a:lnTo>
                <a:lnTo>
                  <a:pt x="261" y="61"/>
                </a:lnTo>
                <a:lnTo>
                  <a:pt x="264" y="59"/>
                </a:lnTo>
                <a:lnTo>
                  <a:pt x="273" y="59"/>
                </a:lnTo>
                <a:lnTo>
                  <a:pt x="277" y="52"/>
                </a:lnTo>
                <a:lnTo>
                  <a:pt x="277" y="47"/>
                </a:lnTo>
                <a:lnTo>
                  <a:pt x="283" y="44"/>
                </a:lnTo>
                <a:lnTo>
                  <a:pt x="281" y="42"/>
                </a:lnTo>
                <a:lnTo>
                  <a:pt x="281" y="38"/>
                </a:lnTo>
                <a:lnTo>
                  <a:pt x="287" y="36"/>
                </a:lnTo>
                <a:lnTo>
                  <a:pt x="289" y="21"/>
                </a:lnTo>
                <a:lnTo>
                  <a:pt x="292" y="18"/>
                </a:lnTo>
                <a:lnTo>
                  <a:pt x="311" y="18"/>
                </a:lnTo>
                <a:lnTo>
                  <a:pt x="316" y="20"/>
                </a:lnTo>
                <a:lnTo>
                  <a:pt x="313" y="21"/>
                </a:lnTo>
                <a:lnTo>
                  <a:pt x="319" y="27"/>
                </a:lnTo>
                <a:lnTo>
                  <a:pt x="308" y="28"/>
                </a:lnTo>
                <a:lnTo>
                  <a:pt x="314" y="30"/>
                </a:lnTo>
                <a:lnTo>
                  <a:pt x="312" y="34"/>
                </a:lnTo>
                <a:lnTo>
                  <a:pt x="316" y="36"/>
                </a:lnTo>
                <a:lnTo>
                  <a:pt x="317" y="40"/>
                </a:lnTo>
                <a:lnTo>
                  <a:pt x="323" y="46"/>
                </a:lnTo>
                <a:lnTo>
                  <a:pt x="319" y="49"/>
                </a:lnTo>
                <a:lnTo>
                  <a:pt x="320" y="52"/>
                </a:lnTo>
                <a:lnTo>
                  <a:pt x="336" y="65"/>
                </a:lnTo>
                <a:lnTo>
                  <a:pt x="333" y="68"/>
                </a:lnTo>
                <a:lnTo>
                  <a:pt x="327" y="67"/>
                </a:lnTo>
                <a:lnTo>
                  <a:pt x="321" y="63"/>
                </a:lnTo>
                <a:lnTo>
                  <a:pt x="322" y="68"/>
                </a:lnTo>
                <a:lnTo>
                  <a:pt x="318" y="68"/>
                </a:lnTo>
                <a:lnTo>
                  <a:pt x="314" y="78"/>
                </a:lnTo>
                <a:lnTo>
                  <a:pt x="314" y="86"/>
                </a:lnTo>
                <a:lnTo>
                  <a:pt x="316" y="85"/>
                </a:lnTo>
                <a:lnTo>
                  <a:pt x="316" y="90"/>
                </a:lnTo>
                <a:lnTo>
                  <a:pt x="311" y="90"/>
                </a:lnTo>
                <a:lnTo>
                  <a:pt x="307" y="97"/>
                </a:lnTo>
                <a:lnTo>
                  <a:pt x="304" y="93"/>
                </a:lnTo>
                <a:lnTo>
                  <a:pt x="304" y="98"/>
                </a:lnTo>
                <a:lnTo>
                  <a:pt x="297" y="104"/>
                </a:lnTo>
                <a:lnTo>
                  <a:pt x="300" y="104"/>
                </a:lnTo>
                <a:lnTo>
                  <a:pt x="298" y="109"/>
                </a:lnTo>
                <a:lnTo>
                  <a:pt x="302" y="110"/>
                </a:lnTo>
                <a:lnTo>
                  <a:pt x="301" y="115"/>
                </a:lnTo>
                <a:lnTo>
                  <a:pt x="298" y="114"/>
                </a:lnTo>
                <a:lnTo>
                  <a:pt x="297" y="121"/>
                </a:lnTo>
                <a:lnTo>
                  <a:pt x="295" y="118"/>
                </a:lnTo>
                <a:lnTo>
                  <a:pt x="297" y="123"/>
                </a:lnTo>
                <a:lnTo>
                  <a:pt x="293" y="129"/>
                </a:lnTo>
                <a:lnTo>
                  <a:pt x="274" y="138"/>
                </a:lnTo>
                <a:lnTo>
                  <a:pt x="274" y="131"/>
                </a:lnTo>
                <a:lnTo>
                  <a:pt x="270" y="128"/>
                </a:lnTo>
                <a:lnTo>
                  <a:pt x="267" y="126"/>
                </a:lnTo>
                <a:lnTo>
                  <a:pt x="261" y="128"/>
                </a:lnTo>
                <a:lnTo>
                  <a:pt x="259" y="124"/>
                </a:lnTo>
                <a:lnTo>
                  <a:pt x="256" y="125"/>
                </a:lnTo>
                <a:lnTo>
                  <a:pt x="251" y="121"/>
                </a:lnTo>
                <a:lnTo>
                  <a:pt x="246" y="127"/>
                </a:lnTo>
                <a:lnTo>
                  <a:pt x="240" y="125"/>
                </a:lnTo>
                <a:lnTo>
                  <a:pt x="235" y="129"/>
                </a:lnTo>
                <a:lnTo>
                  <a:pt x="234" y="118"/>
                </a:lnTo>
                <a:lnTo>
                  <a:pt x="231" y="121"/>
                </a:lnTo>
                <a:lnTo>
                  <a:pt x="227" y="120"/>
                </a:lnTo>
                <a:lnTo>
                  <a:pt x="221" y="123"/>
                </a:lnTo>
                <a:lnTo>
                  <a:pt x="219" y="121"/>
                </a:lnTo>
                <a:lnTo>
                  <a:pt x="222" y="120"/>
                </a:lnTo>
                <a:lnTo>
                  <a:pt x="218" y="123"/>
                </a:lnTo>
                <a:lnTo>
                  <a:pt x="216" y="119"/>
                </a:lnTo>
                <a:lnTo>
                  <a:pt x="212" y="121"/>
                </a:lnTo>
                <a:lnTo>
                  <a:pt x="211" y="108"/>
                </a:lnTo>
                <a:lnTo>
                  <a:pt x="207" y="105"/>
                </a:lnTo>
                <a:lnTo>
                  <a:pt x="209" y="98"/>
                </a:lnTo>
                <a:lnTo>
                  <a:pt x="205" y="93"/>
                </a:lnTo>
                <a:lnTo>
                  <a:pt x="198" y="91"/>
                </a:lnTo>
                <a:lnTo>
                  <a:pt x="198" y="89"/>
                </a:lnTo>
                <a:lnTo>
                  <a:pt x="202" y="89"/>
                </a:lnTo>
                <a:lnTo>
                  <a:pt x="196" y="86"/>
                </a:lnTo>
                <a:lnTo>
                  <a:pt x="197" y="78"/>
                </a:lnTo>
                <a:lnTo>
                  <a:pt x="193" y="75"/>
                </a:lnTo>
                <a:lnTo>
                  <a:pt x="192" y="68"/>
                </a:lnTo>
                <a:lnTo>
                  <a:pt x="194" y="63"/>
                </a:lnTo>
                <a:lnTo>
                  <a:pt x="198" y="59"/>
                </a:lnTo>
                <a:lnTo>
                  <a:pt x="194" y="62"/>
                </a:lnTo>
                <a:lnTo>
                  <a:pt x="196" y="57"/>
                </a:lnTo>
                <a:lnTo>
                  <a:pt x="204" y="50"/>
                </a:lnTo>
                <a:close/>
                <a:moveTo>
                  <a:pt x="321" y="20"/>
                </a:moveTo>
                <a:lnTo>
                  <a:pt x="321" y="22"/>
                </a:lnTo>
                <a:lnTo>
                  <a:pt x="318" y="20"/>
                </a:lnTo>
                <a:lnTo>
                  <a:pt x="321" y="20"/>
                </a:lnTo>
                <a:close/>
                <a:moveTo>
                  <a:pt x="137" y="83"/>
                </a:moveTo>
                <a:lnTo>
                  <a:pt x="130" y="82"/>
                </a:lnTo>
                <a:lnTo>
                  <a:pt x="131" y="79"/>
                </a:lnTo>
                <a:lnTo>
                  <a:pt x="137" y="83"/>
                </a:lnTo>
                <a:close/>
                <a:moveTo>
                  <a:pt x="502" y="79"/>
                </a:moveTo>
                <a:lnTo>
                  <a:pt x="508" y="80"/>
                </a:lnTo>
                <a:lnTo>
                  <a:pt x="511" y="83"/>
                </a:lnTo>
                <a:lnTo>
                  <a:pt x="505" y="84"/>
                </a:lnTo>
                <a:lnTo>
                  <a:pt x="501" y="80"/>
                </a:lnTo>
                <a:lnTo>
                  <a:pt x="505" y="85"/>
                </a:lnTo>
                <a:lnTo>
                  <a:pt x="500" y="84"/>
                </a:lnTo>
                <a:lnTo>
                  <a:pt x="495" y="82"/>
                </a:lnTo>
                <a:lnTo>
                  <a:pt x="502" y="79"/>
                </a:lnTo>
                <a:close/>
                <a:moveTo>
                  <a:pt x="648" y="208"/>
                </a:moveTo>
                <a:lnTo>
                  <a:pt x="633" y="195"/>
                </a:lnTo>
                <a:lnTo>
                  <a:pt x="636" y="190"/>
                </a:lnTo>
                <a:lnTo>
                  <a:pt x="632" y="193"/>
                </a:lnTo>
                <a:lnTo>
                  <a:pt x="625" y="195"/>
                </a:lnTo>
                <a:lnTo>
                  <a:pt x="622" y="193"/>
                </a:lnTo>
                <a:lnTo>
                  <a:pt x="618" y="196"/>
                </a:lnTo>
                <a:lnTo>
                  <a:pt x="617" y="194"/>
                </a:lnTo>
                <a:lnTo>
                  <a:pt x="621" y="186"/>
                </a:lnTo>
                <a:lnTo>
                  <a:pt x="614" y="181"/>
                </a:lnTo>
                <a:lnTo>
                  <a:pt x="622" y="180"/>
                </a:lnTo>
                <a:lnTo>
                  <a:pt x="617" y="180"/>
                </a:lnTo>
                <a:lnTo>
                  <a:pt x="613" y="176"/>
                </a:lnTo>
                <a:lnTo>
                  <a:pt x="622" y="177"/>
                </a:lnTo>
                <a:lnTo>
                  <a:pt x="615" y="174"/>
                </a:lnTo>
                <a:lnTo>
                  <a:pt x="611" y="169"/>
                </a:lnTo>
                <a:lnTo>
                  <a:pt x="607" y="161"/>
                </a:lnTo>
                <a:lnTo>
                  <a:pt x="610" y="159"/>
                </a:lnTo>
                <a:lnTo>
                  <a:pt x="606" y="160"/>
                </a:lnTo>
                <a:lnTo>
                  <a:pt x="606" y="155"/>
                </a:lnTo>
                <a:lnTo>
                  <a:pt x="599" y="151"/>
                </a:lnTo>
                <a:lnTo>
                  <a:pt x="576" y="142"/>
                </a:lnTo>
                <a:lnTo>
                  <a:pt x="565" y="142"/>
                </a:lnTo>
                <a:lnTo>
                  <a:pt x="558" y="137"/>
                </a:lnTo>
                <a:lnTo>
                  <a:pt x="558" y="135"/>
                </a:lnTo>
                <a:lnTo>
                  <a:pt x="552" y="135"/>
                </a:lnTo>
                <a:lnTo>
                  <a:pt x="551" y="132"/>
                </a:lnTo>
                <a:lnTo>
                  <a:pt x="543" y="128"/>
                </a:lnTo>
                <a:lnTo>
                  <a:pt x="546" y="121"/>
                </a:lnTo>
                <a:lnTo>
                  <a:pt x="540" y="132"/>
                </a:lnTo>
                <a:lnTo>
                  <a:pt x="541" y="133"/>
                </a:lnTo>
                <a:lnTo>
                  <a:pt x="538" y="136"/>
                </a:lnTo>
                <a:lnTo>
                  <a:pt x="533" y="136"/>
                </a:lnTo>
                <a:lnTo>
                  <a:pt x="531" y="131"/>
                </a:lnTo>
                <a:lnTo>
                  <a:pt x="533" y="129"/>
                </a:lnTo>
                <a:lnTo>
                  <a:pt x="532" y="125"/>
                </a:lnTo>
                <a:lnTo>
                  <a:pt x="520" y="118"/>
                </a:lnTo>
                <a:lnTo>
                  <a:pt x="524" y="117"/>
                </a:lnTo>
                <a:lnTo>
                  <a:pt x="530" y="118"/>
                </a:lnTo>
                <a:lnTo>
                  <a:pt x="538" y="113"/>
                </a:lnTo>
                <a:lnTo>
                  <a:pt x="543" y="114"/>
                </a:lnTo>
                <a:lnTo>
                  <a:pt x="544" y="117"/>
                </a:lnTo>
                <a:lnTo>
                  <a:pt x="548" y="112"/>
                </a:lnTo>
                <a:lnTo>
                  <a:pt x="547" y="110"/>
                </a:lnTo>
                <a:lnTo>
                  <a:pt x="546" y="110"/>
                </a:lnTo>
                <a:lnTo>
                  <a:pt x="547" y="109"/>
                </a:lnTo>
                <a:lnTo>
                  <a:pt x="543" y="110"/>
                </a:lnTo>
                <a:lnTo>
                  <a:pt x="524" y="111"/>
                </a:lnTo>
                <a:lnTo>
                  <a:pt x="521" y="108"/>
                </a:lnTo>
                <a:lnTo>
                  <a:pt x="519" y="102"/>
                </a:lnTo>
                <a:lnTo>
                  <a:pt x="505" y="99"/>
                </a:lnTo>
                <a:lnTo>
                  <a:pt x="509" y="94"/>
                </a:lnTo>
                <a:lnTo>
                  <a:pt x="509" y="90"/>
                </a:lnTo>
                <a:lnTo>
                  <a:pt x="518" y="89"/>
                </a:lnTo>
                <a:lnTo>
                  <a:pt x="526" y="84"/>
                </a:lnTo>
                <a:lnTo>
                  <a:pt x="541" y="89"/>
                </a:lnTo>
                <a:lnTo>
                  <a:pt x="549" y="89"/>
                </a:lnTo>
                <a:lnTo>
                  <a:pt x="553" y="98"/>
                </a:lnTo>
                <a:lnTo>
                  <a:pt x="550" y="102"/>
                </a:lnTo>
                <a:lnTo>
                  <a:pt x="550" y="106"/>
                </a:lnTo>
                <a:lnTo>
                  <a:pt x="551" y="112"/>
                </a:lnTo>
                <a:lnTo>
                  <a:pt x="555" y="119"/>
                </a:lnTo>
                <a:lnTo>
                  <a:pt x="556" y="114"/>
                </a:lnTo>
                <a:lnTo>
                  <a:pt x="557" y="114"/>
                </a:lnTo>
                <a:lnTo>
                  <a:pt x="561" y="125"/>
                </a:lnTo>
                <a:lnTo>
                  <a:pt x="568" y="127"/>
                </a:lnTo>
                <a:lnTo>
                  <a:pt x="576" y="121"/>
                </a:lnTo>
                <a:lnTo>
                  <a:pt x="582" y="110"/>
                </a:lnTo>
                <a:lnTo>
                  <a:pt x="594" y="109"/>
                </a:lnTo>
                <a:lnTo>
                  <a:pt x="593" y="104"/>
                </a:lnTo>
                <a:lnTo>
                  <a:pt x="603" y="99"/>
                </a:lnTo>
                <a:lnTo>
                  <a:pt x="630" y="112"/>
                </a:lnTo>
                <a:lnTo>
                  <a:pt x="636" y="112"/>
                </a:lnTo>
                <a:lnTo>
                  <a:pt x="644" y="114"/>
                </a:lnTo>
                <a:lnTo>
                  <a:pt x="644" y="116"/>
                </a:lnTo>
                <a:lnTo>
                  <a:pt x="648" y="116"/>
                </a:lnTo>
                <a:lnTo>
                  <a:pt x="648" y="168"/>
                </a:lnTo>
                <a:lnTo>
                  <a:pt x="645" y="173"/>
                </a:lnTo>
                <a:lnTo>
                  <a:pt x="648" y="176"/>
                </a:lnTo>
                <a:lnTo>
                  <a:pt x="648" y="208"/>
                </a:lnTo>
                <a:close/>
                <a:moveTo>
                  <a:pt x="130" y="84"/>
                </a:moveTo>
                <a:lnTo>
                  <a:pt x="132" y="86"/>
                </a:lnTo>
                <a:lnTo>
                  <a:pt x="130" y="88"/>
                </a:lnTo>
                <a:lnTo>
                  <a:pt x="127" y="86"/>
                </a:lnTo>
                <a:lnTo>
                  <a:pt x="130" y="84"/>
                </a:lnTo>
                <a:close/>
                <a:moveTo>
                  <a:pt x="506" y="92"/>
                </a:moveTo>
                <a:lnTo>
                  <a:pt x="507" y="97"/>
                </a:lnTo>
                <a:lnTo>
                  <a:pt x="504" y="98"/>
                </a:lnTo>
                <a:lnTo>
                  <a:pt x="501" y="93"/>
                </a:lnTo>
                <a:lnTo>
                  <a:pt x="506" y="92"/>
                </a:lnTo>
                <a:close/>
                <a:moveTo>
                  <a:pt x="531" y="159"/>
                </a:moveTo>
                <a:lnTo>
                  <a:pt x="531" y="163"/>
                </a:lnTo>
                <a:lnTo>
                  <a:pt x="529" y="158"/>
                </a:lnTo>
                <a:lnTo>
                  <a:pt x="531" y="159"/>
                </a:lnTo>
                <a:close/>
                <a:moveTo>
                  <a:pt x="130" y="102"/>
                </a:moveTo>
                <a:lnTo>
                  <a:pt x="130" y="106"/>
                </a:lnTo>
                <a:lnTo>
                  <a:pt x="136" y="109"/>
                </a:lnTo>
                <a:lnTo>
                  <a:pt x="131" y="118"/>
                </a:lnTo>
                <a:lnTo>
                  <a:pt x="136" y="111"/>
                </a:lnTo>
                <a:lnTo>
                  <a:pt x="147" y="113"/>
                </a:lnTo>
                <a:lnTo>
                  <a:pt x="149" y="120"/>
                </a:lnTo>
                <a:lnTo>
                  <a:pt x="152" y="121"/>
                </a:lnTo>
                <a:lnTo>
                  <a:pt x="153" y="125"/>
                </a:lnTo>
                <a:lnTo>
                  <a:pt x="149" y="131"/>
                </a:lnTo>
                <a:lnTo>
                  <a:pt x="151" y="133"/>
                </a:lnTo>
                <a:lnTo>
                  <a:pt x="149" y="139"/>
                </a:lnTo>
                <a:lnTo>
                  <a:pt x="151" y="143"/>
                </a:lnTo>
                <a:lnTo>
                  <a:pt x="149" y="161"/>
                </a:lnTo>
                <a:lnTo>
                  <a:pt x="141" y="156"/>
                </a:lnTo>
                <a:lnTo>
                  <a:pt x="140" y="161"/>
                </a:lnTo>
                <a:lnTo>
                  <a:pt x="132" y="157"/>
                </a:lnTo>
                <a:lnTo>
                  <a:pt x="134" y="162"/>
                </a:lnTo>
                <a:lnTo>
                  <a:pt x="132" y="162"/>
                </a:lnTo>
                <a:lnTo>
                  <a:pt x="122" y="151"/>
                </a:lnTo>
                <a:lnTo>
                  <a:pt x="100" y="135"/>
                </a:lnTo>
                <a:lnTo>
                  <a:pt x="98" y="131"/>
                </a:lnTo>
                <a:lnTo>
                  <a:pt x="90" y="125"/>
                </a:lnTo>
                <a:lnTo>
                  <a:pt x="80" y="112"/>
                </a:lnTo>
                <a:lnTo>
                  <a:pt x="79" y="106"/>
                </a:lnTo>
                <a:lnTo>
                  <a:pt x="71" y="90"/>
                </a:lnTo>
                <a:lnTo>
                  <a:pt x="62" y="78"/>
                </a:lnTo>
                <a:lnTo>
                  <a:pt x="55" y="75"/>
                </a:lnTo>
                <a:lnTo>
                  <a:pt x="49" y="57"/>
                </a:lnTo>
                <a:lnTo>
                  <a:pt x="50" y="55"/>
                </a:lnTo>
                <a:lnTo>
                  <a:pt x="35" y="47"/>
                </a:lnTo>
                <a:lnTo>
                  <a:pt x="33" y="38"/>
                </a:lnTo>
                <a:lnTo>
                  <a:pt x="23" y="27"/>
                </a:lnTo>
                <a:lnTo>
                  <a:pt x="17" y="26"/>
                </a:lnTo>
                <a:lnTo>
                  <a:pt x="11" y="20"/>
                </a:lnTo>
                <a:lnTo>
                  <a:pt x="2" y="11"/>
                </a:lnTo>
                <a:lnTo>
                  <a:pt x="0" y="0"/>
                </a:lnTo>
                <a:lnTo>
                  <a:pt x="5" y="0"/>
                </a:lnTo>
                <a:lnTo>
                  <a:pt x="15" y="6"/>
                </a:lnTo>
                <a:lnTo>
                  <a:pt x="32" y="5"/>
                </a:lnTo>
                <a:lnTo>
                  <a:pt x="37" y="10"/>
                </a:lnTo>
                <a:lnTo>
                  <a:pt x="39" y="15"/>
                </a:lnTo>
                <a:lnTo>
                  <a:pt x="42" y="17"/>
                </a:lnTo>
                <a:lnTo>
                  <a:pt x="42" y="21"/>
                </a:lnTo>
                <a:lnTo>
                  <a:pt x="67" y="37"/>
                </a:lnTo>
                <a:lnTo>
                  <a:pt x="67" y="42"/>
                </a:lnTo>
                <a:lnTo>
                  <a:pt x="68" y="41"/>
                </a:lnTo>
                <a:lnTo>
                  <a:pt x="69" y="44"/>
                </a:lnTo>
                <a:lnTo>
                  <a:pt x="70" y="41"/>
                </a:lnTo>
                <a:lnTo>
                  <a:pt x="73" y="46"/>
                </a:lnTo>
                <a:lnTo>
                  <a:pt x="80" y="53"/>
                </a:lnTo>
                <a:lnTo>
                  <a:pt x="78" y="48"/>
                </a:lnTo>
                <a:lnTo>
                  <a:pt x="82" y="47"/>
                </a:lnTo>
                <a:lnTo>
                  <a:pt x="87" y="55"/>
                </a:lnTo>
                <a:lnTo>
                  <a:pt x="97" y="60"/>
                </a:lnTo>
                <a:lnTo>
                  <a:pt x="101" y="68"/>
                </a:lnTo>
                <a:lnTo>
                  <a:pt x="109" y="69"/>
                </a:lnTo>
                <a:lnTo>
                  <a:pt x="111" y="72"/>
                </a:lnTo>
                <a:lnTo>
                  <a:pt x="103" y="76"/>
                </a:lnTo>
                <a:lnTo>
                  <a:pt x="102" y="75"/>
                </a:lnTo>
                <a:lnTo>
                  <a:pt x="103" y="77"/>
                </a:lnTo>
                <a:lnTo>
                  <a:pt x="114" y="71"/>
                </a:lnTo>
                <a:lnTo>
                  <a:pt x="120" y="75"/>
                </a:lnTo>
                <a:lnTo>
                  <a:pt x="121" y="79"/>
                </a:lnTo>
                <a:lnTo>
                  <a:pt x="113" y="83"/>
                </a:lnTo>
                <a:lnTo>
                  <a:pt x="117" y="82"/>
                </a:lnTo>
                <a:lnTo>
                  <a:pt x="114" y="84"/>
                </a:lnTo>
                <a:lnTo>
                  <a:pt x="118" y="85"/>
                </a:lnTo>
                <a:lnTo>
                  <a:pt x="114" y="89"/>
                </a:lnTo>
                <a:lnTo>
                  <a:pt x="120" y="93"/>
                </a:lnTo>
                <a:lnTo>
                  <a:pt x="129" y="94"/>
                </a:lnTo>
                <a:lnTo>
                  <a:pt x="130" y="102"/>
                </a:lnTo>
                <a:close/>
                <a:moveTo>
                  <a:pt x="133" y="64"/>
                </a:moveTo>
                <a:lnTo>
                  <a:pt x="132" y="67"/>
                </a:lnTo>
                <a:lnTo>
                  <a:pt x="127" y="64"/>
                </a:lnTo>
                <a:lnTo>
                  <a:pt x="129" y="62"/>
                </a:lnTo>
                <a:lnTo>
                  <a:pt x="133" y="64"/>
                </a:lnTo>
                <a:close/>
                <a:moveTo>
                  <a:pt x="112" y="67"/>
                </a:moveTo>
                <a:lnTo>
                  <a:pt x="105" y="64"/>
                </a:lnTo>
                <a:lnTo>
                  <a:pt x="107" y="63"/>
                </a:lnTo>
                <a:lnTo>
                  <a:pt x="112" y="67"/>
                </a:lnTo>
                <a:close/>
                <a:moveTo>
                  <a:pt x="126" y="63"/>
                </a:moveTo>
                <a:lnTo>
                  <a:pt x="125" y="65"/>
                </a:lnTo>
                <a:lnTo>
                  <a:pt x="122" y="64"/>
                </a:lnTo>
                <a:lnTo>
                  <a:pt x="126" y="63"/>
                </a:lnTo>
                <a:close/>
                <a:moveTo>
                  <a:pt x="110" y="68"/>
                </a:moveTo>
                <a:lnTo>
                  <a:pt x="102" y="68"/>
                </a:lnTo>
                <a:lnTo>
                  <a:pt x="102" y="63"/>
                </a:lnTo>
                <a:lnTo>
                  <a:pt x="110" y="68"/>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41" name="Freeform 138"/>
          <p:cNvSpPr>
            <a:spLocks noEditPoints="1"/>
          </p:cNvSpPr>
          <p:nvPr/>
        </p:nvSpPr>
        <p:spPr bwMode="auto">
          <a:xfrm>
            <a:off x="7901040" y="4787567"/>
            <a:ext cx="352425" cy="227013"/>
          </a:xfrm>
          <a:custGeom>
            <a:avLst/>
            <a:gdLst>
              <a:gd name="T0" fmla="*/ 2147483647 w 214"/>
              <a:gd name="T1" fmla="*/ 2147483647 h 138"/>
              <a:gd name="T2" fmla="*/ 2147483647 w 214"/>
              <a:gd name="T3" fmla="*/ 0 h 138"/>
              <a:gd name="T4" fmla="*/ 2147483647 w 214"/>
              <a:gd name="T5" fmla="*/ 2147483647 h 138"/>
              <a:gd name="T6" fmla="*/ 2147483647 w 214"/>
              <a:gd name="T7" fmla="*/ 2147483647 h 138"/>
              <a:gd name="T8" fmla="*/ 2147483647 w 214"/>
              <a:gd name="T9" fmla="*/ 2147483647 h 138"/>
              <a:gd name="T10" fmla="*/ 2147483647 w 214"/>
              <a:gd name="T11" fmla="*/ 2147483647 h 138"/>
              <a:gd name="T12" fmla="*/ 2147483647 w 214"/>
              <a:gd name="T13" fmla="*/ 2147483647 h 138"/>
              <a:gd name="T14" fmla="*/ 2147483647 w 214"/>
              <a:gd name="T15" fmla="*/ 2147483647 h 138"/>
              <a:gd name="T16" fmla="*/ 2147483647 w 214"/>
              <a:gd name="T17" fmla="*/ 2147483647 h 138"/>
              <a:gd name="T18" fmla="*/ 2147483647 w 214"/>
              <a:gd name="T19" fmla="*/ 2147483647 h 138"/>
              <a:gd name="T20" fmla="*/ 2147483647 w 214"/>
              <a:gd name="T21" fmla="*/ 2147483647 h 138"/>
              <a:gd name="T22" fmla="*/ 2147483647 w 214"/>
              <a:gd name="T23" fmla="*/ 2147483647 h 138"/>
              <a:gd name="T24" fmla="*/ 2147483647 w 214"/>
              <a:gd name="T25" fmla="*/ 2147483647 h 138"/>
              <a:gd name="T26" fmla="*/ 2147483647 w 214"/>
              <a:gd name="T27" fmla="*/ 2147483647 h 138"/>
              <a:gd name="T28" fmla="*/ 2147483647 w 214"/>
              <a:gd name="T29" fmla="*/ 2147483647 h 138"/>
              <a:gd name="T30" fmla="*/ 2147483647 w 214"/>
              <a:gd name="T31" fmla="*/ 2147483647 h 138"/>
              <a:gd name="T32" fmla="*/ 2147483647 w 214"/>
              <a:gd name="T33" fmla="*/ 2147483647 h 138"/>
              <a:gd name="T34" fmla="*/ 2147483647 w 214"/>
              <a:gd name="T35" fmla="*/ 2147483647 h 138"/>
              <a:gd name="T36" fmla="*/ 2147483647 w 214"/>
              <a:gd name="T37" fmla="*/ 2147483647 h 138"/>
              <a:gd name="T38" fmla="*/ 2147483647 w 214"/>
              <a:gd name="T39" fmla="*/ 2147483647 h 138"/>
              <a:gd name="T40" fmla="*/ 2147483647 w 214"/>
              <a:gd name="T41" fmla="*/ 2147483647 h 138"/>
              <a:gd name="T42" fmla="*/ 2147483647 w 214"/>
              <a:gd name="T43" fmla="*/ 2147483647 h 138"/>
              <a:gd name="T44" fmla="*/ 2147483647 w 214"/>
              <a:gd name="T45" fmla="*/ 2147483647 h 138"/>
              <a:gd name="T46" fmla="*/ 2147483647 w 214"/>
              <a:gd name="T47" fmla="*/ 2147483647 h 138"/>
              <a:gd name="T48" fmla="*/ 2147483647 w 214"/>
              <a:gd name="T49" fmla="*/ 2147483647 h 138"/>
              <a:gd name="T50" fmla="*/ 2147483647 w 214"/>
              <a:gd name="T51" fmla="*/ 2147483647 h 138"/>
              <a:gd name="T52" fmla="*/ 2147483647 w 214"/>
              <a:gd name="T53" fmla="*/ 2147483647 h 138"/>
              <a:gd name="T54" fmla="*/ 2147483647 w 214"/>
              <a:gd name="T55" fmla="*/ 2147483647 h 138"/>
              <a:gd name="T56" fmla="*/ 2147483647 w 214"/>
              <a:gd name="T57" fmla="*/ 2147483647 h 138"/>
              <a:gd name="T58" fmla="*/ 2147483647 w 214"/>
              <a:gd name="T59" fmla="*/ 2147483647 h 138"/>
              <a:gd name="T60" fmla="*/ 2147483647 w 214"/>
              <a:gd name="T61" fmla="*/ 2147483647 h 138"/>
              <a:gd name="T62" fmla="*/ 2147483647 w 214"/>
              <a:gd name="T63" fmla="*/ 2147483647 h 138"/>
              <a:gd name="T64" fmla="*/ 2147483647 w 214"/>
              <a:gd name="T65" fmla="*/ 2147483647 h 138"/>
              <a:gd name="T66" fmla="*/ 2147483647 w 214"/>
              <a:gd name="T67" fmla="*/ 2147483647 h 138"/>
              <a:gd name="T68" fmla="*/ 2147483647 w 214"/>
              <a:gd name="T69" fmla="*/ 2147483647 h 138"/>
              <a:gd name="T70" fmla="*/ 2147483647 w 214"/>
              <a:gd name="T71" fmla="*/ 2147483647 h 138"/>
              <a:gd name="T72" fmla="*/ 2147483647 w 214"/>
              <a:gd name="T73" fmla="*/ 2147483647 h 138"/>
              <a:gd name="T74" fmla="*/ 2147483647 w 214"/>
              <a:gd name="T75" fmla="*/ 2147483647 h 138"/>
              <a:gd name="T76" fmla="*/ 2147483647 w 214"/>
              <a:gd name="T77" fmla="*/ 2147483647 h 138"/>
              <a:gd name="T78" fmla="*/ 2147483647 w 214"/>
              <a:gd name="T79" fmla="*/ 2147483647 h 138"/>
              <a:gd name="T80" fmla="*/ 2147483647 w 214"/>
              <a:gd name="T81" fmla="*/ 2147483647 h 138"/>
              <a:gd name="T82" fmla="*/ 2147483647 w 214"/>
              <a:gd name="T83" fmla="*/ 2147483647 h 138"/>
              <a:gd name="T84" fmla="*/ 2147483647 w 214"/>
              <a:gd name="T85" fmla="*/ 2147483647 h 138"/>
              <a:gd name="T86" fmla="*/ 2147483647 w 214"/>
              <a:gd name="T87" fmla="*/ 2147483647 h 138"/>
              <a:gd name="T88" fmla="*/ 2147483647 w 214"/>
              <a:gd name="T89" fmla="*/ 2147483647 h 138"/>
              <a:gd name="T90" fmla="*/ 2147483647 w 214"/>
              <a:gd name="T91" fmla="*/ 2147483647 h 138"/>
              <a:gd name="T92" fmla="*/ 2147483647 w 214"/>
              <a:gd name="T93" fmla="*/ 2147483647 h 138"/>
              <a:gd name="T94" fmla="*/ 2147483647 w 214"/>
              <a:gd name="T95" fmla="*/ 2147483647 h 138"/>
              <a:gd name="T96" fmla="*/ 2147483647 w 214"/>
              <a:gd name="T97" fmla="*/ 2147483647 h 138"/>
              <a:gd name="T98" fmla="*/ 2147483647 w 214"/>
              <a:gd name="T99" fmla="*/ 2147483647 h 138"/>
              <a:gd name="T100" fmla="*/ 2147483647 w 214"/>
              <a:gd name="T101" fmla="*/ 2147483647 h 138"/>
              <a:gd name="T102" fmla="*/ 2147483647 w 214"/>
              <a:gd name="T103" fmla="*/ 2147483647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4" h="138">
                <a:moveTo>
                  <a:pt x="93" y="0"/>
                </a:moveTo>
                <a:lnTo>
                  <a:pt x="94" y="2"/>
                </a:lnTo>
                <a:lnTo>
                  <a:pt x="91" y="4"/>
                </a:lnTo>
                <a:lnTo>
                  <a:pt x="81" y="4"/>
                </a:lnTo>
                <a:lnTo>
                  <a:pt x="83" y="1"/>
                </a:lnTo>
                <a:lnTo>
                  <a:pt x="93" y="0"/>
                </a:lnTo>
                <a:close/>
                <a:moveTo>
                  <a:pt x="135" y="11"/>
                </a:moveTo>
                <a:lnTo>
                  <a:pt x="129" y="8"/>
                </a:lnTo>
                <a:lnTo>
                  <a:pt x="136" y="7"/>
                </a:lnTo>
                <a:lnTo>
                  <a:pt x="135" y="11"/>
                </a:lnTo>
                <a:close/>
                <a:moveTo>
                  <a:pt x="165" y="27"/>
                </a:moveTo>
                <a:lnTo>
                  <a:pt x="161" y="22"/>
                </a:lnTo>
                <a:lnTo>
                  <a:pt x="141" y="12"/>
                </a:lnTo>
                <a:lnTo>
                  <a:pt x="143" y="11"/>
                </a:lnTo>
                <a:lnTo>
                  <a:pt x="142" y="9"/>
                </a:lnTo>
                <a:lnTo>
                  <a:pt x="159" y="19"/>
                </a:lnTo>
                <a:lnTo>
                  <a:pt x="173" y="30"/>
                </a:lnTo>
                <a:lnTo>
                  <a:pt x="174" y="35"/>
                </a:lnTo>
                <a:lnTo>
                  <a:pt x="171" y="41"/>
                </a:lnTo>
                <a:lnTo>
                  <a:pt x="165" y="27"/>
                </a:lnTo>
                <a:close/>
                <a:moveTo>
                  <a:pt x="154" y="42"/>
                </a:moveTo>
                <a:lnTo>
                  <a:pt x="152" y="32"/>
                </a:lnTo>
                <a:lnTo>
                  <a:pt x="158" y="34"/>
                </a:lnTo>
                <a:lnTo>
                  <a:pt x="161" y="31"/>
                </a:lnTo>
                <a:lnTo>
                  <a:pt x="161" y="34"/>
                </a:lnTo>
                <a:lnTo>
                  <a:pt x="163" y="34"/>
                </a:lnTo>
                <a:lnTo>
                  <a:pt x="164" y="41"/>
                </a:lnTo>
                <a:lnTo>
                  <a:pt x="162" y="43"/>
                </a:lnTo>
                <a:lnTo>
                  <a:pt x="158" y="44"/>
                </a:lnTo>
                <a:lnTo>
                  <a:pt x="160" y="50"/>
                </a:lnTo>
                <a:lnTo>
                  <a:pt x="156" y="52"/>
                </a:lnTo>
                <a:lnTo>
                  <a:pt x="151" y="51"/>
                </a:lnTo>
                <a:lnTo>
                  <a:pt x="150" y="55"/>
                </a:lnTo>
                <a:lnTo>
                  <a:pt x="136" y="61"/>
                </a:lnTo>
                <a:lnTo>
                  <a:pt x="125" y="62"/>
                </a:lnTo>
                <a:lnTo>
                  <a:pt x="120" y="59"/>
                </a:lnTo>
                <a:lnTo>
                  <a:pt x="117" y="60"/>
                </a:lnTo>
                <a:lnTo>
                  <a:pt x="106" y="53"/>
                </a:lnTo>
                <a:lnTo>
                  <a:pt x="108" y="50"/>
                </a:lnTo>
                <a:lnTo>
                  <a:pt x="119" y="52"/>
                </a:lnTo>
                <a:lnTo>
                  <a:pt x="128" y="51"/>
                </a:lnTo>
                <a:lnTo>
                  <a:pt x="131" y="44"/>
                </a:lnTo>
                <a:lnTo>
                  <a:pt x="133" y="44"/>
                </a:lnTo>
                <a:lnTo>
                  <a:pt x="131" y="48"/>
                </a:lnTo>
                <a:lnTo>
                  <a:pt x="132" y="51"/>
                </a:lnTo>
                <a:lnTo>
                  <a:pt x="140" y="51"/>
                </a:lnTo>
                <a:lnTo>
                  <a:pt x="144" y="50"/>
                </a:lnTo>
                <a:lnTo>
                  <a:pt x="148" y="43"/>
                </a:lnTo>
                <a:lnTo>
                  <a:pt x="154" y="42"/>
                </a:lnTo>
                <a:close/>
                <a:moveTo>
                  <a:pt x="90" y="50"/>
                </a:moveTo>
                <a:lnTo>
                  <a:pt x="88" y="48"/>
                </a:lnTo>
                <a:lnTo>
                  <a:pt x="90" y="46"/>
                </a:lnTo>
                <a:lnTo>
                  <a:pt x="90" y="50"/>
                </a:lnTo>
                <a:close/>
                <a:moveTo>
                  <a:pt x="102" y="56"/>
                </a:moveTo>
                <a:lnTo>
                  <a:pt x="99" y="51"/>
                </a:lnTo>
                <a:lnTo>
                  <a:pt x="103" y="52"/>
                </a:lnTo>
                <a:lnTo>
                  <a:pt x="102" y="56"/>
                </a:lnTo>
                <a:close/>
                <a:moveTo>
                  <a:pt x="170" y="104"/>
                </a:moveTo>
                <a:lnTo>
                  <a:pt x="166" y="101"/>
                </a:lnTo>
                <a:lnTo>
                  <a:pt x="171" y="101"/>
                </a:lnTo>
                <a:lnTo>
                  <a:pt x="173" y="102"/>
                </a:lnTo>
                <a:lnTo>
                  <a:pt x="170" y="104"/>
                </a:lnTo>
                <a:close/>
                <a:moveTo>
                  <a:pt x="135" y="108"/>
                </a:moveTo>
                <a:lnTo>
                  <a:pt x="132" y="105"/>
                </a:lnTo>
                <a:lnTo>
                  <a:pt x="133" y="103"/>
                </a:lnTo>
                <a:lnTo>
                  <a:pt x="135" y="108"/>
                </a:lnTo>
                <a:close/>
                <a:moveTo>
                  <a:pt x="142" y="110"/>
                </a:moveTo>
                <a:lnTo>
                  <a:pt x="137" y="109"/>
                </a:lnTo>
                <a:lnTo>
                  <a:pt x="136" y="105"/>
                </a:lnTo>
                <a:lnTo>
                  <a:pt x="142" y="106"/>
                </a:lnTo>
                <a:lnTo>
                  <a:pt x="142" y="110"/>
                </a:lnTo>
                <a:close/>
                <a:moveTo>
                  <a:pt x="147" y="117"/>
                </a:moveTo>
                <a:lnTo>
                  <a:pt x="144" y="116"/>
                </a:lnTo>
                <a:lnTo>
                  <a:pt x="141" y="110"/>
                </a:lnTo>
                <a:lnTo>
                  <a:pt x="146" y="115"/>
                </a:lnTo>
                <a:lnTo>
                  <a:pt x="148" y="113"/>
                </a:lnTo>
                <a:lnTo>
                  <a:pt x="147" y="117"/>
                </a:lnTo>
                <a:close/>
                <a:moveTo>
                  <a:pt x="181" y="138"/>
                </a:moveTo>
                <a:lnTo>
                  <a:pt x="175" y="133"/>
                </a:lnTo>
                <a:lnTo>
                  <a:pt x="183" y="137"/>
                </a:lnTo>
                <a:lnTo>
                  <a:pt x="181" y="138"/>
                </a:lnTo>
                <a:close/>
                <a:moveTo>
                  <a:pt x="196" y="50"/>
                </a:moveTo>
                <a:lnTo>
                  <a:pt x="195" y="45"/>
                </a:lnTo>
                <a:lnTo>
                  <a:pt x="196" y="44"/>
                </a:lnTo>
                <a:lnTo>
                  <a:pt x="197" y="46"/>
                </a:lnTo>
                <a:lnTo>
                  <a:pt x="196" y="50"/>
                </a:lnTo>
                <a:close/>
                <a:moveTo>
                  <a:pt x="207" y="57"/>
                </a:moveTo>
                <a:lnTo>
                  <a:pt x="214" y="65"/>
                </a:lnTo>
                <a:lnTo>
                  <a:pt x="214" y="69"/>
                </a:lnTo>
                <a:lnTo>
                  <a:pt x="206" y="68"/>
                </a:lnTo>
                <a:lnTo>
                  <a:pt x="204" y="62"/>
                </a:lnTo>
                <a:lnTo>
                  <a:pt x="197" y="57"/>
                </a:lnTo>
                <a:lnTo>
                  <a:pt x="198" y="50"/>
                </a:lnTo>
                <a:lnTo>
                  <a:pt x="202" y="51"/>
                </a:lnTo>
                <a:lnTo>
                  <a:pt x="207" y="57"/>
                </a:lnTo>
                <a:close/>
                <a:moveTo>
                  <a:pt x="3" y="10"/>
                </a:moveTo>
                <a:lnTo>
                  <a:pt x="38" y="21"/>
                </a:lnTo>
                <a:lnTo>
                  <a:pt x="45" y="26"/>
                </a:lnTo>
                <a:lnTo>
                  <a:pt x="52" y="27"/>
                </a:lnTo>
                <a:lnTo>
                  <a:pt x="70" y="41"/>
                </a:lnTo>
                <a:lnTo>
                  <a:pt x="70" y="51"/>
                </a:lnTo>
                <a:lnTo>
                  <a:pt x="96" y="59"/>
                </a:lnTo>
                <a:lnTo>
                  <a:pt x="99" y="62"/>
                </a:lnTo>
                <a:lnTo>
                  <a:pt x="100" y="67"/>
                </a:lnTo>
                <a:lnTo>
                  <a:pt x="87" y="68"/>
                </a:lnTo>
                <a:lnTo>
                  <a:pt x="90" y="78"/>
                </a:lnTo>
                <a:lnTo>
                  <a:pt x="98" y="85"/>
                </a:lnTo>
                <a:lnTo>
                  <a:pt x="103" y="87"/>
                </a:lnTo>
                <a:lnTo>
                  <a:pt x="105" y="94"/>
                </a:lnTo>
                <a:lnTo>
                  <a:pt x="108" y="95"/>
                </a:lnTo>
                <a:lnTo>
                  <a:pt x="110" y="101"/>
                </a:lnTo>
                <a:lnTo>
                  <a:pt x="120" y="101"/>
                </a:lnTo>
                <a:lnTo>
                  <a:pt x="119" y="107"/>
                </a:lnTo>
                <a:lnTo>
                  <a:pt x="130" y="109"/>
                </a:lnTo>
                <a:lnTo>
                  <a:pt x="131" y="110"/>
                </a:lnTo>
                <a:lnTo>
                  <a:pt x="126" y="112"/>
                </a:lnTo>
                <a:lnTo>
                  <a:pt x="129" y="115"/>
                </a:lnTo>
                <a:lnTo>
                  <a:pt x="143" y="118"/>
                </a:lnTo>
                <a:lnTo>
                  <a:pt x="135" y="119"/>
                </a:lnTo>
                <a:lnTo>
                  <a:pt x="140" y="123"/>
                </a:lnTo>
                <a:lnTo>
                  <a:pt x="133" y="124"/>
                </a:lnTo>
                <a:lnTo>
                  <a:pt x="128" y="122"/>
                </a:lnTo>
                <a:lnTo>
                  <a:pt x="131" y="121"/>
                </a:lnTo>
                <a:lnTo>
                  <a:pt x="127" y="119"/>
                </a:lnTo>
                <a:lnTo>
                  <a:pt x="101" y="116"/>
                </a:lnTo>
                <a:lnTo>
                  <a:pt x="89" y="107"/>
                </a:lnTo>
                <a:lnTo>
                  <a:pt x="86" y="104"/>
                </a:lnTo>
                <a:lnTo>
                  <a:pt x="87" y="101"/>
                </a:lnTo>
                <a:lnTo>
                  <a:pt x="82" y="101"/>
                </a:lnTo>
                <a:lnTo>
                  <a:pt x="79" y="94"/>
                </a:lnTo>
                <a:lnTo>
                  <a:pt x="75" y="87"/>
                </a:lnTo>
                <a:lnTo>
                  <a:pt x="57" y="83"/>
                </a:lnTo>
                <a:lnTo>
                  <a:pt x="57" y="80"/>
                </a:lnTo>
                <a:lnTo>
                  <a:pt x="53" y="81"/>
                </a:lnTo>
                <a:lnTo>
                  <a:pt x="53" y="79"/>
                </a:lnTo>
                <a:lnTo>
                  <a:pt x="52" y="80"/>
                </a:lnTo>
                <a:lnTo>
                  <a:pt x="51" y="79"/>
                </a:lnTo>
                <a:lnTo>
                  <a:pt x="52" y="82"/>
                </a:lnTo>
                <a:lnTo>
                  <a:pt x="49" y="80"/>
                </a:lnTo>
                <a:lnTo>
                  <a:pt x="47" y="83"/>
                </a:lnTo>
                <a:lnTo>
                  <a:pt x="40" y="78"/>
                </a:lnTo>
                <a:lnTo>
                  <a:pt x="45" y="86"/>
                </a:lnTo>
                <a:lnTo>
                  <a:pt x="36" y="84"/>
                </a:lnTo>
                <a:lnTo>
                  <a:pt x="40" y="89"/>
                </a:lnTo>
                <a:lnTo>
                  <a:pt x="31" y="91"/>
                </a:lnTo>
                <a:lnTo>
                  <a:pt x="19" y="89"/>
                </a:lnTo>
                <a:lnTo>
                  <a:pt x="33" y="93"/>
                </a:lnTo>
                <a:lnTo>
                  <a:pt x="37" y="97"/>
                </a:lnTo>
                <a:lnTo>
                  <a:pt x="36" y="100"/>
                </a:lnTo>
                <a:lnTo>
                  <a:pt x="26" y="105"/>
                </a:lnTo>
                <a:lnTo>
                  <a:pt x="20" y="102"/>
                </a:lnTo>
                <a:lnTo>
                  <a:pt x="5" y="104"/>
                </a:lnTo>
                <a:lnTo>
                  <a:pt x="3" y="102"/>
                </a:lnTo>
                <a:lnTo>
                  <a:pt x="3" y="70"/>
                </a:lnTo>
                <a:lnTo>
                  <a:pt x="0" y="67"/>
                </a:lnTo>
                <a:lnTo>
                  <a:pt x="3" y="62"/>
                </a:lnTo>
                <a:lnTo>
                  <a:pt x="3" y="10"/>
                </a:lnTo>
                <a:close/>
              </a:path>
            </a:pathLst>
          </a:custGeom>
          <a:solidFill>
            <a:srgbClr val="DDDDDD"/>
          </a:solidFill>
          <a:ln w="4763"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42" name="Freeform 139"/>
          <p:cNvSpPr>
            <a:spLocks noEditPoints="1"/>
          </p:cNvSpPr>
          <p:nvPr/>
        </p:nvSpPr>
        <p:spPr bwMode="auto">
          <a:xfrm>
            <a:off x="7250164" y="4992355"/>
            <a:ext cx="947738" cy="877887"/>
          </a:xfrm>
          <a:custGeom>
            <a:avLst/>
            <a:gdLst>
              <a:gd name="T0" fmla="*/ 2147483647 w 576"/>
              <a:gd name="T1" fmla="*/ 2147483647 h 534"/>
              <a:gd name="T2" fmla="*/ 2147483647 w 576"/>
              <a:gd name="T3" fmla="*/ 2147483647 h 534"/>
              <a:gd name="T4" fmla="*/ 0 w 576"/>
              <a:gd name="T5" fmla="*/ 2147483647 h 534"/>
              <a:gd name="T6" fmla="*/ 2147483647 w 576"/>
              <a:gd name="T7" fmla="*/ 2147483647 h 534"/>
              <a:gd name="T8" fmla="*/ 2147483647 w 576"/>
              <a:gd name="T9" fmla="*/ 2147483647 h 534"/>
              <a:gd name="T10" fmla="*/ 2147483647 w 576"/>
              <a:gd name="T11" fmla="*/ 2147483647 h 534"/>
              <a:gd name="T12" fmla="*/ 2147483647 w 576"/>
              <a:gd name="T13" fmla="*/ 2147483647 h 534"/>
              <a:gd name="T14" fmla="*/ 2147483647 w 576"/>
              <a:gd name="T15" fmla="*/ 2147483647 h 534"/>
              <a:gd name="T16" fmla="*/ 2147483647 w 576"/>
              <a:gd name="T17" fmla="*/ 2147483647 h 534"/>
              <a:gd name="T18" fmla="*/ 2147483647 w 576"/>
              <a:gd name="T19" fmla="*/ 2147483647 h 534"/>
              <a:gd name="T20" fmla="*/ 2147483647 w 576"/>
              <a:gd name="T21" fmla="*/ 2147483647 h 534"/>
              <a:gd name="T22" fmla="*/ 2147483647 w 576"/>
              <a:gd name="T23" fmla="*/ 2147483647 h 534"/>
              <a:gd name="T24" fmla="*/ 2147483647 w 576"/>
              <a:gd name="T25" fmla="*/ 2147483647 h 534"/>
              <a:gd name="T26" fmla="*/ 2147483647 w 576"/>
              <a:gd name="T27" fmla="*/ 2147483647 h 534"/>
              <a:gd name="T28" fmla="*/ 2147483647 w 576"/>
              <a:gd name="T29" fmla="*/ 2147483647 h 534"/>
              <a:gd name="T30" fmla="*/ 2147483647 w 576"/>
              <a:gd name="T31" fmla="*/ 2147483647 h 534"/>
              <a:gd name="T32" fmla="*/ 2147483647 w 576"/>
              <a:gd name="T33" fmla="*/ 2147483647 h 534"/>
              <a:gd name="T34" fmla="*/ 2147483647 w 576"/>
              <a:gd name="T35" fmla="*/ 2147483647 h 534"/>
              <a:gd name="T36" fmla="*/ 2147483647 w 576"/>
              <a:gd name="T37" fmla="*/ 2147483647 h 534"/>
              <a:gd name="T38" fmla="*/ 2147483647 w 576"/>
              <a:gd name="T39" fmla="*/ 2147483647 h 534"/>
              <a:gd name="T40" fmla="*/ 2147483647 w 576"/>
              <a:gd name="T41" fmla="*/ 2147483647 h 534"/>
              <a:gd name="T42" fmla="*/ 2147483647 w 576"/>
              <a:gd name="T43" fmla="*/ 2147483647 h 534"/>
              <a:gd name="T44" fmla="*/ 2147483647 w 576"/>
              <a:gd name="T45" fmla="*/ 2147483647 h 534"/>
              <a:gd name="T46" fmla="*/ 2147483647 w 576"/>
              <a:gd name="T47" fmla="*/ 2147483647 h 534"/>
              <a:gd name="T48" fmla="*/ 2147483647 w 576"/>
              <a:gd name="T49" fmla="*/ 2147483647 h 534"/>
              <a:gd name="T50" fmla="*/ 2147483647 w 576"/>
              <a:gd name="T51" fmla="*/ 2147483647 h 534"/>
              <a:gd name="T52" fmla="*/ 2147483647 w 576"/>
              <a:gd name="T53" fmla="*/ 2147483647 h 534"/>
              <a:gd name="T54" fmla="*/ 2147483647 w 576"/>
              <a:gd name="T55" fmla="*/ 2147483647 h 534"/>
              <a:gd name="T56" fmla="*/ 2147483647 w 576"/>
              <a:gd name="T57" fmla="*/ 2147483647 h 534"/>
              <a:gd name="T58" fmla="*/ 2147483647 w 576"/>
              <a:gd name="T59" fmla="*/ 2147483647 h 534"/>
              <a:gd name="T60" fmla="*/ 2147483647 w 576"/>
              <a:gd name="T61" fmla="*/ 2147483647 h 534"/>
              <a:gd name="T62" fmla="*/ 2147483647 w 576"/>
              <a:gd name="T63" fmla="*/ 2147483647 h 534"/>
              <a:gd name="T64" fmla="*/ 2147483647 w 576"/>
              <a:gd name="T65" fmla="*/ 2147483647 h 534"/>
              <a:gd name="T66" fmla="*/ 2147483647 w 576"/>
              <a:gd name="T67" fmla="*/ 2147483647 h 534"/>
              <a:gd name="T68" fmla="*/ 2147483647 w 576"/>
              <a:gd name="T69" fmla="*/ 2147483647 h 534"/>
              <a:gd name="T70" fmla="*/ 2147483647 w 576"/>
              <a:gd name="T71" fmla="*/ 2147483647 h 534"/>
              <a:gd name="T72" fmla="*/ 2147483647 w 576"/>
              <a:gd name="T73" fmla="*/ 0 h 534"/>
              <a:gd name="T74" fmla="*/ 2147483647 w 576"/>
              <a:gd name="T75" fmla="*/ 2147483647 h 534"/>
              <a:gd name="T76" fmla="*/ 2147483647 w 576"/>
              <a:gd name="T77" fmla="*/ 2147483647 h 534"/>
              <a:gd name="T78" fmla="*/ 2147483647 w 576"/>
              <a:gd name="T79" fmla="*/ 2147483647 h 534"/>
              <a:gd name="T80" fmla="*/ 2147483647 w 576"/>
              <a:gd name="T81" fmla="*/ 2147483647 h 534"/>
              <a:gd name="T82" fmla="*/ 2147483647 w 576"/>
              <a:gd name="T83" fmla="*/ 2147483647 h 534"/>
              <a:gd name="T84" fmla="*/ 2147483647 w 576"/>
              <a:gd name="T85" fmla="*/ 2147483647 h 534"/>
              <a:gd name="T86" fmla="*/ 2147483647 w 576"/>
              <a:gd name="T87" fmla="*/ 2147483647 h 534"/>
              <a:gd name="T88" fmla="*/ 2147483647 w 576"/>
              <a:gd name="T89" fmla="*/ 2147483647 h 534"/>
              <a:gd name="T90" fmla="*/ 2147483647 w 576"/>
              <a:gd name="T91" fmla="*/ 2147483647 h 534"/>
              <a:gd name="T92" fmla="*/ 2147483647 w 576"/>
              <a:gd name="T93" fmla="*/ 2147483647 h 534"/>
              <a:gd name="T94" fmla="*/ 2147483647 w 576"/>
              <a:gd name="T95" fmla="*/ 2147483647 h 534"/>
              <a:gd name="T96" fmla="*/ 2147483647 w 576"/>
              <a:gd name="T97" fmla="*/ 2147483647 h 534"/>
              <a:gd name="T98" fmla="*/ 2147483647 w 576"/>
              <a:gd name="T99" fmla="*/ 2147483647 h 534"/>
              <a:gd name="T100" fmla="*/ 2147483647 w 576"/>
              <a:gd name="T101" fmla="*/ 2147483647 h 534"/>
              <a:gd name="T102" fmla="*/ 2147483647 w 576"/>
              <a:gd name="T103" fmla="*/ 2147483647 h 534"/>
              <a:gd name="T104" fmla="*/ 2147483647 w 576"/>
              <a:gd name="T105" fmla="*/ 2147483647 h 534"/>
              <a:gd name="T106" fmla="*/ 2147483647 w 576"/>
              <a:gd name="T107" fmla="*/ 2147483647 h 534"/>
              <a:gd name="T108" fmla="*/ 2147483647 w 576"/>
              <a:gd name="T109" fmla="*/ 2147483647 h 534"/>
              <a:gd name="T110" fmla="*/ 2147483647 w 576"/>
              <a:gd name="T111" fmla="*/ 2147483647 h 534"/>
              <a:gd name="T112" fmla="*/ 2147483647 w 576"/>
              <a:gd name="T113" fmla="*/ 2147483647 h 534"/>
              <a:gd name="T114" fmla="*/ 2147483647 w 576"/>
              <a:gd name="T115" fmla="*/ 2147483647 h 5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76" h="534">
                <a:moveTo>
                  <a:pt x="340" y="50"/>
                </a:moveTo>
                <a:lnTo>
                  <a:pt x="340" y="52"/>
                </a:lnTo>
                <a:lnTo>
                  <a:pt x="332" y="51"/>
                </a:lnTo>
                <a:lnTo>
                  <a:pt x="333" y="46"/>
                </a:lnTo>
                <a:lnTo>
                  <a:pt x="337" y="43"/>
                </a:lnTo>
                <a:lnTo>
                  <a:pt x="337" y="46"/>
                </a:lnTo>
                <a:lnTo>
                  <a:pt x="340" y="45"/>
                </a:lnTo>
                <a:lnTo>
                  <a:pt x="337" y="50"/>
                </a:lnTo>
                <a:lnTo>
                  <a:pt x="340" y="50"/>
                </a:lnTo>
                <a:close/>
                <a:moveTo>
                  <a:pt x="371" y="88"/>
                </a:moveTo>
                <a:lnTo>
                  <a:pt x="374" y="84"/>
                </a:lnTo>
                <a:lnTo>
                  <a:pt x="380" y="84"/>
                </a:lnTo>
                <a:lnTo>
                  <a:pt x="371" y="88"/>
                </a:lnTo>
                <a:close/>
                <a:moveTo>
                  <a:pt x="542" y="194"/>
                </a:moveTo>
                <a:lnTo>
                  <a:pt x="539" y="189"/>
                </a:lnTo>
                <a:lnTo>
                  <a:pt x="542" y="190"/>
                </a:lnTo>
                <a:lnTo>
                  <a:pt x="542" y="194"/>
                </a:lnTo>
                <a:close/>
                <a:moveTo>
                  <a:pt x="569" y="225"/>
                </a:moveTo>
                <a:lnTo>
                  <a:pt x="567" y="221"/>
                </a:lnTo>
                <a:lnTo>
                  <a:pt x="572" y="208"/>
                </a:lnTo>
                <a:lnTo>
                  <a:pt x="573" y="213"/>
                </a:lnTo>
                <a:lnTo>
                  <a:pt x="569" y="225"/>
                </a:lnTo>
                <a:close/>
                <a:moveTo>
                  <a:pt x="4" y="231"/>
                </a:moveTo>
                <a:lnTo>
                  <a:pt x="0" y="225"/>
                </a:lnTo>
                <a:lnTo>
                  <a:pt x="0" y="220"/>
                </a:lnTo>
                <a:lnTo>
                  <a:pt x="4" y="231"/>
                </a:lnTo>
                <a:close/>
                <a:moveTo>
                  <a:pt x="354" y="388"/>
                </a:moveTo>
                <a:lnTo>
                  <a:pt x="357" y="391"/>
                </a:lnTo>
                <a:lnTo>
                  <a:pt x="352" y="391"/>
                </a:lnTo>
                <a:lnTo>
                  <a:pt x="348" y="394"/>
                </a:lnTo>
                <a:lnTo>
                  <a:pt x="337" y="394"/>
                </a:lnTo>
                <a:lnTo>
                  <a:pt x="334" y="391"/>
                </a:lnTo>
                <a:lnTo>
                  <a:pt x="345" y="386"/>
                </a:lnTo>
                <a:lnTo>
                  <a:pt x="354" y="388"/>
                </a:lnTo>
                <a:close/>
                <a:moveTo>
                  <a:pt x="439" y="467"/>
                </a:moveTo>
                <a:lnTo>
                  <a:pt x="438" y="462"/>
                </a:lnTo>
                <a:lnTo>
                  <a:pt x="440" y="457"/>
                </a:lnTo>
                <a:lnTo>
                  <a:pt x="442" y="463"/>
                </a:lnTo>
                <a:lnTo>
                  <a:pt x="439" y="467"/>
                </a:lnTo>
                <a:close/>
                <a:moveTo>
                  <a:pt x="498" y="470"/>
                </a:moveTo>
                <a:lnTo>
                  <a:pt x="493" y="462"/>
                </a:lnTo>
                <a:lnTo>
                  <a:pt x="495" y="460"/>
                </a:lnTo>
                <a:lnTo>
                  <a:pt x="501" y="464"/>
                </a:lnTo>
                <a:lnTo>
                  <a:pt x="501" y="469"/>
                </a:lnTo>
                <a:lnTo>
                  <a:pt x="498" y="470"/>
                </a:lnTo>
                <a:close/>
                <a:moveTo>
                  <a:pt x="501" y="474"/>
                </a:moveTo>
                <a:lnTo>
                  <a:pt x="497" y="472"/>
                </a:lnTo>
                <a:lnTo>
                  <a:pt x="501" y="470"/>
                </a:lnTo>
                <a:lnTo>
                  <a:pt x="504" y="473"/>
                </a:lnTo>
                <a:lnTo>
                  <a:pt x="501" y="474"/>
                </a:lnTo>
                <a:close/>
                <a:moveTo>
                  <a:pt x="477" y="486"/>
                </a:moveTo>
                <a:lnTo>
                  <a:pt x="496" y="478"/>
                </a:lnTo>
                <a:lnTo>
                  <a:pt x="501" y="481"/>
                </a:lnTo>
                <a:lnTo>
                  <a:pt x="502" y="506"/>
                </a:lnTo>
                <a:lnTo>
                  <a:pt x="500" y="501"/>
                </a:lnTo>
                <a:lnTo>
                  <a:pt x="498" y="504"/>
                </a:lnTo>
                <a:lnTo>
                  <a:pt x="494" y="519"/>
                </a:lnTo>
                <a:lnTo>
                  <a:pt x="497" y="519"/>
                </a:lnTo>
                <a:lnTo>
                  <a:pt x="497" y="526"/>
                </a:lnTo>
                <a:lnTo>
                  <a:pt x="494" y="526"/>
                </a:lnTo>
                <a:lnTo>
                  <a:pt x="492" y="522"/>
                </a:lnTo>
                <a:lnTo>
                  <a:pt x="493" y="520"/>
                </a:lnTo>
                <a:lnTo>
                  <a:pt x="496" y="522"/>
                </a:lnTo>
                <a:lnTo>
                  <a:pt x="494" y="520"/>
                </a:lnTo>
                <a:lnTo>
                  <a:pt x="490" y="518"/>
                </a:lnTo>
                <a:lnTo>
                  <a:pt x="489" y="522"/>
                </a:lnTo>
                <a:lnTo>
                  <a:pt x="487" y="518"/>
                </a:lnTo>
                <a:lnTo>
                  <a:pt x="486" y="526"/>
                </a:lnTo>
                <a:lnTo>
                  <a:pt x="482" y="523"/>
                </a:lnTo>
                <a:lnTo>
                  <a:pt x="484" y="527"/>
                </a:lnTo>
                <a:lnTo>
                  <a:pt x="480" y="534"/>
                </a:lnTo>
                <a:lnTo>
                  <a:pt x="469" y="531"/>
                </a:lnTo>
                <a:lnTo>
                  <a:pt x="467" y="528"/>
                </a:lnTo>
                <a:lnTo>
                  <a:pt x="472" y="527"/>
                </a:lnTo>
                <a:lnTo>
                  <a:pt x="466" y="527"/>
                </a:lnTo>
                <a:lnTo>
                  <a:pt x="461" y="519"/>
                </a:lnTo>
                <a:lnTo>
                  <a:pt x="457" y="507"/>
                </a:lnTo>
                <a:lnTo>
                  <a:pt x="461" y="512"/>
                </a:lnTo>
                <a:lnTo>
                  <a:pt x="462" y="509"/>
                </a:lnTo>
                <a:lnTo>
                  <a:pt x="452" y="493"/>
                </a:lnTo>
                <a:lnTo>
                  <a:pt x="449" y="484"/>
                </a:lnTo>
                <a:lnTo>
                  <a:pt x="450" y="479"/>
                </a:lnTo>
                <a:lnTo>
                  <a:pt x="477" y="486"/>
                </a:lnTo>
                <a:close/>
                <a:moveTo>
                  <a:pt x="487" y="531"/>
                </a:moveTo>
                <a:lnTo>
                  <a:pt x="484" y="529"/>
                </a:lnTo>
                <a:lnTo>
                  <a:pt x="487" y="526"/>
                </a:lnTo>
                <a:lnTo>
                  <a:pt x="487" y="531"/>
                </a:lnTo>
                <a:close/>
                <a:moveTo>
                  <a:pt x="145" y="359"/>
                </a:moveTo>
                <a:lnTo>
                  <a:pt x="143" y="356"/>
                </a:lnTo>
                <a:lnTo>
                  <a:pt x="130" y="359"/>
                </a:lnTo>
                <a:lnTo>
                  <a:pt x="129" y="356"/>
                </a:lnTo>
                <a:lnTo>
                  <a:pt x="100" y="357"/>
                </a:lnTo>
                <a:lnTo>
                  <a:pt x="91" y="366"/>
                </a:lnTo>
                <a:lnTo>
                  <a:pt x="85" y="366"/>
                </a:lnTo>
                <a:lnTo>
                  <a:pt x="76" y="374"/>
                </a:lnTo>
                <a:lnTo>
                  <a:pt x="69" y="376"/>
                </a:lnTo>
                <a:lnTo>
                  <a:pt x="72" y="378"/>
                </a:lnTo>
                <a:lnTo>
                  <a:pt x="66" y="378"/>
                </a:lnTo>
                <a:lnTo>
                  <a:pt x="50" y="376"/>
                </a:lnTo>
                <a:lnTo>
                  <a:pt x="43" y="372"/>
                </a:lnTo>
                <a:lnTo>
                  <a:pt x="37" y="365"/>
                </a:lnTo>
                <a:lnTo>
                  <a:pt x="31" y="365"/>
                </a:lnTo>
                <a:lnTo>
                  <a:pt x="30" y="350"/>
                </a:lnTo>
                <a:lnTo>
                  <a:pt x="35" y="352"/>
                </a:lnTo>
                <a:lnTo>
                  <a:pt x="39" y="346"/>
                </a:lnTo>
                <a:lnTo>
                  <a:pt x="38" y="336"/>
                </a:lnTo>
                <a:lnTo>
                  <a:pt x="39" y="334"/>
                </a:lnTo>
                <a:lnTo>
                  <a:pt x="39" y="338"/>
                </a:lnTo>
                <a:lnTo>
                  <a:pt x="40" y="334"/>
                </a:lnTo>
                <a:lnTo>
                  <a:pt x="39" y="320"/>
                </a:lnTo>
                <a:lnTo>
                  <a:pt x="30" y="300"/>
                </a:lnTo>
                <a:lnTo>
                  <a:pt x="28" y="279"/>
                </a:lnTo>
                <a:lnTo>
                  <a:pt x="18" y="261"/>
                </a:lnTo>
                <a:lnTo>
                  <a:pt x="14" y="247"/>
                </a:lnTo>
                <a:lnTo>
                  <a:pt x="4" y="232"/>
                </a:lnTo>
                <a:lnTo>
                  <a:pt x="5" y="228"/>
                </a:lnTo>
                <a:lnTo>
                  <a:pt x="10" y="239"/>
                </a:lnTo>
                <a:lnTo>
                  <a:pt x="14" y="236"/>
                </a:lnTo>
                <a:lnTo>
                  <a:pt x="7" y="224"/>
                </a:lnTo>
                <a:lnTo>
                  <a:pt x="8" y="221"/>
                </a:lnTo>
                <a:lnTo>
                  <a:pt x="11" y="227"/>
                </a:lnTo>
                <a:lnTo>
                  <a:pt x="11" y="231"/>
                </a:lnTo>
                <a:lnTo>
                  <a:pt x="14" y="228"/>
                </a:lnTo>
                <a:lnTo>
                  <a:pt x="16" y="235"/>
                </a:lnTo>
                <a:lnTo>
                  <a:pt x="18" y="233"/>
                </a:lnTo>
                <a:lnTo>
                  <a:pt x="19" y="226"/>
                </a:lnTo>
                <a:lnTo>
                  <a:pt x="7" y="204"/>
                </a:lnTo>
                <a:lnTo>
                  <a:pt x="9" y="193"/>
                </a:lnTo>
                <a:lnTo>
                  <a:pt x="12" y="189"/>
                </a:lnTo>
                <a:lnTo>
                  <a:pt x="12" y="181"/>
                </a:lnTo>
                <a:lnTo>
                  <a:pt x="11" y="176"/>
                </a:lnTo>
                <a:lnTo>
                  <a:pt x="14" y="166"/>
                </a:lnTo>
                <a:lnTo>
                  <a:pt x="18" y="164"/>
                </a:lnTo>
                <a:lnTo>
                  <a:pt x="18" y="175"/>
                </a:lnTo>
                <a:lnTo>
                  <a:pt x="20" y="173"/>
                </a:lnTo>
                <a:lnTo>
                  <a:pt x="24" y="164"/>
                </a:lnTo>
                <a:lnTo>
                  <a:pt x="36" y="159"/>
                </a:lnTo>
                <a:lnTo>
                  <a:pt x="54" y="146"/>
                </a:lnTo>
                <a:lnTo>
                  <a:pt x="68" y="147"/>
                </a:lnTo>
                <a:lnTo>
                  <a:pt x="75" y="141"/>
                </a:lnTo>
                <a:lnTo>
                  <a:pt x="83" y="141"/>
                </a:lnTo>
                <a:lnTo>
                  <a:pt x="87" y="136"/>
                </a:lnTo>
                <a:lnTo>
                  <a:pt x="94" y="137"/>
                </a:lnTo>
                <a:lnTo>
                  <a:pt x="115" y="130"/>
                </a:lnTo>
                <a:lnTo>
                  <a:pt x="121" y="123"/>
                </a:lnTo>
                <a:lnTo>
                  <a:pt x="126" y="114"/>
                </a:lnTo>
                <a:lnTo>
                  <a:pt x="133" y="109"/>
                </a:lnTo>
                <a:lnTo>
                  <a:pt x="131" y="95"/>
                </a:lnTo>
                <a:lnTo>
                  <a:pt x="139" y="88"/>
                </a:lnTo>
                <a:lnTo>
                  <a:pt x="141" y="83"/>
                </a:lnTo>
                <a:lnTo>
                  <a:pt x="144" y="84"/>
                </a:lnTo>
                <a:lnTo>
                  <a:pt x="142" y="85"/>
                </a:lnTo>
                <a:lnTo>
                  <a:pt x="151" y="100"/>
                </a:lnTo>
                <a:lnTo>
                  <a:pt x="151" y="92"/>
                </a:lnTo>
                <a:lnTo>
                  <a:pt x="156" y="95"/>
                </a:lnTo>
                <a:lnTo>
                  <a:pt x="154" y="92"/>
                </a:lnTo>
                <a:lnTo>
                  <a:pt x="155" y="90"/>
                </a:lnTo>
                <a:lnTo>
                  <a:pt x="149" y="84"/>
                </a:lnTo>
                <a:lnTo>
                  <a:pt x="153" y="83"/>
                </a:lnTo>
                <a:lnTo>
                  <a:pt x="151" y="80"/>
                </a:lnTo>
                <a:lnTo>
                  <a:pt x="153" y="79"/>
                </a:lnTo>
                <a:lnTo>
                  <a:pt x="155" y="83"/>
                </a:lnTo>
                <a:lnTo>
                  <a:pt x="156" y="81"/>
                </a:lnTo>
                <a:lnTo>
                  <a:pt x="160" y="83"/>
                </a:lnTo>
                <a:lnTo>
                  <a:pt x="170" y="83"/>
                </a:lnTo>
                <a:lnTo>
                  <a:pt x="163" y="82"/>
                </a:lnTo>
                <a:lnTo>
                  <a:pt x="167" y="75"/>
                </a:lnTo>
                <a:lnTo>
                  <a:pt x="163" y="75"/>
                </a:lnTo>
                <a:lnTo>
                  <a:pt x="163" y="69"/>
                </a:lnTo>
                <a:lnTo>
                  <a:pt x="166" y="69"/>
                </a:lnTo>
                <a:lnTo>
                  <a:pt x="167" y="66"/>
                </a:lnTo>
                <a:lnTo>
                  <a:pt x="174" y="70"/>
                </a:lnTo>
                <a:lnTo>
                  <a:pt x="172" y="67"/>
                </a:lnTo>
                <a:lnTo>
                  <a:pt x="170" y="68"/>
                </a:lnTo>
                <a:lnTo>
                  <a:pt x="172" y="65"/>
                </a:lnTo>
                <a:lnTo>
                  <a:pt x="168" y="65"/>
                </a:lnTo>
                <a:lnTo>
                  <a:pt x="172" y="62"/>
                </a:lnTo>
                <a:lnTo>
                  <a:pt x="174" y="65"/>
                </a:lnTo>
                <a:lnTo>
                  <a:pt x="173" y="63"/>
                </a:lnTo>
                <a:lnTo>
                  <a:pt x="177" y="64"/>
                </a:lnTo>
                <a:lnTo>
                  <a:pt x="173" y="59"/>
                </a:lnTo>
                <a:lnTo>
                  <a:pt x="176" y="56"/>
                </a:lnTo>
                <a:lnTo>
                  <a:pt x="179" y="56"/>
                </a:lnTo>
                <a:lnTo>
                  <a:pt x="180" y="51"/>
                </a:lnTo>
                <a:lnTo>
                  <a:pt x="181" y="52"/>
                </a:lnTo>
                <a:lnTo>
                  <a:pt x="180" y="57"/>
                </a:lnTo>
                <a:lnTo>
                  <a:pt x="181" y="54"/>
                </a:lnTo>
                <a:lnTo>
                  <a:pt x="184" y="57"/>
                </a:lnTo>
                <a:lnTo>
                  <a:pt x="186" y="56"/>
                </a:lnTo>
                <a:lnTo>
                  <a:pt x="187" y="50"/>
                </a:lnTo>
                <a:lnTo>
                  <a:pt x="186" y="47"/>
                </a:lnTo>
                <a:lnTo>
                  <a:pt x="188" y="47"/>
                </a:lnTo>
                <a:lnTo>
                  <a:pt x="189" y="52"/>
                </a:lnTo>
                <a:lnTo>
                  <a:pt x="192" y="47"/>
                </a:lnTo>
                <a:lnTo>
                  <a:pt x="194" y="52"/>
                </a:lnTo>
                <a:lnTo>
                  <a:pt x="197" y="45"/>
                </a:lnTo>
                <a:lnTo>
                  <a:pt x="201" y="47"/>
                </a:lnTo>
                <a:lnTo>
                  <a:pt x="205" y="47"/>
                </a:lnTo>
                <a:lnTo>
                  <a:pt x="216" y="58"/>
                </a:lnTo>
                <a:lnTo>
                  <a:pt x="214" y="70"/>
                </a:lnTo>
                <a:lnTo>
                  <a:pt x="216" y="65"/>
                </a:lnTo>
                <a:lnTo>
                  <a:pt x="217" y="68"/>
                </a:lnTo>
                <a:lnTo>
                  <a:pt x="216" y="64"/>
                </a:lnTo>
                <a:lnTo>
                  <a:pt x="218" y="61"/>
                </a:lnTo>
                <a:lnTo>
                  <a:pt x="220" y="63"/>
                </a:lnTo>
                <a:lnTo>
                  <a:pt x="219" y="60"/>
                </a:lnTo>
                <a:lnTo>
                  <a:pt x="221" y="59"/>
                </a:lnTo>
                <a:lnTo>
                  <a:pt x="229" y="61"/>
                </a:lnTo>
                <a:lnTo>
                  <a:pt x="231" y="65"/>
                </a:lnTo>
                <a:lnTo>
                  <a:pt x="231" y="60"/>
                </a:lnTo>
                <a:lnTo>
                  <a:pt x="238" y="65"/>
                </a:lnTo>
                <a:lnTo>
                  <a:pt x="237" y="60"/>
                </a:lnTo>
                <a:lnTo>
                  <a:pt x="241" y="59"/>
                </a:lnTo>
                <a:lnTo>
                  <a:pt x="237" y="59"/>
                </a:lnTo>
                <a:lnTo>
                  <a:pt x="236" y="57"/>
                </a:lnTo>
                <a:lnTo>
                  <a:pt x="239" y="56"/>
                </a:lnTo>
                <a:lnTo>
                  <a:pt x="235" y="56"/>
                </a:lnTo>
                <a:lnTo>
                  <a:pt x="233" y="53"/>
                </a:lnTo>
                <a:lnTo>
                  <a:pt x="238" y="48"/>
                </a:lnTo>
                <a:lnTo>
                  <a:pt x="239" y="41"/>
                </a:lnTo>
                <a:lnTo>
                  <a:pt x="246" y="38"/>
                </a:lnTo>
                <a:lnTo>
                  <a:pt x="244" y="32"/>
                </a:lnTo>
                <a:lnTo>
                  <a:pt x="249" y="28"/>
                </a:lnTo>
                <a:lnTo>
                  <a:pt x="251" y="29"/>
                </a:lnTo>
                <a:lnTo>
                  <a:pt x="250" y="25"/>
                </a:lnTo>
                <a:lnTo>
                  <a:pt x="254" y="28"/>
                </a:lnTo>
                <a:lnTo>
                  <a:pt x="253" y="26"/>
                </a:lnTo>
                <a:lnTo>
                  <a:pt x="257" y="24"/>
                </a:lnTo>
                <a:lnTo>
                  <a:pt x="257" y="21"/>
                </a:lnTo>
                <a:lnTo>
                  <a:pt x="263" y="23"/>
                </a:lnTo>
                <a:lnTo>
                  <a:pt x="275" y="22"/>
                </a:lnTo>
                <a:lnTo>
                  <a:pt x="276" y="24"/>
                </a:lnTo>
                <a:lnTo>
                  <a:pt x="277" y="21"/>
                </a:lnTo>
                <a:lnTo>
                  <a:pt x="281" y="21"/>
                </a:lnTo>
                <a:lnTo>
                  <a:pt x="279" y="19"/>
                </a:lnTo>
                <a:lnTo>
                  <a:pt x="280" y="14"/>
                </a:lnTo>
                <a:lnTo>
                  <a:pt x="277" y="12"/>
                </a:lnTo>
                <a:lnTo>
                  <a:pt x="272" y="12"/>
                </a:lnTo>
                <a:lnTo>
                  <a:pt x="267" y="9"/>
                </a:lnTo>
                <a:lnTo>
                  <a:pt x="270" y="7"/>
                </a:lnTo>
                <a:lnTo>
                  <a:pt x="273" y="11"/>
                </a:lnTo>
                <a:lnTo>
                  <a:pt x="272" y="7"/>
                </a:lnTo>
                <a:lnTo>
                  <a:pt x="275" y="7"/>
                </a:lnTo>
                <a:lnTo>
                  <a:pt x="280" y="12"/>
                </a:lnTo>
                <a:lnTo>
                  <a:pt x="283" y="9"/>
                </a:lnTo>
                <a:lnTo>
                  <a:pt x="287" y="15"/>
                </a:lnTo>
                <a:lnTo>
                  <a:pt x="292" y="16"/>
                </a:lnTo>
                <a:lnTo>
                  <a:pt x="297" y="15"/>
                </a:lnTo>
                <a:lnTo>
                  <a:pt x="296" y="17"/>
                </a:lnTo>
                <a:lnTo>
                  <a:pt x="299" y="17"/>
                </a:lnTo>
                <a:lnTo>
                  <a:pt x="302" y="20"/>
                </a:lnTo>
                <a:lnTo>
                  <a:pt x="310" y="19"/>
                </a:lnTo>
                <a:lnTo>
                  <a:pt x="316" y="23"/>
                </a:lnTo>
                <a:lnTo>
                  <a:pt x="326" y="16"/>
                </a:lnTo>
                <a:lnTo>
                  <a:pt x="322" y="22"/>
                </a:lnTo>
                <a:lnTo>
                  <a:pt x="323" y="23"/>
                </a:lnTo>
                <a:lnTo>
                  <a:pt x="327" y="20"/>
                </a:lnTo>
                <a:lnTo>
                  <a:pt x="327" y="26"/>
                </a:lnTo>
                <a:lnTo>
                  <a:pt x="331" y="25"/>
                </a:lnTo>
                <a:lnTo>
                  <a:pt x="332" y="23"/>
                </a:lnTo>
                <a:lnTo>
                  <a:pt x="329" y="22"/>
                </a:lnTo>
                <a:lnTo>
                  <a:pt x="335" y="18"/>
                </a:lnTo>
                <a:lnTo>
                  <a:pt x="337" y="23"/>
                </a:lnTo>
                <a:lnTo>
                  <a:pt x="338" y="22"/>
                </a:lnTo>
                <a:lnTo>
                  <a:pt x="341" y="24"/>
                </a:lnTo>
                <a:lnTo>
                  <a:pt x="335" y="31"/>
                </a:lnTo>
                <a:lnTo>
                  <a:pt x="334" y="30"/>
                </a:lnTo>
                <a:lnTo>
                  <a:pt x="333" y="37"/>
                </a:lnTo>
                <a:lnTo>
                  <a:pt x="332" y="34"/>
                </a:lnTo>
                <a:lnTo>
                  <a:pt x="326" y="38"/>
                </a:lnTo>
                <a:lnTo>
                  <a:pt x="325" y="42"/>
                </a:lnTo>
                <a:lnTo>
                  <a:pt x="327" y="45"/>
                </a:lnTo>
                <a:lnTo>
                  <a:pt x="325" y="51"/>
                </a:lnTo>
                <a:lnTo>
                  <a:pt x="318" y="58"/>
                </a:lnTo>
                <a:lnTo>
                  <a:pt x="319" y="61"/>
                </a:lnTo>
                <a:lnTo>
                  <a:pt x="338" y="76"/>
                </a:lnTo>
                <a:lnTo>
                  <a:pt x="352" y="81"/>
                </a:lnTo>
                <a:lnTo>
                  <a:pt x="358" y="87"/>
                </a:lnTo>
                <a:lnTo>
                  <a:pt x="369" y="90"/>
                </a:lnTo>
                <a:lnTo>
                  <a:pt x="373" y="97"/>
                </a:lnTo>
                <a:lnTo>
                  <a:pt x="384" y="102"/>
                </a:lnTo>
                <a:lnTo>
                  <a:pt x="395" y="98"/>
                </a:lnTo>
                <a:lnTo>
                  <a:pt x="403" y="78"/>
                </a:lnTo>
                <a:lnTo>
                  <a:pt x="407" y="63"/>
                </a:lnTo>
                <a:lnTo>
                  <a:pt x="404" y="46"/>
                </a:lnTo>
                <a:lnTo>
                  <a:pt x="407" y="37"/>
                </a:lnTo>
                <a:lnTo>
                  <a:pt x="406" y="33"/>
                </a:lnTo>
                <a:lnTo>
                  <a:pt x="409" y="29"/>
                </a:lnTo>
                <a:lnTo>
                  <a:pt x="411" y="31"/>
                </a:lnTo>
                <a:lnTo>
                  <a:pt x="408" y="26"/>
                </a:lnTo>
                <a:lnTo>
                  <a:pt x="406" y="27"/>
                </a:lnTo>
                <a:lnTo>
                  <a:pt x="407" y="24"/>
                </a:lnTo>
                <a:lnTo>
                  <a:pt x="410" y="19"/>
                </a:lnTo>
                <a:lnTo>
                  <a:pt x="412" y="20"/>
                </a:lnTo>
                <a:lnTo>
                  <a:pt x="414" y="4"/>
                </a:lnTo>
                <a:lnTo>
                  <a:pt x="418" y="0"/>
                </a:lnTo>
                <a:lnTo>
                  <a:pt x="421" y="1"/>
                </a:lnTo>
                <a:lnTo>
                  <a:pt x="419" y="4"/>
                </a:lnTo>
                <a:lnTo>
                  <a:pt x="420" y="3"/>
                </a:lnTo>
                <a:lnTo>
                  <a:pt x="423" y="6"/>
                </a:lnTo>
                <a:lnTo>
                  <a:pt x="424" y="16"/>
                </a:lnTo>
                <a:lnTo>
                  <a:pt x="429" y="19"/>
                </a:lnTo>
                <a:lnTo>
                  <a:pt x="427" y="24"/>
                </a:lnTo>
                <a:lnTo>
                  <a:pt x="430" y="25"/>
                </a:lnTo>
                <a:lnTo>
                  <a:pt x="432" y="28"/>
                </a:lnTo>
                <a:lnTo>
                  <a:pt x="431" y="31"/>
                </a:lnTo>
                <a:lnTo>
                  <a:pt x="433" y="32"/>
                </a:lnTo>
                <a:lnTo>
                  <a:pt x="433" y="45"/>
                </a:lnTo>
                <a:lnTo>
                  <a:pt x="437" y="54"/>
                </a:lnTo>
                <a:lnTo>
                  <a:pt x="440" y="55"/>
                </a:lnTo>
                <a:lnTo>
                  <a:pt x="447" y="50"/>
                </a:lnTo>
                <a:lnTo>
                  <a:pt x="450" y="56"/>
                </a:lnTo>
                <a:lnTo>
                  <a:pt x="459" y="62"/>
                </a:lnTo>
                <a:lnTo>
                  <a:pt x="460" y="84"/>
                </a:lnTo>
                <a:lnTo>
                  <a:pt x="466" y="91"/>
                </a:lnTo>
                <a:lnTo>
                  <a:pt x="468" y="90"/>
                </a:lnTo>
                <a:lnTo>
                  <a:pt x="467" y="93"/>
                </a:lnTo>
                <a:lnTo>
                  <a:pt x="470" y="102"/>
                </a:lnTo>
                <a:lnTo>
                  <a:pt x="469" y="110"/>
                </a:lnTo>
                <a:lnTo>
                  <a:pt x="473" y="114"/>
                </a:lnTo>
                <a:lnTo>
                  <a:pt x="473" y="119"/>
                </a:lnTo>
                <a:lnTo>
                  <a:pt x="485" y="128"/>
                </a:lnTo>
                <a:lnTo>
                  <a:pt x="489" y="128"/>
                </a:lnTo>
                <a:lnTo>
                  <a:pt x="488" y="126"/>
                </a:lnTo>
                <a:lnTo>
                  <a:pt x="492" y="134"/>
                </a:lnTo>
                <a:lnTo>
                  <a:pt x="494" y="132"/>
                </a:lnTo>
                <a:lnTo>
                  <a:pt x="503" y="140"/>
                </a:lnTo>
                <a:lnTo>
                  <a:pt x="503" y="137"/>
                </a:lnTo>
                <a:lnTo>
                  <a:pt x="508" y="140"/>
                </a:lnTo>
                <a:lnTo>
                  <a:pt x="510" y="144"/>
                </a:lnTo>
                <a:lnTo>
                  <a:pt x="508" y="143"/>
                </a:lnTo>
                <a:lnTo>
                  <a:pt x="507" y="145"/>
                </a:lnTo>
                <a:lnTo>
                  <a:pt x="514" y="152"/>
                </a:lnTo>
                <a:lnTo>
                  <a:pt x="520" y="174"/>
                </a:lnTo>
                <a:lnTo>
                  <a:pt x="523" y="172"/>
                </a:lnTo>
                <a:lnTo>
                  <a:pt x="526" y="176"/>
                </a:lnTo>
                <a:lnTo>
                  <a:pt x="524" y="172"/>
                </a:lnTo>
                <a:lnTo>
                  <a:pt x="526" y="168"/>
                </a:lnTo>
                <a:lnTo>
                  <a:pt x="533" y="175"/>
                </a:lnTo>
                <a:lnTo>
                  <a:pt x="534" y="172"/>
                </a:lnTo>
                <a:lnTo>
                  <a:pt x="537" y="178"/>
                </a:lnTo>
                <a:lnTo>
                  <a:pt x="538" y="189"/>
                </a:lnTo>
                <a:lnTo>
                  <a:pt x="547" y="198"/>
                </a:lnTo>
                <a:lnTo>
                  <a:pt x="549" y="197"/>
                </a:lnTo>
                <a:lnTo>
                  <a:pt x="556" y="206"/>
                </a:lnTo>
                <a:lnTo>
                  <a:pt x="560" y="210"/>
                </a:lnTo>
                <a:lnTo>
                  <a:pt x="563" y="216"/>
                </a:lnTo>
                <a:lnTo>
                  <a:pt x="566" y="217"/>
                </a:lnTo>
                <a:lnTo>
                  <a:pt x="566" y="224"/>
                </a:lnTo>
                <a:lnTo>
                  <a:pt x="570" y="228"/>
                </a:lnTo>
                <a:lnTo>
                  <a:pt x="569" y="233"/>
                </a:lnTo>
                <a:lnTo>
                  <a:pt x="570" y="245"/>
                </a:lnTo>
                <a:lnTo>
                  <a:pt x="568" y="247"/>
                </a:lnTo>
                <a:lnTo>
                  <a:pt x="575" y="262"/>
                </a:lnTo>
                <a:lnTo>
                  <a:pt x="576" y="274"/>
                </a:lnTo>
                <a:lnTo>
                  <a:pt x="572" y="281"/>
                </a:lnTo>
                <a:lnTo>
                  <a:pt x="565" y="319"/>
                </a:lnTo>
                <a:lnTo>
                  <a:pt x="561" y="327"/>
                </a:lnTo>
                <a:lnTo>
                  <a:pt x="561" y="331"/>
                </a:lnTo>
                <a:lnTo>
                  <a:pt x="546" y="347"/>
                </a:lnTo>
                <a:lnTo>
                  <a:pt x="543" y="358"/>
                </a:lnTo>
                <a:lnTo>
                  <a:pt x="541" y="359"/>
                </a:lnTo>
                <a:lnTo>
                  <a:pt x="542" y="360"/>
                </a:lnTo>
                <a:lnTo>
                  <a:pt x="537" y="368"/>
                </a:lnTo>
                <a:lnTo>
                  <a:pt x="537" y="377"/>
                </a:lnTo>
                <a:lnTo>
                  <a:pt x="535" y="376"/>
                </a:lnTo>
                <a:lnTo>
                  <a:pt x="527" y="392"/>
                </a:lnTo>
                <a:lnTo>
                  <a:pt x="524" y="409"/>
                </a:lnTo>
                <a:lnTo>
                  <a:pt x="525" y="420"/>
                </a:lnTo>
                <a:lnTo>
                  <a:pt x="520" y="423"/>
                </a:lnTo>
                <a:lnTo>
                  <a:pt x="493" y="428"/>
                </a:lnTo>
                <a:lnTo>
                  <a:pt x="481" y="440"/>
                </a:lnTo>
                <a:lnTo>
                  <a:pt x="471" y="441"/>
                </a:lnTo>
                <a:lnTo>
                  <a:pt x="473" y="445"/>
                </a:lnTo>
                <a:lnTo>
                  <a:pt x="475" y="443"/>
                </a:lnTo>
                <a:lnTo>
                  <a:pt x="474" y="449"/>
                </a:lnTo>
                <a:lnTo>
                  <a:pt x="470" y="444"/>
                </a:lnTo>
                <a:lnTo>
                  <a:pt x="467" y="444"/>
                </a:lnTo>
                <a:lnTo>
                  <a:pt x="466" y="440"/>
                </a:lnTo>
                <a:lnTo>
                  <a:pt x="460" y="438"/>
                </a:lnTo>
                <a:lnTo>
                  <a:pt x="462" y="435"/>
                </a:lnTo>
                <a:lnTo>
                  <a:pt x="460" y="432"/>
                </a:lnTo>
                <a:lnTo>
                  <a:pt x="453" y="437"/>
                </a:lnTo>
                <a:lnTo>
                  <a:pt x="451" y="435"/>
                </a:lnTo>
                <a:lnTo>
                  <a:pt x="456" y="431"/>
                </a:lnTo>
                <a:lnTo>
                  <a:pt x="453" y="426"/>
                </a:lnTo>
                <a:lnTo>
                  <a:pt x="446" y="431"/>
                </a:lnTo>
                <a:lnTo>
                  <a:pt x="450" y="431"/>
                </a:lnTo>
                <a:lnTo>
                  <a:pt x="450" y="433"/>
                </a:lnTo>
                <a:lnTo>
                  <a:pt x="446" y="434"/>
                </a:lnTo>
                <a:lnTo>
                  <a:pt x="433" y="444"/>
                </a:lnTo>
                <a:lnTo>
                  <a:pt x="417" y="435"/>
                </a:lnTo>
                <a:lnTo>
                  <a:pt x="408" y="433"/>
                </a:lnTo>
                <a:lnTo>
                  <a:pt x="406" y="436"/>
                </a:lnTo>
                <a:lnTo>
                  <a:pt x="388" y="426"/>
                </a:lnTo>
                <a:lnTo>
                  <a:pt x="380" y="414"/>
                </a:lnTo>
                <a:lnTo>
                  <a:pt x="382" y="405"/>
                </a:lnTo>
                <a:lnTo>
                  <a:pt x="379" y="397"/>
                </a:lnTo>
                <a:lnTo>
                  <a:pt x="371" y="387"/>
                </a:lnTo>
                <a:lnTo>
                  <a:pt x="379" y="397"/>
                </a:lnTo>
                <a:lnTo>
                  <a:pt x="371" y="386"/>
                </a:lnTo>
                <a:lnTo>
                  <a:pt x="372" y="384"/>
                </a:lnTo>
                <a:lnTo>
                  <a:pt x="374" y="387"/>
                </a:lnTo>
                <a:lnTo>
                  <a:pt x="375" y="382"/>
                </a:lnTo>
                <a:lnTo>
                  <a:pt x="357" y="387"/>
                </a:lnTo>
                <a:lnTo>
                  <a:pt x="363" y="376"/>
                </a:lnTo>
                <a:lnTo>
                  <a:pt x="362" y="371"/>
                </a:lnTo>
                <a:lnTo>
                  <a:pt x="356" y="361"/>
                </a:lnTo>
                <a:lnTo>
                  <a:pt x="352" y="378"/>
                </a:lnTo>
                <a:lnTo>
                  <a:pt x="338" y="380"/>
                </a:lnTo>
                <a:lnTo>
                  <a:pt x="341" y="374"/>
                </a:lnTo>
                <a:lnTo>
                  <a:pt x="347" y="375"/>
                </a:lnTo>
                <a:lnTo>
                  <a:pt x="348" y="361"/>
                </a:lnTo>
                <a:lnTo>
                  <a:pt x="354" y="351"/>
                </a:lnTo>
                <a:lnTo>
                  <a:pt x="353" y="346"/>
                </a:lnTo>
                <a:lnTo>
                  <a:pt x="356" y="343"/>
                </a:lnTo>
                <a:lnTo>
                  <a:pt x="352" y="334"/>
                </a:lnTo>
                <a:lnTo>
                  <a:pt x="352" y="341"/>
                </a:lnTo>
                <a:lnTo>
                  <a:pt x="348" y="344"/>
                </a:lnTo>
                <a:lnTo>
                  <a:pt x="344" y="353"/>
                </a:lnTo>
                <a:lnTo>
                  <a:pt x="333" y="359"/>
                </a:lnTo>
                <a:lnTo>
                  <a:pt x="326" y="368"/>
                </a:lnTo>
                <a:lnTo>
                  <a:pt x="324" y="372"/>
                </a:lnTo>
                <a:lnTo>
                  <a:pt x="327" y="371"/>
                </a:lnTo>
                <a:lnTo>
                  <a:pt x="326" y="376"/>
                </a:lnTo>
                <a:lnTo>
                  <a:pt x="314" y="369"/>
                </a:lnTo>
                <a:lnTo>
                  <a:pt x="316" y="366"/>
                </a:lnTo>
                <a:lnTo>
                  <a:pt x="320" y="369"/>
                </a:lnTo>
                <a:lnTo>
                  <a:pt x="316" y="359"/>
                </a:lnTo>
                <a:lnTo>
                  <a:pt x="310" y="352"/>
                </a:lnTo>
                <a:lnTo>
                  <a:pt x="308" y="345"/>
                </a:lnTo>
                <a:lnTo>
                  <a:pt x="302" y="344"/>
                </a:lnTo>
                <a:lnTo>
                  <a:pt x="300" y="337"/>
                </a:lnTo>
                <a:lnTo>
                  <a:pt x="303" y="337"/>
                </a:lnTo>
                <a:lnTo>
                  <a:pt x="301" y="333"/>
                </a:lnTo>
                <a:lnTo>
                  <a:pt x="296" y="334"/>
                </a:lnTo>
                <a:lnTo>
                  <a:pt x="298" y="331"/>
                </a:lnTo>
                <a:lnTo>
                  <a:pt x="293" y="326"/>
                </a:lnTo>
                <a:lnTo>
                  <a:pt x="290" y="329"/>
                </a:lnTo>
                <a:lnTo>
                  <a:pt x="281" y="324"/>
                </a:lnTo>
                <a:lnTo>
                  <a:pt x="273" y="325"/>
                </a:lnTo>
                <a:lnTo>
                  <a:pt x="258" y="316"/>
                </a:lnTo>
                <a:lnTo>
                  <a:pt x="227" y="320"/>
                </a:lnTo>
                <a:lnTo>
                  <a:pt x="203" y="330"/>
                </a:lnTo>
                <a:lnTo>
                  <a:pt x="185" y="329"/>
                </a:lnTo>
                <a:lnTo>
                  <a:pt x="167" y="340"/>
                </a:lnTo>
                <a:lnTo>
                  <a:pt x="161" y="341"/>
                </a:lnTo>
                <a:lnTo>
                  <a:pt x="153" y="354"/>
                </a:lnTo>
                <a:lnTo>
                  <a:pt x="145" y="359"/>
                </a:lnTo>
                <a:close/>
                <a:moveTo>
                  <a:pt x="255" y="18"/>
                </a:moveTo>
                <a:lnTo>
                  <a:pt x="250" y="15"/>
                </a:lnTo>
                <a:lnTo>
                  <a:pt x="249" y="14"/>
                </a:lnTo>
                <a:lnTo>
                  <a:pt x="249" y="13"/>
                </a:lnTo>
                <a:lnTo>
                  <a:pt x="247" y="7"/>
                </a:lnTo>
                <a:lnTo>
                  <a:pt x="252" y="10"/>
                </a:lnTo>
                <a:lnTo>
                  <a:pt x="258" y="8"/>
                </a:lnTo>
                <a:lnTo>
                  <a:pt x="259" y="11"/>
                </a:lnTo>
                <a:lnTo>
                  <a:pt x="260" y="7"/>
                </a:lnTo>
                <a:lnTo>
                  <a:pt x="263" y="10"/>
                </a:lnTo>
                <a:lnTo>
                  <a:pt x="255" y="18"/>
                </a:lnTo>
                <a:close/>
                <a:moveTo>
                  <a:pt x="249" y="15"/>
                </a:moveTo>
                <a:lnTo>
                  <a:pt x="251" y="16"/>
                </a:lnTo>
                <a:lnTo>
                  <a:pt x="249" y="17"/>
                </a:lnTo>
                <a:lnTo>
                  <a:pt x="242" y="16"/>
                </a:lnTo>
                <a:lnTo>
                  <a:pt x="246" y="9"/>
                </a:lnTo>
                <a:lnTo>
                  <a:pt x="249" y="15"/>
                </a:lnTo>
                <a:close/>
              </a:path>
            </a:pathLst>
          </a:custGeom>
          <a:solidFill>
            <a:srgbClr val="2B5885"/>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43" name="Freeform 140"/>
          <p:cNvSpPr>
            <a:spLocks noEditPoints="1"/>
          </p:cNvSpPr>
          <p:nvPr/>
        </p:nvSpPr>
        <p:spPr bwMode="auto">
          <a:xfrm>
            <a:off x="6940603" y="4573254"/>
            <a:ext cx="458787" cy="150812"/>
          </a:xfrm>
          <a:custGeom>
            <a:avLst/>
            <a:gdLst>
              <a:gd name="T0" fmla="*/ 2147483647 w 278"/>
              <a:gd name="T1" fmla="*/ 0 h 92"/>
              <a:gd name="T2" fmla="*/ 2147483647 w 278"/>
              <a:gd name="T3" fmla="*/ 2147483647 h 92"/>
              <a:gd name="T4" fmla="*/ 2147483647 w 278"/>
              <a:gd name="T5" fmla="*/ 2147483647 h 92"/>
              <a:gd name="T6" fmla="*/ 2147483647 w 278"/>
              <a:gd name="T7" fmla="*/ 2147483647 h 92"/>
              <a:gd name="T8" fmla="*/ 2147483647 w 278"/>
              <a:gd name="T9" fmla="*/ 2147483647 h 92"/>
              <a:gd name="T10" fmla="*/ 2147483647 w 278"/>
              <a:gd name="T11" fmla="*/ 2147483647 h 92"/>
              <a:gd name="T12" fmla="*/ 2147483647 w 278"/>
              <a:gd name="T13" fmla="*/ 2147483647 h 92"/>
              <a:gd name="T14" fmla="*/ 2147483647 w 278"/>
              <a:gd name="T15" fmla="*/ 2147483647 h 92"/>
              <a:gd name="T16" fmla="*/ 2147483647 w 278"/>
              <a:gd name="T17" fmla="*/ 2147483647 h 92"/>
              <a:gd name="T18" fmla="*/ 2147483647 w 278"/>
              <a:gd name="T19" fmla="*/ 2147483647 h 92"/>
              <a:gd name="T20" fmla="*/ 2147483647 w 278"/>
              <a:gd name="T21" fmla="*/ 2147483647 h 92"/>
              <a:gd name="T22" fmla="*/ 2147483647 w 278"/>
              <a:gd name="T23" fmla="*/ 2147483647 h 92"/>
              <a:gd name="T24" fmla="*/ 2147483647 w 278"/>
              <a:gd name="T25" fmla="*/ 2147483647 h 92"/>
              <a:gd name="T26" fmla="*/ 2147483647 w 278"/>
              <a:gd name="T27" fmla="*/ 2147483647 h 92"/>
              <a:gd name="T28" fmla="*/ 2147483647 w 278"/>
              <a:gd name="T29" fmla="*/ 2147483647 h 92"/>
              <a:gd name="T30" fmla="*/ 2147483647 w 278"/>
              <a:gd name="T31" fmla="*/ 2147483647 h 92"/>
              <a:gd name="T32" fmla="*/ 2147483647 w 278"/>
              <a:gd name="T33" fmla="*/ 2147483647 h 92"/>
              <a:gd name="T34" fmla="*/ 2147483647 w 278"/>
              <a:gd name="T35" fmla="*/ 2147483647 h 92"/>
              <a:gd name="T36" fmla="*/ 2147483647 w 278"/>
              <a:gd name="T37" fmla="*/ 2147483647 h 92"/>
              <a:gd name="T38" fmla="*/ 2147483647 w 278"/>
              <a:gd name="T39" fmla="*/ 2147483647 h 92"/>
              <a:gd name="T40" fmla="*/ 2147483647 w 278"/>
              <a:gd name="T41" fmla="*/ 2147483647 h 92"/>
              <a:gd name="T42" fmla="*/ 2147483647 w 278"/>
              <a:gd name="T43" fmla="*/ 2147483647 h 92"/>
              <a:gd name="T44" fmla="*/ 2147483647 w 278"/>
              <a:gd name="T45" fmla="*/ 2147483647 h 92"/>
              <a:gd name="T46" fmla="*/ 2147483647 w 278"/>
              <a:gd name="T47" fmla="*/ 2147483647 h 92"/>
              <a:gd name="T48" fmla="*/ 2147483647 w 278"/>
              <a:gd name="T49" fmla="*/ 2147483647 h 92"/>
              <a:gd name="T50" fmla="*/ 2147483647 w 278"/>
              <a:gd name="T51" fmla="*/ 2147483647 h 92"/>
              <a:gd name="T52" fmla="*/ 2147483647 w 278"/>
              <a:gd name="T53" fmla="*/ 2147483647 h 92"/>
              <a:gd name="T54" fmla="*/ 2147483647 w 278"/>
              <a:gd name="T55" fmla="*/ 2147483647 h 92"/>
              <a:gd name="T56" fmla="*/ 2147483647 w 278"/>
              <a:gd name="T57" fmla="*/ 2147483647 h 92"/>
              <a:gd name="T58" fmla="*/ 2147483647 w 278"/>
              <a:gd name="T59" fmla="*/ 2147483647 h 92"/>
              <a:gd name="T60" fmla="*/ 2147483647 w 278"/>
              <a:gd name="T61" fmla="*/ 2147483647 h 92"/>
              <a:gd name="T62" fmla="*/ 2147483647 w 278"/>
              <a:gd name="T63" fmla="*/ 2147483647 h 92"/>
              <a:gd name="T64" fmla="*/ 2147483647 w 278"/>
              <a:gd name="T65" fmla="*/ 2147483647 h 92"/>
              <a:gd name="T66" fmla="*/ 2147483647 w 278"/>
              <a:gd name="T67" fmla="*/ 2147483647 h 92"/>
              <a:gd name="T68" fmla="*/ 2147483647 w 278"/>
              <a:gd name="T69" fmla="*/ 2147483647 h 92"/>
              <a:gd name="T70" fmla="*/ 2147483647 w 278"/>
              <a:gd name="T71" fmla="*/ 2147483647 h 92"/>
              <a:gd name="T72" fmla="*/ 2147483647 w 278"/>
              <a:gd name="T73" fmla="*/ 2147483647 h 92"/>
              <a:gd name="T74" fmla="*/ 2147483647 w 278"/>
              <a:gd name="T75" fmla="*/ 2147483647 h 92"/>
              <a:gd name="T76" fmla="*/ 2147483647 w 278"/>
              <a:gd name="T77" fmla="*/ 2147483647 h 92"/>
              <a:gd name="T78" fmla="*/ 2147483647 w 278"/>
              <a:gd name="T79" fmla="*/ 2147483647 h 92"/>
              <a:gd name="T80" fmla="*/ 2147483647 w 278"/>
              <a:gd name="T81" fmla="*/ 2147483647 h 92"/>
              <a:gd name="T82" fmla="*/ 2147483647 w 278"/>
              <a:gd name="T83" fmla="*/ 2147483647 h 92"/>
              <a:gd name="T84" fmla="*/ 2147483647 w 278"/>
              <a:gd name="T85" fmla="*/ 2147483647 h 92"/>
              <a:gd name="T86" fmla="*/ 2147483647 w 278"/>
              <a:gd name="T87" fmla="*/ 2147483647 h 92"/>
              <a:gd name="T88" fmla="*/ 2147483647 w 278"/>
              <a:gd name="T89" fmla="*/ 2147483647 h 92"/>
              <a:gd name="T90" fmla="*/ 2147483647 w 278"/>
              <a:gd name="T91" fmla="*/ 2147483647 h 92"/>
              <a:gd name="T92" fmla="*/ 2147483647 w 278"/>
              <a:gd name="T93" fmla="*/ 2147483647 h 92"/>
              <a:gd name="T94" fmla="*/ 2147483647 w 278"/>
              <a:gd name="T95" fmla="*/ 2147483647 h 92"/>
              <a:gd name="T96" fmla="*/ 2147483647 w 278"/>
              <a:gd name="T97" fmla="*/ 2147483647 h 92"/>
              <a:gd name="T98" fmla="*/ 2147483647 w 278"/>
              <a:gd name="T99" fmla="*/ 2147483647 h 92"/>
              <a:gd name="T100" fmla="*/ 2147483647 w 278"/>
              <a:gd name="T101" fmla="*/ 2147483647 h 92"/>
              <a:gd name="T102" fmla="*/ 2147483647 w 278"/>
              <a:gd name="T103" fmla="*/ 2147483647 h 92"/>
              <a:gd name="T104" fmla="*/ 2147483647 w 278"/>
              <a:gd name="T105" fmla="*/ 2147483647 h 92"/>
              <a:gd name="T106" fmla="*/ 2147483647 w 278"/>
              <a:gd name="T107" fmla="*/ 2147483647 h 92"/>
              <a:gd name="T108" fmla="*/ 2147483647 w 278"/>
              <a:gd name="T109" fmla="*/ 2147483647 h 92"/>
              <a:gd name="T110" fmla="*/ 2147483647 w 278"/>
              <a:gd name="T111" fmla="*/ 2147483647 h 92"/>
              <a:gd name="T112" fmla="*/ 2147483647 w 278"/>
              <a:gd name="T113" fmla="*/ 2147483647 h 92"/>
              <a:gd name="T114" fmla="*/ 2147483647 w 278"/>
              <a:gd name="T115" fmla="*/ 2147483647 h 92"/>
              <a:gd name="T116" fmla="*/ 2147483647 w 278"/>
              <a:gd name="T117" fmla="*/ 2147483647 h 92"/>
              <a:gd name="T118" fmla="*/ 2147483647 w 278"/>
              <a:gd name="T119" fmla="*/ 2147483647 h 92"/>
              <a:gd name="T120" fmla="*/ 2147483647 w 278"/>
              <a:gd name="T121" fmla="*/ 2147483647 h 92"/>
              <a:gd name="T122" fmla="*/ 2147483647 w 278"/>
              <a:gd name="T123" fmla="*/ 2147483647 h 9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8" h="92">
                <a:moveTo>
                  <a:pt x="247" y="1"/>
                </a:moveTo>
                <a:lnTo>
                  <a:pt x="249" y="0"/>
                </a:lnTo>
                <a:lnTo>
                  <a:pt x="249" y="3"/>
                </a:lnTo>
                <a:lnTo>
                  <a:pt x="246" y="4"/>
                </a:lnTo>
                <a:lnTo>
                  <a:pt x="247" y="1"/>
                </a:lnTo>
                <a:close/>
                <a:moveTo>
                  <a:pt x="3" y="13"/>
                </a:moveTo>
                <a:lnTo>
                  <a:pt x="4" y="14"/>
                </a:lnTo>
                <a:lnTo>
                  <a:pt x="1" y="16"/>
                </a:lnTo>
                <a:lnTo>
                  <a:pt x="0" y="13"/>
                </a:lnTo>
                <a:lnTo>
                  <a:pt x="3" y="13"/>
                </a:lnTo>
                <a:close/>
                <a:moveTo>
                  <a:pt x="166" y="70"/>
                </a:moveTo>
                <a:lnTo>
                  <a:pt x="165" y="69"/>
                </a:lnTo>
                <a:lnTo>
                  <a:pt x="165" y="65"/>
                </a:lnTo>
                <a:lnTo>
                  <a:pt x="166" y="70"/>
                </a:lnTo>
                <a:close/>
                <a:moveTo>
                  <a:pt x="254" y="45"/>
                </a:moveTo>
                <a:lnTo>
                  <a:pt x="249" y="43"/>
                </a:lnTo>
                <a:lnTo>
                  <a:pt x="230" y="43"/>
                </a:lnTo>
                <a:lnTo>
                  <a:pt x="227" y="46"/>
                </a:lnTo>
                <a:lnTo>
                  <a:pt x="225" y="61"/>
                </a:lnTo>
                <a:lnTo>
                  <a:pt x="219" y="63"/>
                </a:lnTo>
                <a:lnTo>
                  <a:pt x="219" y="67"/>
                </a:lnTo>
                <a:lnTo>
                  <a:pt x="221" y="69"/>
                </a:lnTo>
                <a:lnTo>
                  <a:pt x="215" y="72"/>
                </a:lnTo>
                <a:lnTo>
                  <a:pt x="215" y="77"/>
                </a:lnTo>
                <a:lnTo>
                  <a:pt x="211" y="84"/>
                </a:lnTo>
                <a:lnTo>
                  <a:pt x="202" y="84"/>
                </a:lnTo>
                <a:lnTo>
                  <a:pt x="199" y="86"/>
                </a:lnTo>
                <a:lnTo>
                  <a:pt x="189" y="82"/>
                </a:lnTo>
                <a:lnTo>
                  <a:pt x="181" y="82"/>
                </a:lnTo>
                <a:lnTo>
                  <a:pt x="173" y="90"/>
                </a:lnTo>
                <a:lnTo>
                  <a:pt x="163" y="89"/>
                </a:lnTo>
                <a:lnTo>
                  <a:pt x="154" y="92"/>
                </a:lnTo>
                <a:lnTo>
                  <a:pt x="142" y="81"/>
                </a:lnTo>
                <a:lnTo>
                  <a:pt x="140" y="77"/>
                </a:lnTo>
                <a:lnTo>
                  <a:pt x="142" y="75"/>
                </a:lnTo>
                <a:lnTo>
                  <a:pt x="146" y="80"/>
                </a:lnTo>
                <a:lnTo>
                  <a:pt x="151" y="78"/>
                </a:lnTo>
                <a:lnTo>
                  <a:pt x="157" y="82"/>
                </a:lnTo>
                <a:lnTo>
                  <a:pt x="157" y="84"/>
                </a:lnTo>
                <a:lnTo>
                  <a:pt x="158" y="82"/>
                </a:lnTo>
                <a:lnTo>
                  <a:pt x="166" y="85"/>
                </a:lnTo>
                <a:lnTo>
                  <a:pt x="161" y="82"/>
                </a:lnTo>
                <a:lnTo>
                  <a:pt x="166" y="74"/>
                </a:lnTo>
                <a:lnTo>
                  <a:pt x="163" y="74"/>
                </a:lnTo>
                <a:lnTo>
                  <a:pt x="163" y="72"/>
                </a:lnTo>
                <a:lnTo>
                  <a:pt x="164" y="70"/>
                </a:lnTo>
                <a:lnTo>
                  <a:pt x="166" y="71"/>
                </a:lnTo>
                <a:lnTo>
                  <a:pt x="167" y="70"/>
                </a:lnTo>
                <a:lnTo>
                  <a:pt x="167" y="66"/>
                </a:lnTo>
                <a:lnTo>
                  <a:pt x="189" y="59"/>
                </a:lnTo>
                <a:lnTo>
                  <a:pt x="204" y="39"/>
                </a:lnTo>
                <a:lnTo>
                  <a:pt x="212" y="47"/>
                </a:lnTo>
                <a:lnTo>
                  <a:pt x="215" y="43"/>
                </a:lnTo>
                <a:lnTo>
                  <a:pt x="214" y="38"/>
                </a:lnTo>
                <a:lnTo>
                  <a:pt x="218" y="35"/>
                </a:lnTo>
                <a:lnTo>
                  <a:pt x="218" y="36"/>
                </a:lnTo>
                <a:lnTo>
                  <a:pt x="219" y="42"/>
                </a:lnTo>
                <a:lnTo>
                  <a:pt x="222" y="43"/>
                </a:lnTo>
                <a:lnTo>
                  <a:pt x="219" y="35"/>
                </a:lnTo>
                <a:lnTo>
                  <a:pt x="225" y="33"/>
                </a:lnTo>
                <a:lnTo>
                  <a:pt x="223" y="28"/>
                </a:lnTo>
                <a:lnTo>
                  <a:pt x="229" y="25"/>
                </a:lnTo>
                <a:lnTo>
                  <a:pt x="242" y="5"/>
                </a:lnTo>
                <a:lnTo>
                  <a:pt x="243" y="11"/>
                </a:lnTo>
                <a:lnTo>
                  <a:pt x="248" y="5"/>
                </a:lnTo>
                <a:lnTo>
                  <a:pt x="250" y="10"/>
                </a:lnTo>
                <a:lnTo>
                  <a:pt x="256" y="14"/>
                </a:lnTo>
                <a:lnTo>
                  <a:pt x="254" y="17"/>
                </a:lnTo>
                <a:lnTo>
                  <a:pt x="255" y="20"/>
                </a:lnTo>
                <a:lnTo>
                  <a:pt x="253" y="21"/>
                </a:lnTo>
                <a:lnTo>
                  <a:pt x="260" y="18"/>
                </a:lnTo>
                <a:lnTo>
                  <a:pt x="261" y="21"/>
                </a:lnTo>
                <a:lnTo>
                  <a:pt x="259" y="22"/>
                </a:lnTo>
                <a:lnTo>
                  <a:pt x="259" y="24"/>
                </a:lnTo>
                <a:lnTo>
                  <a:pt x="265" y="22"/>
                </a:lnTo>
                <a:lnTo>
                  <a:pt x="278" y="29"/>
                </a:lnTo>
                <a:lnTo>
                  <a:pt x="275" y="32"/>
                </a:lnTo>
                <a:lnTo>
                  <a:pt x="270" y="34"/>
                </a:lnTo>
                <a:lnTo>
                  <a:pt x="265" y="33"/>
                </a:lnTo>
                <a:lnTo>
                  <a:pt x="262" y="35"/>
                </a:lnTo>
                <a:lnTo>
                  <a:pt x="268" y="40"/>
                </a:lnTo>
                <a:lnTo>
                  <a:pt x="268" y="43"/>
                </a:lnTo>
                <a:lnTo>
                  <a:pt x="260" y="44"/>
                </a:lnTo>
                <a:lnTo>
                  <a:pt x="256" y="42"/>
                </a:lnTo>
                <a:lnTo>
                  <a:pt x="254" y="45"/>
                </a:lnTo>
                <a:close/>
                <a:moveTo>
                  <a:pt x="256" y="45"/>
                </a:moveTo>
                <a:lnTo>
                  <a:pt x="256" y="44"/>
                </a:lnTo>
                <a:lnTo>
                  <a:pt x="259" y="45"/>
                </a:lnTo>
                <a:lnTo>
                  <a:pt x="256" y="45"/>
                </a:lnTo>
                <a:close/>
                <a:moveTo>
                  <a:pt x="7" y="13"/>
                </a:moveTo>
                <a:lnTo>
                  <a:pt x="9" y="9"/>
                </a:lnTo>
                <a:lnTo>
                  <a:pt x="10" y="12"/>
                </a:lnTo>
                <a:lnTo>
                  <a:pt x="15" y="12"/>
                </a:lnTo>
                <a:lnTo>
                  <a:pt x="17" y="16"/>
                </a:lnTo>
                <a:lnTo>
                  <a:pt x="21" y="16"/>
                </a:lnTo>
                <a:lnTo>
                  <a:pt x="19" y="23"/>
                </a:lnTo>
                <a:lnTo>
                  <a:pt x="21" y="25"/>
                </a:lnTo>
                <a:lnTo>
                  <a:pt x="27" y="21"/>
                </a:lnTo>
                <a:lnTo>
                  <a:pt x="31" y="23"/>
                </a:lnTo>
                <a:lnTo>
                  <a:pt x="34" y="16"/>
                </a:lnTo>
                <a:lnTo>
                  <a:pt x="38" y="17"/>
                </a:lnTo>
                <a:lnTo>
                  <a:pt x="48" y="27"/>
                </a:lnTo>
                <a:lnTo>
                  <a:pt x="53" y="37"/>
                </a:lnTo>
                <a:lnTo>
                  <a:pt x="52" y="51"/>
                </a:lnTo>
                <a:lnTo>
                  <a:pt x="54" y="55"/>
                </a:lnTo>
                <a:lnTo>
                  <a:pt x="53" y="63"/>
                </a:lnTo>
                <a:lnTo>
                  <a:pt x="59" y="67"/>
                </a:lnTo>
                <a:lnTo>
                  <a:pt x="66" y="84"/>
                </a:lnTo>
                <a:lnTo>
                  <a:pt x="63" y="85"/>
                </a:lnTo>
                <a:lnTo>
                  <a:pt x="61" y="81"/>
                </a:lnTo>
                <a:lnTo>
                  <a:pt x="62" y="84"/>
                </a:lnTo>
                <a:lnTo>
                  <a:pt x="57" y="84"/>
                </a:lnTo>
                <a:lnTo>
                  <a:pt x="55" y="86"/>
                </a:lnTo>
                <a:lnTo>
                  <a:pt x="53" y="82"/>
                </a:lnTo>
                <a:lnTo>
                  <a:pt x="23" y="64"/>
                </a:lnTo>
                <a:lnTo>
                  <a:pt x="23" y="58"/>
                </a:lnTo>
                <a:lnTo>
                  <a:pt x="15" y="49"/>
                </a:lnTo>
                <a:lnTo>
                  <a:pt x="17" y="47"/>
                </a:lnTo>
                <a:lnTo>
                  <a:pt x="14" y="44"/>
                </a:lnTo>
                <a:lnTo>
                  <a:pt x="14" y="36"/>
                </a:lnTo>
                <a:lnTo>
                  <a:pt x="10" y="32"/>
                </a:lnTo>
                <a:lnTo>
                  <a:pt x="10" y="20"/>
                </a:lnTo>
                <a:lnTo>
                  <a:pt x="7" y="13"/>
                </a:lnTo>
                <a:close/>
              </a:path>
            </a:pathLst>
          </a:custGeom>
          <a:solidFill>
            <a:schemeClr val="accent1"/>
          </a:solidFill>
          <a:ln w="4826">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44" name="Freeform 141"/>
          <p:cNvSpPr>
            <a:spLocks/>
          </p:cNvSpPr>
          <p:nvPr/>
        </p:nvSpPr>
        <p:spPr bwMode="auto">
          <a:xfrm>
            <a:off x="7516865" y="3638217"/>
            <a:ext cx="149225" cy="161925"/>
          </a:xfrm>
          <a:custGeom>
            <a:avLst/>
            <a:gdLst>
              <a:gd name="T0" fmla="*/ 2147483647 w 90"/>
              <a:gd name="T1" fmla="*/ 2147483647 h 99"/>
              <a:gd name="T2" fmla="*/ 2147483647 w 90"/>
              <a:gd name="T3" fmla="*/ 2147483647 h 99"/>
              <a:gd name="T4" fmla="*/ 2147483647 w 90"/>
              <a:gd name="T5" fmla="*/ 2147483647 h 99"/>
              <a:gd name="T6" fmla="*/ 2147483647 w 90"/>
              <a:gd name="T7" fmla="*/ 2147483647 h 99"/>
              <a:gd name="T8" fmla="*/ 2147483647 w 90"/>
              <a:gd name="T9" fmla="*/ 2147483647 h 99"/>
              <a:gd name="T10" fmla="*/ 2147483647 w 90"/>
              <a:gd name="T11" fmla="*/ 2147483647 h 99"/>
              <a:gd name="T12" fmla="*/ 2147483647 w 90"/>
              <a:gd name="T13" fmla="*/ 2147483647 h 99"/>
              <a:gd name="T14" fmla="*/ 2147483647 w 90"/>
              <a:gd name="T15" fmla="*/ 2147483647 h 99"/>
              <a:gd name="T16" fmla="*/ 2147483647 w 90"/>
              <a:gd name="T17" fmla="*/ 2147483647 h 99"/>
              <a:gd name="T18" fmla="*/ 2147483647 w 90"/>
              <a:gd name="T19" fmla="*/ 2147483647 h 99"/>
              <a:gd name="T20" fmla="*/ 2147483647 w 90"/>
              <a:gd name="T21" fmla="*/ 2147483647 h 99"/>
              <a:gd name="T22" fmla="*/ 2147483647 w 90"/>
              <a:gd name="T23" fmla="*/ 2147483647 h 99"/>
              <a:gd name="T24" fmla="*/ 2147483647 w 90"/>
              <a:gd name="T25" fmla="*/ 2147483647 h 99"/>
              <a:gd name="T26" fmla="*/ 2147483647 w 90"/>
              <a:gd name="T27" fmla="*/ 2147483647 h 99"/>
              <a:gd name="T28" fmla="*/ 2147483647 w 90"/>
              <a:gd name="T29" fmla="*/ 2147483647 h 99"/>
              <a:gd name="T30" fmla="*/ 2147483647 w 90"/>
              <a:gd name="T31" fmla="*/ 2147483647 h 99"/>
              <a:gd name="T32" fmla="*/ 2147483647 w 90"/>
              <a:gd name="T33" fmla="*/ 2147483647 h 99"/>
              <a:gd name="T34" fmla="*/ 2147483647 w 90"/>
              <a:gd name="T35" fmla="*/ 2147483647 h 99"/>
              <a:gd name="T36" fmla="*/ 2147483647 w 90"/>
              <a:gd name="T37" fmla="*/ 2147483647 h 99"/>
              <a:gd name="T38" fmla="*/ 2147483647 w 90"/>
              <a:gd name="T39" fmla="*/ 2147483647 h 99"/>
              <a:gd name="T40" fmla="*/ 0 w 90"/>
              <a:gd name="T41" fmla="*/ 2147483647 h 99"/>
              <a:gd name="T42" fmla="*/ 0 w 90"/>
              <a:gd name="T43" fmla="*/ 2147483647 h 99"/>
              <a:gd name="T44" fmla="*/ 2147483647 w 90"/>
              <a:gd name="T45" fmla="*/ 2147483647 h 99"/>
              <a:gd name="T46" fmla="*/ 2147483647 w 90"/>
              <a:gd name="T47" fmla="*/ 2147483647 h 99"/>
              <a:gd name="T48" fmla="*/ 2147483647 w 90"/>
              <a:gd name="T49" fmla="*/ 2147483647 h 99"/>
              <a:gd name="T50" fmla="*/ 2147483647 w 90"/>
              <a:gd name="T51" fmla="*/ 2147483647 h 99"/>
              <a:gd name="T52" fmla="*/ 2147483647 w 90"/>
              <a:gd name="T53" fmla="*/ 2147483647 h 99"/>
              <a:gd name="T54" fmla="*/ 2147483647 w 90"/>
              <a:gd name="T55" fmla="*/ 2147483647 h 99"/>
              <a:gd name="T56" fmla="*/ 2147483647 w 90"/>
              <a:gd name="T57" fmla="*/ 2147483647 h 99"/>
              <a:gd name="T58" fmla="*/ 2147483647 w 90"/>
              <a:gd name="T59" fmla="*/ 2147483647 h 99"/>
              <a:gd name="T60" fmla="*/ 2147483647 w 90"/>
              <a:gd name="T61" fmla="*/ 2147483647 h 99"/>
              <a:gd name="T62" fmla="*/ 2147483647 w 90"/>
              <a:gd name="T63" fmla="*/ 2147483647 h 99"/>
              <a:gd name="T64" fmla="*/ 2147483647 w 90"/>
              <a:gd name="T65" fmla="*/ 2147483647 h 99"/>
              <a:gd name="T66" fmla="*/ 2147483647 w 90"/>
              <a:gd name="T67" fmla="*/ 0 h 99"/>
              <a:gd name="T68" fmla="*/ 2147483647 w 90"/>
              <a:gd name="T69" fmla="*/ 2147483647 h 99"/>
              <a:gd name="T70" fmla="*/ 2147483647 w 90"/>
              <a:gd name="T71" fmla="*/ 2147483647 h 99"/>
              <a:gd name="T72" fmla="*/ 2147483647 w 90"/>
              <a:gd name="T73" fmla="*/ 2147483647 h 99"/>
              <a:gd name="T74" fmla="*/ 2147483647 w 90"/>
              <a:gd name="T75" fmla="*/ 2147483647 h 99"/>
              <a:gd name="T76" fmla="*/ 2147483647 w 90"/>
              <a:gd name="T77" fmla="*/ 2147483647 h 99"/>
              <a:gd name="T78" fmla="*/ 2147483647 w 90"/>
              <a:gd name="T79" fmla="*/ 2147483647 h 99"/>
              <a:gd name="T80" fmla="*/ 2147483647 w 90"/>
              <a:gd name="T81" fmla="*/ 2147483647 h 99"/>
              <a:gd name="T82" fmla="*/ 2147483647 w 90"/>
              <a:gd name="T83" fmla="*/ 2147483647 h 99"/>
              <a:gd name="T84" fmla="*/ 2147483647 w 90"/>
              <a:gd name="T85" fmla="*/ 2147483647 h 99"/>
              <a:gd name="T86" fmla="*/ 2147483647 w 90"/>
              <a:gd name="T87" fmla="*/ 2147483647 h 99"/>
              <a:gd name="T88" fmla="*/ 2147483647 w 90"/>
              <a:gd name="T89" fmla="*/ 2147483647 h 99"/>
              <a:gd name="T90" fmla="*/ 2147483647 w 90"/>
              <a:gd name="T91" fmla="*/ 2147483647 h 99"/>
              <a:gd name="T92" fmla="*/ 2147483647 w 90"/>
              <a:gd name="T93" fmla="*/ 2147483647 h 99"/>
              <a:gd name="T94" fmla="*/ 2147483647 w 90"/>
              <a:gd name="T95" fmla="*/ 2147483647 h 9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0" h="99">
                <a:moveTo>
                  <a:pt x="57" y="81"/>
                </a:moveTo>
                <a:lnTo>
                  <a:pt x="53" y="87"/>
                </a:lnTo>
                <a:lnTo>
                  <a:pt x="39" y="88"/>
                </a:lnTo>
                <a:lnTo>
                  <a:pt x="33" y="96"/>
                </a:lnTo>
                <a:lnTo>
                  <a:pt x="29" y="95"/>
                </a:lnTo>
                <a:lnTo>
                  <a:pt x="25" y="97"/>
                </a:lnTo>
                <a:lnTo>
                  <a:pt x="17" y="92"/>
                </a:lnTo>
                <a:lnTo>
                  <a:pt x="19" y="94"/>
                </a:lnTo>
                <a:lnTo>
                  <a:pt x="14" y="99"/>
                </a:lnTo>
                <a:lnTo>
                  <a:pt x="16" y="95"/>
                </a:lnTo>
                <a:lnTo>
                  <a:pt x="9" y="94"/>
                </a:lnTo>
                <a:lnTo>
                  <a:pt x="13" y="91"/>
                </a:lnTo>
                <a:lnTo>
                  <a:pt x="4" y="91"/>
                </a:lnTo>
                <a:lnTo>
                  <a:pt x="9" y="82"/>
                </a:lnTo>
                <a:lnTo>
                  <a:pt x="19" y="81"/>
                </a:lnTo>
                <a:lnTo>
                  <a:pt x="11" y="78"/>
                </a:lnTo>
                <a:lnTo>
                  <a:pt x="16" y="64"/>
                </a:lnTo>
                <a:lnTo>
                  <a:pt x="10" y="65"/>
                </a:lnTo>
                <a:lnTo>
                  <a:pt x="5" y="61"/>
                </a:lnTo>
                <a:lnTo>
                  <a:pt x="4" y="63"/>
                </a:lnTo>
                <a:lnTo>
                  <a:pt x="0" y="58"/>
                </a:lnTo>
                <a:lnTo>
                  <a:pt x="0" y="55"/>
                </a:lnTo>
                <a:lnTo>
                  <a:pt x="8" y="47"/>
                </a:lnTo>
                <a:lnTo>
                  <a:pt x="23" y="40"/>
                </a:lnTo>
                <a:lnTo>
                  <a:pt x="31" y="26"/>
                </a:lnTo>
                <a:lnTo>
                  <a:pt x="36" y="23"/>
                </a:lnTo>
                <a:lnTo>
                  <a:pt x="41" y="29"/>
                </a:lnTo>
                <a:lnTo>
                  <a:pt x="54" y="31"/>
                </a:lnTo>
                <a:lnTo>
                  <a:pt x="56" y="27"/>
                </a:lnTo>
                <a:lnTo>
                  <a:pt x="53" y="19"/>
                </a:lnTo>
                <a:lnTo>
                  <a:pt x="65" y="19"/>
                </a:lnTo>
                <a:lnTo>
                  <a:pt x="70" y="10"/>
                </a:lnTo>
                <a:lnTo>
                  <a:pt x="76" y="10"/>
                </a:lnTo>
                <a:lnTo>
                  <a:pt x="78" y="0"/>
                </a:lnTo>
                <a:lnTo>
                  <a:pt x="84" y="2"/>
                </a:lnTo>
                <a:lnTo>
                  <a:pt x="83" y="5"/>
                </a:lnTo>
                <a:lnTo>
                  <a:pt x="88" y="11"/>
                </a:lnTo>
                <a:lnTo>
                  <a:pt x="90" y="13"/>
                </a:lnTo>
                <a:lnTo>
                  <a:pt x="86" y="13"/>
                </a:lnTo>
                <a:lnTo>
                  <a:pt x="76" y="25"/>
                </a:lnTo>
                <a:lnTo>
                  <a:pt x="77" y="31"/>
                </a:lnTo>
                <a:lnTo>
                  <a:pt x="76" y="41"/>
                </a:lnTo>
                <a:lnTo>
                  <a:pt x="44" y="61"/>
                </a:lnTo>
                <a:lnTo>
                  <a:pt x="45" y="69"/>
                </a:lnTo>
                <a:lnTo>
                  <a:pt x="43" y="68"/>
                </a:lnTo>
                <a:lnTo>
                  <a:pt x="43" y="71"/>
                </a:lnTo>
                <a:lnTo>
                  <a:pt x="48" y="73"/>
                </a:lnTo>
                <a:lnTo>
                  <a:pt x="57" y="81"/>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45" name="Freeform 142"/>
          <p:cNvSpPr>
            <a:spLocks noEditPoints="1"/>
          </p:cNvSpPr>
          <p:nvPr/>
        </p:nvSpPr>
        <p:spPr bwMode="auto">
          <a:xfrm>
            <a:off x="5830940" y="4109705"/>
            <a:ext cx="180975" cy="242887"/>
          </a:xfrm>
          <a:custGeom>
            <a:avLst/>
            <a:gdLst>
              <a:gd name="T0" fmla="*/ 0 w 110"/>
              <a:gd name="T1" fmla="*/ 2147483647 h 147"/>
              <a:gd name="T2" fmla="*/ 2147483647 w 110"/>
              <a:gd name="T3" fmla="*/ 2147483647 h 147"/>
              <a:gd name="T4" fmla="*/ 2147483647 w 110"/>
              <a:gd name="T5" fmla="*/ 2147483647 h 147"/>
              <a:gd name="T6" fmla="*/ 2147483647 w 110"/>
              <a:gd name="T7" fmla="*/ 2147483647 h 147"/>
              <a:gd name="T8" fmla="*/ 2147483647 w 110"/>
              <a:gd name="T9" fmla="*/ 2147483647 h 147"/>
              <a:gd name="T10" fmla="*/ 2147483647 w 110"/>
              <a:gd name="T11" fmla="*/ 2147483647 h 147"/>
              <a:gd name="T12" fmla="*/ 2147483647 w 110"/>
              <a:gd name="T13" fmla="*/ 2147483647 h 147"/>
              <a:gd name="T14" fmla="*/ 2147483647 w 110"/>
              <a:gd name="T15" fmla="*/ 2147483647 h 147"/>
              <a:gd name="T16" fmla="*/ 2147483647 w 110"/>
              <a:gd name="T17" fmla="*/ 2147483647 h 147"/>
              <a:gd name="T18" fmla="*/ 2147483647 w 110"/>
              <a:gd name="T19" fmla="*/ 2147483647 h 147"/>
              <a:gd name="T20" fmla="*/ 2147483647 w 110"/>
              <a:gd name="T21" fmla="*/ 2147483647 h 147"/>
              <a:gd name="T22" fmla="*/ 2147483647 w 110"/>
              <a:gd name="T23" fmla="*/ 2147483647 h 147"/>
              <a:gd name="T24" fmla="*/ 2147483647 w 110"/>
              <a:gd name="T25" fmla="*/ 2147483647 h 147"/>
              <a:gd name="T26" fmla="*/ 2147483647 w 110"/>
              <a:gd name="T27" fmla="*/ 2147483647 h 147"/>
              <a:gd name="T28" fmla="*/ 2147483647 w 110"/>
              <a:gd name="T29" fmla="*/ 2147483647 h 147"/>
              <a:gd name="T30" fmla="*/ 2147483647 w 110"/>
              <a:gd name="T31" fmla="*/ 2147483647 h 147"/>
              <a:gd name="T32" fmla="*/ 2147483647 w 110"/>
              <a:gd name="T33" fmla="*/ 2147483647 h 147"/>
              <a:gd name="T34" fmla="*/ 2147483647 w 110"/>
              <a:gd name="T35" fmla="*/ 2147483647 h 147"/>
              <a:gd name="T36" fmla="*/ 2147483647 w 110"/>
              <a:gd name="T37" fmla="*/ 2147483647 h 147"/>
              <a:gd name="T38" fmla="*/ 2147483647 w 110"/>
              <a:gd name="T39" fmla="*/ 2147483647 h 147"/>
              <a:gd name="T40" fmla="*/ 2147483647 w 110"/>
              <a:gd name="T41" fmla="*/ 2147483647 h 147"/>
              <a:gd name="T42" fmla="*/ 2147483647 w 110"/>
              <a:gd name="T43" fmla="*/ 2147483647 h 147"/>
              <a:gd name="T44" fmla="*/ 2147483647 w 110"/>
              <a:gd name="T45" fmla="*/ 2147483647 h 147"/>
              <a:gd name="T46" fmla="*/ 2147483647 w 110"/>
              <a:gd name="T47" fmla="*/ 2147483647 h 147"/>
              <a:gd name="T48" fmla="*/ 2147483647 w 110"/>
              <a:gd name="T49" fmla="*/ 2147483647 h 147"/>
              <a:gd name="T50" fmla="*/ 2147483647 w 110"/>
              <a:gd name="T51" fmla="*/ 2147483647 h 147"/>
              <a:gd name="T52" fmla="*/ 2147483647 w 110"/>
              <a:gd name="T53" fmla="*/ 2147483647 h 147"/>
              <a:gd name="T54" fmla="*/ 2147483647 w 110"/>
              <a:gd name="T55" fmla="*/ 2147483647 h 147"/>
              <a:gd name="T56" fmla="*/ 2147483647 w 110"/>
              <a:gd name="T57" fmla="*/ 2147483647 h 147"/>
              <a:gd name="T58" fmla="*/ 2147483647 w 110"/>
              <a:gd name="T59" fmla="*/ 2147483647 h 147"/>
              <a:gd name="T60" fmla="*/ 2147483647 w 110"/>
              <a:gd name="T61" fmla="*/ 2147483647 h 147"/>
              <a:gd name="T62" fmla="*/ 0 w 110"/>
              <a:gd name="T63" fmla="*/ 2147483647 h 147"/>
              <a:gd name="T64" fmla="*/ 2147483647 w 110"/>
              <a:gd name="T65" fmla="*/ 2147483647 h 147"/>
              <a:gd name="T66" fmla="*/ 2147483647 w 110"/>
              <a:gd name="T67" fmla="*/ 2147483647 h 147"/>
              <a:gd name="T68" fmla="*/ 2147483647 w 110"/>
              <a:gd name="T69" fmla="*/ 2147483647 h 147"/>
              <a:gd name="T70" fmla="*/ 2147483647 w 110"/>
              <a:gd name="T71" fmla="*/ 2147483647 h 147"/>
              <a:gd name="T72" fmla="*/ 2147483647 w 110"/>
              <a:gd name="T73" fmla="*/ 2147483647 h 147"/>
              <a:gd name="T74" fmla="*/ 2147483647 w 110"/>
              <a:gd name="T75" fmla="*/ 2147483647 h 147"/>
              <a:gd name="T76" fmla="*/ 2147483647 w 110"/>
              <a:gd name="T77" fmla="*/ 2147483647 h 147"/>
              <a:gd name="T78" fmla="*/ 2147483647 w 110"/>
              <a:gd name="T79" fmla="*/ 2147483647 h 147"/>
              <a:gd name="T80" fmla="*/ 2147483647 w 110"/>
              <a:gd name="T81" fmla="*/ 0 h 147"/>
              <a:gd name="T82" fmla="*/ 2147483647 w 110"/>
              <a:gd name="T83" fmla="*/ 2147483647 h 147"/>
              <a:gd name="T84" fmla="*/ 2147483647 w 110"/>
              <a:gd name="T85" fmla="*/ 2147483647 h 147"/>
              <a:gd name="T86" fmla="*/ 2147483647 w 110"/>
              <a:gd name="T87" fmla="*/ 2147483647 h 147"/>
              <a:gd name="T88" fmla="*/ 2147483647 w 110"/>
              <a:gd name="T89" fmla="*/ 2147483647 h 1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0" h="147">
                <a:moveTo>
                  <a:pt x="0" y="112"/>
                </a:moveTo>
                <a:lnTo>
                  <a:pt x="42" y="97"/>
                </a:lnTo>
                <a:lnTo>
                  <a:pt x="52" y="67"/>
                </a:lnTo>
                <a:lnTo>
                  <a:pt x="45" y="57"/>
                </a:lnTo>
                <a:lnTo>
                  <a:pt x="50" y="37"/>
                </a:lnTo>
                <a:lnTo>
                  <a:pt x="57" y="36"/>
                </a:lnTo>
                <a:lnTo>
                  <a:pt x="53" y="33"/>
                </a:lnTo>
                <a:lnTo>
                  <a:pt x="54" y="23"/>
                </a:lnTo>
                <a:lnTo>
                  <a:pt x="57" y="22"/>
                </a:lnTo>
                <a:lnTo>
                  <a:pt x="59" y="25"/>
                </a:lnTo>
                <a:lnTo>
                  <a:pt x="62" y="22"/>
                </a:lnTo>
                <a:lnTo>
                  <a:pt x="65" y="29"/>
                </a:lnTo>
                <a:lnTo>
                  <a:pt x="74" y="38"/>
                </a:lnTo>
                <a:lnTo>
                  <a:pt x="94" y="43"/>
                </a:lnTo>
                <a:lnTo>
                  <a:pt x="105" y="57"/>
                </a:lnTo>
                <a:lnTo>
                  <a:pt x="110" y="59"/>
                </a:lnTo>
                <a:lnTo>
                  <a:pt x="110" y="64"/>
                </a:lnTo>
                <a:lnTo>
                  <a:pt x="104" y="76"/>
                </a:lnTo>
                <a:lnTo>
                  <a:pt x="97" y="82"/>
                </a:lnTo>
                <a:lnTo>
                  <a:pt x="93" y="92"/>
                </a:lnTo>
                <a:lnTo>
                  <a:pt x="88" y="92"/>
                </a:lnTo>
                <a:lnTo>
                  <a:pt x="88" y="89"/>
                </a:lnTo>
                <a:lnTo>
                  <a:pt x="83" y="94"/>
                </a:lnTo>
                <a:lnTo>
                  <a:pt x="80" y="102"/>
                </a:lnTo>
                <a:lnTo>
                  <a:pt x="82" y="113"/>
                </a:lnTo>
                <a:lnTo>
                  <a:pt x="68" y="116"/>
                </a:lnTo>
                <a:lnTo>
                  <a:pt x="61" y="128"/>
                </a:lnTo>
                <a:lnTo>
                  <a:pt x="49" y="130"/>
                </a:lnTo>
                <a:lnTo>
                  <a:pt x="43" y="142"/>
                </a:lnTo>
                <a:lnTo>
                  <a:pt x="30" y="142"/>
                </a:lnTo>
                <a:lnTo>
                  <a:pt x="16" y="147"/>
                </a:lnTo>
                <a:lnTo>
                  <a:pt x="0" y="112"/>
                </a:lnTo>
                <a:close/>
                <a:moveTo>
                  <a:pt x="94" y="95"/>
                </a:moveTo>
                <a:lnTo>
                  <a:pt x="98" y="88"/>
                </a:lnTo>
                <a:lnTo>
                  <a:pt x="98" y="90"/>
                </a:lnTo>
                <a:lnTo>
                  <a:pt x="94" y="95"/>
                </a:lnTo>
                <a:close/>
                <a:moveTo>
                  <a:pt x="60" y="11"/>
                </a:moveTo>
                <a:lnTo>
                  <a:pt x="58" y="5"/>
                </a:lnTo>
                <a:lnTo>
                  <a:pt x="60" y="2"/>
                </a:lnTo>
                <a:lnTo>
                  <a:pt x="63" y="2"/>
                </a:lnTo>
                <a:lnTo>
                  <a:pt x="63" y="0"/>
                </a:lnTo>
                <a:lnTo>
                  <a:pt x="64" y="2"/>
                </a:lnTo>
                <a:lnTo>
                  <a:pt x="61" y="3"/>
                </a:lnTo>
                <a:lnTo>
                  <a:pt x="63" y="6"/>
                </a:lnTo>
                <a:lnTo>
                  <a:pt x="60" y="11"/>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46" name="Freeform 143"/>
          <p:cNvSpPr>
            <a:spLocks/>
          </p:cNvSpPr>
          <p:nvPr/>
        </p:nvSpPr>
        <p:spPr bwMode="auto">
          <a:xfrm>
            <a:off x="5821415" y="4117642"/>
            <a:ext cx="111125" cy="85725"/>
          </a:xfrm>
          <a:custGeom>
            <a:avLst/>
            <a:gdLst>
              <a:gd name="T0" fmla="*/ 2147483647 w 68"/>
              <a:gd name="T1" fmla="*/ 2147483647 h 52"/>
              <a:gd name="T2" fmla="*/ 2147483647 w 68"/>
              <a:gd name="T3" fmla="*/ 2147483647 h 52"/>
              <a:gd name="T4" fmla="*/ 2147483647 w 68"/>
              <a:gd name="T5" fmla="*/ 2147483647 h 52"/>
              <a:gd name="T6" fmla="*/ 2147483647 w 68"/>
              <a:gd name="T7" fmla="*/ 2147483647 h 52"/>
              <a:gd name="T8" fmla="*/ 2147483647 w 68"/>
              <a:gd name="T9" fmla="*/ 2147483647 h 52"/>
              <a:gd name="T10" fmla="*/ 2147483647 w 68"/>
              <a:gd name="T11" fmla="*/ 2147483647 h 52"/>
              <a:gd name="T12" fmla="*/ 2147483647 w 68"/>
              <a:gd name="T13" fmla="*/ 2147483647 h 52"/>
              <a:gd name="T14" fmla="*/ 2147483647 w 68"/>
              <a:gd name="T15" fmla="*/ 2147483647 h 52"/>
              <a:gd name="T16" fmla="*/ 2147483647 w 68"/>
              <a:gd name="T17" fmla="*/ 2147483647 h 52"/>
              <a:gd name="T18" fmla="*/ 0 w 68"/>
              <a:gd name="T19" fmla="*/ 2147483647 h 52"/>
              <a:gd name="T20" fmla="*/ 2147483647 w 68"/>
              <a:gd name="T21" fmla="*/ 2147483647 h 52"/>
              <a:gd name="T22" fmla="*/ 2147483647 w 68"/>
              <a:gd name="T23" fmla="*/ 2147483647 h 52"/>
              <a:gd name="T24" fmla="*/ 2147483647 w 68"/>
              <a:gd name="T25" fmla="*/ 2147483647 h 52"/>
              <a:gd name="T26" fmla="*/ 2147483647 w 68"/>
              <a:gd name="T27" fmla="*/ 2147483647 h 52"/>
              <a:gd name="T28" fmla="*/ 2147483647 w 68"/>
              <a:gd name="T29" fmla="*/ 2147483647 h 52"/>
              <a:gd name="T30" fmla="*/ 2147483647 w 68"/>
              <a:gd name="T31" fmla="*/ 2147483647 h 52"/>
              <a:gd name="T32" fmla="*/ 2147483647 w 68"/>
              <a:gd name="T33" fmla="*/ 2147483647 h 52"/>
              <a:gd name="T34" fmla="*/ 2147483647 w 68"/>
              <a:gd name="T35" fmla="*/ 2147483647 h 52"/>
              <a:gd name="T36" fmla="*/ 2147483647 w 68"/>
              <a:gd name="T37" fmla="*/ 2147483647 h 52"/>
              <a:gd name="T38" fmla="*/ 2147483647 w 68"/>
              <a:gd name="T39" fmla="*/ 0 h 52"/>
              <a:gd name="T40" fmla="*/ 2147483647 w 68"/>
              <a:gd name="T41" fmla="*/ 2147483647 h 52"/>
              <a:gd name="T42" fmla="*/ 2147483647 w 68"/>
              <a:gd name="T43" fmla="*/ 2147483647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8" h="52">
                <a:moveTo>
                  <a:pt x="68" y="17"/>
                </a:moveTo>
                <a:lnTo>
                  <a:pt x="65" y="20"/>
                </a:lnTo>
                <a:lnTo>
                  <a:pt x="63" y="17"/>
                </a:lnTo>
                <a:lnTo>
                  <a:pt x="60" y="18"/>
                </a:lnTo>
                <a:lnTo>
                  <a:pt x="59" y="28"/>
                </a:lnTo>
                <a:lnTo>
                  <a:pt x="63" y="31"/>
                </a:lnTo>
                <a:lnTo>
                  <a:pt x="56" y="32"/>
                </a:lnTo>
                <a:lnTo>
                  <a:pt x="51" y="52"/>
                </a:lnTo>
                <a:lnTo>
                  <a:pt x="14" y="48"/>
                </a:lnTo>
                <a:lnTo>
                  <a:pt x="0" y="28"/>
                </a:lnTo>
                <a:lnTo>
                  <a:pt x="2" y="28"/>
                </a:lnTo>
                <a:lnTo>
                  <a:pt x="4" y="32"/>
                </a:lnTo>
                <a:lnTo>
                  <a:pt x="8" y="32"/>
                </a:lnTo>
                <a:lnTo>
                  <a:pt x="15" y="29"/>
                </a:lnTo>
                <a:lnTo>
                  <a:pt x="29" y="31"/>
                </a:lnTo>
                <a:lnTo>
                  <a:pt x="36" y="30"/>
                </a:lnTo>
                <a:lnTo>
                  <a:pt x="40" y="27"/>
                </a:lnTo>
                <a:lnTo>
                  <a:pt x="44" y="20"/>
                </a:lnTo>
                <a:lnTo>
                  <a:pt x="61" y="5"/>
                </a:lnTo>
                <a:lnTo>
                  <a:pt x="64" y="0"/>
                </a:lnTo>
                <a:lnTo>
                  <a:pt x="66" y="6"/>
                </a:lnTo>
                <a:lnTo>
                  <a:pt x="68" y="17"/>
                </a:lnTo>
                <a:close/>
              </a:path>
            </a:pathLst>
          </a:custGeom>
          <a:solidFill>
            <a:srgbClr val="C0C0C0"/>
          </a:solidFill>
          <a:ln w="9525"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defRPr/>
            </a:pPr>
            <a:endParaRPr lang="en-US">
              <a:solidFill>
                <a:srgbClr val="000000"/>
              </a:solidFill>
            </a:endParaRPr>
          </a:p>
        </p:txBody>
      </p:sp>
      <p:sp>
        <p:nvSpPr>
          <p:cNvPr id="147" name="Freeform 144"/>
          <p:cNvSpPr>
            <a:spLocks/>
          </p:cNvSpPr>
          <p:nvPr/>
        </p:nvSpPr>
        <p:spPr bwMode="auto">
          <a:xfrm>
            <a:off x="5702352" y="3192129"/>
            <a:ext cx="952500" cy="519112"/>
          </a:xfrm>
          <a:custGeom>
            <a:avLst/>
            <a:gdLst>
              <a:gd name="T0" fmla="*/ 2147483647 w 579"/>
              <a:gd name="T1" fmla="*/ 2147483647 h 316"/>
              <a:gd name="T2" fmla="*/ 2147483647 w 579"/>
              <a:gd name="T3" fmla="*/ 2147483647 h 316"/>
              <a:gd name="T4" fmla="*/ 2147483647 w 579"/>
              <a:gd name="T5" fmla="*/ 2147483647 h 316"/>
              <a:gd name="T6" fmla="*/ 2147483647 w 579"/>
              <a:gd name="T7" fmla="*/ 2147483647 h 316"/>
              <a:gd name="T8" fmla="*/ 0 w 579"/>
              <a:gd name="T9" fmla="*/ 2147483647 h 316"/>
              <a:gd name="T10" fmla="*/ 2147483647 w 579"/>
              <a:gd name="T11" fmla="*/ 2147483647 h 316"/>
              <a:gd name="T12" fmla="*/ 2147483647 w 579"/>
              <a:gd name="T13" fmla="*/ 2147483647 h 316"/>
              <a:gd name="T14" fmla="*/ 2147483647 w 579"/>
              <a:gd name="T15" fmla="*/ 2147483647 h 316"/>
              <a:gd name="T16" fmla="*/ 2147483647 w 579"/>
              <a:gd name="T17" fmla="*/ 2147483647 h 316"/>
              <a:gd name="T18" fmla="*/ 2147483647 w 579"/>
              <a:gd name="T19" fmla="*/ 2147483647 h 316"/>
              <a:gd name="T20" fmla="*/ 2147483647 w 579"/>
              <a:gd name="T21" fmla="*/ 2147483647 h 316"/>
              <a:gd name="T22" fmla="*/ 2147483647 w 579"/>
              <a:gd name="T23" fmla="*/ 2147483647 h 316"/>
              <a:gd name="T24" fmla="*/ 2147483647 w 579"/>
              <a:gd name="T25" fmla="*/ 2147483647 h 316"/>
              <a:gd name="T26" fmla="*/ 2147483647 w 579"/>
              <a:gd name="T27" fmla="*/ 2147483647 h 316"/>
              <a:gd name="T28" fmla="*/ 2147483647 w 579"/>
              <a:gd name="T29" fmla="*/ 2147483647 h 316"/>
              <a:gd name="T30" fmla="*/ 2147483647 w 579"/>
              <a:gd name="T31" fmla="*/ 2147483647 h 316"/>
              <a:gd name="T32" fmla="*/ 2147483647 w 579"/>
              <a:gd name="T33" fmla="*/ 2147483647 h 316"/>
              <a:gd name="T34" fmla="*/ 2147483647 w 579"/>
              <a:gd name="T35" fmla="*/ 2147483647 h 316"/>
              <a:gd name="T36" fmla="*/ 2147483647 w 579"/>
              <a:gd name="T37" fmla="*/ 2147483647 h 316"/>
              <a:gd name="T38" fmla="*/ 2147483647 w 579"/>
              <a:gd name="T39" fmla="*/ 2147483647 h 316"/>
              <a:gd name="T40" fmla="*/ 2147483647 w 579"/>
              <a:gd name="T41" fmla="*/ 2147483647 h 316"/>
              <a:gd name="T42" fmla="*/ 2147483647 w 579"/>
              <a:gd name="T43" fmla="*/ 2147483647 h 316"/>
              <a:gd name="T44" fmla="*/ 2147483647 w 579"/>
              <a:gd name="T45" fmla="*/ 2147483647 h 316"/>
              <a:gd name="T46" fmla="*/ 2147483647 w 579"/>
              <a:gd name="T47" fmla="*/ 2147483647 h 316"/>
              <a:gd name="T48" fmla="*/ 2147483647 w 579"/>
              <a:gd name="T49" fmla="*/ 2147483647 h 316"/>
              <a:gd name="T50" fmla="*/ 2147483647 w 579"/>
              <a:gd name="T51" fmla="*/ 2147483647 h 316"/>
              <a:gd name="T52" fmla="*/ 2147483647 w 579"/>
              <a:gd name="T53" fmla="*/ 2147483647 h 316"/>
              <a:gd name="T54" fmla="*/ 2147483647 w 579"/>
              <a:gd name="T55" fmla="*/ 2147483647 h 316"/>
              <a:gd name="T56" fmla="*/ 2147483647 w 579"/>
              <a:gd name="T57" fmla="*/ 2147483647 h 316"/>
              <a:gd name="T58" fmla="*/ 2147483647 w 579"/>
              <a:gd name="T59" fmla="*/ 2147483647 h 316"/>
              <a:gd name="T60" fmla="*/ 2147483647 w 579"/>
              <a:gd name="T61" fmla="*/ 2147483647 h 316"/>
              <a:gd name="T62" fmla="*/ 2147483647 w 579"/>
              <a:gd name="T63" fmla="*/ 2147483647 h 316"/>
              <a:gd name="T64" fmla="*/ 2147483647 w 579"/>
              <a:gd name="T65" fmla="*/ 2147483647 h 316"/>
              <a:gd name="T66" fmla="*/ 2147483647 w 579"/>
              <a:gd name="T67" fmla="*/ 2147483647 h 316"/>
              <a:gd name="T68" fmla="*/ 2147483647 w 579"/>
              <a:gd name="T69" fmla="*/ 2147483647 h 316"/>
              <a:gd name="T70" fmla="*/ 2147483647 w 579"/>
              <a:gd name="T71" fmla="*/ 2147483647 h 316"/>
              <a:gd name="T72" fmla="*/ 2147483647 w 579"/>
              <a:gd name="T73" fmla="*/ 2147483647 h 316"/>
              <a:gd name="T74" fmla="*/ 2147483647 w 579"/>
              <a:gd name="T75" fmla="*/ 2147483647 h 316"/>
              <a:gd name="T76" fmla="*/ 2147483647 w 579"/>
              <a:gd name="T77" fmla="*/ 2147483647 h 316"/>
              <a:gd name="T78" fmla="*/ 2147483647 w 579"/>
              <a:gd name="T79" fmla="*/ 2147483647 h 316"/>
              <a:gd name="T80" fmla="*/ 2147483647 w 579"/>
              <a:gd name="T81" fmla="*/ 2147483647 h 316"/>
              <a:gd name="T82" fmla="*/ 2147483647 w 579"/>
              <a:gd name="T83" fmla="*/ 2147483647 h 316"/>
              <a:gd name="T84" fmla="*/ 2147483647 w 579"/>
              <a:gd name="T85" fmla="*/ 2147483647 h 316"/>
              <a:gd name="T86" fmla="*/ 2147483647 w 579"/>
              <a:gd name="T87" fmla="*/ 2147483647 h 316"/>
              <a:gd name="T88" fmla="*/ 2147483647 w 579"/>
              <a:gd name="T89" fmla="*/ 2147483647 h 316"/>
              <a:gd name="T90" fmla="*/ 2147483647 w 579"/>
              <a:gd name="T91" fmla="*/ 2147483647 h 316"/>
              <a:gd name="T92" fmla="*/ 2147483647 w 579"/>
              <a:gd name="T93" fmla="*/ 2147483647 h 316"/>
              <a:gd name="T94" fmla="*/ 2147483647 w 579"/>
              <a:gd name="T95" fmla="*/ 2147483647 h 316"/>
              <a:gd name="T96" fmla="*/ 2147483647 w 579"/>
              <a:gd name="T97" fmla="*/ 2147483647 h 316"/>
              <a:gd name="T98" fmla="*/ 2147483647 w 579"/>
              <a:gd name="T99" fmla="*/ 2147483647 h 316"/>
              <a:gd name="T100" fmla="*/ 2147483647 w 579"/>
              <a:gd name="T101" fmla="*/ 2147483647 h 316"/>
              <a:gd name="T102" fmla="*/ 2147483647 w 579"/>
              <a:gd name="T103" fmla="*/ 2147483647 h 3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9" h="316">
                <a:moveTo>
                  <a:pt x="135" y="303"/>
                </a:moveTo>
                <a:lnTo>
                  <a:pt x="127" y="303"/>
                </a:lnTo>
                <a:lnTo>
                  <a:pt x="117" y="289"/>
                </a:lnTo>
                <a:lnTo>
                  <a:pt x="107" y="283"/>
                </a:lnTo>
                <a:lnTo>
                  <a:pt x="92" y="287"/>
                </a:lnTo>
                <a:lnTo>
                  <a:pt x="67" y="305"/>
                </a:lnTo>
                <a:lnTo>
                  <a:pt x="46" y="276"/>
                </a:lnTo>
                <a:lnTo>
                  <a:pt x="39" y="262"/>
                </a:lnTo>
                <a:lnTo>
                  <a:pt x="31" y="237"/>
                </a:lnTo>
                <a:lnTo>
                  <a:pt x="42" y="221"/>
                </a:lnTo>
                <a:lnTo>
                  <a:pt x="50" y="214"/>
                </a:lnTo>
                <a:lnTo>
                  <a:pt x="40" y="209"/>
                </a:lnTo>
                <a:lnTo>
                  <a:pt x="39" y="204"/>
                </a:lnTo>
                <a:lnTo>
                  <a:pt x="29" y="200"/>
                </a:lnTo>
                <a:lnTo>
                  <a:pt x="29" y="196"/>
                </a:lnTo>
                <a:lnTo>
                  <a:pt x="36" y="196"/>
                </a:lnTo>
                <a:lnTo>
                  <a:pt x="24" y="175"/>
                </a:lnTo>
                <a:lnTo>
                  <a:pt x="11" y="175"/>
                </a:lnTo>
                <a:lnTo>
                  <a:pt x="9" y="164"/>
                </a:lnTo>
                <a:lnTo>
                  <a:pt x="0" y="161"/>
                </a:lnTo>
                <a:lnTo>
                  <a:pt x="8" y="146"/>
                </a:lnTo>
                <a:lnTo>
                  <a:pt x="5" y="142"/>
                </a:lnTo>
                <a:lnTo>
                  <a:pt x="6" y="130"/>
                </a:lnTo>
                <a:lnTo>
                  <a:pt x="12" y="126"/>
                </a:lnTo>
                <a:lnTo>
                  <a:pt x="12" y="120"/>
                </a:lnTo>
                <a:lnTo>
                  <a:pt x="16" y="117"/>
                </a:lnTo>
                <a:lnTo>
                  <a:pt x="25" y="130"/>
                </a:lnTo>
                <a:lnTo>
                  <a:pt x="33" y="128"/>
                </a:lnTo>
                <a:lnTo>
                  <a:pt x="31" y="114"/>
                </a:lnTo>
                <a:lnTo>
                  <a:pt x="42" y="108"/>
                </a:lnTo>
                <a:lnTo>
                  <a:pt x="42" y="102"/>
                </a:lnTo>
                <a:lnTo>
                  <a:pt x="55" y="97"/>
                </a:lnTo>
                <a:lnTo>
                  <a:pt x="58" y="90"/>
                </a:lnTo>
                <a:lnTo>
                  <a:pt x="61" y="91"/>
                </a:lnTo>
                <a:lnTo>
                  <a:pt x="61" y="87"/>
                </a:lnTo>
                <a:lnTo>
                  <a:pt x="69" y="90"/>
                </a:lnTo>
                <a:lnTo>
                  <a:pt x="68" y="94"/>
                </a:lnTo>
                <a:lnTo>
                  <a:pt x="74" y="94"/>
                </a:lnTo>
                <a:lnTo>
                  <a:pt x="76" y="90"/>
                </a:lnTo>
                <a:lnTo>
                  <a:pt x="83" y="87"/>
                </a:lnTo>
                <a:lnTo>
                  <a:pt x="86" y="94"/>
                </a:lnTo>
                <a:lnTo>
                  <a:pt x="98" y="94"/>
                </a:lnTo>
                <a:lnTo>
                  <a:pt x="114" y="108"/>
                </a:lnTo>
                <a:lnTo>
                  <a:pt x="112" y="114"/>
                </a:lnTo>
                <a:lnTo>
                  <a:pt x="116" y="113"/>
                </a:lnTo>
                <a:lnTo>
                  <a:pt x="114" y="106"/>
                </a:lnTo>
                <a:lnTo>
                  <a:pt x="116" y="104"/>
                </a:lnTo>
                <a:lnTo>
                  <a:pt x="130" y="115"/>
                </a:lnTo>
                <a:lnTo>
                  <a:pt x="142" y="103"/>
                </a:lnTo>
                <a:lnTo>
                  <a:pt x="151" y="103"/>
                </a:lnTo>
                <a:lnTo>
                  <a:pt x="156" y="108"/>
                </a:lnTo>
                <a:lnTo>
                  <a:pt x="160" y="107"/>
                </a:lnTo>
                <a:lnTo>
                  <a:pt x="160" y="102"/>
                </a:lnTo>
                <a:lnTo>
                  <a:pt x="168" y="101"/>
                </a:lnTo>
                <a:lnTo>
                  <a:pt x="172" y="103"/>
                </a:lnTo>
                <a:lnTo>
                  <a:pt x="172" y="109"/>
                </a:lnTo>
                <a:lnTo>
                  <a:pt x="184" y="113"/>
                </a:lnTo>
                <a:lnTo>
                  <a:pt x="185" y="116"/>
                </a:lnTo>
                <a:lnTo>
                  <a:pt x="189" y="115"/>
                </a:lnTo>
                <a:lnTo>
                  <a:pt x="192" y="108"/>
                </a:lnTo>
                <a:lnTo>
                  <a:pt x="201" y="112"/>
                </a:lnTo>
                <a:lnTo>
                  <a:pt x="211" y="109"/>
                </a:lnTo>
                <a:lnTo>
                  <a:pt x="215" y="99"/>
                </a:lnTo>
                <a:lnTo>
                  <a:pt x="205" y="91"/>
                </a:lnTo>
                <a:lnTo>
                  <a:pt x="196" y="89"/>
                </a:lnTo>
                <a:lnTo>
                  <a:pt x="198" y="86"/>
                </a:lnTo>
                <a:lnTo>
                  <a:pt x="191" y="83"/>
                </a:lnTo>
                <a:lnTo>
                  <a:pt x="206" y="74"/>
                </a:lnTo>
                <a:lnTo>
                  <a:pt x="201" y="65"/>
                </a:lnTo>
                <a:lnTo>
                  <a:pt x="207" y="59"/>
                </a:lnTo>
                <a:lnTo>
                  <a:pt x="221" y="59"/>
                </a:lnTo>
                <a:lnTo>
                  <a:pt x="221" y="56"/>
                </a:lnTo>
                <a:lnTo>
                  <a:pt x="208" y="52"/>
                </a:lnTo>
                <a:lnTo>
                  <a:pt x="209" y="47"/>
                </a:lnTo>
                <a:lnTo>
                  <a:pt x="214" y="46"/>
                </a:lnTo>
                <a:lnTo>
                  <a:pt x="204" y="44"/>
                </a:lnTo>
                <a:lnTo>
                  <a:pt x="209" y="40"/>
                </a:lnTo>
                <a:lnTo>
                  <a:pt x="206" y="37"/>
                </a:lnTo>
                <a:lnTo>
                  <a:pt x="211" y="33"/>
                </a:lnTo>
                <a:lnTo>
                  <a:pt x="225" y="34"/>
                </a:lnTo>
                <a:lnTo>
                  <a:pt x="227" y="38"/>
                </a:lnTo>
                <a:lnTo>
                  <a:pt x="229" y="33"/>
                </a:lnTo>
                <a:lnTo>
                  <a:pt x="236" y="30"/>
                </a:lnTo>
                <a:lnTo>
                  <a:pt x="261" y="25"/>
                </a:lnTo>
                <a:lnTo>
                  <a:pt x="266" y="27"/>
                </a:lnTo>
                <a:lnTo>
                  <a:pt x="266" y="22"/>
                </a:lnTo>
                <a:lnTo>
                  <a:pt x="269" y="19"/>
                </a:lnTo>
                <a:lnTo>
                  <a:pt x="308" y="11"/>
                </a:lnTo>
                <a:lnTo>
                  <a:pt x="309" y="9"/>
                </a:lnTo>
                <a:lnTo>
                  <a:pt x="308" y="6"/>
                </a:lnTo>
                <a:lnTo>
                  <a:pt x="313" y="6"/>
                </a:lnTo>
                <a:lnTo>
                  <a:pt x="315" y="2"/>
                </a:lnTo>
                <a:lnTo>
                  <a:pt x="319" y="3"/>
                </a:lnTo>
                <a:lnTo>
                  <a:pt x="318" y="0"/>
                </a:lnTo>
                <a:lnTo>
                  <a:pt x="336" y="7"/>
                </a:lnTo>
                <a:lnTo>
                  <a:pt x="340" y="3"/>
                </a:lnTo>
                <a:lnTo>
                  <a:pt x="345" y="3"/>
                </a:lnTo>
                <a:lnTo>
                  <a:pt x="347" y="16"/>
                </a:lnTo>
                <a:lnTo>
                  <a:pt x="351" y="18"/>
                </a:lnTo>
                <a:lnTo>
                  <a:pt x="350" y="27"/>
                </a:lnTo>
                <a:lnTo>
                  <a:pt x="347" y="27"/>
                </a:lnTo>
                <a:lnTo>
                  <a:pt x="350" y="33"/>
                </a:lnTo>
                <a:lnTo>
                  <a:pt x="352" y="30"/>
                </a:lnTo>
                <a:lnTo>
                  <a:pt x="357" y="33"/>
                </a:lnTo>
                <a:lnTo>
                  <a:pt x="358" y="29"/>
                </a:lnTo>
                <a:lnTo>
                  <a:pt x="364" y="31"/>
                </a:lnTo>
                <a:lnTo>
                  <a:pt x="362" y="26"/>
                </a:lnTo>
                <a:lnTo>
                  <a:pt x="369" y="31"/>
                </a:lnTo>
                <a:lnTo>
                  <a:pt x="368" y="37"/>
                </a:lnTo>
                <a:lnTo>
                  <a:pt x="372" y="36"/>
                </a:lnTo>
                <a:lnTo>
                  <a:pt x="369" y="34"/>
                </a:lnTo>
                <a:lnTo>
                  <a:pt x="370" y="31"/>
                </a:lnTo>
                <a:lnTo>
                  <a:pt x="380" y="36"/>
                </a:lnTo>
                <a:lnTo>
                  <a:pt x="387" y="33"/>
                </a:lnTo>
                <a:lnTo>
                  <a:pt x="385" y="38"/>
                </a:lnTo>
                <a:lnTo>
                  <a:pt x="382" y="38"/>
                </a:lnTo>
                <a:lnTo>
                  <a:pt x="379" y="44"/>
                </a:lnTo>
                <a:lnTo>
                  <a:pt x="382" y="49"/>
                </a:lnTo>
                <a:lnTo>
                  <a:pt x="388" y="44"/>
                </a:lnTo>
                <a:lnTo>
                  <a:pt x="396" y="48"/>
                </a:lnTo>
                <a:lnTo>
                  <a:pt x="396" y="42"/>
                </a:lnTo>
                <a:lnTo>
                  <a:pt x="401" y="39"/>
                </a:lnTo>
                <a:lnTo>
                  <a:pt x="430" y="24"/>
                </a:lnTo>
                <a:lnTo>
                  <a:pt x="428" y="31"/>
                </a:lnTo>
                <a:lnTo>
                  <a:pt x="424" y="31"/>
                </a:lnTo>
                <a:lnTo>
                  <a:pt x="425" y="35"/>
                </a:lnTo>
                <a:lnTo>
                  <a:pt x="445" y="53"/>
                </a:lnTo>
                <a:lnTo>
                  <a:pt x="475" y="110"/>
                </a:lnTo>
                <a:lnTo>
                  <a:pt x="481" y="105"/>
                </a:lnTo>
                <a:lnTo>
                  <a:pt x="481" y="100"/>
                </a:lnTo>
                <a:lnTo>
                  <a:pt x="484" y="98"/>
                </a:lnTo>
                <a:lnTo>
                  <a:pt x="491" y="101"/>
                </a:lnTo>
                <a:lnTo>
                  <a:pt x="490" y="106"/>
                </a:lnTo>
                <a:lnTo>
                  <a:pt x="495" y="105"/>
                </a:lnTo>
                <a:lnTo>
                  <a:pt x="495" y="110"/>
                </a:lnTo>
                <a:lnTo>
                  <a:pt x="510" y="111"/>
                </a:lnTo>
                <a:lnTo>
                  <a:pt x="514" y="107"/>
                </a:lnTo>
                <a:lnTo>
                  <a:pt x="524" y="105"/>
                </a:lnTo>
                <a:lnTo>
                  <a:pt x="531" y="109"/>
                </a:lnTo>
                <a:lnTo>
                  <a:pt x="535" y="121"/>
                </a:lnTo>
                <a:lnTo>
                  <a:pt x="546" y="125"/>
                </a:lnTo>
                <a:lnTo>
                  <a:pt x="545" y="128"/>
                </a:lnTo>
                <a:lnTo>
                  <a:pt x="549" y="136"/>
                </a:lnTo>
                <a:lnTo>
                  <a:pt x="562" y="139"/>
                </a:lnTo>
                <a:lnTo>
                  <a:pt x="571" y="132"/>
                </a:lnTo>
                <a:lnTo>
                  <a:pt x="569" y="136"/>
                </a:lnTo>
                <a:lnTo>
                  <a:pt x="579" y="147"/>
                </a:lnTo>
                <a:lnTo>
                  <a:pt x="572" y="146"/>
                </a:lnTo>
                <a:lnTo>
                  <a:pt x="568" y="158"/>
                </a:lnTo>
                <a:lnTo>
                  <a:pt x="556" y="162"/>
                </a:lnTo>
                <a:lnTo>
                  <a:pt x="553" y="171"/>
                </a:lnTo>
                <a:lnTo>
                  <a:pt x="555" y="185"/>
                </a:lnTo>
                <a:lnTo>
                  <a:pt x="553" y="190"/>
                </a:lnTo>
                <a:lnTo>
                  <a:pt x="543" y="194"/>
                </a:lnTo>
                <a:lnTo>
                  <a:pt x="541" y="191"/>
                </a:lnTo>
                <a:lnTo>
                  <a:pt x="531" y="192"/>
                </a:lnTo>
                <a:lnTo>
                  <a:pt x="518" y="186"/>
                </a:lnTo>
                <a:lnTo>
                  <a:pt x="508" y="220"/>
                </a:lnTo>
                <a:lnTo>
                  <a:pt x="512" y="223"/>
                </a:lnTo>
                <a:lnTo>
                  <a:pt x="511" y="229"/>
                </a:lnTo>
                <a:lnTo>
                  <a:pt x="502" y="228"/>
                </a:lnTo>
                <a:lnTo>
                  <a:pt x="498" y="224"/>
                </a:lnTo>
                <a:lnTo>
                  <a:pt x="473" y="234"/>
                </a:lnTo>
                <a:lnTo>
                  <a:pt x="482" y="237"/>
                </a:lnTo>
                <a:lnTo>
                  <a:pt x="480" y="239"/>
                </a:lnTo>
                <a:lnTo>
                  <a:pt x="480" y="249"/>
                </a:lnTo>
                <a:lnTo>
                  <a:pt x="486" y="268"/>
                </a:lnTo>
                <a:lnTo>
                  <a:pt x="480" y="270"/>
                </a:lnTo>
                <a:lnTo>
                  <a:pt x="483" y="273"/>
                </a:lnTo>
                <a:lnTo>
                  <a:pt x="478" y="275"/>
                </a:lnTo>
                <a:lnTo>
                  <a:pt x="477" y="278"/>
                </a:lnTo>
                <a:lnTo>
                  <a:pt x="478" y="286"/>
                </a:lnTo>
                <a:lnTo>
                  <a:pt x="474" y="281"/>
                </a:lnTo>
                <a:lnTo>
                  <a:pt x="467" y="281"/>
                </a:lnTo>
                <a:lnTo>
                  <a:pt x="463" y="275"/>
                </a:lnTo>
                <a:lnTo>
                  <a:pt x="432" y="271"/>
                </a:lnTo>
                <a:lnTo>
                  <a:pt x="415" y="272"/>
                </a:lnTo>
                <a:lnTo>
                  <a:pt x="414" y="275"/>
                </a:lnTo>
                <a:lnTo>
                  <a:pt x="394" y="266"/>
                </a:lnTo>
                <a:lnTo>
                  <a:pt x="384" y="270"/>
                </a:lnTo>
                <a:lnTo>
                  <a:pt x="382" y="278"/>
                </a:lnTo>
                <a:lnTo>
                  <a:pt x="383" y="282"/>
                </a:lnTo>
                <a:lnTo>
                  <a:pt x="366" y="275"/>
                </a:lnTo>
                <a:lnTo>
                  <a:pt x="353" y="275"/>
                </a:lnTo>
                <a:lnTo>
                  <a:pt x="348" y="279"/>
                </a:lnTo>
                <a:lnTo>
                  <a:pt x="346" y="284"/>
                </a:lnTo>
                <a:lnTo>
                  <a:pt x="347" y="285"/>
                </a:lnTo>
                <a:lnTo>
                  <a:pt x="320" y="302"/>
                </a:lnTo>
                <a:lnTo>
                  <a:pt x="320" y="305"/>
                </a:lnTo>
                <a:lnTo>
                  <a:pt x="313" y="310"/>
                </a:lnTo>
                <a:lnTo>
                  <a:pt x="314" y="316"/>
                </a:lnTo>
                <a:lnTo>
                  <a:pt x="311" y="316"/>
                </a:lnTo>
                <a:lnTo>
                  <a:pt x="305" y="313"/>
                </a:lnTo>
                <a:lnTo>
                  <a:pt x="307" y="308"/>
                </a:lnTo>
                <a:lnTo>
                  <a:pt x="304" y="305"/>
                </a:lnTo>
                <a:lnTo>
                  <a:pt x="286" y="306"/>
                </a:lnTo>
                <a:lnTo>
                  <a:pt x="284" y="290"/>
                </a:lnTo>
                <a:lnTo>
                  <a:pt x="277" y="290"/>
                </a:lnTo>
                <a:lnTo>
                  <a:pt x="278" y="271"/>
                </a:lnTo>
                <a:lnTo>
                  <a:pt x="274" y="273"/>
                </a:lnTo>
                <a:lnTo>
                  <a:pt x="270" y="265"/>
                </a:lnTo>
                <a:lnTo>
                  <a:pt x="261" y="257"/>
                </a:lnTo>
                <a:lnTo>
                  <a:pt x="255" y="260"/>
                </a:lnTo>
                <a:lnTo>
                  <a:pt x="237" y="258"/>
                </a:lnTo>
                <a:lnTo>
                  <a:pt x="220" y="261"/>
                </a:lnTo>
                <a:lnTo>
                  <a:pt x="207" y="247"/>
                </a:lnTo>
                <a:lnTo>
                  <a:pt x="171" y="220"/>
                </a:lnTo>
                <a:lnTo>
                  <a:pt x="135" y="231"/>
                </a:lnTo>
                <a:lnTo>
                  <a:pt x="135" y="303"/>
                </a:lnTo>
                <a:close/>
              </a:path>
            </a:pathLst>
          </a:custGeom>
          <a:solidFill>
            <a:schemeClr val="tx2"/>
          </a:solidFill>
          <a:ln w="4826" cap="flat" cmpd="sng">
            <a:solidFill>
              <a:schemeClr val="tx1"/>
            </a:solidFill>
            <a:prstDash val="solid"/>
            <a:round/>
            <a:headEnd type="none" w="med" len="med"/>
            <a:tailEnd type="none" w="med" len="med"/>
          </a:ln>
          <a:effectLst/>
          <a:extLst/>
        </p:spPr>
        <p:txBody>
          <a:bodyPr/>
          <a:lstStyle/>
          <a:p>
            <a:pPr algn="ctr" fontAlgn="base">
              <a:spcBef>
                <a:spcPct val="0"/>
              </a:spcBef>
              <a:spcAft>
                <a:spcPct val="0"/>
              </a:spcAft>
              <a:defRPr/>
            </a:pPr>
            <a:endParaRPr lang="en-US">
              <a:solidFill>
                <a:srgbClr val="000000"/>
              </a:solidFill>
            </a:endParaRPr>
          </a:p>
        </p:txBody>
      </p:sp>
      <p:sp>
        <p:nvSpPr>
          <p:cNvPr id="148" name="Freeform 145"/>
          <p:cNvSpPr>
            <a:spLocks/>
          </p:cNvSpPr>
          <p:nvPr/>
        </p:nvSpPr>
        <p:spPr bwMode="auto">
          <a:xfrm>
            <a:off x="5068939" y="3649330"/>
            <a:ext cx="39688" cy="92075"/>
          </a:xfrm>
          <a:custGeom>
            <a:avLst/>
            <a:gdLst>
              <a:gd name="T0" fmla="*/ 2147483647 w 24"/>
              <a:gd name="T1" fmla="*/ 2147483647 h 56"/>
              <a:gd name="T2" fmla="*/ 2147483647 w 24"/>
              <a:gd name="T3" fmla="*/ 2147483647 h 56"/>
              <a:gd name="T4" fmla="*/ 0 w 24"/>
              <a:gd name="T5" fmla="*/ 2147483647 h 56"/>
              <a:gd name="T6" fmla="*/ 2147483647 w 24"/>
              <a:gd name="T7" fmla="*/ 2147483647 h 56"/>
              <a:gd name="T8" fmla="*/ 0 w 24"/>
              <a:gd name="T9" fmla="*/ 2147483647 h 56"/>
              <a:gd name="T10" fmla="*/ 2147483647 w 24"/>
              <a:gd name="T11" fmla="*/ 2147483647 h 56"/>
              <a:gd name="T12" fmla="*/ 2147483647 w 24"/>
              <a:gd name="T13" fmla="*/ 2147483647 h 56"/>
              <a:gd name="T14" fmla="*/ 2147483647 w 24"/>
              <a:gd name="T15" fmla="*/ 2147483647 h 56"/>
              <a:gd name="T16" fmla="*/ 2147483647 w 24"/>
              <a:gd name="T17" fmla="*/ 2147483647 h 56"/>
              <a:gd name="T18" fmla="*/ 0 w 24"/>
              <a:gd name="T19" fmla="*/ 2147483647 h 56"/>
              <a:gd name="T20" fmla="*/ 2147483647 w 24"/>
              <a:gd name="T21" fmla="*/ 0 h 56"/>
              <a:gd name="T22" fmla="*/ 2147483647 w 24"/>
              <a:gd name="T23" fmla="*/ 2147483647 h 56"/>
              <a:gd name="T24" fmla="*/ 2147483647 w 24"/>
              <a:gd name="T25" fmla="*/ 2147483647 h 56"/>
              <a:gd name="T26" fmla="*/ 2147483647 w 24"/>
              <a:gd name="T27" fmla="*/ 2147483647 h 56"/>
              <a:gd name="T28" fmla="*/ 2147483647 w 24"/>
              <a:gd name="T29" fmla="*/ 2147483647 h 56"/>
              <a:gd name="T30" fmla="*/ 2147483647 w 24"/>
              <a:gd name="T31" fmla="*/ 2147483647 h 56"/>
              <a:gd name="T32" fmla="*/ 2147483647 w 24"/>
              <a:gd name="T33" fmla="*/ 2147483647 h 56"/>
              <a:gd name="T34" fmla="*/ 2147483647 w 24"/>
              <a:gd name="T35" fmla="*/ 2147483647 h 56"/>
              <a:gd name="T36" fmla="*/ 2147483647 w 24"/>
              <a:gd name="T37" fmla="*/ 2147483647 h 56"/>
              <a:gd name="T38" fmla="*/ 2147483647 w 24"/>
              <a:gd name="T39" fmla="*/ 2147483647 h 56"/>
              <a:gd name="T40" fmla="*/ 2147483647 w 24"/>
              <a:gd name="T41" fmla="*/ 2147483647 h 56"/>
              <a:gd name="T42" fmla="*/ 2147483647 w 24"/>
              <a:gd name="T43" fmla="*/ 2147483647 h 56"/>
              <a:gd name="T44" fmla="*/ 2147483647 w 24"/>
              <a:gd name="T45" fmla="*/ 2147483647 h 56"/>
              <a:gd name="T46" fmla="*/ 2147483647 w 24"/>
              <a:gd name="T47" fmla="*/ 2147483647 h 56"/>
              <a:gd name="T48" fmla="*/ 2147483647 w 24"/>
              <a:gd name="T49" fmla="*/ 2147483647 h 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4" h="56">
                <a:moveTo>
                  <a:pt x="10" y="55"/>
                </a:moveTo>
                <a:lnTo>
                  <a:pt x="8" y="48"/>
                </a:lnTo>
                <a:lnTo>
                  <a:pt x="0" y="41"/>
                </a:lnTo>
                <a:lnTo>
                  <a:pt x="3" y="43"/>
                </a:lnTo>
                <a:lnTo>
                  <a:pt x="0" y="37"/>
                </a:lnTo>
                <a:lnTo>
                  <a:pt x="3" y="32"/>
                </a:lnTo>
                <a:lnTo>
                  <a:pt x="2" y="23"/>
                </a:lnTo>
                <a:lnTo>
                  <a:pt x="4" y="16"/>
                </a:lnTo>
                <a:lnTo>
                  <a:pt x="1" y="15"/>
                </a:lnTo>
                <a:lnTo>
                  <a:pt x="0" y="9"/>
                </a:lnTo>
                <a:lnTo>
                  <a:pt x="5" y="0"/>
                </a:lnTo>
                <a:lnTo>
                  <a:pt x="7" y="3"/>
                </a:lnTo>
                <a:lnTo>
                  <a:pt x="11" y="1"/>
                </a:lnTo>
                <a:lnTo>
                  <a:pt x="18" y="8"/>
                </a:lnTo>
                <a:lnTo>
                  <a:pt x="18" y="14"/>
                </a:lnTo>
                <a:lnTo>
                  <a:pt x="17" y="26"/>
                </a:lnTo>
                <a:lnTo>
                  <a:pt x="20" y="32"/>
                </a:lnTo>
                <a:lnTo>
                  <a:pt x="24" y="33"/>
                </a:lnTo>
                <a:lnTo>
                  <a:pt x="24" y="39"/>
                </a:lnTo>
                <a:lnTo>
                  <a:pt x="21" y="41"/>
                </a:lnTo>
                <a:lnTo>
                  <a:pt x="19" y="47"/>
                </a:lnTo>
                <a:lnTo>
                  <a:pt x="14" y="50"/>
                </a:lnTo>
                <a:lnTo>
                  <a:pt x="16" y="52"/>
                </a:lnTo>
                <a:lnTo>
                  <a:pt x="13" y="56"/>
                </a:lnTo>
                <a:lnTo>
                  <a:pt x="10" y="55"/>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49" name="Freeform 146"/>
          <p:cNvSpPr>
            <a:spLocks noEditPoints="1"/>
          </p:cNvSpPr>
          <p:nvPr/>
        </p:nvSpPr>
        <p:spPr bwMode="auto">
          <a:xfrm>
            <a:off x="5646790" y="3738229"/>
            <a:ext cx="449263" cy="404812"/>
          </a:xfrm>
          <a:custGeom>
            <a:avLst/>
            <a:gdLst>
              <a:gd name="T0" fmla="*/ 2147483647 w 273"/>
              <a:gd name="T1" fmla="*/ 2147483647 h 246"/>
              <a:gd name="T2" fmla="*/ 2147483647 w 273"/>
              <a:gd name="T3" fmla="*/ 2147483647 h 246"/>
              <a:gd name="T4" fmla="*/ 2147483647 w 273"/>
              <a:gd name="T5" fmla="*/ 2147483647 h 246"/>
              <a:gd name="T6" fmla="*/ 2147483647 w 273"/>
              <a:gd name="T7" fmla="*/ 2147483647 h 246"/>
              <a:gd name="T8" fmla="*/ 2147483647 w 273"/>
              <a:gd name="T9" fmla="*/ 2147483647 h 246"/>
              <a:gd name="T10" fmla="*/ 2147483647 w 273"/>
              <a:gd name="T11" fmla="*/ 2147483647 h 246"/>
              <a:gd name="T12" fmla="*/ 2147483647 w 273"/>
              <a:gd name="T13" fmla="*/ 2147483647 h 246"/>
              <a:gd name="T14" fmla="*/ 2147483647 w 273"/>
              <a:gd name="T15" fmla="*/ 2147483647 h 246"/>
              <a:gd name="T16" fmla="*/ 2147483647 w 273"/>
              <a:gd name="T17" fmla="*/ 2147483647 h 246"/>
              <a:gd name="T18" fmla="*/ 2147483647 w 273"/>
              <a:gd name="T19" fmla="*/ 2147483647 h 246"/>
              <a:gd name="T20" fmla="*/ 2147483647 w 273"/>
              <a:gd name="T21" fmla="*/ 2147483647 h 246"/>
              <a:gd name="T22" fmla="*/ 2147483647 w 273"/>
              <a:gd name="T23" fmla="*/ 2147483647 h 246"/>
              <a:gd name="T24" fmla="*/ 2147483647 w 273"/>
              <a:gd name="T25" fmla="*/ 2147483647 h 246"/>
              <a:gd name="T26" fmla="*/ 2147483647 w 273"/>
              <a:gd name="T27" fmla="*/ 2147483647 h 246"/>
              <a:gd name="T28" fmla="*/ 2147483647 w 273"/>
              <a:gd name="T29" fmla="*/ 2147483647 h 246"/>
              <a:gd name="T30" fmla="*/ 2147483647 w 273"/>
              <a:gd name="T31" fmla="*/ 2147483647 h 246"/>
              <a:gd name="T32" fmla="*/ 2147483647 w 273"/>
              <a:gd name="T33" fmla="*/ 2147483647 h 246"/>
              <a:gd name="T34" fmla="*/ 2147483647 w 273"/>
              <a:gd name="T35" fmla="*/ 2147483647 h 246"/>
              <a:gd name="T36" fmla="*/ 2147483647 w 273"/>
              <a:gd name="T37" fmla="*/ 2147483647 h 246"/>
              <a:gd name="T38" fmla="*/ 2147483647 w 273"/>
              <a:gd name="T39" fmla="*/ 2147483647 h 246"/>
              <a:gd name="T40" fmla="*/ 2147483647 w 273"/>
              <a:gd name="T41" fmla="*/ 2147483647 h 246"/>
              <a:gd name="T42" fmla="*/ 2147483647 w 273"/>
              <a:gd name="T43" fmla="*/ 2147483647 h 246"/>
              <a:gd name="T44" fmla="*/ 2147483647 w 273"/>
              <a:gd name="T45" fmla="*/ 2147483647 h 246"/>
              <a:gd name="T46" fmla="*/ 2147483647 w 273"/>
              <a:gd name="T47" fmla="*/ 2147483647 h 246"/>
              <a:gd name="T48" fmla="*/ 2147483647 w 273"/>
              <a:gd name="T49" fmla="*/ 2147483647 h 246"/>
              <a:gd name="T50" fmla="*/ 2147483647 w 273"/>
              <a:gd name="T51" fmla="*/ 2147483647 h 246"/>
              <a:gd name="T52" fmla="*/ 2147483647 w 273"/>
              <a:gd name="T53" fmla="*/ 2147483647 h 246"/>
              <a:gd name="T54" fmla="*/ 2147483647 w 273"/>
              <a:gd name="T55" fmla="*/ 2147483647 h 246"/>
              <a:gd name="T56" fmla="*/ 2147483647 w 273"/>
              <a:gd name="T57" fmla="*/ 2147483647 h 246"/>
              <a:gd name="T58" fmla="*/ 2147483647 w 273"/>
              <a:gd name="T59" fmla="*/ 2147483647 h 246"/>
              <a:gd name="T60" fmla="*/ 2147483647 w 273"/>
              <a:gd name="T61" fmla="*/ 2147483647 h 246"/>
              <a:gd name="T62" fmla="*/ 2147483647 w 273"/>
              <a:gd name="T63" fmla="*/ 2147483647 h 246"/>
              <a:gd name="T64" fmla="*/ 2147483647 w 273"/>
              <a:gd name="T65" fmla="*/ 2147483647 h 246"/>
              <a:gd name="T66" fmla="*/ 2147483647 w 273"/>
              <a:gd name="T67" fmla="*/ 2147483647 h 246"/>
              <a:gd name="T68" fmla="*/ 2147483647 w 273"/>
              <a:gd name="T69" fmla="*/ 2147483647 h 246"/>
              <a:gd name="T70" fmla="*/ 2147483647 w 273"/>
              <a:gd name="T71" fmla="*/ 2147483647 h 246"/>
              <a:gd name="T72" fmla="*/ 2147483647 w 273"/>
              <a:gd name="T73" fmla="*/ 2147483647 h 246"/>
              <a:gd name="T74" fmla="*/ 0 w 273"/>
              <a:gd name="T75" fmla="*/ 2147483647 h 246"/>
              <a:gd name="T76" fmla="*/ 2147483647 w 273"/>
              <a:gd name="T77" fmla="*/ 0 h 246"/>
              <a:gd name="T78" fmla="*/ 2147483647 w 273"/>
              <a:gd name="T79" fmla="*/ 2147483647 h 246"/>
              <a:gd name="T80" fmla="*/ 2147483647 w 273"/>
              <a:gd name="T81" fmla="*/ 2147483647 h 246"/>
              <a:gd name="T82" fmla="*/ 2147483647 w 273"/>
              <a:gd name="T83" fmla="*/ 2147483647 h 246"/>
              <a:gd name="T84" fmla="*/ 2147483647 w 273"/>
              <a:gd name="T85" fmla="*/ 2147483647 h 246"/>
              <a:gd name="T86" fmla="*/ 2147483647 w 273"/>
              <a:gd name="T87" fmla="*/ 2147483647 h 246"/>
              <a:gd name="T88" fmla="*/ 2147483647 w 273"/>
              <a:gd name="T89" fmla="*/ 2147483647 h 246"/>
              <a:gd name="T90" fmla="*/ 2147483647 w 273"/>
              <a:gd name="T91" fmla="*/ 2147483647 h 246"/>
              <a:gd name="T92" fmla="*/ 2147483647 w 273"/>
              <a:gd name="T93" fmla="*/ 2147483647 h 246"/>
              <a:gd name="T94" fmla="*/ 2147483647 w 273"/>
              <a:gd name="T95" fmla="*/ 2147483647 h 246"/>
              <a:gd name="T96" fmla="*/ 2147483647 w 273"/>
              <a:gd name="T97" fmla="*/ 2147483647 h 246"/>
              <a:gd name="T98" fmla="*/ 2147483647 w 273"/>
              <a:gd name="T99" fmla="*/ 2147483647 h 246"/>
              <a:gd name="T100" fmla="*/ 2147483647 w 273"/>
              <a:gd name="T101" fmla="*/ 2147483647 h 246"/>
              <a:gd name="T102" fmla="*/ 2147483647 w 273"/>
              <a:gd name="T103" fmla="*/ 2147483647 h 246"/>
              <a:gd name="T104" fmla="*/ 2147483647 w 273"/>
              <a:gd name="T105" fmla="*/ 2147483647 h 246"/>
              <a:gd name="T106" fmla="*/ 2147483647 w 273"/>
              <a:gd name="T107" fmla="*/ 2147483647 h 246"/>
              <a:gd name="T108" fmla="*/ 2147483647 w 273"/>
              <a:gd name="T109" fmla="*/ 2147483647 h 246"/>
              <a:gd name="T110" fmla="*/ 2147483647 w 273"/>
              <a:gd name="T111" fmla="*/ 2147483647 h 246"/>
              <a:gd name="T112" fmla="*/ 2147483647 w 273"/>
              <a:gd name="T113" fmla="*/ 2147483647 h 246"/>
              <a:gd name="T114" fmla="*/ 2147483647 w 273"/>
              <a:gd name="T115" fmla="*/ 2147483647 h 24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3" h="246">
                <a:moveTo>
                  <a:pt x="173" y="217"/>
                </a:moveTo>
                <a:lnTo>
                  <a:pt x="168" y="221"/>
                </a:lnTo>
                <a:lnTo>
                  <a:pt x="158" y="223"/>
                </a:lnTo>
                <a:lnTo>
                  <a:pt x="165" y="219"/>
                </a:lnTo>
                <a:lnTo>
                  <a:pt x="165" y="217"/>
                </a:lnTo>
                <a:lnTo>
                  <a:pt x="173" y="217"/>
                </a:lnTo>
                <a:close/>
                <a:moveTo>
                  <a:pt x="237" y="170"/>
                </a:moveTo>
                <a:lnTo>
                  <a:pt x="252" y="191"/>
                </a:lnTo>
                <a:lnTo>
                  <a:pt x="265" y="196"/>
                </a:lnTo>
                <a:lnTo>
                  <a:pt x="265" y="212"/>
                </a:lnTo>
                <a:lnTo>
                  <a:pt x="273" y="214"/>
                </a:lnTo>
                <a:lnTo>
                  <a:pt x="271" y="222"/>
                </a:lnTo>
                <a:lnTo>
                  <a:pt x="260" y="223"/>
                </a:lnTo>
                <a:lnTo>
                  <a:pt x="258" y="226"/>
                </a:lnTo>
                <a:lnTo>
                  <a:pt x="252" y="228"/>
                </a:lnTo>
                <a:lnTo>
                  <a:pt x="248" y="244"/>
                </a:lnTo>
                <a:lnTo>
                  <a:pt x="245" y="246"/>
                </a:lnTo>
                <a:lnTo>
                  <a:pt x="235" y="243"/>
                </a:lnTo>
                <a:lnTo>
                  <a:pt x="233" y="240"/>
                </a:lnTo>
                <a:lnTo>
                  <a:pt x="231" y="241"/>
                </a:lnTo>
                <a:lnTo>
                  <a:pt x="232" y="243"/>
                </a:lnTo>
                <a:lnTo>
                  <a:pt x="218" y="240"/>
                </a:lnTo>
                <a:lnTo>
                  <a:pt x="212" y="241"/>
                </a:lnTo>
                <a:lnTo>
                  <a:pt x="209" y="239"/>
                </a:lnTo>
                <a:lnTo>
                  <a:pt x="199" y="239"/>
                </a:lnTo>
                <a:lnTo>
                  <a:pt x="196" y="236"/>
                </a:lnTo>
                <a:lnTo>
                  <a:pt x="187" y="235"/>
                </a:lnTo>
                <a:lnTo>
                  <a:pt x="183" y="218"/>
                </a:lnTo>
                <a:lnTo>
                  <a:pt x="179" y="214"/>
                </a:lnTo>
                <a:lnTo>
                  <a:pt x="171" y="213"/>
                </a:lnTo>
                <a:lnTo>
                  <a:pt x="152" y="224"/>
                </a:lnTo>
                <a:lnTo>
                  <a:pt x="145" y="220"/>
                </a:lnTo>
                <a:lnTo>
                  <a:pt x="137" y="221"/>
                </a:lnTo>
                <a:lnTo>
                  <a:pt x="120" y="210"/>
                </a:lnTo>
                <a:lnTo>
                  <a:pt x="119" y="206"/>
                </a:lnTo>
                <a:lnTo>
                  <a:pt x="104" y="201"/>
                </a:lnTo>
                <a:lnTo>
                  <a:pt x="99" y="189"/>
                </a:lnTo>
                <a:lnTo>
                  <a:pt x="95" y="185"/>
                </a:lnTo>
                <a:lnTo>
                  <a:pt x="97" y="183"/>
                </a:lnTo>
                <a:lnTo>
                  <a:pt x="93" y="182"/>
                </a:lnTo>
                <a:lnTo>
                  <a:pt x="93" y="176"/>
                </a:lnTo>
                <a:lnTo>
                  <a:pt x="85" y="164"/>
                </a:lnTo>
                <a:lnTo>
                  <a:pt x="77" y="168"/>
                </a:lnTo>
                <a:lnTo>
                  <a:pt x="70" y="163"/>
                </a:lnTo>
                <a:lnTo>
                  <a:pt x="69" y="162"/>
                </a:lnTo>
                <a:lnTo>
                  <a:pt x="69" y="167"/>
                </a:lnTo>
                <a:lnTo>
                  <a:pt x="63" y="168"/>
                </a:lnTo>
                <a:lnTo>
                  <a:pt x="56" y="160"/>
                </a:lnTo>
                <a:lnTo>
                  <a:pt x="56" y="152"/>
                </a:lnTo>
                <a:lnTo>
                  <a:pt x="51" y="152"/>
                </a:lnTo>
                <a:lnTo>
                  <a:pt x="54" y="138"/>
                </a:lnTo>
                <a:lnTo>
                  <a:pt x="47" y="129"/>
                </a:lnTo>
                <a:lnTo>
                  <a:pt x="29" y="119"/>
                </a:lnTo>
                <a:lnTo>
                  <a:pt x="29" y="114"/>
                </a:lnTo>
                <a:lnTo>
                  <a:pt x="19" y="102"/>
                </a:lnTo>
                <a:lnTo>
                  <a:pt x="21" y="96"/>
                </a:lnTo>
                <a:lnTo>
                  <a:pt x="19" y="93"/>
                </a:lnTo>
                <a:lnTo>
                  <a:pt x="23" y="92"/>
                </a:lnTo>
                <a:lnTo>
                  <a:pt x="22" y="89"/>
                </a:lnTo>
                <a:lnTo>
                  <a:pt x="25" y="84"/>
                </a:lnTo>
                <a:lnTo>
                  <a:pt x="29" y="83"/>
                </a:lnTo>
                <a:lnTo>
                  <a:pt x="27" y="74"/>
                </a:lnTo>
                <a:lnTo>
                  <a:pt x="32" y="70"/>
                </a:lnTo>
                <a:lnTo>
                  <a:pt x="24" y="70"/>
                </a:lnTo>
                <a:lnTo>
                  <a:pt x="19" y="67"/>
                </a:lnTo>
                <a:lnTo>
                  <a:pt x="17" y="60"/>
                </a:lnTo>
                <a:lnTo>
                  <a:pt x="11" y="53"/>
                </a:lnTo>
                <a:lnTo>
                  <a:pt x="10" y="47"/>
                </a:lnTo>
                <a:lnTo>
                  <a:pt x="10" y="44"/>
                </a:lnTo>
                <a:lnTo>
                  <a:pt x="7" y="42"/>
                </a:lnTo>
                <a:lnTo>
                  <a:pt x="8" y="36"/>
                </a:lnTo>
                <a:lnTo>
                  <a:pt x="2" y="34"/>
                </a:lnTo>
                <a:lnTo>
                  <a:pt x="6" y="26"/>
                </a:lnTo>
                <a:lnTo>
                  <a:pt x="3" y="24"/>
                </a:lnTo>
                <a:lnTo>
                  <a:pt x="3" y="16"/>
                </a:lnTo>
                <a:lnTo>
                  <a:pt x="0" y="7"/>
                </a:lnTo>
                <a:lnTo>
                  <a:pt x="5" y="6"/>
                </a:lnTo>
                <a:lnTo>
                  <a:pt x="8" y="0"/>
                </a:lnTo>
                <a:lnTo>
                  <a:pt x="10" y="2"/>
                </a:lnTo>
                <a:lnTo>
                  <a:pt x="19" y="13"/>
                </a:lnTo>
                <a:lnTo>
                  <a:pt x="29" y="16"/>
                </a:lnTo>
                <a:lnTo>
                  <a:pt x="35" y="16"/>
                </a:lnTo>
                <a:lnTo>
                  <a:pt x="55" y="1"/>
                </a:lnTo>
                <a:lnTo>
                  <a:pt x="61" y="7"/>
                </a:lnTo>
                <a:lnTo>
                  <a:pt x="57" y="9"/>
                </a:lnTo>
                <a:lnTo>
                  <a:pt x="60" y="13"/>
                </a:lnTo>
                <a:lnTo>
                  <a:pt x="56" y="17"/>
                </a:lnTo>
                <a:lnTo>
                  <a:pt x="64" y="24"/>
                </a:lnTo>
                <a:lnTo>
                  <a:pt x="80" y="27"/>
                </a:lnTo>
                <a:lnTo>
                  <a:pt x="102" y="19"/>
                </a:lnTo>
                <a:lnTo>
                  <a:pt x="112" y="33"/>
                </a:lnTo>
                <a:lnTo>
                  <a:pt x="122" y="36"/>
                </a:lnTo>
                <a:lnTo>
                  <a:pt x="134" y="44"/>
                </a:lnTo>
                <a:lnTo>
                  <a:pt x="150" y="42"/>
                </a:lnTo>
                <a:lnTo>
                  <a:pt x="152" y="36"/>
                </a:lnTo>
                <a:lnTo>
                  <a:pt x="161" y="30"/>
                </a:lnTo>
                <a:lnTo>
                  <a:pt x="186" y="27"/>
                </a:lnTo>
                <a:lnTo>
                  <a:pt x="190" y="33"/>
                </a:lnTo>
                <a:lnTo>
                  <a:pt x="216" y="40"/>
                </a:lnTo>
                <a:lnTo>
                  <a:pt x="218" y="45"/>
                </a:lnTo>
                <a:lnTo>
                  <a:pt x="226" y="49"/>
                </a:lnTo>
                <a:lnTo>
                  <a:pt x="230" y="55"/>
                </a:lnTo>
                <a:lnTo>
                  <a:pt x="242" y="55"/>
                </a:lnTo>
                <a:lnTo>
                  <a:pt x="244" y="74"/>
                </a:lnTo>
                <a:lnTo>
                  <a:pt x="240" y="88"/>
                </a:lnTo>
                <a:lnTo>
                  <a:pt x="236" y="92"/>
                </a:lnTo>
                <a:lnTo>
                  <a:pt x="238" y="96"/>
                </a:lnTo>
                <a:lnTo>
                  <a:pt x="233" y="99"/>
                </a:lnTo>
                <a:lnTo>
                  <a:pt x="233" y="107"/>
                </a:lnTo>
                <a:lnTo>
                  <a:pt x="239" y="110"/>
                </a:lnTo>
                <a:lnTo>
                  <a:pt x="234" y="117"/>
                </a:lnTo>
                <a:lnTo>
                  <a:pt x="237" y="131"/>
                </a:lnTo>
                <a:lnTo>
                  <a:pt x="237" y="144"/>
                </a:lnTo>
                <a:lnTo>
                  <a:pt x="249" y="145"/>
                </a:lnTo>
                <a:lnTo>
                  <a:pt x="252" y="151"/>
                </a:lnTo>
                <a:lnTo>
                  <a:pt x="237" y="170"/>
                </a:lnTo>
                <a:close/>
              </a:path>
            </a:pathLst>
          </a:custGeom>
          <a:solidFill>
            <a:srgbClr val="DDDDDD"/>
          </a:solidFill>
          <a:ln w="4763"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50" name="Freeform 147"/>
          <p:cNvSpPr>
            <a:spLocks/>
          </p:cNvSpPr>
          <p:nvPr/>
        </p:nvSpPr>
        <p:spPr bwMode="auto">
          <a:xfrm>
            <a:off x="5434065" y="3922379"/>
            <a:ext cx="100013" cy="114300"/>
          </a:xfrm>
          <a:custGeom>
            <a:avLst/>
            <a:gdLst>
              <a:gd name="T0" fmla="*/ 2147483647 w 61"/>
              <a:gd name="T1" fmla="*/ 2147483647 h 69"/>
              <a:gd name="T2" fmla="*/ 2147483647 w 61"/>
              <a:gd name="T3" fmla="*/ 2147483647 h 69"/>
              <a:gd name="T4" fmla="*/ 2147483647 w 61"/>
              <a:gd name="T5" fmla="*/ 2147483647 h 69"/>
              <a:gd name="T6" fmla="*/ 2147483647 w 61"/>
              <a:gd name="T7" fmla="*/ 2147483647 h 69"/>
              <a:gd name="T8" fmla="*/ 2147483647 w 61"/>
              <a:gd name="T9" fmla="*/ 2147483647 h 69"/>
              <a:gd name="T10" fmla="*/ 2147483647 w 61"/>
              <a:gd name="T11" fmla="*/ 2147483647 h 69"/>
              <a:gd name="T12" fmla="*/ 2147483647 w 61"/>
              <a:gd name="T13" fmla="*/ 0 h 69"/>
              <a:gd name="T14" fmla="*/ 2147483647 w 61"/>
              <a:gd name="T15" fmla="*/ 2147483647 h 69"/>
              <a:gd name="T16" fmla="*/ 2147483647 w 61"/>
              <a:gd name="T17" fmla="*/ 2147483647 h 69"/>
              <a:gd name="T18" fmla="*/ 2147483647 w 61"/>
              <a:gd name="T19" fmla="*/ 2147483647 h 69"/>
              <a:gd name="T20" fmla="*/ 2147483647 w 61"/>
              <a:gd name="T21" fmla="*/ 2147483647 h 69"/>
              <a:gd name="T22" fmla="*/ 2147483647 w 61"/>
              <a:gd name="T23" fmla="*/ 2147483647 h 69"/>
              <a:gd name="T24" fmla="*/ 2147483647 w 61"/>
              <a:gd name="T25" fmla="*/ 2147483647 h 69"/>
              <a:gd name="T26" fmla="*/ 2147483647 w 61"/>
              <a:gd name="T27" fmla="*/ 2147483647 h 69"/>
              <a:gd name="T28" fmla="*/ 2147483647 w 61"/>
              <a:gd name="T29" fmla="*/ 2147483647 h 69"/>
              <a:gd name="T30" fmla="*/ 2147483647 w 61"/>
              <a:gd name="T31" fmla="*/ 2147483647 h 69"/>
              <a:gd name="T32" fmla="*/ 2147483647 w 61"/>
              <a:gd name="T33" fmla="*/ 2147483647 h 69"/>
              <a:gd name="T34" fmla="*/ 0 w 61"/>
              <a:gd name="T35" fmla="*/ 2147483647 h 69"/>
              <a:gd name="T36" fmla="*/ 0 w 61"/>
              <a:gd name="T37" fmla="*/ 2147483647 h 69"/>
              <a:gd name="T38" fmla="*/ 2147483647 w 61"/>
              <a:gd name="T39" fmla="*/ 2147483647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1" h="69">
                <a:moveTo>
                  <a:pt x="7" y="32"/>
                </a:moveTo>
                <a:lnTo>
                  <a:pt x="8" y="17"/>
                </a:lnTo>
                <a:lnTo>
                  <a:pt x="9" y="11"/>
                </a:lnTo>
                <a:lnTo>
                  <a:pt x="13" y="11"/>
                </a:lnTo>
                <a:lnTo>
                  <a:pt x="20" y="17"/>
                </a:lnTo>
                <a:lnTo>
                  <a:pt x="27" y="18"/>
                </a:lnTo>
                <a:lnTo>
                  <a:pt x="54" y="0"/>
                </a:lnTo>
                <a:lnTo>
                  <a:pt x="58" y="18"/>
                </a:lnTo>
                <a:lnTo>
                  <a:pt x="61" y="17"/>
                </a:lnTo>
                <a:lnTo>
                  <a:pt x="61" y="19"/>
                </a:lnTo>
                <a:lnTo>
                  <a:pt x="60" y="21"/>
                </a:lnTo>
                <a:lnTo>
                  <a:pt x="29" y="31"/>
                </a:lnTo>
                <a:lnTo>
                  <a:pt x="43" y="48"/>
                </a:lnTo>
                <a:lnTo>
                  <a:pt x="38" y="51"/>
                </a:lnTo>
                <a:lnTo>
                  <a:pt x="36" y="56"/>
                </a:lnTo>
                <a:lnTo>
                  <a:pt x="25" y="58"/>
                </a:lnTo>
                <a:lnTo>
                  <a:pt x="16" y="69"/>
                </a:lnTo>
                <a:lnTo>
                  <a:pt x="0" y="66"/>
                </a:lnTo>
                <a:lnTo>
                  <a:pt x="0" y="63"/>
                </a:lnTo>
                <a:lnTo>
                  <a:pt x="7" y="32"/>
                </a:lnTo>
                <a:close/>
              </a:path>
            </a:pathLst>
          </a:custGeom>
          <a:solidFill>
            <a:srgbClr val="CCECFF"/>
          </a:solidFill>
          <a:ln w="4763">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51" name="Freeform 148"/>
          <p:cNvSpPr>
            <a:spLocks noEditPoints="1"/>
          </p:cNvSpPr>
          <p:nvPr/>
        </p:nvSpPr>
        <p:spPr bwMode="auto">
          <a:xfrm>
            <a:off x="5703940" y="4014454"/>
            <a:ext cx="42863" cy="38100"/>
          </a:xfrm>
          <a:custGeom>
            <a:avLst/>
            <a:gdLst>
              <a:gd name="T0" fmla="*/ 2147483647 w 26"/>
              <a:gd name="T1" fmla="*/ 2147483647 h 23"/>
              <a:gd name="T2" fmla="*/ 2147483647 w 26"/>
              <a:gd name="T3" fmla="*/ 2147483647 h 23"/>
              <a:gd name="T4" fmla="*/ 2147483647 w 26"/>
              <a:gd name="T5" fmla="*/ 2147483647 h 23"/>
              <a:gd name="T6" fmla="*/ 0 w 26"/>
              <a:gd name="T7" fmla="*/ 2147483647 h 23"/>
              <a:gd name="T8" fmla="*/ 2147483647 w 26"/>
              <a:gd name="T9" fmla="*/ 0 h 23"/>
              <a:gd name="T10" fmla="*/ 2147483647 w 26"/>
              <a:gd name="T11" fmla="*/ 0 h 23"/>
              <a:gd name="T12" fmla="*/ 2147483647 w 26"/>
              <a:gd name="T13" fmla="*/ 2147483647 h 23"/>
              <a:gd name="T14" fmla="*/ 2147483647 w 26"/>
              <a:gd name="T15" fmla="*/ 2147483647 h 23"/>
              <a:gd name="T16" fmla="*/ 2147483647 w 26"/>
              <a:gd name="T17" fmla="*/ 2147483647 h 23"/>
              <a:gd name="T18" fmla="*/ 2147483647 w 26"/>
              <a:gd name="T19" fmla="*/ 2147483647 h 23"/>
              <a:gd name="T20" fmla="*/ 2147483647 w 26"/>
              <a:gd name="T21" fmla="*/ 2147483647 h 23"/>
              <a:gd name="T22" fmla="*/ 2147483647 w 26"/>
              <a:gd name="T23" fmla="*/ 0 h 23"/>
              <a:gd name="T24" fmla="*/ 2147483647 w 26"/>
              <a:gd name="T25" fmla="*/ 2147483647 h 23"/>
              <a:gd name="T26" fmla="*/ 2147483647 w 26"/>
              <a:gd name="T27" fmla="*/ 2147483647 h 23"/>
              <a:gd name="T28" fmla="*/ 2147483647 w 26"/>
              <a:gd name="T29" fmla="*/ 2147483647 h 23"/>
              <a:gd name="T30" fmla="*/ 2147483647 w 26"/>
              <a:gd name="T31" fmla="*/ 0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 h="23">
                <a:moveTo>
                  <a:pt x="26" y="23"/>
                </a:moveTo>
                <a:lnTo>
                  <a:pt x="16" y="23"/>
                </a:lnTo>
                <a:lnTo>
                  <a:pt x="13" y="16"/>
                </a:lnTo>
                <a:lnTo>
                  <a:pt x="0" y="14"/>
                </a:lnTo>
                <a:lnTo>
                  <a:pt x="9" y="0"/>
                </a:lnTo>
                <a:lnTo>
                  <a:pt x="20" y="0"/>
                </a:lnTo>
                <a:lnTo>
                  <a:pt x="23" y="7"/>
                </a:lnTo>
                <a:lnTo>
                  <a:pt x="20" y="6"/>
                </a:lnTo>
                <a:lnTo>
                  <a:pt x="16" y="10"/>
                </a:lnTo>
                <a:lnTo>
                  <a:pt x="21" y="11"/>
                </a:lnTo>
                <a:lnTo>
                  <a:pt x="26" y="23"/>
                </a:lnTo>
                <a:close/>
                <a:moveTo>
                  <a:pt x="23" y="0"/>
                </a:moveTo>
                <a:lnTo>
                  <a:pt x="26" y="4"/>
                </a:lnTo>
                <a:lnTo>
                  <a:pt x="24" y="7"/>
                </a:lnTo>
                <a:lnTo>
                  <a:pt x="22" y="4"/>
                </a:lnTo>
                <a:lnTo>
                  <a:pt x="23" y="0"/>
                </a:lnTo>
                <a:close/>
              </a:path>
            </a:pathLst>
          </a:custGeom>
          <a:solidFill>
            <a:srgbClr val="DDDDDD"/>
          </a:solidFill>
          <a:ln w="4826">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52" name="Freeform 149"/>
          <p:cNvSpPr>
            <a:spLocks/>
          </p:cNvSpPr>
          <p:nvPr/>
        </p:nvSpPr>
        <p:spPr bwMode="auto">
          <a:xfrm>
            <a:off x="6234164" y="3630280"/>
            <a:ext cx="254000" cy="123825"/>
          </a:xfrm>
          <a:custGeom>
            <a:avLst/>
            <a:gdLst>
              <a:gd name="T0" fmla="*/ 2147483647 w 155"/>
              <a:gd name="T1" fmla="*/ 2147483647 h 76"/>
              <a:gd name="T2" fmla="*/ 2147483647 w 155"/>
              <a:gd name="T3" fmla="*/ 2147483647 h 76"/>
              <a:gd name="T4" fmla="*/ 2147483647 w 155"/>
              <a:gd name="T5" fmla="*/ 2147483647 h 76"/>
              <a:gd name="T6" fmla="*/ 2147483647 w 155"/>
              <a:gd name="T7" fmla="*/ 2147483647 h 76"/>
              <a:gd name="T8" fmla="*/ 2147483647 w 155"/>
              <a:gd name="T9" fmla="*/ 2147483647 h 76"/>
              <a:gd name="T10" fmla="*/ 0 w 155"/>
              <a:gd name="T11" fmla="*/ 2147483647 h 76"/>
              <a:gd name="T12" fmla="*/ 2147483647 w 155"/>
              <a:gd name="T13" fmla="*/ 2147483647 h 76"/>
              <a:gd name="T14" fmla="*/ 2147483647 w 155"/>
              <a:gd name="T15" fmla="*/ 2147483647 h 76"/>
              <a:gd name="T16" fmla="*/ 2147483647 w 155"/>
              <a:gd name="T17" fmla="*/ 2147483647 h 76"/>
              <a:gd name="T18" fmla="*/ 2147483647 w 155"/>
              <a:gd name="T19" fmla="*/ 2147483647 h 76"/>
              <a:gd name="T20" fmla="*/ 2147483647 w 155"/>
              <a:gd name="T21" fmla="*/ 2147483647 h 76"/>
              <a:gd name="T22" fmla="*/ 2147483647 w 155"/>
              <a:gd name="T23" fmla="*/ 2147483647 h 76"/>
              <a:gd name="T24" fmla="*/ 2147483647 w 155"/>
              <a:gd name="T25" fmla="*/ 2147483647 h 76"/>
              <a:gd name="T26" fmla="*/ 2147483647 w 155"/>
              <a:gd name="T27" fmla="*/ 2147483647 h 76"/>
              <a:gd name="T28" fmla="*/ 2147483647 w 155"/>
              <a:gd name="T29" fmla="*/ 2147483647 h 76"/>
              <a:gd name="T30" fmla="*/ 2147483647 w 155"/>
              <a:gd name="T31" fmla="*/ 2147483647 h 76"/>
              <a:gd name="T32" fmla="*/ 2147483647 w 155"/>
              <a:gd name="T33" fmla="*/ 2147483647 h 76"/>
              <a:gd name="T34" fmla="*/ 2147483647 w 155"/>
              <a:gd name="T35" fmla="*/ 2147483647 h 76"/>
              <a:gd name="T36" fmla="*/ 2147483647 w 155"/>
              <a:gd name="T37" fmla="*/ 2147483647 h 76"/>
              <a:gd name="T38" fmla="*/ 2147483647 w 155"/>
              <a:gd name="T39" fmla="*/ 2147483647 h 76"/>
              <a:gd name="T40" fmla="*/ 2147483647 w 155"/>
              <a:gd name="T41" fmla="*/ 2147483647 h 76"/>
              <a:gd name="T42" fmla="*/ 2147483647 w 155"/>
              <a:gd name="T43" fmla="*/ 2147483647 h 76"/>
              <a:gd name="T44" fmla="*/ 2147483647 w 155"/>
              <a:gd name="T45" fmla="*/ 0 h 76"/>
              <a:gd name="T46" fmla="*/ 2147483647 w 155"/>
              <a:gd name="T47" fmla="*/ 2147483647 h 76"/>
              <a:gd name="T48" fmla="*/ 2147483647 w 155"/>
              <a:gd name="T49" fmla="*/ 2147483647 h 76"/>
              <a:gd name="T50" fmla="*/ 2147483647 w 155"/>
              <a:gd name="T51" fmla="*/ 2147483647 h 76"/>
              <a:gd name="T52" fmla="*/ 2147483647 w 155"/>
              <a:gd name="T53" fmla="*/ 2147483647 h 76"/>
              <a:gd name="T54" fmla="*/ 2147483647 w 155"/>
              <a:gd name="T55" fmla="*/ 2147483647 h 76"/>
              <a:gd name="T56" fmla="*/ 2147483647 w 155"/>
              <a:gd name="T57" fmla="*/ 2147483647 h 76"/>
              <a:gd name="T58" fmla="*/ 2147483647 w 155"/>
              <a:gd name="T59" fmla="*/ 2147483647 h 76"/>
              <a:gd name="T60" fmla="*/ 2147483647 w 155"/>
              <a:gd name="T61" fmla="*/ 2147483647 h 76"/>
              <a:gd name="T62" fmla="*/ 2147483647 w 155"/>
              <a:gd name="T63" fmla="*/ 2147483647 h 76"/>
              <a:gd name="T64" fmla="*/ 2147483647 w 155"/>
              <a:gd name="T65" fmla="*/ 2147483647 h 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5" h="76">
                <a:moveTo>
                  <a:pt x="62" y="71"/>
                </a:moveTo>
                <a:lnTo>
                  <a:pt x="45" y="73"/>
                </a:lnTo>
                <a:lnTo>
                  <a:pt x="42" y="76"/>
                </a:lnTo>
                <a:lnTo>
                  <a:pt x="39" y="73"/>
                </a:lnTo>
                <a:lnTo>
                  <a:pt x="35" y="75"/>
                </a:lnTo>
                <a:lnTo>
                  <a:pt x="35" y="71"/>
                </a:lnTo>
                <a:lnTo>
                  <a:pt x="32" y="71"/>
                </a:lnTo>
                <a:lnTo>
                  <a:pt x="31" y="68"/>
                </a:lnTo>
                <a:lnTo>
                  <a:pt x="24" y="73"/>
                </a:lnTo>
                <a:lnTo>
                  <a:pt x="17" y="68"/>
                </a:lnTo>
                <a:lnTo>
                  <a:pt x="1" y="70"/>
                </a:lnTo>
                <a:lnTo>
                  <a:pt x="0" y="64"/>
                </a:lnTo>
                <a:lnTo>
                  <a:pt x="1" y="62"/>
                </a:lnTo>
                <a:lnTo>
                  <a:pt x="3" y="63"/>
                </a:lnTo>
                <a:lnTo>
                  <a:pt x="4" y="59"/>
                </a:lnTo>
                <a:lnTo>
                  <a:pt x="10" y="58"/>
                </a:lnTo>
                <a:lnTo>
                  <a:pt x="17" y="60"/>
                </a:lnTo>
                <a:lnTo>
                  <a:pt x="17" y="63"/>
                </a:lnTo>
                <a:lnTo>
                  <a:pt x="24" y="57"/>
                </a:lnTo>
                <a:lnTo>
                  <a:pt x="30" y="56"/>
                </a:lnTo>
                <a:lnTo>
                  <a:pt x="34" y="59"/>
                </a:lnTo>
                <a:lnTo>
                  <a:pt x="41" y="53"/>
                </a:lnTo>
                <a:lnTo>
                  <a:pt x="45" y="54"/>
                </a:lnTo>
                <a:lnTo>
                  <a:pt x="43" y="50"/>
                </a:lnTo>
                <a:lnTo>
                  <a:pt x="47" y="52"/>
                </a:lnTo>
                <a:lnTo>
                  <a:pt x="55" y="46"/>
                </a:lnTo>
                <a:lnTo>
                  <a:pt x="41" y="43"/>
                </a:lnTo>
                <a:lnTo>
                  <a:pt x="41" y="39"/>
                </a:lnTo>
                <a:lnTo>
                  <a:pt x="37" y="39"/>
                </a:lnTo>
                <a:lnTo>
                  <a:pt x="34" y="32"/>
                </a:lnTo>
                <a:lnTo>
                  <a:pt x="32" y="37"/>
                </a:lnTo>
                <a:lnTo>
                  <a:pt x="30" y="37"/>
                </a:lnTo>
                <a:lnTo>
                  <a:pt x="30" y="40"/>
                </a:lnTo>
                <a:lnTo>
                  <a:pt x="22" y="38"/>
                </a:lnTo>
                <a:lnTo>
                  <a:pt x="20" y="34"/>
                </a:lnTo>
                <a:lnTo>
                  <a:pt x="13" y="33"/>
                </a:lnTo>
                <a:lnTo>
                  <a:pt x="28" y="21"/>
                </a:lnTo>
                <a:lnTo>
                  <a:pt x="24" y="19"/>
                </a:lnTo>
                <a:lnTo>
                  <a:pt x="23" y="18"/>
                </a:lnTo>
                <a:lnTo>
                  <a:pt x="25" y="13"/>
                </a:lnTo>
                <a:lnTo>
                  <a:pt x="30" y="9"/>
                </a:lnTo>
                <a:lnTo>
                  <a:pt x="43" y="9"/>
                </a:lnTo>
                <a:lnTo>
                  <a:pt x="60" y="16"/>
                </a:lnTo>
                <a:lnTo>
                  <a:pt x="59" y="12"/>
                </a:lnTo>
                <a:lnTo>
                  <a:pt x="61" y="4"/>
                </a:lnTo>
                <a:lnTo>
                  <a:pt x="71" y="0"/>
                </a:lnTo>
                <a:lnTo>
                  <a:pt x="91" y="9"/>
                </a:lnTo>
                <a:lnTo>
                  <a:pt x="92" y="6"/>
                </a:lnTo>
                <a:lnTo>
                  <a:pt x="109" y="5"/>
                </a:lnTo>
                <a:lnTo>
                  <a:pt x="140" y="9"/>
                </a:lnTo>
                <a:lnTo>
                  <a:pt x="144" y="15"/>
                </a:lnTo>
                <a:lnTo>
                  <a:pt x="151" y="15"/>
                </a:lnTo>
                <a:lnTo>
                  <a:pt x="155" y="20"/>
                </a:lnTo>
                <a:lnTo>
                  <a:pt x="155" y="23"/>
                </a:lnTo>
                <a:lnTo>
                  <a:pt x="129" y="36"/>
                </a:lnTo>
                <a:lnTo>
                  <a:pt x="125" y="42"/>
                </a:lnTo>
                <a:lnTo>
                  <a:pt x="107" y="43"/>
                </a:lnTo>
                <a:lnTo>
                  <a:pt x="100" y="55"/>
                </a:lnTo>
                <a:lnTo>
                  <a:pt x="91" y="56"/>
                </a:lnTo>
                <a:lnTo>
                  <a:pt x="89" y="49"/>
                </a:lnTo>
                <a:lnTo>
                  <a:pt x="84" y="53"/>
                </a:lnTo>
                <a:lnTo>
                  <a:pt x="79" y="52"/>
                </a:lnTo>
                <a:lnTo>
                  <a:pt x="79" y="55"/>
                </a:lnTo>
                <a:lnTo>
                  <a:pt x="66" y="60"/>
                </a:lnTo>
                <a:lnTo>
                  <a:pt x="65" y="66"/>
                </a:lnTo>
                <a:lnTo>
                  <a:pt x="66" y="68"/>
                </a:lnTo>
                <a:lnTo>
                  <a:pt x="62" y="71"/>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53" name="Freeform 150"/>
          <p:cNvSpPr>
            <a:spLocks/>
          </p:cNvSpPr>
          <p:nvPr/>
        </p:nvSpPr>
        <p:spPr bwMode="auto">
          <a:xfrm>
            <a:off x="6688189" y="4058905"/>
            <a:ext cx="77788" cy="41275"/>
          </a:xfrm>
          <a:custGeom>
            <a:avLst/>
            <a:gdLst>
              <a:gd name="T0" fmla="*/ 2147483647 w 47"/>
              <a:gd name="T1" fmla="*/ 2147483647 h 25"/>
              <a:gd name="T2" fmla="*/ 2147483647 w 47"/>
              <a:gd name="T3" fmla="*/ 2147483647 h 25"/>
              <a:gd name="T4" fmla="*/ 2147483647 w 47"/>
              <a:gd name="T5" fmla="*/ 0 h 25"/>
              <a:gd name="T6" fmla="*/ 2147483647 w 47"/>
              <a:gd name="T7" fmla="*/ 2147483647 h 25"/>
              <a:gd name="T8" fmla="*/ 2147483647 w 47"/>
              <a:gd name="T9" fmla="*/ 2147483647 h 25"/>
              <a:gd name="T10" fmla="*/ 2147483647 w 47"/>
              <a:gd name="T11" fmla="*/ 2147483647 h 25"/>
              <a:gd name="T12" fmla="*/ 2147483647 w 47"/>
              <a:gd name="T13" fmla="*/ 2147483647 h 25"/>
              <a:gd name="T14" fmla="*/ 2147483647 w 47"/>
              <a:gd name="T15" fmla="*/ 2147483647 h 25"/>
              <a:gd name="T16" fmla="*/ 2147483647 w 47"/>
              <a:gd name="T17" fmla="*/ 2147483647 h 25"/>
              <a:gd name="T18" fmla="*/ 2147483647 w 47"/>
              <a:gd name="T19" fmla="*/ 2147483647 h 25"/>
              <a:gd name="T20" fmla="*/ 2147483647 w 47"/>
              <a:gd name="T21" fmla="*/ 2147483647 h 25"/>
              <a:gd name="T22" fmla="*/ 2147483647 w 47"/>
              <a:gd name="T23" fmla="*/ 2147483647 h 25"/>
              <a:gd name="T24" fmla="*/ 2147483647 w 47"/>
              <a:gd name="T25" fmla="*/ 2147483647 h 25"/>
              <a:gd name="T26" fmla="*/ 2147483647 w 47"/>
              <a:gd name="T27" fmla="*/ 2147483647 h 25"/>
              <a:gd name="T28" fmla="*/ 2147483647 w 47"/>
              <a:gd name="T29" fmla="*/ 2147483647 h 25"/>
              <a:gd name="T30" fmla="*/ 2147483647 w 47"/>
              <a:gd name="T31" fmla="*/ 2147483647 h 25"/>
              <a:gd name="T32" fmla="*/ 2147483647 w 47"/>
              <a:gd name="T33" fmla="*/ 2147483647 h 25"/>
              <a:gd name="T34" fmla="*/ 0 w 47"/>
              <a:gd name="T35" fmla="*/ 2147483647 h 25"/>
              <a:gd name="T36" fmla="*/ 2147483647 w 47"/>
              <a:gd name="T37" fmla="*/ 2147483647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7" h="25">
                <a:moveTo>
                  <a:pt x="2" y="16"/>
                </a:moveTo>
                <a:lnTo>
                  <a:pt x="10" y="4"/>
                </a:lnTo>
                <a:lnTo>
                  <a:pt x="17" y="0"/>
                </a:lnTo>
                <a:lnTo>
                  <a:pt x="23" y="1"/>
                </a:lnTo>
                <a:lnTo>
                  <a:pt x="23" y="4"/>
                </a:lnTo>
                <a:lnTo>
                  <a:pt x="33" y="6"/>
                </a:lnTo>
                <a:lnTo>
                  <a:pt x="36" y="4"/>
                </a:lnTo>
                <a:lnTo>
                  <a:pt x="41" y="6"/>
                </a:lnTo>
                <a:lnTo>
                  <a:pt x="41" y="9"/>
                </a:lnTo>
                <a:lnTo>
                  <a:pt x="41" y="13"/>
                </a:lnTo>
                <a:lnTo>
                  <a:pt x="46" y="14"/>
                </a:lnTo>
                <a:lnTo>
                  <a:pt x="47" y="17"/>
                </a:lnTo>
                <a:lnTo>
                  <a:pt x="46" y="23"/>
                </a:lnTo>
                <a:lnTo>
                  <a:pt x="27" y="25"/>
                </a:lnTo>
                <a:lnTo>
                  <a:pt x="23" y="22"/>
                </a:lnTo>
                <a:lnTo>
                  <a:pt x="12" y="25"/>
                </a:lnTo>
                <a:lnTo>
                  <a:pt x="2" y="21"/>
                </a:lnTo>
                <a:lnTo>
                  <a:pt x="0" y="19"/>
                </a:lnTo>
                <a:lnTo>
                  <a:pt x="2" y="16"/>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54" name="Freeform 151"/>
          <p:cNvSpPr>
            <a:spLocks/>
          </p:cNvSpPr>
          <p:nvPr/>
        </p:nvSpPr>
        <p:spPr bwMode="auto">
          <a:xfrm>
            <a:off x="7416853" y="4138280"/>
            <a:ext cx="46037" cy="85725"/>
          </a:xfrm>
          <a:custGeom>
            <a:avLst/>
            <a:gdLst>
              <a:gd name="T0" fmla="*/ 2147483647 w 28"/>
              <a:gd name="T1" fmla="*/ 2147483647 h 52"/>
              <a:gd name="T2" fmla="*/ 2147483647 w 28"/>
              <a:gd name="T3" fmla="*/ 0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2147483647 w 28"/>
              <a:gd name="T13" fmla="*/ 2147483647 h 52"/>
              <a:gd name="T14" fmla="*/ 2147483647 w 28"/>
              <a:gd name="T15" fmla="*/ 2147483647 h 52"/>
              <a:gd name="T16" fmla="*/ 2147483647 w 28"/>
              <a:gd name="T17" fmla="*/ 2147483647 h 52"/>
              <a:gd name="T18" fmla="*/ 0 w 28"/>
              <a:gd name="T19" fmla="*/ 2147483647 h 52"/>
              <a:gd name="T20" fmla="*/ 2147483647 w 28"/>
              <a:gd name="T21" fmla="*/ 2147483647 h 52"/>
              <a:gd name="T22" fmla="*/ 2147483647 w 28"/>
              <a:gd name="T23" fmla="*/ 2147483647 h 52"/>
              <a:gd name="T24" fmla="*/ 2147483647 w 28"/>
              <a:gd name="T25" fmla="*/ 2147483647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52">
                <a:moveTo>
                  <a:pt x="20" y="2"/>
                </a:moveTo>
                <a:lnTo>
                  <a:pt x="21" y="0"/>
                </a:lnTo>
                <a:lnTo>
                  <a:pt x="28" y="4"/>
                </a:lnTo>
                <a:lnTo>
                  <a:pt x="25" y="7"/>
                </a:lnTo>
                <a:lnTo>
                  <a:pt x="25" y="12"/>
                </a:lnTo>
                <a:lnTo>
                  <a:pt x="18" y="34"/>
                </a:lnTo>
                <a:lnTo>
                  <a:pt x="9" y="52"/>
                </a:lnTo>
                <a:lnTo>
                  <a:pt x="8" y="46"/>
                </a:lnTo>
                <a:lnTo>
                  <a:pt x="4" y="42"/>
                </a:lnTo>
                <a:lnTo>
                  <a:pt x="0" y="34"/>
                </a:lnTo>
                <a:lnTo>
                  <a:pt x="1" y="26"/>
                </a:lnTo>
                <a:lnTo>
                  <a:pt x="13" y="4"/>
                </a:lnTo>
                <a:lnTo>
                  <a:pt x="20" y="2"/>
                </a:lnTo>
                <a:close/>
              </a:path>
            </a:pathLst>
          </a:custGeom>
          <a:solidFill>
            <a:srgbClr val="DDDDDD"/>
          </a:solidFill>
          <a:ln w="4826">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55" name="Freeform 152"/>
          <p:cNvSpPr>
            <a:spLocks noEditPoints="1"/>
          </p:cNvSpPr>
          <p:nvPr/>
        </p:nvSpPr>
        <p:spPr bwMode="auto">
          <a:xfrm>
            <a:off x="6670727" y="4103355"/>
            <a:ext cx="107950" cy="147637"/>
          </a:xfrm>
          <a:custGeom>
            <a:avLst/>
            <a:gdLst>
              <a:gd name="T0" fmla="*/ 2147483647 w 65"/>
              <a:gd name="T1" fmla="*/ 2147483647 h 90"/>
              <a:gd name="T2" fmla="*/ 2147483647 w 65"/>
              <a:gd name="T3" fmla="*/ 2147483647 h 90"/>
              <a:gd name="T4" fmla="*/ 2147483647 w 65"/>
              <a:gd name="T5" fmla="*/ 2147483647 h 90"/>
              <a:gd name="T6" fmla="*/ 2147483647 w 65"/>
              <a:gd name="T7" fmla="*/ 2147483647 h 90"/>
              <a:gd name="T8" fmla="*/ 2147483647 w 65"/>
              <a:gd name="T9" fmla="*/ 2147483647 h 90"/>
              <a:gd name="T10" fmla="*/ 2147483647 w 65"/>
              <a:gd name="T11" fmla="*/ 2147483647 h 90"/>
              <a:gd name="T12" fmla="*/ 2147483647 w 65"/>
              <a:gd name="T13" fmla="*/ 2147483647 h 90"/>
              <a:gd name="T14" fmla="*/ 2147483647 w 65"/>
              <a:gd name="T15" fmla="*/ 2147483647 h 90"/>
              <a:gd name="T16" fmla="*/ 0 w 65"/>
              <a:gd name="T17" fmla="*/ 2147483647 h 90"/>
              <a:gd name="T18" fmla="*/ 2147483647 w 65"/>
              <a:gd name="T19" fmla="*/ 2147483647 h 90"/>
              <a:gd name="T20" fmla="*/ 2147483647 w 65"/>
              <a:gd name="T21" fmla="*/ 2147483647 h 90"/>
              <a:gd name="T22" fmla="*/ 0 w 65"/>
              <a:gd name="T23" fmla="*/ 2147483647 h 90"/>
              <a:gd name="T24" fmla="*/ 2147483647 w 65"/>
              <a:gd name="T25" fmla="*/ 2147483647 h 90"/>
              <a:gd name="T26" fmla="*/ 2147483647 w 65"/>
              <a:gd name="T27" fmla="*/ 0 h 90"/>
              <a:gd name="T28" fmla="*/ 2147483647 w 65"/>
              <a:gd name="T29" fmla="*/ 2147483647 h 90"/>
              <a:gd name="T30" fmla="*/ 2147483647 w 65"/>
              <a:gd name="T31" fmla="*/ 2147483647 h 90"/>
              <a:gd name="T32" fmla="*/ 2147483647 w 65"/>
              <a:gd name="T33" fmla="*/ 2147483647 h 90"/>
              <a:gd name="T34" fmla="*/ 2147483647 w 65"/>
              <a:gd name="T35" fmla="*/ 2147483647 h 90"/>
              <a:gd name="T36" fmla="*/ 2147483647 w 65"/>
              <a:gd name="T37" fmla="*/ 2147483647 h 90"/>
              <a:gd name="T38" fmla="*/ 2147483647 w 65"/>
              <a:gd name="T39" fmla="*/ 2147483647 h 90"/>
              <a:gd name="T40" fmla="*/ 2147483647 w 65"/>
              <a:gd name="T41" fmla="*/ 2147483647 h 90"/>
              <a:gd name="T42" fmla="*/ 2147483647 w 65"/>
              <a:gd name="T43" fmla="*/ 2147483647 h 90"/>
              <a:gd name="T44" fmla="*/ 2147483647 w 65"/>
              <a:gd name="T45" fmla="*/ 2147483647 h 90"/>
              <a:gd name="T46" fmla="*/ 2147483647 w 65"/>
              <a:gd name="T47" fmla="*/ 2147483647 h 90"/>
              <a:gd name="T48" fmla="*/ 2147483647 w 65"/>
              <a:gd name="T49" fmla="*/ 2147483647 h 90"/>
              <a:gd name="T50" fmla="*/ 2147483647 w 65"/>
              <a:gd name="T51" fmla="*/ 2147483647 h 90"/>
              <a:gd name="T52" fmla="*/ 2147483647 w 65"/>
              <a:gd name="T53" fmla="*/ 2147483647 h 90"/>
              <a:gd name="T54" fmla="*/ 2147483647 w 65"/>
              <a:gd name="T55" fmla="*/ 2147483647 h 90"/>
              <a:gd name="T56" fmla="*/ 2147483647 w 65"/>
              <a:gd name="T57" fmla="*/ 2147483647 h 90"/>
              <a:gd name="T58" fmla="*/ 2147483647 w 65"/>
              <a:gd name="T59" fmla="*/ 2147483647 h 90"/>
              <a:gd name="T60" fmla="*/ 2147483647 w 65"/>
              <a:gd name="T61" fmla="*/ 2147483647 h 90"/>
              <a:gd name="T62" fmla="*/ 2147483647 w 65"/>
              <a:gd name="T63" fmla="*/ 2147483647 h 90"/>
              <a:gd name="T64" fmla="*/ 2147483647 w 65"/>
              <a:gd name="T65" fmla="*/ 2147483647 h 90"/>
              <a:gd name="T66" fmla="*/ 2147483647 w 65"/>
              <a:gd name="T67" fmla="*/ 2147483647 h 90"/>
              <a:gd name="T68" fmla="*/ 2147483647 w 65"/>
              <a:gd name="T69" fmla="*/ 2147483647 h 90"/>
              <a:gd name="T70" fmla="*/ 2147483647 w 65"/>
              <a:gd name="T71" fmla="*/ 2147483647 h 90"/>
              <a:gd name="T72" fmla="*/ 2147483647 w 65"/>
              <a:gd name="T73" fmla="*/ 2147483647 h 90"/>
              <a:gd name="T74" fmla="*/ 2147483647 w 65"/>
              <a:gd name="T75" fmla="*/ 2147483647 h 90"/>
              <a:gd name="T76" fmla="*/ 2147483647 w 65"/>
              <a:gd name="T77" fmla="*/ 2147483647 h 90"/>
              <a:gd name="T78" fmla="*/ 2147483647 w 65"/>
              <a:gd name="T79" fmla="*/ 2147483647 h 90"/>
              <a:gd name="T80" fmla="*/ 2147483647 w 65"/>
              <a:gd name="T81" fmla="*/ 2147483647 h 90"/>
              <a:gd name="T82" fmla="*/ 2147483647 w 65"/>
              <a:gd name="T83" fmla="*/ 2147483647 h 90"/>
              <a:gd name="T84" fmla="*/ 2147483647 w 65"/>
              <a:gd name="T85" fmla="*/ 2147483647 h 90"/>
              <a:gd name="T86" fmla="*/ 2147483647 w 65"/>
              <a:gd name="T87" fmla="*/ 2147483647 h 90"/>
              <a:gd name="T88" fmla="*/ 2147483647 w 65"/>
              <a:gd name="T89" fmla="*/ 2147483647 h 90"/>
              <a:gd name="T90" fmla="*/ 2147483647 w 65"/>
              <a:gd name="T91" fmla="*/ 2147483647 h 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5" h="90">
                <a:moveTo>
                  <a:pt x="37" y="71"/>
                </a:moveTo>
                <a:lnTo>
                  <a:pt x="35" y="62"/>
                </a:lnTo>
                <a:lnTo>
                  <a:pt x="37" y="59"/>
                </a:lnTo>
                <a:lnTo>
                  <a:pt x="39" y="65"/>
                </a:lnTo>
                <a:lnTo>
                  <a:pt x="37" y="71"/>
                </a:lnTo>
                <a:close/>
                <a:moveTo>
                  <a:pt x="42" y="70"/>
                </a:moveTo>
                <a:lnTo>
                  <a:pt x="43" y="63"/>
                </a:lnTo>
                <a:lnTo>
                  <a:pt x="44" y="68"/>
                </a:lnTo>
                <a:lnTo>
                  <a:pt x="42" y="70"/>
                </a:lnTo>
                <a:close/>
                <a:moveTo>
                  <a:pt x="14" y="70"/>
                </a:moveTo>
                <a:lnTo>
                  <a:pt x="11" y="56"/>
                </a:lnTo>
                <a:lnTo>
                  <a:pt x="13" y="53"/>
                </a:lnTo>
                <a:lnTo>
                  <a:pt x="10" y="52"/>
                </a:lnTo>
                <a:lnTo>
                  <a:pt x="10" y="49"/>
                </a:lnTo>
                <a:lnTo>
                  <a:pt x="7" y="46"/>
                </a:lnTo>
                <a:lnTo>
                  <a:pt x="10" y="37"/>
                </a:lnTo>
                <a:lnTo>
                  <a:pt x="1" y="33"/>
                </a:lnTo>
                <a:lnTo>
                  <a:pt x="0" y="30"/>
                </a:lnTo>
                <a:lnTo>
                  <a:pt x="1" y="26"/>
                </a:lnTo>
                <a:lnTo>
                  <a:pt x="4" y="26"/>
                </a:lnTo>
                <a:lnTo>
                  <a:pt x="5" y="22"/>
                </a:lnTo>
                <a:lnTo>
                  <a:pt x="12" y="23"/>
                </a:lnTo>
                <a:lnTo>
                  <a:pt x="13" y="21"/>
                </a:lnTo>
                <a:lnTo>
                  <a:pt x="0" y="12"/>
                </a:lnTo>
                <a:lnTo>
                  <a:pt x="1" y="7"/>
                </a:lnTo>
                <a:lnTo>
                  <a:pt x="7" y="4"/>
                </a:lnTo>
                <a:lnTo>
                  <a:pt x="4" y="2"/>
                </a:lnTo>
                <a:lnTo>
                  <a:pt x="5" y="0"/>
                </a:lnTo>
                <a:lnTo>
                  <a:pt x="11" y="6"/>
                </a:lnTo>
                <a:lnTo>
                  <a:pt x="14" y="6"/>
                </a:lnTo>
                <a:lnTo>
                  <a:pt x="12" y="3"/>
                </a:lnTo>
                <a:lnTo>
                  <a:pt x="14" y="4"/>
                </a:lnTo>
                <a:lnTo>
                  <a:pt x="18" y="9"/>
                </a:lnTo>
                <a:lnTo>
                  <a:pt x="21" y="10"/>
                </a:lnTo>
                <a:lnTo>
                  <a:pt x="22" y="6"/>
                </a:lnTo>
                <a:lnTo>
                  <a:pt x="23" y="7"/>
                </a:lnTo>
                <a:lnTo>
                  <a:pt x="25" y="21"/>
                </a:lnTo>
                <a:lnTo>
                  <a:pt x="33" y="23"/>
                </a:lnTo>
                <a:lnTo>
                  <a:pt x="56" y="22"/>
                </a:lnTo>
                <a:lnTo>
                  <a:pt x="61" y="25"/>
                </a:lnTo>
                <a:lnTo>
                  <a:pt x="63" y="27"/>
                </a:lnTo>
                <a:lnTo>
                  <a:pt x="59" y="27"/>
                </a:lnTo>
                <a:lnTo>
                  <a:pt x="57" y="35"/>
                </a:lnTo>
                <a:lnTo>
                  <a:pt x="54" y="39"/>
                </a:lnTo>
                <a:lnTo>
                  <a:pt x="47" y="39"/>
                </a:lnTo>
                <a:lnTo>
                  <a:pt x="44" y="47"/>
                </a:lnTo>
                <a:lnTo>
                  <a:pt x="46" y="55"/>
                </a:lnTo>
                <a:lnTo>
                  <a:pt x="48" y="52"/>
                </a:lnTo>
                <a:lnTo>
                  <a:pt x="50" y="57"/>
                </a:lnTo>
                <a:lnTo>
                  <a:pt x="53" y="55"/>
                </a:lnTo>
                <a:lnTo>
                  <a:pt x="55" y="45"/>
                </a:lnTo>
                <a:lnTo>
                  <a:pt x="60" y="45"/>
                </a:lnTo>
                <a:lnTo>
                  <a:pt x="64" y="72"/>
                </a:lnTo>
                <a:lnTo>
                  <a:pt x="65" y="82"/>
                </a:lnTo>
                <a:lnTo>
                  <a:pt x="59" y="81"/>
                </a:lnTo>
                <a:lnTo>
                  <a:pt x="59" y="86"/>
                </a:lnTo>
                <a:lnTo>
                  <a:pt x="60" y="90"/>
                </a:lnTo>
                <a:lnTo>
                  <a:pt x="56" y="84"/>
                </a:lnTo>
                <a:lnTo>
                  <a:pt x="56" y="77"/>
                </a:lnTo>
                <a:lnTo>
                  <a:pt x="51" y="63"/>
                </a:lnTo>
                <a:lnTo>
                  <a:pt x="48" y="59"/>
                </a:lnTo>
                <a:lnTo>
                  <a:pt x="45" y="63"/>
                </a:lnTo>
                <a:lnTo>
                  <a:pt x="39" y="61"/>
                </a:lnTo>
                <a:lnTo>
                  <a:pt x="36" y="55"/>
                </a:lnTo>
                <a:lnTo>
                  <a:pt x="36" y="49"/>
                </a:lnTo>
                <a:lnTo>
                  <a:pt x="37" y="48"/>
                </a:lnTo>
                <a:lnTo>
                  <a:pt x="35" y="47"/>
                </a:lnTo>
                <a:lnTo>
                  <a:pt x="34" y="47"/>
                </a:lnTo>
                <a:lnTo>
                  <a:pt x="35" y="50"/>
                </a:lnTo>
                <a:lnTo>
                  <a:pt x="31" y="50"/>
                </a:lnTo>
                <a:lnTo>
                  <a:pt x="36" y="53"/>
                </a:lnTo>
                <a:lnTo>
                  <a:pt x="33" y="60"/>
                </a:lnTo>
                <a:lnTo>
                  <a:pt x="36" y="67"/>
                </a:lnTo>
                <a:lnTo>
                  <a:pt x="34" y="70"/>
                </a:lnTo>
                <a:lnTo>
                  <a:pt x="33" y="67"/>
                </a:lnTo>
                <a:lnTo>
                  <a:pt x="31" y="74"/>
                </a:lnTo>
                <a:lnTo>
                  <a:pt x="27" y="74"/>
                </a:lnTo>
                <a:lnTo>
                  <a:pt x="31" y="68"/>
                </a:lnTo>
                <a:lnTo>
                  <a:pt x="28" y="72"/>
                </a:lnTo>
                <a:lnTo>
                  <a:pt x="29" y="69"/>
                </a:lnTo>
                <a:lnTo>
                  <a:pt x="26" y="71"/>
                </a:lnTo>
                <a:lnTo>
                  <a:pt x="27" y="64"/>
                </a:lnTo>
                <a:lnTo>
                  <a:pt x="25" y="67"/>
                </a:lnTo>
                <a:lnTo>
                  <a:pt x="26" y="73"/>
                </a:lnTo>
                <a:lnTo>
                  <a:pt x="22" y="76"/>
                </a:lnTo>
                <a:lnTo>
                  <a:pt x="22" y="67"/>
                </a:lnTo>
                <a:lnTo>
                  <a:pt x="20" y="71"/>
                </a:lnTo>
                <a:lnTo>
                  <a:pt x="20" y="67"/>
                </a:lnTo>
                <a:lnTo>
                  <a:pt x="20" y="75"/>
                </a:lnTo>
                <a:lnTo>
                  <a:pt x="18" y="72"/>
                </a:lnTo>
                <a:lnTo>
                  <a:pt x="16" y="77"/>
                </a:lnTo>
                <a:lnTo>
                  <a:pt x="14" y="70"/>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56" name="Freeform 153"/>
          <p:cNvSpPr>
            <a:spLocks noEditPoints="1"/>
          </p:cNvSpPr>
          <p:nvPr/>
        </p:nvSpPr>
        <p:spPr bwMode="auto">
          <a:xfrm>
            <a:off x="6769153" y="4052555"/>
            <a:ext cx="206375" cy="458787"/>
          </a:xfrm>
          <a:custGeom>
            <a:avLst/>
            <a:gdLst>
              <a:gd name="T0" fmla="*/ 2147483647 w 126"/>
              <a:gd name="T1" fmla="*/ 2147483647 h 279"/>
              <a:gd name="T2" fmla="*/ 2147483647 w 126"/>
              <a:gd name="T3" fmla="*/ 2147483647 h 279"/>
              <a:gd name="T4" fmla="*/ 2147483647 w 126"/>
              <a:gd name="T5" fmla="*/ 2147483647 h 279"/>
              <a:gd name="T6" fmla="*/ 2147483647 w 126"/>
              <a:gd name="T7" fmla="*/ 2147483647 h 279"/>
              <a:gd name="T8" fmla="*/ 2147483647 w 126"/>
              <a:gd name="T9" fmla="*/ 2147483647 h 279"/>
              <a:gd name="T10" fmla="*/ 2147483647 w 126"/>
              <a:gd name="T11" fmla="*/ 2147483647 h 279"/>
              <a:gd name="T12" fmla="*/ 2147483647 w 126"/>
              <a:gd name="T13" fmla="*/ 2147483647 h 279"/>
              <a:gd name="T14" fmla="*/ 2147483647 w 126"/>
              <a:gd name="T15" fmla="*/ 2147483647 h 279"/>
              <a:gd name="T16" fmla="*/ 2147483647 w 126"/>
              <a:gd name="T17" fmla="*/ 2147483647 h 279"/>
              <a:gd name="T18" fmla="*/ 2147483647 w 126"/>
              <a:gd name="T19" fmla="*/ 2147483647 h 279"/>
              <a:gd name="T20" fmla="*/ 2147483647 w 126"/>
              <a:gd name="T21" fmla="*/ 2147483647 h 279"/>
              <a:gd name="T22" fmla="*/ 2147483647 w 126"/>
              <a:gd name="T23" fmla="*/ 2147483647 h 279"/>
              <a:gd name="T24" fmla="*/ 2147483647 w 126"/>
              <a:gd name="T25" fmla="*/ 2147483647 h 279"/>
              <a:gd name="T26" fmla="*/ 2147483647 w 126"/>
              <a:gd name="T27" fmla="*/ 2147483647 h 279"/>
              <a:gd name="T28" fmla="*/ 2147483647 w 126"/>
              <a:gd name="T29" fmla="*/ 2147483647 h 279"/>
              <a:gd name="T30" fmla="*/ 2147483647 w 126"/>
              <a:gd name="T31" fmla="*/ 0 h 279"/>
              <a:gd name="T32" fmla="*/ 2147483647 w 126"/>
              <a:gd name="T33" fmla="*/ 2147483647 h 279"/>
              <a:gd name="T34" fmla="*/ 2147483647 w 126"/>
              <a:gd name="T35" fmla="*/ 2147483647 h 279"/>
              <a:gd name="T36" fmla="*/ 2147483647 w 126"/>
              <a:gd name="T37" fmla="*/ 2147483647 h 279"/>
              <a:gd name="T38" fmla="*/ 2147483647 w 126"/>
              <a:gd name="T39" fmla="*/ 2147483647 h 279"/>
              <a:gd name="T40" fmla="*/ 2147483647 w 126"/>
              <a:gd name="T41" fmla="*/ 2147483647 h 279"/>
              <a:gd name="T42" fmla="*/ 2147483647 w 126"/>
              <a:gd name="T43" fmla="*/ 2147483647 h 279"/>
              <a:gd name="T44" fmla="*/ 2147483647 w 126"/>
              <a:gd name="T45" fmla="*/ 2147483647 h 279"/>
              <a:gd name="T46" fmla="*/ 2147483647 w 126"/>
              <a:gd name="T47" fmla="*/ 2147483647 h 279"/>
              <a:gd name="T48" fmla="*/ 2147483647 w 126"/>
              <a:gd name="T49" fmla="*/ 2147483647 h 279"/>
              <a:gd name="T50" fmla="*/ 2147483647 w 126"/>
              <a:gd name="T51" fmla="*/ 2147483647 h 279"/>
              <a:gd name="T52" fmla="*/ 2147483647 w 126"/>
              <a:gd name="T53" fmla="*/ 2147483647 h 279"/>
              <a:gd name="T54" fmla="*/ 2147483647 w 126"/>
              <a:gd name="T55" fmla="*/ 2147483647 h 279"/>
              <a:gd name="T56" fmla="*/ 2147483647 w 126"/>
              <a:gd name="T57" fmla="*/ 2147483647 h 279"/>
              <a:gd name="T58" fmla="*/ 2147483647 w 126"/>
              <a:gd name="T59" fmla="*/ 2147483647 h 279"/>
              <a:gd name="T60" fmla="*/ 2147483647 w 126"/>
              <a:gd name="T61" fmla="*/ 2147483647 h 279"/>
              <a:gd name="T62" fmla="*/ 2147483647 w 126"/>
              <a:gd name="T63" fmla="*/ 2147483647 h 279"/>
              <a:gd name="T64" fmla="*/ 2147483647 w 126"/>
              <a:gd name="T65" fmla="*/ 2147483647 h 279"/>
              <a:gd name="T66" fmla="*/ 2147483647 w 126"/>
              <a:gd name="T67" fmla="*/ 2147483647 h 279"/>
              <a:gd name="T68" fmla="*/ 2147483647 w 126"/>
              <a:gd name="T69" fmla="*/ 2147483647 h 279"/>
              <a:gd name="T70" fmla="*/ 2147483647 w 126"/>
              <a:gd name="T71" fmla="*/ 2147483647 h 279"/>
              <a:gd name="T72" fmla="*/ 2147483647 w 126"/>
              <a:gd name="T73" fmla="*/ 2147483647 h 279"/>
              <a:gd name="T74" fmla="*/ 2147483647 w 126"/>
              <a:gd name="T75" fmla="*/ 2147483647 h 279"/>
              <a:gd name="T76" fmla="*/ 2147483647 w 126"/>
              <a:gd name="T77" fmla="*/ 2147483647 h 279"/>
              <a:gd name="T78" fmla="*/ 2147483647 w 126"/>
              <a:gd name="T79" fmla="*/ 2147483647 h 279"/>
              <a:gd name="T80" fmla="*/ 2147483647 w 126"/>
              <a:gd name="T81" fmla="*/ 2147483647 h 279"/>
              <a:gd name="T82" fmla="*/ 2147483647 w 126"/>
              <a:gd name="T83" fmla="*/ 2147483647 h 279"/>
              <a:gd name="T84" fmla="*/ 2147483647 w 126"/>
              <a:gd name="T85" fmla="*/ 2147483647 h 279"/>
              <a:gd name="T86" fmla="*/ 2147483647 w 126"/>
              <a:gd name="T87" fmla="*/ 2147483647 h 279"/>
              <a:gd name="T88" fmla="*/ 2147483647 w 126"/>
              <a:gd name="T89" fmla="*/ 2147483647 h 279"/>
              <a:gd name="T90" fmla="*/ 2147483647 w 126"/>
              <a:gd name="T91" fmla="*/ 2147483647 h 279"/>
              <a:gd name="T92" fmla="*/ 2147483647 w 126"/>
              <a:gd name="T93" fmla="*/ 2147483647 h 279"/>
              <a:gd name="T94" fmla="*/ 2147483647 w 126"/>
              <a:gd name="T95" fmla="*/ 2147483647 h 279"/>
              <a:gd name="T96" fmla="*/ 2147483647 w 126"/>
              <a:gd name="T97" fmla="*/ 2147483647 h 279"/>
              <a:gd name="T98" fmla="*/ 2147483647 w 126"/>
              <a:gd name="T99" fmla="*/ 2147483647 h 279"/>
              <a:gd name="T100" fmla="*/ 2147483647 w 126"/>
              <a:gd name="T101" fmla="*/ 2147483647 h 279"/>
              <a:gd name="T102" fmla="*/ 2147483647 w 126"/>
              <a:gd name="T103" fmla="*/ 2147483647 h 279"/>
              <a:gd name="T104" fmla="*/ 2147483647 w 126"/>
              <a:gd name="T105" fmla="*/ 2147483647 h 279"/>
              <a:gd name="T106" fmla="*/ 2147483647 w 126"/>
              <a:gd name="T107" fmla="*/ 2147483647 h 279"/>
              <a:gd name="T108" fmla="*/ 2147483647 w 126"/>
              <a:gd name="T109" fmla="*/ 2147483647 h 279"/>
              <a:gd name="T110" fmla="*/ 0 w 126"/>
              <a:gd name="T111" fmla="*/ 2147483647 h 2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6" h="279">
                <a:moveTo>
                  <a:pt x="86" y="245"/>
                </a:moveTo>
                <a:lnTo>
                  <a:pt x="86" y="240"/>
                </a:lnTo>
                <a:lnTo>
                  <a:pt x="88" y="243"/>
                </a:lnTo>
                <a:lnTo>
                  <a:pt x="86" y="245"/>
                </a:lnTo>
                <a:close/>
                <a:moveTo>
                  <a:pt x="88" y="256"/>
                </a:moveTo>
                <a:lnTo>
                  <a:pt x="87" y="253"/>
                </a:lnTo>
                <a:lnTo>
                  <a:pt x="89" y="253"/>
                </a:lnTo>
                <a:lnTo>
                  <a:pt x="89" y="256"/>
                </a:lnTo>
                <a:lnTo>
                  <a:pt x="88" y="256"/>
                </a:lnTo>
                <a:close/>
                <a:moveTo>
                  <a:pt x="24" y="142"/>
                </a:moveTo>
                <a:lnTo>
                  <a:pt x="24" y="142"/>
                </a:lnTo>
                <a:lnTo>
                  <a:pt x="24" y="143"/>
                </a:lnTo>
                <a:lnTo>
                  <a:pt x="23" y="143"/>
                </a:lnTo>
                <a:lnTo>
                  <a:pt x="22" y="143"/>
                </a:lnTo>
                <a:lnTo>
                  <a:pt x="20" y="140"/>
                </a:lnTo>
                <a:lnTo>
                  <a:pt x="24" y="142"/>
                </a:lnTo>
                <a:close/>
                <a:moveTo>
                  <a:pt x="22" y="144"/>
                </a:moveTo>
                <a:lnTo>
                  <a:pt x="24" y="144"/>
                </a:lnTo>
                <a:lnTo>
                  <a:pt x="24" y="150"/>
                </a:lnTo>
                <a:lnTo>
                  <a:pt x="18" y="142"/>
                </a:lnTo>
                <a:lnTo>
                  <a:pt x="22" y="144"/>
                </a:lnTo>
                <a:close/>
                <a:moveTo>
                  <a:pt x="20" y="149"/>
                </a:moveTo>
                <a:lnTo>
                  <a:pt x="21" y="152"/>
                </a:lnTo>
                <a:lnTo>
                  <a:pt x="18" y="150"/>
                </a:lnTo>
                <a:lnTo>
                  <a:pt x="20" y="149"/>
                </a:lnTo>
                <a:close/>
                <a:moveTo>
                  <a:pt x="5" y="103"/>
                </a:moveTo>
                <a:lnTo>
                  <a:pt x="6" y="100"/>
                </a:lnTo>
                <a:lnTo>
                  <a:pt x="10" y="102"/>
                </a:lnTo>
                <a:lnTo>
                  <a:pt x="13" y="98"/>
                </a:lnTo>
                <a:lnTo>
                  <a:pt x="12" y="91"/>
                </a:lnTo>
                <a:lnTo>
                  <a:pt x="13" y="86"/>
                </a:lnTo>
                <a:lnTo>
                  <a:pt x="15" y="87"/>
                </a:lnTo>
                <a:lnTo>
                  <a:pt x="16" y="83"/>
                </a:lnTo>
                <a:lnTo>
                  <a:pt x="16" y="71"/>
                </a:lnTo>
                <a:lnTo>
                  <a:pt x="27" y="74"/>
                </a:lnTo>
                <a:lnTo>
                  <a:pt x="35" y="56"/>
                </a:lnTo>
                <a:lnTo>
                  <a:pt x="33" y="53"/>
                </a:lnTo>
                <a:lnTo>
                  <a:pt x="34" y="50"/>
                </a:lnTo>
                <a:lnTo>
                  <a:pt x="42" y="40"/>
                </a:lnTo>
                <a:lnTo>
                  <a:pt x="41" y="31"/>
                </a:lnTo>
                <a:lnTo>
                  <a:pt x="56" y="21"/>
                </a:lnTo>
                <a:lnTo>
                  <a:pt x="63" y="19"/>
                </a:lnTo>
                <a:lnTo>
                  <a:pt x="69" y="23"/>
                </a:lnTo>
                <a:lnTo>
                  <a:pt x="66" y="15"/>
                </a:lnTo>
                <a:lnTo>
                  <a:pt x="73" y="10"/>
                </a:lnTo>
                <a:lnTo>
                  <a:pt x="73" y="6"/>
                </a:lnTo>
                <a:lnTo>
                  <a:pt x="76" y="0"/>
                </a:lnTo>
                <a:lnTo>
                  <a:pt x="84" y="7"/>
                </a:lnTo>
                <a:lnTo>
                  <a:pt x="86" y="17"/>
                </a:lnTo>
                <a:lnTo>
                  <a:pt x="88" y="14"/>
                </a:lnTo>
                <a:lnTo>
                  <a:pt x="92" y="17"/>
                </a:lnTo>
                <a:lnTo>
                  <a:pt x="93" y="28"/>
                </a:lnTo>
                <a:lnTo>
                  <a:pt x="92" y="38"/>
                </a:lnTo>
                <a:lnTo>
                  <a:pt x="90" y="39"/>
                </a:lnTo>
                <a:lnTo>
                  <a:pt x="92" y="43"/>
                </a:lnTo>
                <a:lnTo>
                  <a:pt x="86" y="48"/>
                </a:lnTo>
                <a:lnTo>
                  <a:pt x="84" y="46"/>
                </a:lnTo>
                <a:lnTo>
                  <a:pt x="76" y="60"/>
                </a:lnTo>
                <a:lnTo>
                  <a:pt x="75" y="64"/>
                </a:lnTo>
                <a:lnTo>
                  <a:pt x="78" y="68"/>
                </a:lnTo>
                <a:lnTo>
                  <a:pt x="75" y="73"/>
                </a:lnTo>
                <a:lnTo>
                  <a:pt x="94" y="70"/>
                </a:lnTo>
                <a:lnTo>
                  <a:pt x="91" y="72"/>
                </a:lnTo>
                <a:lnTo>
                  <a:pt x="95" y="85"/>
                </a:lnTo>
                <a:lnTo>
                  <a:pt x="103" y="86"/>
                </a:lnTo>
                <a:lnTo>
                  <a:pt x="104" y="88"/>
                </a:lnTo>
                <a:lnTo>
                  <a:pt x="98" y="100"/>
                </a:lnTo>
                <a:lnTo>
                  <a:pt x="110" y="102"/>
                </a:lnTo>
                <a:lnTo>
                  <a:pt x="110" y="106"/>
                </a:lnTo>
                <a:lnTo>
                  <a:pt x="113" y="111"/>
                </a:lnTo>
                <a:lnTo>
                  <a:pt x="119" y="110"/>
                </a:lnTo>
                <a:lnTo>
                  <a:pt x="126" y="106"/>
                </a:lnTo>
                <a:lnTo>
                  <a:pt x="126" y="109"/>
                </a:lnTo>
                <a:lnTo>
                  <a:pt x="120" y="113"/>
                </a:lnTo>
                <a:lnTo>
                  <a:pt x="118" y="118"/>
                </a:lnTo>
                <a:lnTo>
                  <a:pt x="119" y="120"/>
                </a:lnTo>
                <a:lnTo>
                  <a:pt x="114" y="121"/>
                </a:lnTo>
                <a:lnTo>
                  <a:pt x="111" y="127"/>
                </a:lnTo>
                <a:lnTo>
                  <a:pt x="110" y="126"/>
                </a:lnTo>
                <a:lnTo>
                  <a:pt x="103" y="127"/>
                </a:lnTo>
                <a:lnTo>
                  <a:pt x="102" y="131"/>
                </a:lnTo>
                <a:lnTo>
                  <a:pt x="97" y="131"/>
                </a:lnTo>
                <a:lnTo>
                  <a:pt x="96" y="136"/>
                </a:lnTo>
                <a:lnTo>
                  <a:pt x="85" y="137"/>
                </a:lnTo>
                <a:lnTo>
                  <a:pt x="82" y="136"/>
                </a:lnTo>
                <a:lnTo>
                  <a:pt x="77" y="148"/>
                </a:lnTo>
                <a:lnTo>
                  <a:pt x="78" y="154"/>
                </a:lnTo>
                <a:lnTo>
                  <a:pt x="73" y="154"/>
                </a:lnTo>
                <a:lnTo>
                  <a:pt x="77" y="158"/>
                </a:lnTo>
                <a:lnTo>
                  <a:pt x="78" y="167"/>
                </a:lnTo>
                <a:lnTo>
                  <a:pt x="89" y="178"/>
                </a:lnTo>
                <a:lnTo>
                  <a:pt x="92" y="188"/>
                </a:lnTo>
                <a:lnTo>
                  <a:pt x="95" y="186"/>
                </a:lnTo>
                <a:lnTo>
                  <a:pt x="94" y="190"/>
                </a:lnTo>
                <a:lnTo>
                  <a:pt x="91" y="191"/>
                </a:lnTo>
                <a:lnTo>
                  <a:pt x="90" y="201"/>
                </a:lnTo>
                <a:lnTo>
                  <a:pt x="85" y="203"/>
                </a:lnTo>
                <a:lnTo>
                  <a:pt x="85" y="205"/>
                </a:lnTo>
                <a:lnTo>
                  <a:pt x="86" y="211"/>
                </a:lnTo>
                <a:lnTo>
                  <a:pt x="98" y="225"/>
                </a:lnTo>
                <a:lnTo>
                  <a:pt x="97" y="234"/>
                </a:lnTo>
                <a:lnTo>
                  <a:pt x="105" y="252"/>
                </a:lnTo>
                <a:lnTo>
                  <a:pt x="93" y="269"/>
                </a:lnTo>
                <a:lnTo>
                  <a:pt x="92" y="273"/>
                </a:lnTo>
                <a:lnTo>
                  <a:pt x="89" y="279"/>
                </a:lnTo>
                <a:lnTo>
                  <a:pt x="88" y="268"/>
                </a:lnTo>
                <a:lnTo>
                  <a:pt x="92" y="265"/>
                </a:lnTo>
                <a:lnTo>
                  <a:pt x="92" y="254"/>
                </a:lnTo>
                <a:lnTo>
                  <a:pt x="94" y="254"/>
                </a:lnTo>
                <a:lnTo>
                  <a:pt x="90" y="253"/>
                </a:lnTo>
                <a:lnTo>
                  <a:pt x="92" y="250"/>
                </a:lnTo>
                <a:lnTo>
                  <a:pt x="92" y="246"/>
                </a:lnTo>
                <a:lnTo>
                  <a:pt x="89" y="246"/>
                </a:lnTo>
                <a:lnTo>
                  <a:pt x="92" y="245"/>
                </a:lnTo>
                <a:lnTo>
                  <a:pt x="90" y="233"/>
                </a:lnTo>
                <a:lnTo>
                  <a:pt x="84" y="220"/>
                </a:lnTo>
                <a:lnTo>
                  <a:pt x="84" y="228"/>
                </a:lnTo>
                <a:lnTo>
                  <a:pt x="83" y="218"/>
                </a:lnTo>
                <a:lnTo>
                  <a:pt x="79" y="208"/>
                </a:lnTo>
                <a:lnTo>
                  <a:pt x="78" y="194"/>
                </a:lnTo>
                <a:lnTo>
                  <a:pt x="76" y="191"/>
                </a:lnTo>
                <a:lnTo>
                  <a:pt x="78" y="184"/>
                </a:lnTo>
                <a:lnTo>
                  <a:pt x="73" y="185"/>
                </a:lnTo>
                <a:lnTo>
                  <a:pt x="66" y="170"/>
                </a:lnTo>
                <a:lnTo>
                  <a:pt x="65" y="181"/>
                </a:lnTo>
                <a:lnTo>
                  <a:pt x="59" y="185"/>
                </a:lnTo>
                <a:lnTo>
                  <a:pt x="57" y="180"/>
                </a:lnTo>
                <a:lnTo>
                  <a:pt x="57" y="186"/>
                </a:lnTo>
                <a:lnTo>
                  <a:pt x="54" y="186"/>
                </a:lnTo>
                <a:lnTo>
                  <a:pt x="45" y="196"/>
                </a:lnTo>
                <a:lnTo>
                  <a:pt x="43" y="195"/>
                </a:lnTo>
                <a:lnTo>
                  <a:pt x="44" y="190"/>
                </a:lnTo>
                <a:lnTo>
                  <a:pt x="42" y="195"/>
                </a:lnTo>
                <a:lnTo>
                  <a:pt x="41" y="190"/>
                </a:lnTo>
                <a:lnTo>
                  <a:pt x="40" y="195"/>
                </a:lnTo>
                <a:lnTo>
                  <a:pt x="37" y="195"/>
                </a:lnTo>
                <a:lnTo>
                  <a:pt x="39" y="188"/>
                </a:lnTo>
                <a:lnTo>
                  <a:pt x="34" y="194"/>
                </a:lnTo>
                <a:lnTo>
                  <a:pt x="36" y="190"/>
                </a:lnTo>
                <a:lnTo>
                  <a:pt x="33" y="193"/>
                </a:lnTo>
                <a:lnTo>
                  <a:pt x="33" y="189"/>
                </a:lnTo>
                <a:lnTo>
                  <a:pt x="34" y="187"/>
                </a:lnTo>
                <a:lnTo>
                  <a:pt x="28" y="192"/>
                </a:lnTo>
                <a:lnTo>
                  <a:pt x="28" y="186"/>
                </a:lnTo>
                <a:lnTo>
                  <a:pt x="33" y="169"/>
                </a:lnTo>
                <a:lnTo>
                  <a:pt x="28" y="151"/>
                </a:lnTo>
                <a:lnTo>
                  <a:pt x="25" y="150"/>
                </a:lnTo>
                <a:lnTo>
                  <a:pt x="25" y="144"/>
                </a:lnTo>
                <a:lnTo>
                  <a:pt x="23" y="144"/>
                </a:lnTo>
                <a:lnTo>
                  <a:pt x="25" y="142"/>
                </a:lnTo>
                <a:lnTo>
                  <a:pt x="25" y="141"/>
                </a:lnTo>
                <a:lnTo>
                  <a:pt x="19" y="137"/>
                </a:lnTo>
                <a:lnTo>
                  <a:pt x="21" y="133"/>
                </a:lnTo>
                <a:lnTo>
                  <a:pt x="13" y="132"/>
                </a:lnTo>
                <a:lnTo>
                  <a:pt x="14" y="135"/>
                </a:lnTo>
                <a:lnTo>
                  <a:pt x="13" y="133"/>
                </a:lnTo>
                <a:lnTo>
                  <a:pt x="13" y="135"/>
                </a:lnTo>
                <a:lnTo>
                  <a:pt x="10" y="132"/>
                </a:lnTo>
                <a:lnTo>
                  <a:pt x="12" y="130"/>
                </a:lnTo>
                <a:lnTo>
                  <a:pt x="10" y="129"/>
                </a:lnTo>
                <a:lnTo>
                  <a:pt x="12" y="124"/>
                </a:lnTo>
                <a:lnTo>
                  <a:pt x="9" y="131"/>
                </a:lnTo>
                <a:lnTo>
                  <a:pt x="8" y="125"/>
                </a:lnTo>
                <a:lnTo>
                  <a:pt x="6" y="123"/>
                </a:lnTo>
                <a:lnTo>
                  <a:pt x="7" y="128"/>
                </a:lnTo>
                <a:lnTo>
                  <a:pt x="0" y="117"/>
                </a:lnTo>
                <a:lnTo>
                  <a:pt x="0" y="112"/>
                </a:lnTo>
                <a:lnTo>
                  <a:pt x="6" y="113"/>
                </a:lnTo>
                <a:lnTo>
                  <a:pt x="5" y="103"/>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57" name="Freeform 154"/>
          <p:cNvSpPr>
            <a:spLocks noEditPoints="1"/>
          </p:cNvSpPr>
          <p:nvPr/>
        </p:nvSpPr>
        <p:spPr bwMode="auto">
          <a:xfrm>
            <a:off x="6980289" y="4158916"/>
            <a:ext cx="171450" cy="355600"/>
          </a:xfrm>
          <a:custGeom>
            <a:avLst/>
            <a:gdLst>
              <a:gd name="T0" fmla="*/ 2147483647 w 104"/>
              <a:gd name="T1" fmla="*/ 2147483647 h 216"/>
              <a:gd name="T2" fmla="*/ 2147483647 w 104"/>
              <a:gd name="T3" fmla="*/ 2147483647 h 216"/>
              <a:gd name="T4" fmla="*/ 2147483647 w 104"/>
              <a:gd name="T5" fmla="*/ 2147483647 h 216"/>
              <a:gd name="T6" fmla="*/ 2147483647 w 104"/>
              <a:gd name="T7" fmla="*/ 2147483647 h 216"/>
              <a:gd name="T8" fmla="*/ 2147483647 w 104"/>
              <a:gd name="T9" fmla="*/ 2147483647 h 216"/>
              <a:gd name="T10" fmla="*/ 2147483647 w 104"/>
              <a:gd name="T11" fmla="*/ 2147483647 h 216"/>
              <a:gd name="T12" fmla="*/ 2147483647 w 104"/>
              <a:gd name="T13" fmla="*/ 2147483647 h 216"/>
              <a:gd name="T14" fmla="*/ 2147483647 w 104"/>
              <a:gd name="T15" fmla="*/ 2147483647 h 216"/>
              <a:gd name="T16" fmla="*/ 2147483647 w 104"/>
              <a:gd name="T17" fmla="*/ 2147483647 h 216"/>
              <a:gd name="T18" fmla="*/ 2147483647 w 104"/>
              <a:gd name="T19" fmla="*/ 2147483647 h 216"/>
              <a:gd name="T20" fmla="*/ 2147483647 w 104"/>
              <a:gd name="T21" fmla="*/ 2147483647 h 216"/>
              <a:gd name="T22" fmla="*/ 2147483647 w 104"/>
              <a:gd name="T23" fmla="*/ 2147483647 h 216"/>
              <a:gd name="T24" fmla="*/ 2147483647 w 104"/>
              <a:gd name="T25" fmla="*/ 2147483647 h 216"/>
              <a:gd name="T26" fmla="*/ 2147483647 w 104"/>
              <a:gd name="T27" fmla="*/ 2147483647 h 216"/>
              <a:gd name="T28" fmla="*/ 0 w 104"/>
              <a:gd name="T29" fmla="*/ 2147483647 h 216"/>
              <a:gd name="T30" fmla="*/ 2147483647 w 104"/>
              <a:gd name="T31" fmla="*/ 2147483647 h 216"/>
              <a:gd name="T32" fmla="*/ 2147483647 w 104"/>
              <a:gd name="T33" fmla="*/ 2147483647 h 216"/>
              <a:gd name="T34" fmla="*/ 2147483647 w 104"/>
              <a:gd name="T35" fmla="*/ 2147483647 h 216"/>
              <a:gd name="T36" fmla="*/ 2147483647 w 104"/>
              <a:gd name="T37" fmla="*/ 2147483647 h 216"/>
              <a:gd name="T38" fmla="*/ 2147483647 w 104"/>
              <a:gd name="T39" fmla="*/ 2147483647 h 216"/>
              <a:gd name="T40" fmla="*/ 2147483647 w 104"/>
              <a:gd name="T41" fmla="*/ 2147483647 h 216"/>
              <a:gd name="T42" fmla="*/ 2147483647 w 104"/>
              <a:gd name="T43" fmla="*/ 2147483647 h 216"/>
              <a:gd name="T44" fmla="*/ 2147483647 w 104"/>
              <a:gd name="T45" fmla="*/ 2147483647 h 216"/>
              <a:gd name="T46" fmla="*/ 2147483647 w 104"/>
              <a:gd name="T47" fmla="*/ 2147483647 h 216"/>
              <a:gd name="T48" fmla="*/ 2147483647 w 104"/>
              <a:gd name="T49" fmla="*/ 2147483647 h 216"/>
              <a:gd name="T50" fmla="*/ 2147483647 w 104"/>
              <a:gd name="T51" fmla="*/ 2147483647 h 216"/>
              <a:gd name="T52" fmla="*/ 2147483647 w 104"/>
              <a:gd name="T53" fmla="*/ 2147483647 h 216"/>
              <a:gd name="T54" fmla="*/ 2147483647 w 104"/>
              <a:gd name="T55" fmla="*/ 2147483647 h 216"/>
              <a:gd name="T56" fmla="*/ 2147483647 w 104"/>
              <a:gd name="T57" fmla="*/ 2147483647 h 216"/>
              <a:gd name="T58" fmla="*/ 2147483647 w 104"/>
              <a:gd name="T59" fmla="*/ 2147483647 h 216"/>
              <a:gd name="T60" fmla="*/ 2147483647 w 104"/>
              <a:gd name="T61" fmla="*/ 2147483647 h 216"/>
              <a:gd name="T62" fmla="*/ 2147483647 w 104"/>
              <a:gd name="T63" fmla="*/ 2147483647 h 216"/>
              <a:gd name="T64" fmla="*/ 2147483647 w 104"/>
              <a:gd name="T65" fmla="*/ 2147483647 h 216"/>
              <a:gd name="T66" fmla="*/ 2147483647 w 104"/>
              <a:gd name="T67" fmla="*/ 2147483647 h 216"/>
              <a:gd name="T68" fmla="*/ 2147483647 w 104"/>
              <a:gd name="T69" fmla="*/ 2147483647 h 216"/>
              <a:gd name="T70" fmla="*/ 2147483647 w 104"/>
              <a:gd name="T71" fmla="*/ 2147483647 h 216"/>
              <a:gd name="T72" fmla="*/ 2147483647 w 104"/>
              <a:gd name="T73" fmla="*/ 2147483647 h 216"/>
              <a:gd name="T74" fmla="*/ 2147483647 w 104"/>
              <a:gd name="T75" fmla="*/ 2147483647 h 216"/>
              <a:gd name="T76" fmla="*/ 2147483647 w 104"/>
              <a:gd name="T77" fmla="*/ 2147483647 h 216"/>
              <a:gd name="T78" fmla="*/ 2147483647 w 104"/>
              <a:gd name="T79" fmla="*/ 2147483647 h 216"/>
              <a:gd name="T80" fmla="*/ 2147483647 w 104"/>
              <a:gd name="T81" fmla="*/ 2147483647 h 216"/>
              <a:gd name="T82" fmla="*/ 2147483647 w 104"/>
              <a:gd name="T83" fmla="*/ 2147483647 h 216"/>
              <a:gd name="T84" fmla="*/ 2147483647 w 104"/>
              <a:gd name="T85" fmla="*/ 2147483647 h 2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4" h="216">
                <a:moveTo>
                  <a:pt x="33" y="190"/>
                </a:moveTo>
                <a:lnTo>
                  <a:pt x="39" y="189"/>
                </a:lnTo>
                <a:lnTo>
                  <a:pt x="42" y="186"/>
                </a:lnTo>
                <a:lnTo>
                  <a:pt x="42" y="183"/>
                </a:lnTo>
                <a:lnTo>
                  <a:pt x="52" y="182"/>
                </a:lnTo>
                <a:lnTo>
                  <a:pt x="58" y="186"/>
                </a:lnTo>
                <a:lnTo>
                  <a:pt x="58" y="182"/>
                </a:lnTo>
                <a:lnTo>
                  <a:pt x="53" y="178"/>
                </a:lnTo>
                <a:lnTo>
                  <a:pt x="53" y="172"/>
                </a:lnTo>
                <a:lnTo>
                  <a:pt x="55" y="171"/>
                </a:lnTo>
                <a:lnTo>
                  <a:pt x="62" y="172"/>
                </a:lnTo>
                <a:lnTo>
                  <a:pt x="61" y="168"/>
                </a:lnTo>
                <a:lnTo>
                  <a:pt x="77" y="163"/>
                </a:lnTo>
                <a:lnTo>
                  <a:pt x="76" y="153"/>
                </a:lnTo>
                <a:lnTo>
                  <a:pt x="78" y="146"/>
                </a:lnTo>
                <a:lnTo>
                  <a:pt x="74" y="137"/>
                </a:lnTo>
                <a:lnTo>
                  <a:pt x="77" y="129"/>
                </a:lnTo>
                <a:lnTo>
                  <a:pt x="75" y="124"/>
                </a:lnTo>
                <a:lnTo>
                  <a:pt x="79" y="121"/>
                </a:lnTo>
                <a:lnTo>
                  <a:pt x="71" y="113"/>
                </a:lnTo>
                <a:lnTo>
                  <a:pt x="75" y="108"/>
                </a:lnTo>
                <a:lnTo>
                  <a:pt x="69" y="106"/>
                </a:lnTo>
                <a:lnTo>
                  <a:pt x="67" y="102"/>
                </a:lnTo>
                <a:lnTo>
                  <a:pt x="65" y="103"/>
                </a:lnTo>
                <a:lnTo>
                  <a:pt x="63" y="95"/>
                </a:lnTo>
                <a:lnTo>
                  <a:pt x="51" y="85"/>
                </a:lnTo>
                <a:lnTo>
                  <a:pt x="48" y="78"/>
                </a:lnTo>
                <a:lnTo>
                  <a:pt x="43" y="76"/>
                </a:lnTo>
                <a:lnTo>
                  <a:pt x="43" y="71"/>
                </a:lnTo>
                <a:lnTo>
                  <a:pt x="25" y="61"/>
                </a:lnTo>
                <a:lnTo>
                  <a:pt x="28" y="58"/>
                </a:lnTo>
                <a:lnTo>
                  <a:pt x="27" y="55"/>
                </a:lnTo>
                <a:lnTo>
                  <a:pt x="36" y="56"/>
                </a:lnTo>
                <a:lnTo>
                  <a:pt x="40" y="50"/>
                </a:lnTo>
                <a:lnTo>
                  <a:pt x="40" y="48"/>
                </a:lnTo>
                <a:lnTo>
                  <a:pt x="32" y="44"/>
                </a:lnTo>
                <a:lnTo>
                  <a:pt x="36" y="41"/>
                </a:lnTo>
                <a:lnTo>
                  <a:pt x="28" y="36"/>
                </a:lnTo>
                <a:lnTo>
                  <a:pt x="22" y="41"/>
                </a:lnTo>
                <a:lnTo>
                  <a:pt x="15" y="38"/>
                </a:lnTo>
                <a:lnTo>
                  <a:pt x="11" y="32"/>
                </a:lnTo>
                <a:lnTo>
                  <a:pt x="12" y="24"/>
                </a:lnTo>
                <a:lnTo>
                  <a:pt x="8" y="26"/>
                </a:lnTo>
                <a:lnTo>
                  <a:pt x="7" y="22"/>
                </a:lnTo>
                <a:lnTo>
                  <a:pt x="0" y="15"/>
                </a:lnTo>
                <a:lnTo>
                  <a:pt x="5" y="9"/>
                </a:lnTo>
                <a:lnTo>
                  <a:pt x="13" y="14"/>
                </a:lnTo>
                <a:lnTo>
                  <a:pt x="17" y="8"/>
                </a:lnTo>
                <a:lnTo>
                  <a:pt x="20" y="12"/>
                </a:lnTo>
                <a:lnTo>
                  <a:pt x="22" y="8"/>
                </a:lnTo>
                <a:lnTo>
                  <a:pt x="26" y="13"/>
                </a:lnTo>
                <a:lnTo>
                  <a:pt x="28" y="8"/>
                </a:lnTo>
                <a:lnTo>
                  <a:pt x="32" y="10"/>
                </a:lnTo>
                <a:lnTo>
                  <a:pt x="37" y="8"/>
                </a:lnTo>
                <a:lnTo>
                  <a:pt x="39" y="3"/>
                </a:lnTo>
                <a:lnTo>
                  <a:pt x="46" y="0"/>
                </a:lnTo>
                <a:lnTo>
                  <a:pt x="53" y="7"/>
                </a:lnTo>
                <a:lnTo>
                  <a:pt x="65" y="7"/>
                </a:lnTo>
                <a:lnTo>
                  <a:pt x="66" y="9"/>
                </a:lnTo>
                <a:lnTo>
                  <a:pt x="63" y="13"/>
                </a:lnTo>
                <a:lnTo>
                  <a:pt x="65" y="20"/>
                </a:lnTo>
                <a:lnTo>
                  <a:pt x="74" y="26"/>
                </a:lnTo>
                <a:lnTo>
                  <a:pt x="80" y="26"/>
                </a:lnTo>
                <a:lnTo>
                  <a:pt x="83" y="27"/>
                </a:lnTo>
                <a:lnTo>
                  <a:pt x="75" y="31"/>
                </a:lnTo>
                <a:lnTo>
                  <a:pt x="74" y="35"/>
                </a:lnTo>
                <a:lnTo>
                  <a:pt x="71" y="36"/>
                </a:lnTo>
                <a:lnTo>
                  <a:pt x="71" y="35"/>
                </a:lnTo>
                <a:lnTo>
                  <a:pt x="67" y="38"/>
                </a:lnTo>
                <a:lnTo>
                  <a:pt x="64" y="35"/>
                </a:lnTo>
                <a:lnTo>
                  <a:pt x="66" y="40"/>
                </a:lnTo>
                <a:lnTo>
                  <a:pt x="63" y="41"/>
                </a:lnTo>
                <a:lnTo>
                  <a:pt x="62" y="47"/>
                </a:lnTo>
                <a:lnTo>
                  <a:pt x="54" y="51"/>
                </a:lnTo>
                <a:lnTo>
                  <a:pt x="50" y="66"/>
                </a:lnTo>
                <a:lnTo>
                  <a:pt x="53" y="73"/>
                </a:lnTo>
                <a:lnTo>
                  <a:pt x="62" y="81"/>
                </a:lnTo>
                <a:lnTo>
                  <a:pt x="61" y="84"/>
                </a:lnTo>
                <a:lnTo>
                  <a:pt x="65" y="89"/>
                </a:lnTo>
                <a:lnTo>
                  <a:pt x="81" y="105"/>
                </a:lnTo>
                <a:lnTo>
                  <a:pt x="86" y="107"/>
                </a:lnTo>
                <a:lnTo>
                  <a:pt x="86" y="110"/>
                </a:lnTo>
                <a:lnTo>
                  <a:pt x="88" y="107"/>
                </a:lnTo>
                <a:lnTo>
                  <a:pt x="88" y="111"/>
                </a:lnTo>
                <a:lnTo>
                  <a:pt x="92" y="117"/>
                </a:lnTo>
                <a:lnTo>
                  <a:pt x="95" y="118"/>
                </a:lnTo>
                <a:lnTo>
                  <a:pt x="102" y="141"/>
                </a:lnTo>
                <a:lnTo>
                  <a:pt x="101" y="148"/>
                </a:lnTo>
                <a:lnTo>
                  <a:pt x="104" y="155"/>
                </a:lnTo>
                <a:lnTo>
                  <a:pt x="100" y="159"/>
                </a:lnTo>
                <a:lnTo>
                  <a:pt x="102" y="163"/>
                </a:lnTo>
                <a:lnTo>
                  <a:pt x="100" y="161"/>
                </a:lnTo>
                <a:lnTo>
                  <a:pt x="101" y="170"/>
                </a:lnTo>
                <a:lnTo>
                  <a:pt x="100" y="166"/>
                </a:lnTo>
                <a:lnTo>
                  <a:pt x="100" y="171"/>
                </a:lnTo>
                <a:lnTo>
                  <a:pt x="98" y="177"/>
                </a:lnTo>
                <a:lnTo>
                  <a:pt x="85" y="183"/>
                </a:lnTo>
                <a:lnTo>
                  <a:pt x="83" y="186"/>
                </a:lnTo>
                <a:lnTo>
                  <a:pt x="73" y="191"/>
                </a:lnTo>
                <a:lnTo>
                  <a:pt x="69" y="187"/>
                </a:lnTo>
                <a:lnTo>
                  <a:pt x="69" y="190"/>
                </a:lnTo>
                <a:lnTo>
                  <a:pt x="66" y="187"/>
                </a:lnTo>
                <a:lnTo>
                  <a:pt x="63" y="190"/>
                </a:lnTo>
                <a:lnTo>
                  <a:pt x="65" y="190"/>
                </a:lnTo>
                <a:lnTo>
                  <a:pt x="66" y="193"/>
                </a:lnTo>
                <a:lnTo>
                  <a:pt x="61" y="192"/>
                </a:lnTo>
                <a:lnTo>
                  <a:pt x="66" y="195"/>
                </a:lnTo>
                <a:lnTo>
                  <a:pt x="63" y="197"/>
                </a:lnTo>
                <a:lnTo>
                  <a:pt x="59" y="193"/>
                </a:lnTo>
                <a:lnTo>
                  <a:pt x="65" y="199"/>
                </a:lnTo>
                <a:lnTo>
                  <a:pt x="56" y="193"/>
                </a:lnTo>
                <a:lnTo>
                  <a:pt x="63" y="200"/>
                </a:lnTo>
                <a:lnTo>
                  <a:pt x="63" y="202"/>
                </a:lnTo>
                <a:lnTo>
                  <a:pt x="61" y="203"/>
                </a:lnTo>
                <a:lnTo>
                  <a:pt x="52" y="197"/>
                </a:lnTo>
                <a:lnTo>
                  <a:pt x="58" y="205"/>
                </a:lnTo>
                <a:lnTo>
                  <a:pt x="48" y="209"/>
                </a:lnTo>
                <a:lnTo>
                  <a:pt x="43" y="216"/>
                </a:lnTo>
                <a:lnTo>
                  <a:pt x="37" y="216"/>
                </a:lnTo>
                <a:lnTo>
                  <a:pt x="40" y="214"/>
                </a:lnTo>
                <a:lnTo>
                  <a:pt x="38" y="214"/>
                </a:lnTo>
                <a:lnTo>
                  <a:pt x="39" y="203"/>
                </a:lnTo>
                <a:lnTo>
                  <a:pt x="42" y="197"/>
                </a:lnTo>
                <a:lnTo>
                  <a:pt x="38" y="194"/>
                </a:lnTo>
                <a:lnTo>
                  <a:pt x="35" y="194"/>
                </a:lnTo>
                <a:lnTo>
                  <a:pt x="33" y="190"/>
                </a:lnTo>
                <a:close/>
                <a:moveTo>
                  <a:pt x="27" y="190"/>
                </a:moveTo>
                <a:lnTo>
                  <a:pt x="27" y="195"/>
                </a:lnTo>
                <a:lnTo>
                  <a:pt x="24" y="191"/>
                </a:lnTo>
                <a:lnTo>
                  <a:pt x="27" y="190"/>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58" name="Freeform 155"/>
          <p:cNvSpPr>
            <a:spLocks noEditPoints="1"/>
          </p:cNvSpPr>
          <p:nvPr/>
        </p:nvSpPr>
        <p:spPr bwMode="auto">
          <a:xfrm>
            <a:off x="7350178" y="4306555"/>
            <a:ext cx="217487" cy="320675"/>
          </a:xfrm>
          <a:custGeom>
            <a:avLst/>
            <a:gdLst>
              <a:gd name="T0" fmla="*/ 2147483647 w 133"/>
              <a:gd name="T1" fmla="*/ 2147483647 h 195"/>
              <a:gd name="T2" fmla="*/ 2147483647 w 133"/>
              <a:gd name="T3" fmla="*/ 2147483647 h 195"/>
              <a:gd name="T4" fmla="*/ 2147483647 w 133"/>
              <a:gd name="T5" fmla="*/ 2147483647 h 195"/>
              <a:gd name="T6" fmla="*/ 2147483647 w 133"/>
              <a:gd name="T7" fmla="*/ 2147483647 h 195"/>
              <a:gd name="T8" fmla="*/ 2147483647 w 133"/>
              <a:gd name="T9" fmla="*/ 2147483647 h 195"/>
              <a:gd name="T10" fmla="*/ 2147483647 w 133"/>
              <a:gd name="T11" fmla="*/ 2147483647 h 195"/>
              <a:gd name="T12" fmla="*/ 2147483647 w 133"/>
              <a:gd name="T13" fmla="*/ 2147483647 h 195"/>
              <a:gd name="T14" fmla="*/ 2147483647 w 133"/>
              <a:gd name="T15" fmla="*/ 2147483647 h 195"/>
              <a:gd name="T16" fmla="*/ 2147483647 w 133"/>
              <a:gd name="T17" fmla="*/ 2147483647 h 195"/>
              <a:gd name="T18" fmla="*/ 2147483647 w 133"/>
              <a:gd name="T19" fmla="*/ 2147483647 h 195"/>
              <a:gd name="T20" fmla="*/ 2147483647 w 133"/>
              <a:gd name="T21" fmla="*/ 2147483647 h 195"/>
              <a:gd name="T22" fmla="*/ 2147483647 w 133"/>
              <a:gd name="T23" fmla="*/ 2147483647 h 195"/>
              <a:gd name="T24" fmla="*/ 2147483647 w 133"/>
              <a:gd name="T25" fmla="*/ 2147483647 h 195"/>
              <a:gd name="T26" fmla="*/ 2147483647 w 133"/>
              <a:gd name="T27" fmla="*/ 2147483647 h 195"/>
              <a:gd name="T28" fmla="*/ 2147483647 w 133"/>
              <a:gd name="T29" fmla="*/ 2147483647 h 195"/>
              <a:gd name="T30" fmla="*/ 2147483647 w 133"/>
              <a:gd name="T31" fmla="*/ 2147483647 h 195"/>
              <a:gd name="T32" fmla="*/ 2147483647 w 133"/>
              <a:gd name="T33" fmla="*/ 2147483647 h 195"/>
              <a:gd name="T34" fmla="*/ 2147483647 w 133"/>
              <a:gd name="T35" fmla="*/ 2147483647 h 195"/>
              <a:gd name="T36" fmla="*/ 2147483647 w 133"/>
              <a:gd name="T37" fmla="*/ 2147483647 h 195"/>
              <a:gd name="T38" fmla="*/ 2147483647 w 133"/>
              <a:gd name="T39" fmla="*/ 2147483647 h 195"/>
              <a:gd name="T40" fmla="*/ 2147483647 w 133"/>
              <a:gd name="T41" fmla="*/ 2147483647 h 195"/>
              <a:gd name="T42" fmla="*/ 2147483647 w 133"/>
              <a:gd name="T43" fmla="*/ 2147483647 h 195"/>
              <a:gd name="T44" fmla="*/ 2147483647 w 133"/>
              <a:gd name="T45" fmla="*/ 2147483647 h 195"/>
              <a:gd name="T46" fmla="*/ 2147483647 w 133"/>
              <a:gd name="T47" fmla="*/ 2147483647 h 195"/>
              <a:gd name="T48" fmla="*/ 2147483647 w 133"/>
              <a:gd name="T49" fmla="*/ 2147483647 h 195"/>
              <a:gd name="T50" fmla="*/ 2147483647 w 133"/>
              <a:gd name="T51" fmla="*/ 2147483647 h 195"/>
              <a:gd name="T52" fmla="*/ 2147483647 w 133"/>
              <a:gd name="T53" fmla="*/ 0 h 195"/>
              <a:gd name="T54" fmla="*/ 2147483647 w 133"/>
              <a:gd name="T55" fmla="*/ 2147483647 h 195"/>
              <a:gd name="T56" fmla="*/ 2147483647 w 133"/>
              <a:gd name="T57" fmla="*/ 2147483647 h 195"/>
              <a:gd name="T58" fmla="*/ 2147483647 w 133"/>
              <a:gd name="T59" fmla="*/ 2147483647 h 195"/>
              <a:gd name="T60" fmla="*/ 2147483647 w 133"/>
              <a:gd name="T61" fmla="*/ 2147483647 h 195"/>
              <a:gd name="T62" fmla="*/ 2147483647 w 133"/>
              <a:gd name="T63" fmla="*/ 2147483647 h 195"/>
              <a:gd name="T64" fmla="*/ 2147483647 w 133"/>
              <a:gd name="T65" fmla="*/ 2147483647 h 195"/>
              <a:gd name="T66" fmla="*/ 2147483647 w 133"/>
              <a:gd name="T67" fmla="*/ 2147483647 h 195"/>
              <a:gd name="T68" fmla="*/ 2147483647 w 133"/>
              <a:gd name="T69" fmla="*/ 2147483647 h 195"/>
              <a:gd name="T70" fmla="*/ 2147483647 w 133"/>
              <a:gd name="T71" fmla="*/ 2147483647 h 195"/>
              <a:gd name="T72" fmla="*/ 2147483647 w 133"/>
              <a:gd name="T73" fmla="*/ 2147483647 h 195"/>
              <a:gd name="T74" fmla="*/ 2147483647 w 133"/>
              <a:gd name="T75" fmla="*/ 2147483647 h 195"/>
              <a:gd name="T76" fmla="*/ 2147483647 w 133"/>
              <a:gd name="T77" fmla="*/ 2147483647 h 195"/>
              <a:gd name="T78" fmla="*/ 2147483647 w 133"/>
              <a:gd name="T79" fmla="*/ 2147483647 h 195"/>
              <a:gd name="T80" fmla="*/ 2147483647 w 133"/>
              <a:gd name="T81" fmla="*/ 2147483647 h 195"/>
              <a:gd name="T82" fmla="*/ 2147483647 w 133"/>
              <a:gd name="T83" fmla="*/ 2147483647 h 195"/>
              <a:gd name="T84" fmla="*/ 2147483647 w 133"/>
              <a:gd name="T85" fmla="*/ 2147483647 h 195"/>
              <a:gd name="T86" fmla="*/ 2147483647 w 133"/>
              <a:gd name="T87" fmla="*/ 2147483647 h 195"/>
              <a:gd name="T88" fmla="*/ 2147483647 w 133"/>
              <a:gd name="T89" fmla="*/ 2147483647 h 195"/>
              <a:gd name="T90" fmla="*/ 2147483647 w 133"/>
              <a:gd name="T91" fmla="*/ 2147483647 h 195"/>
              <a:gd name="T92" fmla="*/ 2147483647 w 133"/>
              <a:gd name="T93" fmla="*/ 2147483647 h 195"/>
              <a:gd name="T94" fmla="*/ 2147483647 w 133"/>
              <a:gd name="T95" fmla="*/ 2147483647 h 195"/>
              <a:gd name="T96" fmla="*/ 2147483647 w 133"/>
              <a:gd name="T97" fmla="*/ 2147483647 h 195"/>
              <a:gd name="T98" fmla="*/ 2147483647 w 133"/>
              <a:gd name="T99" fmla="*/ 2147483647 h 195"/>
              <a:gd name="T100" fmla="*/ 2147483647 w 133"/>
              <a:gd name="T101" fmla="*/ 2147483647 h 195"/>
              <a:gd name="T102" fmla="*/ 2147483647 w 133"/>
              <a:gd name="T103" fmla="*/ 2147483647 h 195"/>
              <a:gd name="T104" fmla="*/ 2147483647 w 133"/>
              <a:gd name="T105" fmla="*/ 2147483647 h 195"/>
              <a:gd name="T106" fmla="*/ 2147483647 w 133"/>
              <a:gd name="T107" fmla="*/ 2147483647 h 195"/>
              <a:gd name="T108" fmla="*/ 2147483647 w 133"/>
              <a:gd name="T109" fmla="*/ 2147483647 h 19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3" h="195">
                <a:moveTo>
                  <a:pt x="68" y="58"/>
                </a:moveTo>
                <a:lnTo>
                  <a:pt x="66" y="54"/>
                </a:lnTo>
                <a:lnTo>
                  <a:pt x="68" y="51"/>
                </a:lnTo>
                <a:lnTo>
                  <a:pt x="69" y="53"/>
                </a:lnTo>
                <a:lnTo>
                  <a:pt x="68" y="58"/>
                </a:lnTo>
                <a:close/>
                <a:moveTo>
                  <a:pt x="69" y="79"/>
                </a:moveTo>
                <a:lnTo>
                  <a:pt x="66" y="77"/>
                </a:lnTo>
                <a:lnTo>
                  <a:pt x="67" y="73"/>
                </a:lnTo>
                <a:lnTo>
                  <a:pt x="70" y="75"/>
                </a:lnTo>
                <a:lnTo>
                  <a:pt x="69" y="79"/>
                </a:lnTo>
                <a:close/>
                <a:moveTo>
                  <a:pt x="61" y="91"/>
                </a:moveTo>
                <a:lnTo>
                  <a:pt x="56" y="92"/>
                </a:lnTo>
                <a:lnTo>
                  <a:pt x="50" y="80"/>
                </a:lnTo>
                <a:lnTo>
                  <a:pt x="45" y="75"/>
                </a:lnTo>
                <a:lnTo>
                  <a:pt x="54" y="74"/>
                </a:lnTo>
                <a:lnTo>
                  <a:pt x="61" y="79"/>
                </a:lnTo>
                <a:lnTo>
                  <a:pt x="61" y="91"/>
                </a:lnTo>
                <a:close/>
                <a:moveTo>
                  <a:pt x="69" y="95"/>
                </a:moveTo>
                <a:lnTo>
                  <a:pt x="68" y="91"/>
                </a:lnTo>
                <a:lnTo>
                  <a:pt x="70" y="86"/>
                </a:lnTo>
                <a:lnTo>
                  <a:pt x="69" y="95"/>
                </a:lnTo>
                <a:close/>
                <a:moveTo>
                  <a:pt x="43" y="96"/>
                </a:moveTo>
                <a:lnTo>
                  <a:pt x="40" y="95"/>
                </a:lnTo>
                <a:lnTo>
                  <a:pt x="39" y="91"/>
                </a:lnTo>
                <a:lnTo>
                  <a:pt x="44" y="94"/>
                </a:lnTo>
                <a:lnTo>
                  <a:pt x="45" y="96"/>
                </a:lnTo>
                <a:lnTo>
                  <a:pt x="43" y="96"/>
                </a:lnTo>
                <a:close/>
                <a:moveTo>
                  <a:pt x="39" y="101"/>
                </a:moveTo>
                <a:lnTo>
                  <a:pt x="39" y="96"/>
                </a:lnTo>
                <a:lnTo>
                  <a:pt x="41" y="98"/>
                </a:lnTo>
                <a:lnTo>
                  <a:pt x="39" y="101"/>
                </a:lnTo>
                <a:close/>
                <a:moveTo>
                  <a:pt x="32" y="114"/>
                </a:moveTo>
                <a:lnTo>
                  <a:pt x="30" y="110"/>
                </a:lnTo>
                <a:lnTo>
                  <a:pt x="33" y="104"/>
                </a:lnTo>
                <a:lnTo>
                  <a:pt x="33" y="112"/>
                </a:lnTo>
                <a:lnTo>
                  <a:pt x="36" y="117"/>
                </a:lnTo>
                <a:lnTo>
                  <a:pt x="31" y="120"/>
                </a:lnTo>
                <a:lnTo>
                  <a:pt x="29" y="124"/>
                </a:lnTo>
                <a:lnTo>
                  <a:pt x="23" y="126"/>
                </a:lnTo>
                <a:lnTo>
                  <a:pt x="23" y="129"/>
                </a:lnTo>
                <a:lnTo>
                  <a:pt x="17" y="136"/>
                </a:lnTo>
                <a:lnTo>
                  <a:pt x="0" y="148"/>
                </a:lnTo>
                <a:lnTo>
                  <a:pt x="7" y="138"/>
                </a:lnTo>
                <a:lnTo>
                  <a:pt x="12" y="135"/>
                </a:lnTo>
                <a:lnTo>
                  <a:pt x="23" y="124"/>
                </a:lnTo>
                <a:lnTo>
                  <a:pt x="26" y="118"/>
                </a:lnTo>
                <a:lnTo>
                  <a:pt x="28" y="119"/>
                </a:lnTo>
                <a:lnTo>
                  <a:pt x="31" y="116"/>
                </a:lnTo>
                <a:lnTo>
                  <a:pt x="29" y="111"/>
                </a:lnTo>
                <a:lnTo>
                  <a:pt x="32" y="114"/>
                </a:lnTo>
                <a:close/>
                <a:moveTo>
                  <a:pt x="38" y="118"/>
                </a:moveTo>
                <a:lnTo>
                  <a:pt x="37" y="117"/>
                </a:lnTo>
                <a:lnTo>
                  <a:pt x="40" y="116"/>
                </a:lnTo>
                <a:lnTo>
                  <a:pt x="38" y="118"/>
                </a:lnTo>
                <a:close/>
                <a:moveTo>
                  <a:pt x="91" y="137"/>
                </a:moveTo>
                <a:lnTo>
                  <a:pt x="89" y="136"/>
                </a:lnTo>
                <a:lnTo>
                  <a:pt x="92" y="134"/>
                </a:lnTo>
                <a:lnTo>
                  <a:pt x="93" y="137"/>
                </a:lnTo>
                <a:lnTo>
                  <a:pt x="91" y="137"/>
                </a:lnTo>
                <a:close/>
                <a:moveTo>
                  <a:pt x="68" y="175"/>
                </a:moveTo>
                <a:lnTo>
                  <a:pt x="66" y="172"/>
                </a:lnTo>
                <a:lnTo>
                  <a:pt x="70" y="171"/>
                </a:lnTo>
                <a:lnTo>
                  <a:pt x="72" y="173"/>
                </a:lnTo>
                <a:lnTo>
                  <a:pt x="68" y="175"/>
                </a:lnTo>
                <a:close/>
                <a:moveTo>
                  <a:pt x="58" y="183"/>
                </a:moveTo>
                <a:lnTo>
                  <a:pt x="53" y="182"/>
                </a:lnTo>
                <a:lnTo>
                  <a:pt x="56" y="180"/>
                </a:lnTo>
                <a:lnTo>
                  <a:pt x="61" y="182"/>
                </a:lnTo>
                <a:lnTo>
                  <a:pt x="58" y="183"/>
                </a:lnTo>
                <a:close/>
                <a:moveTo>
                  <a:pt x="38" y="195"/>
                </a:moveTo>
                <a:lnTo>
                  <a:pt x="43" y="191"/>
                </a:lnTo>
                <a:lnTo>
                  <a:pt x="43" y="194"/>
                </a:lnTo>
                <a:lnTo>
                  <a:pt x="38" y="195"/>
                </a:lnTo>
                <a:close/>
                <a:moveTo>
                  <a:pt x="54" y="0"/>
                </a:moveTo>
                <a:lnTo>
                  <a:pt x="68" y="4"/>
                </a:lnTo>
                <a:lnTo>
                  <a:pt x="72" y="1"/>
                </a:lnTo>
                <a:lnTo>
                  <a:pt x="73" y="4"/>
                </a:lnTo>
                <a:lnTo>
                  <a:pt x="70" y="12"/>
                </a:lnTo>
                <a:lnTo>
                  <a:pt x="72" y="18"/>
                </a:lnTo>
                <a:lnTo>
                  <a:pt x="76" y="22"/>
                </a:lnTo>
                <a:lnTo>
                  <a:pt x="75" y="25"/>
                </a:lnTo>
                <a:lnTo>
                  <a:pt x="69" y="37"/>
                </a:lnTo>
                <a:lnTo>
                  <a:pt x="70" y="34"/>
                </a:lnTo>
                <a:lnTo>
                  <a:pt x="62" y="39"/>
                </a:lnTo>
                <a:lnTo>
                  <a:pt x="64" y="42"/>
                </a:lnTo>
                <a:lnTo>
                  <a:pt x="59" y="47"/>
                </a:lnTo>
                <a:lnTo>
                  <a:pt x="64" y="57"/>
                </a:lnTo>
                <a:lnTo>
                  <a:pt x="65" y="65"/>
                </a:lnTo>
                <a:lnTo>
                  <a:pt x="72" y="68"/>
                </a:lnTo>
                <a:lnTo>
                  <a:pt x="72" y="64"/>
                </a:lnTo>
                <a:lnTo>
                  <a:pt x="73" y="65"/>
                </a:lnTo>
                <a:lnTo>
                  <a:pt x="75" y="62"/>
                </a:lnTo>
                <a:lnTo>
                  <a:pt x="80" y="62"/>
                </a:lnTo>
                <a:lnTo>
                  <a:pt x="84" y="68"/>
                </a:lnTo>
                <a:lnTo>
                  <a:pt x="84" y="72"/>
                </a:lnTo>
                <a:lnTo>
                  <a:pt x="87" y="70"/>
                </a:lnTo>
                <a:lnTo>
                  <a:pt x="86" y="67"/>
                </a:lnTo>
                <a:lnTo>
                  <a:pt x="88" y="66"/>
                </a:lnTo>
                <a:lnTo>
                  <a:pt x="96" y="70"/>
                </a:lnTo>
                <a:lnTo>
                  <a:pt x="90" y="72"/>
                </a:lnTo>
                <a:lnTo>
                  <a:pt x="95" y="78"/>
                </a:lnTo>
                <a:lnTo>
                  <a:pt x="93" y="80"/>
                </a:lnTo>
                <a:lnTo>
                  <a:pt x="100" y="81"/>
                </a:lnTo>
                <a:lnTo>
                  <a:pt x="98" y="88"/>
                </a:lnTo>
                <a:lnTo>
                  <a:pt x="95" y="84"/>
                </a:lnTo>
                <a:lnTo>
                  <a:pt x="98" y="82"/>
                </a:lnTo>
                <a:lnTo>
                  <a:pt x="93" y="84"/>
                </a:lnTo>
                <a:lnTo>
                  <a:pt x="87" y="81"/>
                </a:lnTo>
                <a:lnTo>
                  <a:pt x="85" y="76"/>
                </a:lnTo>
                <a:lnTo>
                  <a:pt x="77" y="68"/>
                </a:lnTo>
                <a:lnTo>
                  <a:pt x="77" y="79"/>
                </a:lnTo>
                <a:lnTo>
                  <a:pt x="74" y="74"/>
                </a:lnTo>
                <a:lnTo>
                  <a:pt x="65" y="68"/>
                </a:lnTo>
                <a:lnTo>
                  <a:pt x="58" y="73"/>
                </a:lnTo>
                <a:lnTo>
                  <a:pt x="53" y="68"/>
                </a:lnTo>
                <a:lnTo>
                  <a:pt x="50" y="68"/>
                </a:lnTo>
                <a:lnTo>
                  <a:pt x="50" y="70"/>
                </a:lnTo>
                <a:lnTo>
                  <a:pt x="49" y="64"/>
                </a:lnTo>
                <a:lnTo>
                  <a:pt x="54" y="60"/>
                </a:lnTo>
                <a:lnTo>
                  <a:pt x="53" y="57"/>
                </a:lnTo>
                <a:lnTo>
                  <a:pt x="48" y="55"/>
                </a:lnTo>
                <a:lnTo>
                  <a:pt x="48" y="61"/>
                </a:lnTo>
                <a:lnTo>
                  <a:pt x="46" y="60"/>
                </a:lnTo>
                <a:lnTo>
                  <a:pt x="44" y="55"/>
                </a:lnTo>
                <a:lnTo>
                  <a:pt x="42" y="55"/>
                </a:lnTo>
                <a:lnTo>
                  <a:pt x="39" y="40"/>
                </a:lnTo>
                <a:lnTo>
                  <a:pt x="36" y="38"/>
                </a:lnTo>
                <a:lnTo>
                  <a:pt x="39" y="32"/>
                </a:lnTo>
                <a:lnTo>
                  <a:pt x="42" y="37"/>
                </a:lnTo>
                <a:lnTo>
                  <a:pt x="46" y="35"/>
                </a:lnTo>
                <a:lnTo>
                  <a:pt x="45" y="28"/>
                </a:lnTo>
                <a:lnTo>
                  <a:pt x="47" y="17"/>
                </a:lnTo>
                <a:lnTo>
                  <a:pt x="45" y="15"/>
                </a:lnTo>
                <a:lnTo>
                  <a:pt x="49" y="1"/>
                </a:lnTo>
                <a:lnTo>
                  <a:pt x="54" y="0"/>
                </a:lnTo>
                <a:close/>
                <a:moveTo>
                  <a:pt x="100" y="74"/>
                </a:moveTo>
                <a:lnTo>
                  <a:pt x="98" y="72"/>
                </a:lnTo>
                <a:lnTo>
                  <a:pt x="100" y="65"/>
                </a:lnTo>
                <a:lnTo>
                  <a:pt x="103" y="70"/>
                </a:lnTo>
                <a:lnTo>
                  <a:pt x="100" y="74"/>
                </a:lnTo>
                <a:close/>
                <a:moveTo>
                  <a:pt x="85" y="97"/>
                </a:moveTo>
                <a:lnTo>
                  <a:pt x="86" y="87"/>
                </a:lnTo>
                <a:lnTo>
                  <a:pt x="96" y="93"/>
                </a:lnTo>
                <a:lnTo>
                  <a:pt x="98" y="100"/>
                </a:lnTo>
                <a:lnTo>
                  <a:pt x="91" y="93"/>
                </a:lnTo>
                <a:lnTo>
                  <a:pt x="85" y="97"/>
                </a:lnTo>
                <a:close/>
                <a:moveTo>
                  <a:pt x="111" y="104"/>
                </a:moveTo>
                <a:lnTo>
                  <a:pt x="108" y="103"/>
                </a:lnTo>
                <a:lnTo>
                  <a:pt x="111" y="99"/>
                </a:lnTo>
                <a:lnTo>
                  <a:pt x="103" y="94"/>
                </a:lnTo>
                <a:lnTo>
                  <a:pt x="100" y="88"/>
                </a:lnTo>
                <a:lnTo>
                  <a:pt x="113" y="88"/>
                </a:lnTo>
                <a:lnTo>
                  <a:pt x="118" y="93"/>
                </a:lnTo>
                <a:lnTo>
                  <a:pt x="118" y="94"/>
                </a:lnTo>
                <a:lnTo>
                  <a:pt x="118" y="102"/>
                </a:lnTo>
                <a:lnTo>
                  <a:pt x="120" y="105"/>
                </a:lnTo>
                <a:lnTo>
                  <a:pt x="119" y="107"/>
                </a:lnTo>
                <a:lnTo>
                  <a:pt x="122" y="110"/>
                </a:lnTo>
                <a:lnTo>
                  <a:pt x="115" y="108"/>
                </a:lnTo>
                <a:lnTo>
                  <a:pt x="111" y="104"/>
                </a:lnTo>
                <a:close/>
                <a:moveTo>
                  <a:pt x="77" y="92"/>
                </a:moveTo>
                <a:lnTo>
                  <a:pt x="75" y="89"/>
                </a:lnTo>
                <a:lnTo>
                  <a:pt x="78" y="89"/>
                </a:lnTo>
                <a:lnTo>
                  <a:pt x="77" y="92"/>
                </a:lnTo>
                <a:close/>
                <a:moveTo>
                  <a:pt x="69" y="107"/>
                </a:moveTo>
                <a:lnTo>
                  <a:pt x="70" y="100"/>
                </a:lnTo>
                <a:lnTo>
                  <a:pt x="66" y="99"/>
                </a:lnTo>
                <a:lnTo>
                  <a:pt x="68" y="97"/>
                </a:lnTo>
                <a:lnTo>
                  <a:pt x="77" y="103"/>
                </a:lnTo>
                <a:lnTo>
                  <a:pt x="80" y="102"/>
                </a:lnTo>
                <a:lnTo>
                  <a:pt x="81" y="104"/>
                </a:lnTo>
                <a:lnTo>
                  <a:pt x="85" y="102"/>
                </a:lnTo>
                <a:lnTo>
                  <a:pt x="84" y="108"/>
                </a:lnTo>
                <a:lnTo>
                  <a:pt x="68" y="119"/>
                </a:lnTo>
                <a:lnTo>
                  <a:pt x="69" y="107"/>
                </a:lnTo>
                <a:close/>
                <a:moveTo>
                  <a:pt x="104" y="103"/>
                </a:moveTo>
                <a:lnTo>
                  <a:pt x="102" y="100"/>
                </a:lnTo>
                <a:lnTo>
                  <a:pt x="104" y="100"/>
                </a:lnTo>
                <a:lnTo>
                  <a:pt x="106" y="103"/>
                </a:lnTo>
                <a:lnTo>
                  <a:pt x="104" y="103"/>
                </a:lnTo>
                <a:close/>
                <a:moveTo>
                  <a:pt x="111" y="104"/>
                </a:moveTo>
                <a:lnTo>
                  <a:pt x="111" y="104"/>
                </a:lnTo>
                <a:lnTo>
                  <a:pt x="111" y="105"/>
                </a:lnTo>
                <a:lnTo>
                  <a:pt x="111" y="114"/>
                </a:lnTo>
                <a:lnTo>
                  <a:pt x="115" y="120"/>
                </a:lnTo>
                <a:lnTo>
                  <a:pt x="112" y="122"/>
                </a:lnTo>
                <a:lnTo>
                  <a:pt x="111" y="119"/>
                </a:lnTo>
                <a:lnTo>
                  <a:pt x="111" y="124"/>
                </a:lnTo>
                <a:lnTo>
                  <a:pt x="108" y="122"/>
                </a:lnTo>
                <a:lnTo>
                  <a:pt x="108" y="117"/>
                </a:lnTo>
                <a:lnTo>
                  <a:pt x="106" y="111"/>
                </a:lnTo>
                <a:lnTo>
                  <a:pt x="103" y="111"/>
                </a:lnTo>
                <a:lnTo>
                  <a:pt x="102" y="102"/>
                </a:lnTo>
                <a:lnTo>
                  <a:pt x="106" y="106"/>
                </a:lnTo>
                <a:lnTo>
                  <a:pt x="111" y="104"/>
                </a:lnTo>
                <a:close/>
                <a:moveTo>
                  <a:pt x="88" y="124"/>
                </a:moveTo>
                <a:lnTo>
                  <a:pt x="98" y="106"/>
                </a:lnTo>
                <a:lnTo>
                  <a:pt x="97" y="119"/>
                </a:lnTo>
                <a:lnTo>
                  <a:pt x="92" y="123"/>
                </a:lnTo>
                <a:lnTo>
                  <a:pt x="88" y="133"/>
                </a:lnTo>
                <a:lnTo>
                  <a:pt x="88" y="124"/>
                </a:lnTo>
                <a:close/>
                <a:moveTo>
                  <a:pt x="88" y="119"/>
                </a:moveTo>
                <a:lnTo>
                  <a:pt x="84" y="130"/>
                </a:lnTo>
                <a:lnTo>
                  <a:pt x="87" y="134"/>
                </a:lnTo>
                <a:lnTo>
                  <a:pt x="83" y="138"/>
                </a:lnTo>
                <a:lnTo>
                  <a:pt x="74" y="128"/>
                </a:lnTo>
                <a:lnTo>
                  <a:pt x="75" y="125"/>
                </a:lnTo>
                <a:lnTo>
                  <a:pt x="81" y="123"/>
                </a:lnTo>
                <a:lnTo>
                  <a:pt x="82" y="112"/>
                </a:lnTo>
                <a:lnTo>
                  <a:pt x="90" y="111"/>
                </a:lnTo>
                <a:lnTo>
                  <a:pt x="88" y="119"/>
                </a:lnTo>
                <a:close/>
                <a:moveTo>
                  <a:pt x="120" y="127"/>
                </a:moveTo>
                <a:lnTo>
                  <a:pt x="118" y="123"/>
                </a:lnTo>
                <a:lnTo>
                  <a:pt x="120" y="118"/>
                </a:lnTo>
                <a:lnTo>
                  <a:pt x="120" y="127"/>
                </a:lnTo>
                <a:close/>
                <a:moveTo>
                  <a:pt x="104" y="123"/>
                </a:moveTo>
                <a:lnTo>
                  <a:pt x="106" y="128"/>
                </a:lnTo>
                <a:lnTo>
                  <a:pt x="102" y="130"/>
                </a:lnTo>
                <a:lnTo>
                  <a:pt x="96" y="130"/>
                </a:lnTo>
                <a:lnTo>
                  <a:pt x="94" y="128"/>
                </a:lnTo>
                <a:lnTo>
                  <a:pt x="99" y="122"/>
                </a:lnTo>
                <a:lnTo>
                  <a:pt x="104" y="123"/>
                </a:lnTo>
                <a:close/>
                <a:moveTo>
                  <a:pt x="126" y="128"/>
                </a:moveTo>
                <a:lnTo>
                  <a:pt x="125" y="126"/>
                </a:lnTo>
                <a:lnTo>
                  <a:pt x="126" y="124"/>
                </a:lnTo>
                <a:lnTo>
                  <a:pt x="127" y="128"/>
                </a:lnTo>
                <a:lnTo>
                  <a:pt x="126" y="128"/>
                </a:lnTo>
                <a:close/>
                <a:moveTo>
                  <a:pt x="124" y="132"/>
                </a:moveTo>
                <a:lnTo>
                  <a:pt x="130" y="140"/>
                </a:lnTo>
                <a:lnTo>
                  <a:pt x="126" y="144"/>
                </a:lnTo>
                <a:lnTo>
                  <a:pt x="131" y="146"/>
                </a:lnTo>
                <a:lnTo>
                  <a:pt x="131" y="152"/>
                </a:lnTo>
                <a:lnTo>
                  <a:pt x="130" y="155"/>
                </a:lnTo>
                <a:lnTo>
                  <a:pt x="133" y="157"/>
                </a:lnTo>
                <a:lnTo>
                  <a:pt x="133" y="163"/>
                </a:lnTo>
                <a:lnTo>
                  <a:pt x="129" y="168"/>
                </a:lnTo>
                <a:lnTo>
                  <a:pt x="130" y="170"/>
                </a:lnTo>
                <a:lnTo>
                  <a:pt x="127" y="169"/>
                </a:lnTo>
                <a:lnTo>
                  <a:pt x="128" y="178"/>
                </a:lnTo>
                <a:lnTo>
                  <a:pt x="123" y="162"/>
                </a:lnTo>
                <a:lnTo>
                  <a:pt x="121" y="163"/>
                </a:lnTo>
                <a:lnTo>
                  <a:pt x="117" y="171"/>
                </a:lnTo>
                <a:lnTo>
                  <a:pt x="121" y="181"/>
                </a:lnTo>
                <a:lnTo>
                  <a:pt x="117" y="187"/>
                </a:lnTo>
                <a:lnTo>
                  <a:pt x="114" y="185"/>
                </a:lnTo>
                <a:lnTo>
                  <a:pt x="115" y="180"/>
                </a:lnTo>
                <a:lnTo>
                  <a:pt x="110" y="183"/>
                </a:lnTo>
                <a:lnTo>
                  <a:pt x="99" y="178"/>
                </a:lnTo>
                <a:lnTo>
                  <a:pt x="96" y="170"/>
                </a:lnTo>
                <a:lnTo>
                  <a:pt x="100" y="162"/>
                </a:lnTo>
                <a:lnTo>
                  <a:pt x="92" y="156"/>
                </a:lnTo>
                <a:lnTo>
                  <a:pt x="89" y="156"/>
                </a:lnTo>
                <a:lnTo>
                  <a:pt x="88" y="162"/>
                </a:lnTo>
                <a:lnTo>
                  <a:pt x="84" y="160"/>
                </a:lnTo>
                <a:lnTo>
                  <a:pt x="84" y="157"/>
                </a:lnTo>
                <a:lnTo>
                  <a:pt x="83" y="161"/>
                </a:lnTo>
                <a:lnTo>
                  <a:pt x="80" y="161"/>
                </a:lnTo>
                <a:lnTo>
                  <a:pt x="80" y="157"/>
                </a:lnTo>
                <a:lnTo>
                  <a:pt x="77" y="156"/>
                </a:lnTo>
                <a:lnTo>
                  <a:pt x="70" y="168"/>
                </a:lnTo>
                <a:lnTo>
                  <a:pt x="68" y="167"/>
                </a:lnTo>
                <a:lnTo>
                  <a:pt x="72" y="153"/>
                </a:lnTo>
                <a:lnTo>
                  <a:pt x="81" y="151"/>
                </a:lnTo>
                <a:lnTo>
                  <a:pt x="83" y="146"/>
                </a:lnTo>
                <a:lnTo>
                  <a:pt x="87" y="145"/>
                </a:lnTo>
                <a:lnTo>
                  <a:pt x="88" y="142"/>
                </a:lnTo>
                <a:lnTo>
                  <a:pt x="94" y="147"/>
                </a:lnTo>
                <a:lnTo>
                  <a:pt x="95" y="151"/>
                </a:lnTo>
                <a:lnTo>
                  <a:pt x="92" y="153"/>
                </a:lnTo>
                <a:lnTo>
                  <a:pt x="100" y="150"/>
                </a:lnTo>
                <a:lnTo>
                  <a:pt x="103" y="144"/>
                </a:lnTo>
                <a:lnTo>
                  <a:pt x="107" y="146"/>
                </a:lnTo>
                <a:lnTo>
                  <a:pt x="108" y="139"/>
                </a:lnTo>
                <a:lnTo>
                  <a:pt x="112" y="141"/>
                </a:lnTo>
                <a:lnTo>
                  <a:pt x="118" y="138"/>
                </a:lnTo>
                <a:lnTo>
                  <a:pt x="117" y="128"/>
                </a:lnTo>
                <a:lnTo>
                  <a:pt x="124" y="132"/>
                </a:lnTo>
                <a:close/>
              </a:path>
            </a:pathLst>
          </a:custGeom>
          <a:solidFill>
            <a:srgbClr val="DDDDDD"/>
          </a:solidFill>
          <a:ln w="4826">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59" name="Freeform 156"/>
          <p:cNvSpPr>
            <a:spLocks/>
          </p:cNvSpPr>
          <p:nvPr/>
        </p:nvSpPr>
        <p:spPr bwMode="auto">
          <a:xfrm>
            <a:off x="6477052" y="4514517"/>
            <a:ext cx="49212" cy="92075"/>
          </a:xfrm>
          <a:custGeom>
            <a:avLst/>
            <a:gdLst>
              <a:gd name="T0" fmla="*/ 2147483647 w 30"/>
              <a:gd name="T1" fmla="*/ 2147483647 h 56"/>
              <a:gd name="T2" fmla="*/ 2147483647 w 30"/>
              <a:gd name="T3" fmla="*/ 2147483647 h 56"/>
              <a:gd name="T4" fmla="*/ 2147483647 w 30"/>
              <a:gd name="T5" fmla="*/ 2147483647 h 56"/>
              <a:gd name="T6" fmla="*/ 2147483647 w 30"/>
              <a:gd name="T7" fmla="*/ 2147483647 h 56"/>
              <a:gd name="T8" fmla="*/ 2147483647 w 30"/>
              <a:gd name="T9" fmla="*/ 2147483647 h 56"/>
              <a:gd name="T10" fmla="*/ 2147483647 w 30"/>
              <a:gd name="T11" fmla="*/ 2147483647 h 56"/>
              <a:gd name="T12" fmla="*/ 2147483647 w 30"/>
              <a:gd name="T13" fmla="*/ 2147483647 h 56"/>
              <a:gd name="T14" fmla="*/ 2147483647 w 30"/>
              <a:gd name="T15" fmla="*/ 2147483647 h 56"/>
              <a:gd name="T16" fmla="*/ 2147483647 w 30"/>
              <a:gd name="T17" fmla="*/ 2147483647 h 56"/>
              <a:gd name="T18" fmla="*/ 2147483647 w 30"/>
              <a:gd name="T19" fmla="*/ 2147483647 h 56"/>
              <a:gd name="T20" fmla="*/ 2147483647 w 30"/>
              <a:gd name="T21" fmla="*/ 2147483647 h 56"/>
              <a:gd name="T22" fmla="*/ 2147483647 w 30"/>
              <a:gd name="T23" fmla="*/ 2147483647 h 56"/>
              <a:gd name="T24" fmla="*/ 0 w 30"/>
              <a:gd name="T25" fmla="*/ 2147483647 h 56"/>
              <a:gd name="T26" fmla="*/ 2147483647 w 30"/>
              <a:gd name="T27" fmla="*/ 2147483647 h 56"/>
              <a:gd name="T28" fmla="*/ 2147483647 w 30"/>
              <a:gd name="T29" fmla="*/ 2147483647 h 56"/>
              <a:gd name="T30" fmla="*/ 2147483647 w 30"/>
              <a:gd name="T31" fmla="*/ 2147483647 h 56"/>
              <a:gd name="T32" fmla="*/ 2147483647 w 30"/>
              <a:gd name="T33" fmla="*/ 2147483647 h 56"/>
              <a:gd name="T34" fmla="*/ 2147483647 w 30"/>
              <a:gd name="T35" fmla="*/ 2147483647 h 56"/>
              <a:gd name="T36" fmla="*/ 2147483647 w 30"/>
              <a:gd name="T37" fmla="*/ 2147483647 h 56"/>
              <a:gd name="T38" fmla="*/ 2147483647 w 30"/>
              <a:gd name="T39" fmla="*/ 2147483647 h 56"/>
              <a:gd name="T40" fmla="*/ 2147483647 w 30"/>
              <a:gd name="T41" fmla="*/ 2147483647 h 56"/>
              <a:gd name="T42" fmla="*/ 2147483647 w 30"/>
              <a:gd name="T43" fmla="*/ 2147483647 h 56"/>
              <a:gd name="T44" fmla="*/ 2147483647 w 30"/>
              <a:gd name="T45" fmla="*/ 2147483647 h 56"/>
              <a:gd name="T46" fmla="*/ 2147483647 w 30"/>
              <a:gd name="T47" fmla="*/ 2147483647 h 56"/>
              <a:gd name="T48" fmla="*/ 2147483647 w 30"/>
              <a:gd name="T49" fmla="*/ 0 h 56"/>
              <a:gd name="T50" fmla="*/ 2147483647 w 30"/>
              <a:gd name="T51" fmla="*/ 2147483647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0" h="56">
                <a:moveTo>
                  <a:pt x="13" y="6"/>
                </a:moveTo>
                <a:lnTo>
                  <a:pt x="17" y="12"/>
                </a:lnTo>
                <a:lnTo>
                  <a:pt x="21" y="17"/>
                </a:lnTo>
                <a:lnTo>
                  <a:pt x="20" y="19"/>
                </a:lnTo>
                <a:lnTo>
                  <a:pt x="23" y="19"/>
                </a:lnTo>
                <a:lnTo>
                  <a:pt x="23" y="24"/>
                </a:lnTo>
                <a:lnTo>
                  <a:pt x="30" y="34"/>
                </a:lnTo>
                <a:lnTo>
                  <a:pt x="30" y="40"/>
                </a:lnTo>
                <a:lnTo>
                  <a:pt x="27" y="48"/>
                </a:lnTo>
                <a:lnTo>
                  <a:pt x="12" y="56"/>
                </a:lnTo>
                <a:lnTo>
                  <a:pt x="7" y="54"/>
                </a:lnTo>
                <a:lnTo>
                  <a:pt x="4" y="51"/>
                </a:lnTo>
                <a:lnTo>
                  <a:pt x="0" y="23"/>
                </a:lnTo>
                <a:lnTo>
                  <a:pt x="1" y="26"/>
                </a:lnTo>
                <a:lnTo>
                  <a:pt x="3" y="13"/>
                </a:lnTo>
                <a:lnTo>
                  <a:pt x="7" y="5"/>
                </a:lnTo>
                <a:lnTo>
                  <a:pt x="4" y="3"/>
                </a:lnTo>
                <a:lnTo>
                  <a:pt x="11" y="5"/>
                </a:lnTo>
                <a:lnTo>
                  <a:pt x="12" y="6"/>
                </a:lnTo>
                <a:lnTo>
                  <a:pt x="11" y="5"/>
                </a:lnTo>
                <a:lnTo>
                  <a:pt x="4" y="3"/>
                </a:lnTo>
                <a:lnTo>
                  <a:pt x="3" y="1"/>
                </a:lnTo>
                <a:lnTo>
                  <a:pt x="10" y="3"/>
                </a:lnTo>
                <a:lnTo>
                  <a:pt x="5" y="1"/>
                </a:lnTo>
                <a:lnTo>
                  <a:pt x="7" y="0"/>
                </a:lnTo>
                <a:lnTo>
                  <a:pt x="13" y="6"/>
                </a:lnTo>
                <a:close/>
              </a:path>
            </a:pathLst>
          </a:custGeom>
          <a:solidFill>
            <a:srgbClr val="DDDDDD"/>
          </a:solidFill>
          <a:ln w="4826">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60" name="Freeform 157"/>
          <p:cNvSpPr>
            <a:spLocks noEditPoints="1"/>
          </p:cNvSpPr>
          <p:nvPr/>
        </p:nvSpPr>
        <p:spPr bwMode="auto">
          <a:xfrm>
            <a:off x="5630915" y="3690604"/>
            <a:ext cx="74613" cy="74612"/>
          </a:xfrm>
          <a:custGeom>
            <a:avLst/>
            <a:gdLst>
              <a:gd name="T0" fmla="*/ 0 w 45"/>
              <a:gd name="T1" fmla="*/ 2147483647 h 45"/>
              <a:gd name="T2" fmla="*/ 2147483647 w 45"/>
              <a:gd name="T3" fmla="*/ 0 h 45"/>
              <a:gd name="T4" fmla="*/ 2147483647 w 45"/>
              <a:gd name="T5" fmla="*/ 2147483647 h 45"/>
              <a:gd name="T6" fmla="*/ 2147483647 w 45"/>
              <a:gd name="T7" fmla="*/ 2147483647 h 45"/>
              <a:gd name="T8" fmla="*/ 2147483647 w 45"/>
              <a:gd name="T9" fmla="*/ 2147483647 h 45"/>
              <a:gd name="T10" fmla="*/ 2147483647 w 45"/>
              <a:gd name="T11" fmla="*/ 2147483647 h 45"/>
              <a:gd name="T12" fmla="*/ 2147483647 w 45"/>
              <a:gd name="T13" fmla="*/ 2147483647 h 45"/>
              <a:gd name="T14" fmla="*/ 2147483647 w 45"/>
              <a:gd name="T15" fmla="*/ 2147483647 h 45"/>
              <a:gd name="T16" fmla="*/ 2147483647 w 45"/>
              <a:gd name="T17" fmla="*/ 2147483647 h 45"/>
              <a:gd name="T18" fmla="*/ 2147483647 w 45"/>
              <a:gd name="T19" fmla="*/ 2147483647 h 45"/>
              <a:gd name="T20" fmla="*/ 2147483647 w 45"/>
              <a:gd name="T21" fmla="*/ 2147483647 h 45"/>
              <a:gd name="T22" fmla="*/ 2147483647 w 45"/>
              <a:gd name="T23" fmla="*/ 2147483647 h 45"/>
              <a:gd name="T24" fmla="*/ 2147483647 w 45"/>
              <a:gd name="T25" fmla="*/ 2147483647 h 45"/>
              <a:gd name="T26" fmla="*/ 2147483647 w 45"/>
              <a:gd name="T27" fmla="*/ 2147483647 h 45"/>
              <a:gd name="T28" fmla="*/ 2147483647 w 45"/>
              <a:gd name="T29" fmla="*/ 2147483647 h 45"/>
              <a:gd name="T30" fmla="*/ 2147483647 w 45"/>
              <a:gd name="T31" fmla="*/ 2147483647 h 45"/>
              <a:gd name="T32" fmla="*/ 2147483647 w 45"/>
              <a:gd name="T33" fmla="*/ 2147483647 h 45"/>
              <a:gd name="T34" fmla="*/ 2147483647 w 45"/>
              <a:gd name="T35" fmla="*/ 2147483647 h 45"/>
              <a:gd name="T36" fmla="*/ 2147483647 w 45"/>
              <a:gd name="T37" fmla="*/ 2147483647 h 45"/>
              <a:gd name="T38" fmla="*/ 2147483647 w 45"/>
              <a:gd name="T39" fmla="*/ 2147483647 h 45"/>
              <a:gd name="T40" fmla="*/ 2147483647 w 45"/>
              <a:gd name="T41" fmla="*/ 2147483647 h 45"/>
              <a:gd name="T42" fmla="*/ 2147483647 w 45"/>
              <a:gd name="T43" fmla="*/ 2147483647 h 45"/>
              <a:gd name="T44" fmla="*/ 2147483647 w 45"/>
              <a:gd name="T45" fmla="*/ 2147483647 h 45"/>
              <a:gd name="T46" fmla="*/ 2147483647 w 45"/>
              <a:gd name="T47" fmla="*/ 2147483647 h 45"/>
              <a:gd name="T48" fmla="*/ 0 w 45"/>
              <a:gd name="T49" fmla="*/ 2147483647 h 45"/>
              <a:gd name="T50" fmla="*/ 2147483647 w 45"/>
              <a:gd name="T51" fmla="*/ 2147483647 h 45"/>
              <a:gd name="T52" fmla="*/ 2147483647 w 45"/>
              <a:gd name="T53" fmla="*/ 2147483647 h 45"/>
              <a:gd name="T54" fmla="*/ 2147483647 w 45"/>
              <a:gd name="T55" fmla="*/ 2147483647 h 45"/>
              <a:gd name="T56" fmla="*/ 2147483647 w 45"/>
              <a:gd name="T57" fmla="*/ 2147483647 h 45"/>
              <a:gd name="T58" fmla="*/ 2147483647 w 45"/>
              <a:gd name="T59" fmla="*/ 2147483647 h 45"/>
              <a:gd name="T60" fmla="*/ 2147483647 w 45"/>
              <a:gd name="T61" fmla="*/ 2147483647 h 45"/>
              <a:gd name="T62" fmla="*/ 2147483647 w 45"/>
              <a:gd name="T63" fmla="*/ 2147483647 h 45"/>
              <a:gd name="T64" fmla="*/ 2147483647 w 45"/>
              <a:gd name="T65" fmla="*/ 2147483647 h 45"/>
              <a:gd name="T66" fmla="*/ 2147483647 w 45"/>
              <a:gd name="T67" fmla="*/ 2147483647 h 45"/>
              <a:gd name="T68" fmla="*/ 2147483647 w 45"/>
              <a:gd name="T69" fmla="*/ 2147483647 h 45"/>
              <a:gd name="T70" fmla="*/ 2147483647 w 45"/>
              <a:gd name="T71" fmla="*/ 2147483647 h 45"/>
              <a:gd name="T72" fmla="*/ 2147483647 w 45"/>
              <a:gd name="T73" fmla="*/ 2147483647 h 4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5" h="45">
                <a:moveTo>
                  <a:pt x="0" y="4"/>
                </a:moveTo>
                <a:lnTo>
                  <a:pt x="22" y="0"/>
                </a:lnTo>
                <a:lnTo>
                  <a:pt x="25" y="3"/>
                </a:lnTo>
                <a:lnTo>
                  <a:pt x="23" y="4"/>
                </a:lnTo>
                <a:lnTo>
                  <a:pt x="31" y="8"/>
                </a:lnTo>
                <a:lnTo>
                  <a:pt x="28" y="12"/>
                </a:lnTo>
                <a:lnTo>
                  <a:pt x="30" y="16"/>
                </a:lnTo>
                <a:lnTo>
                  <a:pt x="36" y="20"/>
                </a:lnTo>
                <a:lnTo>
                  <a:pt x="35" y="24"/>
                </a:lnTo>
                <a:lnTo>
                  <a:pt x="30" y="25"/>
                </a:lnTo>
                <a:lnTo>
                  <a:pt x="44" y="33"/>
                </a:lnTo>
                <a:lnTo>
                  <a:pt x="41" y="35"/>
                </a:lnTo>
                <a:lnTo>
                  <a:pt x="45" y="38"/>
                </a:lnTo>
                <a:lnTo>
                  <a:pt x="42" y="39"/>
                </a:lnTo>
                <a:lnTo>
                  <a:pt x="44" y="45"/>
                </a:lnTo>
                <a:lnTo>
                  <a:pt x="38" y="45"/>
                </a:lnTo>
                <a:lnTo>
                  <a:pt x="34" y="33"/>
                </a:lnTo>
                <a:lnTo>
                  <a:pt x="29" y="34"/>
                </a:lnTo>
                <a:lnTo>
                  <a:pt x="23" y="29"/>
                </a:lnTo>
                <a:lnTo>
                  <a:pt x="19" y="30"/>
                </a:lnTo>
                <a:lnTo>
                  <a:pt x="13" y="24"/>
                </a:lnTo>
                <a:lnTo>
                  <a:pt x="3" y="22"/>
                </a:lnTo>
                <a:lnTo>
                  <a:pt x="2" y="16"/>
                </a:lnTo>
                <a:lnTo>
                  <a:pt x="4" y="11"/>
                </a:lnTo>
                <a:lnTo>
                  <a:pt x="0" y="4"/>
                </a:lnTo>
                <a:close/>
                <a:moveTo>
                  <a:pt x="22" y="4"/>
                </a:moveTo>
                <a:lnTo>
                  <a:pt x="22" y="5"/>
                </a:lnTo>
                <a:lnTo>
                  <a:pt x="23" y="4"/>
                </a:lnTo>
                <a:lnTo>
                  <a:pt x="22" y="4"/>
                </a:lnTo>
                <a:close/>
                <a:moveTo>
                  <a:pt x="25" y="6"/>
                </a:moveTo>
                <a:lnTo>
                  <a:pt x="25" y="6"/>
                </a:lnTo>
                <a:close/>
                <a:moveTo>
                  <a:pt x="30" y="12"/>
                </a:moveTo>
                <a:lnTo>
                  <a:pt x="29" y="13"/>
                </a:lnTo>
                <a:lnTo>
                  <a:pt x="29" y="12"/>
                </a:lnTo>
                <a:lnTo>
                  <a:pt x="30" y="12"/>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61" name="Freeform 158"/>
          <p:cNvSpPr>
            <a:spLocks noEditPoints="1"/>
          </p:cNvSpPr>
          <p:nvPr/>
        </p:nvSpPr>
        <p:spPr bwMode="auto">
          <a:xfrm>
            <a:off x="5662665" y="3646155"/>
            <a:ext cx="161925" cy="136525"/>
          </a:xfrm>
          <a:custGeom>
            <a:avLst/>
            <a:gdLst>
              <a:gd name="T0" fmla="*/ 2147483647 w 98"/>
              <a:gd name="T1" fmla="*/ 2147483647 h 83"/>
              <a:gd name="T2" fmla="*/ 2147483647 w 98"/>
              <a:gd name="T3" fmla="*/ 2147483647 h 83"/>
              <a:gd name="T4" fmla="*/ 2147483647 w 98"/>
              <a:gd name="T5" fmla="*/ 2147483647 h 83"/>
              <a:gd name="T6" fmla="*/ 2147483647 w 98"/>
              <a:gd name="T7" fmla="*/ 2147483647 h 83"/>
              <a:gd name="T8" fmla="*/ 2147483647 w 98"/>
              <a:gd name="T9" fmla="*/ 2147483647 h 83"/>
              <a:gd name="T10" fmla="*/ 2147483647 w 98"/>
              <a:gd name="T11" fmla="*/ 2147483647 h 83"/>
              <a:gd name="T12" fmla="*/ 2147483647 w 98"/>
              <a:gd name="T13" fmla="*/ 2147483647 h 83"/>
              <a:gd name="T14" fmla="*/ 2147483647 w 98"/>
              <a:gd name="T15" fmla="*/ 2147483647 h 83"/>
              <a:gd name="T16" fmla="*/ 2147483647 w 98"/>
              <a:gd name="T17" fmla="*/ 2147483647 h 83"/>
              <a:gd name="T18" fmla="*/ 2147483647 w 98"/>
              <a:gd name="T19" fmla="*/ 2147483647 h 83"/>
              <a:gd name="T20" fmla="*/ 2147483647 w 98"/>
              <a:gd name="T21" fmla="*/ 2147483647 h 83"/>
              <a:gd name="T22" fmla="*/ 2147483647 w 98"/>
              <a:gd name="T23" fmla="*/ 2147483647 h 83"/>
              <a:gd name="T24" fmla="*/ 2147483647 w 98"/>
              <a:gd name="T25" fmla="*/ 2147483647 h 83"/>
              <a:gd name="T26" fmla="*/ 2147483647 w 98"/>
              <a:gd name="T27" fmla="*/ 2147483647 h 83"/>
              <a:gd name="T28" fmla="*/ 2147483647 w 98"/>
              <a:gd name="T29" fmla="*/ 2147483647 h 83"/>
              <a:gd name="T30" fmla="*/ 2147483647 w 98"/>
              <a:gd name="T31" fmla="*/ 2147483647 h 83"/>
              <a:gd name="T32" fmla="*/ 2147483647 w 98"/>
              <a:gd name="T33" fmla="*/ 2147483647 h 83"/>
              <a:gd name="T34" fmla="*/ 2147483647 w 98"/>
              <a:gd name="T35" fmla="*/ 2147483647 h 83"/>
              <a:gd name="T36" fmla="*/ 2147483647 w 98"/>
              <a:gd name="T37" fmla="*/ 2147483647 h 83"/>
              <a:gd name="T38" fmla="*/ 2147483647 w 98"/>
              <a:gd name="T39" fmla="*/ 2147483647 h 83"/>
              <a:gd name="T40" fmla="*/ 2147483647 w 98"/>
              <a:gd name="T41" fmla="*/ 2147483647 h 83"/>
              <a:gd name="T42" fmla="*/ 2147483647 w 98"/>
              <a:gd name="T43" fmla="*/ 2147483647 h 83"/>
              <a:gd name="T44" fmla="*/ 2147483647 w 98"/>
              <a:gd name="T45" fmla="*/ 0 h 83"/>
              <a:gd name="T46" fmla="*/ 2147483647 w 98"/>
              <a:gd name="T47" fmla="*/ 2147483647 h 83"/>
              <a:gd name="T48" fmla="*/ 2147483647 w 98"/>
              <a:gd name="T49" fmla="*/ 2147483647 h 83"/>
              <a:gd name="T50" fmla="*/ 2147483647 w 98"/>
              <a:gd name="T51" fmla="*/ 2147483647 h 83"/>
              <a:gd name="T52" fmla="*/ 2147483647 w 98"/>
              <a:gd name="T53" fmla="*/ 2147483647 h 83"/>
              <a:gd name="T54" fmla="*/ 2147483647 w 98"/>
              <a:gd name="T55" fmla="*/ 2147483647 h 83"/>
              <a:gd name="T56" fmla="*/ 2147483647 w 98"/>
              <a:gd name="T57" fmla="*/ 2147483647 h 83"/>
              <a:gd name="T58" fmla="*/ 2147483647 w 98"/>
              <a:gd name="T59" fmla="*/ 2147483647 h 83"/>
              <a:gd name="T60" fmla="*/ 2147483647 w 98"/>
              <a:gd name="T61" fmla="*/ 2147483647 h 83"/>
              <a:gd name="T62" fmla="*/ 2147483647 w 98"/>
              <a:gd name="T63" fmla="*/ 2147483647 h 83"/>
              <a:gd name="T64" fmla="*/ 2147483647 w 98"/>
              <a:gd name="T65" fmla="*/ 2147483647 h 83"/>
              <a:gd name="T66" fmla="*/ 2147483647 w 98"/>
              <a:gd name="T67" fmla="*/ 2147483647 h 83"/>
              <a:gd name="T68" fmla="*/ 2147483647 w 98"/>
              <a:gd name="T69" fmla="*/ 2147483647 h 83"/>
              <a:gd name="T70" fmla="*/ 2147483647 w 98"/>
              <a:gd name="T71" fmla="*/ 2147483647 h 83"/>
              <a:gd name="T72" fmla="*/ 2147483647 w 98"/>
              <a:gd name="T73" fmla="*/ 2147483647 h 83"/>
              <a:gd name="T74" fmla="*/ 2147483647 w 98"/>
              <a:gd name="T75" fmla="*/ 2147483647 h 83"/>
              <a:gd name="T76" fmla="*/ 2147483647 w 98"/>
              <a:gd name="T77" fmla="*/ 2147483647 h 83"/>
              <a:gd name="T78" fmla="*/ 2147483647 w 98"/>
              <a:gd name="T79" fmla="*/ 2147483647 h 83"/>
              <a:gd name="T80" fmla="*/ 2147483647 w 98"/>
              <a:gd name="T81" fmla="*/ 2147483647 h 83"/>
              <a:gd name="T82" fmla="*/ 2147483647 w 98"/>
              <a:gd name="T83" fmla="*/ 2147483647 h 83"/>
              <a:gd name="T84" fmla="*/ 2147483647 w 98"/>
              <a:gd name="T85" fmla="*/ 2147483647 h 83"/>
              <a:gd name="T86" fmla="*/ 2147483647 w 98"/>
              <a:gd name="T87" fmla="*/ 2147483647 h 83"/>
              <a:gd name="T88" fmla="*/ 2147483647 w 98"/>
              <a:gd name="T89" fmla="*/ 2147483647 h 83"/>
              <a:gd name="T90" fmla="*/ 2147483647 w 98"/>
              <a:gd name="T91" fmla="*/ 2147483647 h 83"/>
              <a:gd name="T92" fmla="*/ 2147483647 w 98"/>
              <a:gd name="T93" fmla="*/ 2147483647 h 83"/>
              <a:gd name="T94" fmla="*/ 2147483647 w 98"/>
              <a:gd name="T95" fmla="*/ 2147483647 h 83"/>
              <a:gd name="T96" fmla="*/ 2147483647 w 98"/>
              <a:gd name="T97" fmla="*/ 2147483647 h 83"/>
              <a:gd name="T98" fmla="*/ 0 w 98"/>
              <a:gd name="T99" fmla="*/ 2147483647 h 83"/>
              <a:gd name="T100" fmla="*/ 0 w 98"/>
              <a:gd name="T101" fmla="*/ 2147483647 h 83"/>
              <a:gd name="T102" fmla="*/ 2147483647 w 98"/>
              <a:gd name="T103" fmla="*/ 2147483647 h 83"/>
              <a:gd name="T104" fmla="*/ 2147483647 w 98"/>
              <a:gd name="T105" fmla="*/ 2147483647 h 83"/>
              <a:gd name="T106" fmla="*/ 2147483647 w 98"/>
              <a:gd name="T107" fmla="*/ 2147483647 h 83"/>
              <a:gd name="T108" fmla="*/ 2147483647 w 98"/>
              <a:gd name="T109" fmla="*/ 2147483647 h 83"/>
              <a:gd name="T110" fmla="*/ 2147483647 w 98"/>
              <a:gd name="T111" fmla="*/ 2147483647 h 83"/>
              <a:gd name="T112" fmla="*/ 0 w 98"/>
              <a:gd name="T113" fmla="*/ 2147483647 h 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8" h="83">
                <a:moveTo>
                  <a:pt x="25" y="72"/>
                </a:moveTo>
                <a:lnTo>
                  <a:pt x="23" y="66"/>
                </a:lnTo>
                <a:lnTo>
                  <a:pt x="26" y="65"/>
                </a:lnTo>
                <a:lnTo>
                  <a:pt x="22" y="62"/>
                </a:lnTo>
                <a:lnTo>
                  <a:pt x="25" y="60"/>
                </a:lnTo>
                <a:lnTo>
                  <a:pt x="11" y="52"/>
                </a:lnTo>
                <a:lnTo>
                  <a:pt x="16" y="51"/>
                </a:lnTo>
                <a:lnTo>
                  <a:pt x="17" y="47"/>
                </a:lnTo>
                <a:lnTo>
                  <a:pt x="11" y="43"/>
                </a:lnTo>
                <a:lnTo>
                  <a:pt x="9" y="39"/>
                </a:lnTo>
                <a:lnTo>
                  <a:pt x="12" y="35"/>
                </a:lnTo>
                <a:lnTo>
                  <a:pt x="4" y="31"/>
                </a:lnTo>
                <a:lnTo>
                  <a:pt x="6" y="30"/>
                </a:lnTo>
                <a:lnTo>
                  <a:pt x="3" y="27"/>
                </a:lnTo>
                <a:lnTo>
                  <a:pt x="8" y="24"/>
                </a:lnTo>
                <a:lnTo>
                  <a:pt x="25" y="32"/>
                </a:lnTo>
                <a:lnTo>
                  <a:pt x="27" y="27"/>
                </a:lnTo>
                <a:lnTo>
                  <a:pt x="20" y="20"/>
                </a:lnTo>
                <a:lnTo>
                  <a:pt x="23" y="16"/>
                </a:lnTo>
                <a:lnTo>
                  <a:pt x="28" y="16"/>
                </a:lnTo>
                <a:lnTo>
                  <a:pt x="37" y="28"/>
                </a:lnTo>
                <a:lnTo>
                  <a:pt x="44" y="29"/>
                </a:lnTo>
                <a:lnTo>
                  <a:pt x="70" y="0"/>
                </a:lnTo>
                <a:lnTo>
                  <a:pt x="91" y="29"/>
                </a:lnTo>
                <a:lnTo>
                  <a:pt x="95" y="34"/>
                </a:lnTo>
                <a:lnTo>
                  <a:pt x="98" y="46"/>
                </a:lnTo>
                <a:lnTo>
                  <a:pt x="97" y="62"/>
                </a:lnTo>
                <a:lnTo>
                  <a:pt x="92" y="71"/>
                </a:lnTo>
                <a:lnTo>
                  <a:pt x="92" y="75"/>
                </a:lnTo>
                <a:lnTo>
                  <a:pt x="70" y="83"/>
                </a:lnTo>
                <a:lnTo>
                  <a:pt x="54" y="80"/>
                </a:lnTo>
                <a:lnTo>
                  <a:pt x="46" y="73"/>
                </a:lnTo>
                <a:lnTo>
                  <a:pt x="50" y="69"/>
                </a:lnTo>
                <a:lnTo>
                  <a:pt x="47" y="65"/>
                </a:lnTo>
                <a:lnTo>
                  <a:pt x="51" y="63"/>
                </a:lnTo>
                <a:lnTo>
                  <a:pt x="45" y="57"/>
                </a:lnTo>
                <a:lnTo>
                  <a:pt x="25" y="72"/>
                </a:lnTo>
                <a:close/>
                <a:moveTo>
                  <a:pt x="11" y="39"/>
                </a:moveTo>
                <a:lnTo>
                  <a:pt x="10" y="39"/>
                </a:lnTo>
                <a:lnTo>
                  <a:pt x="10" y="40"/>
                </a:lnTo>
                <a:lnTo>
                  <a:pt x="11" y="39"/>
                </a:lnTo>
                <a:close/>
                <a:moveTo>
                  <a:pt x="3" y="31"/>
                </a:moveTo>
                <a:lnTo>
                  <a:pt x="4" y="31"/>
                </a:lnTo>
                <a:lnTo>
                  <a:pt x="3" y="32"/>
                </a:lnTo>
                <a:lnTo>
                  <a:pt x="3" y="31"/>
                </a:lnTo>
                <a:close/>
                <a:moveTo>
                  <a:pt x="6" y="33"/>
                </a:moveTo>
                <a:lnTo>
                  <a:pt x="6" y="33"/>
                </a:lnTo>
                <a:close/>
                <a:moveTo>
                  <a:pt x="0" y="58"/>
                </a:moveTo>
                <a:lnTo>
                  <a:pt x="0" y="57"/>
                </a:lnTo>
                <a:lnTo>
                  <a:pt x="4" y="56"/>
                </a:lnTo>
                <a:lnTo>
                  <a:pt x="10" y="61"/>
                </a:lnTo>
                <a:lnTo>
                  <a:pt x="15" y="60"/>
                </a:lnTo>
                <a:lnTo>
                  <a:pt x="19" y="72"/>
                </a:lnTo>
                <a:lnTo>
                  <a:pt x="9" y="69"/>
                </a:lnTo>
                <a:lnTo>
                  <a:pt x="0" y="58"/>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62" name="Freeform 159"/>
          <p:cNvSpPr>
            <a:spLocks/>
          </p:cNvSpPr>
          <p:nvPr/>
        </p:nvSpPr>
        <p:spPr bwMode="auto">
          <a:xfrm>
            <a:off x="5802364" y="4114467"/>
            <a:ext cx="20638" cy="41275"/>
          </a:xfrm>
          <a:custGeom>
            <a:avLst/>
            <a:gdLst>
              <a:gd name="T0" fmla="*/ 2147483647 w 12"/>
              <a:gd name="T1" fmla="*/ 2147483647 h 25"/>
              <a:gd name="T2" fmla="*/ 2147483647 w 12"/>
              <a:gd name="T3" fmla="*/ 2147483647 h 25"/>
              <a:gd name="T4" fmla="*/ 2147483647 w 12"/>
              <a:gd name="T5" fmla="*/ 2147483647 h 25"/>
              <a:gd name="T6" fmla="*/ 0 w 12"/>
              <a:gd name="T7" fmla="*/ 2147483647 h 25"/>
              <a:gd name="T8" fmla="*/ 2147483647 w 12"/>
              <a:gd name="T9" fmla="*/ 2147483647 h 25"/>
              <a:gd name="T10" fmla="*/ 2147483647 w 12"/>
              <a:gd name="T11" fmla="*/ 2147483647 h 25"/>
              <a:gd name="T12" fmla="*/ 2147483647 w 12"/>
              <a:gd name="T13" fmla="*/ 0 h 25"/>
              <a:gd name="T14" fmla="*/ 2147483647 w 12"/>
              <a:gd name="T15" fmla="*/ 2147483647 h 25"/>
              <a:gd name="T16" fmla="*/ 2147483647 w 12"/>
              <a:gd name="T17" fmla="*/ 2147483647 h 25"/>
              <a:gd name="T18" fmla="*/ 2147483647 w 12"/>
              <a:gd name="T19" fmla="*/ 2147483647 h 25"/>
              <a:gd name="T20" fmla="*/ 2147483647 w 12"/>
              <a:gd name="T21" fmla="*/ 2147483647 h 25"/>
              <a:gd name="T22" fmla="*/ 2147483647 w 12"/>
              <a:gd name="T23" fmla="*/ 2147483647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25">
                <a:moveTo>
                  <a:pt x="6" y="24"/>
                </a:moveTo>
                <a:lnTo>
                  <a:pt x="2" y="25"/>
                </a:lnTo>
                <a:lnTo>
                  <a:pt x="1" y="22"/>
                </a:lnTo>
                <a:lnTo>
                  <a:pt x="0" y="11"/>
                </a:lnTo>
                <a:lnTo>
                  <a:pt x="2" y="9"/>
                </a:lnTo>
                <a:lnTo>
                  <a:pt x="4" y="2"/>
                </a:lnTo>
                <a:lnTo>
                  <a:pt x="6" y="0"/>
                </a:lnTo>
                <a:lnTo>
                  <a:pt x="11" y="4"/>
                </a:lnTo>
                <a:lnTo>
                  <a:pt x="10" y="10"/>
                </a:lnTo>
                <a:lnTo>
                  <a:pt x="12" y="15"/>
                </a:lnTo>
                <a:lnTo>
                  <a:pt x="9" y="23"/>
                </a:lnTo>
                <a:lnTo>
                  <a:pt x="6" y="24"/>
                </a:lnTo>
                <a:close/>
              </a:path>
            </a:pathLst>
          </a:custGeom>
          <a:solidFill>
            <a:srgbClr val="2B5885"/>
          </a:solidFill>
          <a:ln w="4826">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63" name="Freeform 160"/>
          <p:cNvSpPr>
            <a:spLocks noEditPoints="1"/>
          </p:cNvSpPr>
          <p:nvPr/>
        </p:nvSpPr>
        <p:spPr bwMode="auto">
          <a:xfrm>
            <a:off x="7510514" y="4936791"/>
            <a:ext cx="76200" cy="26988"/>
          </a:xfrm>
          <a:custGeom>
            <a:avLst/>
            <a:gdLst>
              <a:gd name="T0" fmla="*/ 2147483647 w 46"/>
              <a:gd name="T1" fmla="*/ 2147483647 h 17"/>
              <a:gd name="T2" fmla="*/ 2147483647 w 46"/>
              <a:gd name="T3" fmla="*/ 2147483647 h 17"/>
              <a:gd name="T4" fmla="*/ 2147483647 w 46"/>
              <a:gd name="T5" fmla="*/ 0 h 17"/>
              <a:gd name="T6" fmla="*/ 2147483647 w 46"/>
              <a:gd name="T7" fmla="*/ 2147483647 h 17"/>
              <a:gd name="T8" fmla="*/ 2147483647 w 46"/>
              <a:gd name="T9" fmla="*/ 2147483647 h 17"/>
              <a:gd name="T10" fmla="*/ 2147483647 w 46"/>
              <a:gd name="T11" fmla="*/ 2147483647 h 17"/>
              <a:gd name="T12" fmla="*/ 2147483647 w 46"/>
              <a:gd name="T13" fmla="*/ 2147483647 h 17"/>
              <a:gd name="T14" fmla="*/ 2147483647 w 46"/>
              <a:gd name="T15" fmla="*/ 2147483647 h 17"/>
              <a:gd name="T16" fmla="*/ 2147483647 w 46"/>
              <a:gd name="T17" fmla="*/ 2147483647 h 17"/>
              <a:gd name="T18" fmla="*/ 0 w 46"/>
              <a:gd name="T19" fmla="*/ 2147483647 h 17"/>
              <a:gd name="T20" fmla="*/ 2147483647 w 46"/>
              <a:gd name="T21" fmla="*/ 2147483647 h 17"/>
              <a:gd name="T22" fmla="*/ 2147483647 w 46"/>
              <a:gd name="T23" fmla="*/ 2147483647 h 17"/>
              <a:gd name="T24" fmla="*/ 0 w 46"/>
              <a:gd name="T25" fmla="*/ 214748364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17">
                <a:moveTo>
                  <a:pt x="12" y="9"/>
                </a:moveTo>
                <a:lnTo>
                  <a:pt x="16" y="4"/>
                </a:lnTo>
                <a:lnTo>
                  <a:pt x="42" y="0"/>
                </a:lnTo>
                <a:lnTo>
                  <a:pt x="46" y="1"/>
                </a:lnTo>
                <a:lnTo>
                  <a:pt x="34" y="9"/>
                </a:lnTo>
                <a:lnTo>
                  <a:pt x="15" y="16"/>
                </a:lnTo>
                <a:lnTo>
                  <a:pt x="13" y="14"/>
                </a:lnTo>
                <a:lnTo>
                  <a:pt x="15" y="11"/>
                </a:lnTo>
                <a:lnTo>
                  <a:pt x="12" y="9"/>
                </a:lnTo>
                <a:close/>
                <a:moveTo>
                  <a:pt x="0" y="15"/>
                </a:moveTo>
                <a:lnTo>
                  <a:pt x="5" y="13"/>
                </a:lnTo>
                <a:lnTo>
                  <a:pt x="4" y="17"/>
                </a:lnTo>
                <a:lnTo>
                  <a:pt x="0" y="15"/>
                </a:lnTo>
                <a:close/>
              </a:path>
            </a:pathLst>
          </a:custGeom>
          <a:solidFill>
            <a:srgbClr val="DDDDDD"/>
          </a:solidFill>
          <a:ln w="4826">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64" name="Freeform 161"/>
          <p:cNvSpPr>
            <a:spLocks noEditPoints="1"/>
          </p:cNvSpPr>
          <p:nvPr/>
        </p:nvSpPr>
        <p:spPr bwMode="auto">
          <a:xfrm>
            <a:off x="2638477" y="4192254"/>
            <a:ext cx="254000" cy="82550"/>
          </a:xfrm>
          <a:custGeom>
            <a:avLst/>
            <a:gdLst>
              <a:gd name="T0" fmla="*/ 2147483647 w 154"/>
              <a:gd name="T1" fmla="*/ 2147483647 h 50"/>
              <a:gd name="T2" fmla="*/ 2147483647 w 154"/>
              <a:gd name="T3" fmla="*/ 2147483647 h 50"/>
              <a:gd name="T4" fmla="*/ 2147483647 w 154"/>
              <a:gd name="T5" fmla="*/ 2147483647 h 50"/>
              <a:gd name="T6" fmla="*/ 2147483647 w 154"/>
              <a:gd name="T7" fmla="*/ 2147483647 h 50"/>
              <a:gd name="T8" fmla="*/ 2147483647 w 154"/>
              <a:gd name="T9" fmla="*/ 2147483647 h 50"/>
              <a:gd name="T10" fmla="*/ 2147483647 w 154"/>
              <a:gd name="T11" fmla="*/ 2147483647 h 50"/>
              <a:gd name="T12" fmla="*/ 2147483647 w 154"/>
              <a:gd name="T13" fmla="*/ 2147483647 h 50"/>
              <a:gd name="T14" fmla="*/ 2147483647 w 154"/>
              <a:gd name="T15" fmla="*/ 2147483647 h 50"/>
              <a:gd name="T16" fmla="*/ 2147483647 w 154"/>
              <a:gd name="T17" fmla="*/ 2147483647 h 50"/>
              <a:gd name="T18" fmla="*/ 2147483647 w 154"/>
              <a:gd name="T19" fmla="*/ 2147483647 h 50"/>
              <a:gd name="T20" fmla="*/ 2147483647 w 154"/>
              <a:gd name="T21" fmla="*/ 2147483647 h 50"/>
              <a:gd name="T22" fmla="*/ 2147483647 w 154"/>
              <a:gd name="T23" fmla="*/ 2147483647 h 50"/>
              <a:gd name="T24" fmla="*/ 2147483647 w 154"/>
              <a:gd name="T25" fmla="*/ 2147483647 h 50"/>
              <a:gd name="T26" fmla="*/ 2147483647 w 154"/>
              <a:gd name="T27" fmla="*/ 2147483647 h 50"/>
              <a:gd name="T28" fmla="*/ 2147483647 w 154"/>
              <a:gd name="T29" fmla="*/ 2147483647 h 50"/>
              <a:gd name="T30" fmla="*/ 2147483647 w 154"/>
              <a:gd name="T31" fmla="*/ 2147483647 h 50"/>
              <a:gd name="T32" fmla="*/ 2147483647 w 154"/>
              <a:gd name="T33" fmla="*/ 2147483647 h 50"/>
              <a:gd name="T34" fmla="*/ 2147483647 w 154"/>
              <a:gd name="T35" fmla="*/ 2147483647 h 50"/>
              <a:gd name="T36" fmla="*/ 2147483647 w 154"/>
              <a:gd name="T37" fmla="*/ 2147483647 h 50"/>
              <a:gd name="T38" fmla="*/ 2147483647 w 154"/>
              <a:gd name="T39" fmla="*/ 2147483647 h 50"/>
              <a:gd name="T40" fmla="*/ 2147483647 w 154"/>
              <a:gd name="T41" fmla="*/ 2147483647 h 50"/>
              <a:gd name="T42" fmla="*/ 2147483647 w 154"/>
              <a:gd name="T43" fmla="*/ 2147483647 h 50"/>
              <a:gd name="T44" fmla="*/ 2147483647 w 154"/>
              <a:gd name="T45" fmla="*/ 2147483647 h 50"/>
              <a:gd name="T46" fmla="*/ 2147483647 w 154"/>
              <a:gd name="T47" fmla="*/ 2147483647 h 50"/>
              <a:gd name="T48" fmla="*/ 2147483647 w 154"/>
              <a:gd name="T49" fmla="*/ 2147483647 h 50"/>
              <a:gd name="T50" fmla="*/ 2147483647 w 154"/>
              <a:gd name="T51" fmla="*/ 2147483647 h 50"/>
              <a:gd name="T52" fmla="*/ 2147483647 w 154"/>
              <a:gd name="T53" fmla="*/ 2147483647 h 50"/>
              <a:gd name="T54" fmla="*/ 2147483647 w 154"/>
              <a:gd name="T55" fmla="*/ 2147483647 h 50"/>
              <a:gd name="T56" fmla="*/ 2147483647 w 154"/>
              <a:gd name="T57" fmla="*/ 2147483647 h 50"/>
              <a:gd name="T58" fmla="*/ 2147483647 w 154"/>
              <a:gd name="T59" fmla="*/ 2147483647 h 50"/>
              <a:gd name="T60" fmla="*/ 0 w 154"/>
              <a:gd name="T61" fmla="*/ 2147483647 h 50"/>
              <a:gd name="T62" fmla="*/ 2147483647 w 154"/>
              <a:gd name="T63" fmla="*/ 2147483647 h 50"/>
              <a:gd name="T64" fmla="*/ 2147483647 w 154"/>
              <a:gd name="T65" fmla="*/ 0 h 50"/>
              <a:gd name="T66" fmla="*/ 2147483647 w 154"/>
              <a:gd name="T67" fmla="*/ 2147483647 h 50"/>
              <a:gd name="T68" fmla="*/ 2147483647 w 154"/>
              <a:gd name="T69" fmla="*/ 2147483647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4" h="50">
                <a:moveTo>
                  <a:pt x="29" y="26"/>
                </a:moveTo>
                <a:lnTo>
                  <a:pt x="25" y="23"/>
                </a:lnTo>
                <a:lnTo>
                  <a:pt x="29" y="24"/>
                </a:lnTo>
                <a:lnTo>
                  <a:pt x="27" y="21"/>
                </a:lnTo>
                <a:lnTo>
                  <a:pt x="29" y="19"/>
                </a:lnTo>
                <a:lnTo>
                  <a:pt x="32" y="19"/>
                </a:lnTo>
                <a:lnTo>
                  <a:pt x="34" y="24"/>
                </a:lnTo>
                <a:lnTo>
                  <a:pt x="29" y="26"/>
                </a:lnTo>
                <a:close/>
                <a:moveTo>
                  <a:pt x="93" y="11"/>
                </a:moveTo>
                <a:lnTo>
                  <a:pt x="89" y="9"/>
                </a:lnTo>
                <a:lnTo>
                  <a:pt x="94" y="9"/>
                </a:lnTo>
                <a:lnTo>
                  <a:pt x="95" y="10"/>
                </a:lnTo>
                <a:lnTo>
                  <a:pt x="93" y="11"/>
                </a:lnTo>
                <a:close/>
                <a:moveTo>
                  <a:pt x="103" y="19"/>
                </a:moveTo>
                <a:lnTo>
                  <a:pt x="99" y="16"/>
                </a:lnTo>
                <a:lnTo>
                  <a:pt x="104" y="16"/>
                </a:lnTo>
                <a:lnTo>
                  <a:pt x="103" y="19"/>
                </a:lnTo>
                <a:close/>
                <a:moveTo>
                  <a:pt x="98" y="16"/>
                </a:moveTo>
                <a:lnTo>
                  <a:pt x="108" y="23"/>
                </a:lnTo>
                <a:lnTo>
                  <a:pt x="105" y="19"/>
                </a:lnTo>
                <a:lnTo>
                  <a:pt x="111" y="23"/>
                </a:lnTo>
                <a:lnTo>
                  <a:pt x="108" y="23"/>
                </a:lnTo>
                <a:lnTo>
                  <a:pt x="109" y="25"/>
                </a:lnTo>
                <a:lnTo>
                  <a:pt x="112" y="24"/>
                </a:lnTo>
                <a:lnTo>
                  <a:pt x="114" y="28"/>
                </a:lnTo>
                <a:lnTo>
                  <a:pt x="132" y="32"/>
                </a:lnTo>
                <a:lnTo>
                  <a:pt x="131" y="37"/>
                </a:lnTo>
                <a:lnTo>
                  <a:pt x="142" y="37"/>
                </a:lnTo>
                <a:lnTo>
                  <a:pt x="152" y="43"/>
                </a:lnTo>
                <a:lnTo>
                  <a:pt x="154" y="44"/>
                </a:lnTo>
                <a:lnTo>
                  <a:pt x="152" y="47"/>
                </a:lnTo>
                <a:lnTo>
                  <a:pt x="140" y="49"/>
                </a:lnTo>
                <a:lnTo>
                  <a:pt x="140" y="48"/>
                </a:lnTo>
                <a:lnTo>
                  <a:pt x="139" y="48"/>
                </a:lnTo>
                <a:lnTo>
                  <a:pt x="140" y="47"/>
                </a:lnTo>
                <a:lnTo>
                  <a:pt x="139" y="47"/>
                </a:lnTo>
                <a:lnTo>
                  <a:pt x="139" y="48"/>
                </a:lnTo>
                <a:lnTo>
                  <a:pt x="138" y="48"/>
                </a:lnTo>
                <a:lnTo>
                  <a:pt x="138" y="49"/>
                </a:lnTo>
                <a:lnTo>
                  <a:pt x="124" y="48"/>
                </a:lnTo>
                <a:lnTo>
                  <a:pt x="103" y="50"/>
                </a:lnTo>
                <a:lnTo>
                  <a:pt x="112" y="42"/>
                </a:lnTo>
                <a:lnTo>
                  <a:pt x="110" y="38"/>
                </a:lnTo>
                <a:lnTo>
                  <a:pt x="98" y="37"/>
                </a:lnTo>
                <a:lnTo>
                  <a:pt x="92" y="32"/>
                </a:lnTo>
                <a:lnTo>
                  <a:pt x="89" y="23"/>
                </a:lnTo>
                <a:lnTo>
                  <a:pt x="82" y="24"/>
                </a:lnTo>
                <a:lnTo>
                  <a:pt x="71" y="21"/>
                </a:lnTo>
                <a:lnTo>
                  <a:pt x="64" y="14"/>
                </a:lnTo>
                <a:lnTo>
                  <a:pt x="58" y="17"/>
                </a:lnTo>
                <a:lnTo>
                  <a:pt x="45" y="14"/>
                </a:lnTo>
                <a:lnTo>
                  <a:pt x="40" y="12"/>
                </a:lnTo>
                <a:lnTo>
                  <a:pt x="47" y="10"/>
                </a:lnTo>
                <a:lnTo>
                  <a:pt x="44" y="7"/>
                </a:lnTo>
                <a:lnTo>
                  <a:pt x="32" y="7"/>
                </a:lnTo>
                <a:lnTo>
                  <a:pt x="23" y="14"/>
                </a:lnTo>
                <a:lnTo>
                  <a:pt x="15" y="15"/>
                </a:lnTo>
                <a:lnTo>
                  <a:pt x="14" y="19"/>
                </a:lnTo>
                <a:lnTo>
                  <a:pt x="7" y="21"/>
                </a:lnTo>
                <a:lnTo>
                  <a:pt x="7" y="19"/>
                </a:lnTo>
                <a:lnTo>
                  <a:pt x="0" y="20"/>
                </a:lnTo>
                <a:lnTo>
                  <a:pt x="9" y="17"/>
                </a:lnTo>
                <a:lnTo>
                  <a:pt x="8" y="12"/>
                </a:lnTo>
                <a:lnTo>
                  <a:pt x="13" y="8"/>
                </a:lnTo>
                <a:lnTo>
                  <a:pt x="39" y="0"/>
                </a:lnTo>
                <a:lnTo>
                  <a:pt x="70" y="3"/>
                </a:lnTo>
                <a:lnTo>
                  <a:pt x="81" y="12"/>
                </a:lnTo>
                <a:lnTo>
                  <a:pt x="87" y="12"/>
                </a:lnTo>
                <a:lnTo>
                  <a:pt x="98" y="16"/>
                </a:lnTo>
                <a:close/>
              </a:path>
            </a:pathLst>
          </a:custGeom>
          <a:solidFill>
            <a:srgbClr val="DDDDDD"/>
          </a:solidFill>
          <a:ln w="4826">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65" name="Freeform 162"/>
          <p:cNvSpPr>
            <a:spLocks noEditPoints="1"/>
          </p:cNvSpPr>
          <p:nvPr/>
        </p:nvSpPr>
        <p:spPr bwMode="auto">
          <a:xfrm>
            <a:off x="2884539" y="4271630"/>
            <a:ext cx="65088" cy="47625"/>
          </a:xfrm>
          <a:custGeom>
            <a:avLst/>
            <a:gdLst>
              <a:gd name="T0" fmla="*/ 2147483647 w 40"/>
              <a:gd name="T1" fmla="*/ 2147483647 h 29"/>
              <a:gd name="T2" fmla="*/ 2147483647 w 40"/>
              <a:gd name="T3" fmla="*/ 2147483647 h 29"/>
              <a:gd name="T4" fmla="*/ 2147483647 w 40"/>
              <a:gd name="T5" fmla="*/ 2147483647 h 29"/>
              <a:gd name="T6" fmla="*/ 2147483647 w 40"/>
              <a:gd name="T7" fmla="*/ 2147483647 h 29"/>
              <a:gd name="T8" fmla="*/ 2147483647 w 40"/>
              <a:gd name="T9" fmla="*/ 2147483647 h 29"/>
              <a:gd name="T10" fmla="*/ 0 w 40"/>
              <a:gd name="T11" fmla="*/ 2147483647 h 29"/>
              <a:gd name="T12" fmla="*/ 2147483647 w 40"/>
              <a:gd name="T13" fmla="*/ 2147483647 h 29"/>
              <a:gd name="T14" fmla="*/ 2147483647 w 40"/>
              <a:gd name="T15" fmla="*/ 2147483647 h 29"/>
              <a:gd name="T16" fmla="*/ 2147483647 w 40"/>
              <a:gd name="T17" fmla="*/ 2147483647 h 29"/>
              <a:gd name="T18" fmla="*/ 2147483647 w 40"/>
              <a:gd name="T19" fmla="*/ 2147483647 h 29"/>
              <a:gd name="T20" fmla="*/ 2147483647 w 40"/>
              <a:gd name="T21" fmla="*/ 2147483647 h 29"/>
              <a:gd name="T22" fmla="*/ 2147483647 w 40"/>
              <a:gd name="T23" fmla="*/ 2147483647 h 29"/>
              <a:gd name="T24" fmla="*/ 2147483647 w 40"/>
              <a:gd name="T25" fmla="*/ 2147483647 h 29"/>
              <a:gd name="T26" fmla="*/ 2147483647 w 40"/>
              <a:gd name="T27" fmla="*/ 2147483647 h 29"/>
              <a:gd name="T28" fmla="*/ 2147483647 w 40"/>
              <a:gd name="T29" fmla="*/ 0 h 29"/>
              <a:gd name="T30" fmla="*/ 2147483647 w 40"/>
              <a:gd name="T31" fmla="*/ 2147483647 h 29"/>
              <a:gd name="T32" fmla="*/ 2147483647 w 40"/>
              <a:gd name="T33" fmla="*/ 2147483647 h 29"/>
              <a:gd name="T34" fmla="*/ 2147483647 w 40"/>
              <a:gd name="T35" fmla="*/ 2147483647 h 29"/>
              <a:gd name="T36" fmla="*/ 2147483647 w 40"/>
              <a:gd name="T37" fmla="*/ 2147483647 h 29"/>
              <a:gd name="T38" fmla="*/ 2147483647 w 40"/>
              <a:gd name="T39" fmla="*/ 2147483647 h 29"/>
              <a:gd name="T40" fmla="*/ 2147483647 w 40"/>
              <a:gd name="T41" fmla="*/ 2147483647 h 29"/>
              <a:gd name="T42" fmla="*/ 2147483647 w 40"/>
              <a:gd name="T43" fmla="*/ 2147483647 h 29"/>
              <a:gd name="T44" fmla="*/ 2147483647 w 40"/>
              <a:gd name="T45" fmla="*/ 2147483647 h 29"/>
              <a:gd name="T46" fmla="*/ 2147483647 w 40"/>
              <a:gd name="T47" fmla="*/ 2147483647 h 29"/>
              <a:gd name="T48" fmla="*/ 2147483647 w 40"/>
              <a:gd name="T49" fmla="*/ 2147483647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29">
                <a:moveTo>
                  <a:pt x="38" y="29"/>
                </a:moveTo>
                <a:lnTo>
                  <a:pt x="34" y="26"/>
                </a:lnTo>
                <a:lnTo>
                  <a:pt x="23" y="28"/>
                </a:lnTo>
                <a:lnTo>
                  <a:pt x="15" y="25"/>
                </a:lnTo>
                <a:lnTo>
                  <a:pt x="8" y="29"/>
                </a:lnTo>
                <a:lnTo>
                  <a:pt x="0" y="23"/>
                </a:lnTo>
                <a:lnTo>
                  <a:pt x="3" y="19"/>
                </a:lnTo>
                <a:lnTo>
                  <a:pt x="24" y="23"/>
                </a:lnTo>
                <a:lnTo>
                  <a:pt x="29" y="22"/>
                </a:lnTo>
                <a:lnTo>
                  <a:pt x="30" y="19"/>
                </a:lnTo>
                <a:lnTo>
                  <a:pt x="24" y="14"/>
                </a:lnTo>
                <a:lnTo>
                  <a:pt x="25" y="8"/>
                </a:lnTo>
                <a:lnTo>
                  <a:pt x="15" y="5"/>
                </a:lnTo>
                <a:lnTo>
                  <a:pt x="15" y="2"/>
                </a:lnTo>
                <a:lnTo>
                  <a:pt x="24" y="0"/>
                </a:lnTo>
                <a:lnTo>
                  <a:pt x="38" y="4"/>
                </a:lnTo>
                <a:lnTo>
                  <a:pt x="40" y="11"/>
                </a:lnTo>
                <a:lnTo>
                  <a:pt x="39" y="18"/>
                </a:lnTo>
                <a:lnTo>
                  <a:pt x="35" y="21"/>
                </a:lnTo>
                <a:lnTo>
                  <a:pt x="39" y="25"/>
                </a:lnTo>
                <a:lnTo>
                  <a:pt x="38" y="29"/>
                </a:lnTo>
                <a:close/>
                <a:moveTo>
                  <a:pt x="23" y="19"/>
                </a:moveTo>
                <a:lnTo>
                  <a:pt x="16" y="15"/>
                </a:lnTo>
                <a:lnTo>
                  <a:pt x="22" y="17"/>
                </a:lnTo>
                <a:lnTo>
                  <a:pt x="23" y="19"/>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66" name="Freeform 163"/>
          <p:cNvSpPr>
            <a:spLocks/>
          </p:cNvSpPr>
          <p:nvPr/>
        </p:nvSpPr>
        <p:spPr bwMode="auto">
          <a:xfrm>
            <a:off x="3051228" y="4308141"/>
            <a:ext cx="39687" cy="12700"/>
          </a:xfrm>
          <a:custGeom>
            <a:avLst/>
            <a:gdLst>
              <a:gd name="T0" fmla="*/ 2147483647 w 24"/>
              <a:gd name="T1" fmla="*/ 0 h 8"/>
              <a:gd name="T2" fmla="*/ 2147483647 w 24"/>
              <a:gd name="T3" fmla="*/ 2147483647 h 8"/>
              <a:gd name="T4" fmla="*/ 2147483647 w 24"/>
              <a:gd name="T5" fmla="*/ 2147483647 h 8"/>
              <a:gd name="T6" fmla="*/ 2147483647 w 24"/>
              <a:gd name="T7" fmla="*/ 2147483647 h 8"/>
              <a:gd name="T8" fmla="*/ 2147483647 w 24"/>
              <a:gd name="T9" fmla="*/ 2147483647 h 8"/>
              <a:gd name="T10" fmla="*/ 0 w 24"/>
              <a:gd name="T11" fmla="*/ 2147483647 h 8"/>
              <a:gd name="T12" fmla="*/ 2147483647 w 24"/>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8">
                <a:moveTo>
                  <a:pt x="2" y="0"/>
                </a:moveTo>
                <a:lnTo>
                  <a:pt x="20" y="1"/>
                </a:lnTo>
                <a:lnTo>
                  <a:pt x="24" y="4"/>
                </a:lnTo>
                <a:lnTo>
                  <a:pt x="19" y="8"/>
                </a:lnTo>
                <a:lnTo>
                  <a:pt x="1" y="8"/>
                </a:lnTo>
                <a:lnTo>
                  <a:pt x="0" y="2"/>
                </a:lnTo>
                <a:lnTo>
                  <a:pt x="2" y="0"/>
                </a:lnTo>
                <a:close/>
              </a:path>
            </a:pathLst>
          </a:custGeom>
          <a:solidFill>
            <a:srgbClr val="DDDDDD"/>
          </a:solidFill>
          <a:ln w="4826">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67" name="Freeform 164"/>
          <p:cNvSpPr>
            <a:spLocks/>
          </p:cNvSpPr>
          <p:nvPr/>
        </p:nvSpPr>
        <p:spPr bwMode="auto">
          <a:xfrm>
            <a:off x="2540052" y="4308142"/>
            <a:ext cx="25400" cy="61913"/>
          </a:xfrm>
          <a:custGeom>
            <a:avLst/>
            <a:gdLst>
              <a:gd name="T0" fmla="*/ 2147483647 w 16"/>
              <a:gd name="T1" fmla="*/ 0 h 38"/>
              <a:gd name="T2" fmla="*/ 2147483647 w 16"/>
              <a:gd name="T3" fmla="*/ 2147483647 h 38"/>
              <a:gd name="T4" fmla="*/ 2147483647 w 16"/>
              <a:gd name="T5" fmla="*/ 2147483647 h 38"/>
              <a:gd name="T6" fmla="*/ 2147483647 w 16"/>
              <a:gd name="T7" fmla="*/ 2147483647 h 38"/>
              <a:gd name="T8" fmla="*/ 2147483647 w 16"/>
              <a:gd name="T9" fmla="*/ 2147483647 h 38"/>
              <a:gd name="T10" fmla="*/ 2147483647 w 16"/>
              <a:gd name="T11" fmla="*/ 2147483647 h 38"/>
              <a:gd name="T12" fmla="*/ 0 w 16"/>
              <a:gd name="T13" fmla="*/ 2147483647 h 38"/>
              <a:gd name="T14" fmla="*/ 2147483647 w 16"/>
              <a:gd name="T15" fmla="*/ 2147483647 h 38"/>
              <a:gd name="T16" fmla="*/ 2147483647 w 16"/>
              <a:gd name="T17" fmla="*/ 2147483647 h 38"/>
              <a:gd name="T18" fmla="*/ 2147483647 w 16"/>
              <a:gd name="T19" fmla="*/ 2147483647 h 38"/>
              <a:gd name="T20" fmla="*/ 2147483647 w 16"/>
              <a:gd name="T21" fmla="*/ 0 h 38"/>
              <a:gd name="T22" fmla="*/ 2147483647 w 16"/>
              <a:gd name="T23" fmla="*/ 0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 h="38">
                <a:moveTo>
                  <a:pt x="13" y="0"/>
                </a:moveTo>
                <a:lnTo>
                  <a:pt x="16" y="4"/>
                </a:lnTo>
                <a:lnTo>
                  <a:pt x="13" y="13"/>
                </a:lnTo>
                <a:lnTo>
                  <a:pt x="14" y="23"/>
                </a:lnTo>
                <a:lnTo>
                  <a:pt x="12" y="30"/>
                </a:lnTo>
                <a:lnTo>
                  <a:pt x="5" y="38"/>
                </a:lnTo>
                <a:lnTo>
                  <a:pt x="0" y="38"/>
                </a:lnTo>
                <a:lnTo>
                  <a:pt x="1" y="10"/>
                </a:lnTo>
                <a:lnTo>
                  <a:pt x="2" y="7"/>
                </a:lnTo>
                <a:lnTo>
                  <a:pt x="5" y="9"/>
                </a:lnTo>
                <a:lnTo>
                  <a:pt x="10" y="0"/>
                </a:lnTo>
                <a:lnTo>
                  <a:pt x="13" y="0"/>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68" name="Freeform 165"/>
          <p:cNvSpPr>
            <a:spLocks/>
          </p:cNvSpPr>
          <p:nvPr/>
        </p:nvSpPr>
        <p:spPr bwMode="auto">
          <a:xfrm>
            <a:off x="2517827" y="4406567"/>
            <a:ext cx="57150" cy="28575"/>
          </a:xfrm>
          <a:custGeom>
            <a:avLst/>
            <a:gdLst>
              <a:gd name="T0" fmla="*/ 2147483647 w 34"/>
              <a:gd name="T1" fmla="*/ 2147483647 h 18"/>
              <a:gd name="T2" fmla="*/ 2147483647 w 34"/>
              <a:gd name="T3" fmla="*/ 2147483647 h 18"/>
              <a:gd name="T4" fmla="*/ 2147483647 w 34"/>
              <a:gd name="T5" fmla="*/ 2147483647 h 18"/>
              <a:gd name="T6" fmla="*/ 2147483647 w 34"/>
              <a:gd name="T7" fmla="*/ 2147483647 h 18"/>
              <a:gd name="T8" fmla="*/ 0 w 34"/>
              <a:gd name="T9" fmla="*/ 2147483647 h 18"/>
              <a:gd name="T10" fmla="*/ 2147483647 w 34"/>
              <a:gd name="T11" fmla="*/ 2147483647 h 18"/>
              <a:gd name="T12" fmla="*/ 2147483647 w 34"/>
              <a:gd name="T13" fmla="*/ 0 h 18"/>
              <a:gd name="T14" fmla="*/ 2147483647 w 34"/>
              <a:gd name="T15" fmla="*/ 0 h 18"/>
              <a:gd name="T16" fmla="*/ 2147483647 w 34"/>
              <a:gd name="T17" fmla="*/ 2147483647 h 18"/>
              <a:gd name="T18" fmla="*/ 2147483647 w 34"/>
              <a:gd name="T19" fmla="*/ 2147483647 h 18"/>
              <a:gd name="T20" fmla="*/ 2147483647 w 34"/>
              <a:gd name="T21" fmla="*/ 2147483647 h 18"/>
              <a:gd name="T22" fmla="*/ 2147483647 w 34"/>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 h="18">
                <a:moveTo>
                  <a:pt x="33" y="15"/>
                </a:moveTo>
                <a:lnTo>
                  <a:pt x="31" y="18"/>
                </a:lnTo>
                <a:lnTo>
                  <a:pt x="23" y="18"/>
                </a:lnTo>
                <a:lnTo>
                  <a:pt x="4" y="13"/>
                </a:lnTo>
                <a:lnTo>
                  <a:pt x="0" y="9"/>
                </a:lnTo>
                <a:lnTo>
                  <a:pt x="9" y="3"/>
                </a:lnTo>
                <a:lnTo>
                  <a:pt x="8" y="0"/>
                </a:lnTo>
                <a:lnTo>
                  <a:pt x="11" y="0"/>
                </a:lnTo>
                <a:lnTo>
                  <a:pt x="23" y="8"/>
                </a:lnTo>
                <a:lnTo>
                  <a:pt x="28" y="6"/>
                </a:lnTo>
                <a:lnTo>
                  <a:pt x="34" y="8"/>
                </a:lnTo>
                <a:lnTo>
                  <a:pt x="33" y="15"/>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grpSp>
        <p:nvGrpSpPr>
          <p:cNvPr id="169" name="Group 167"/>
          <p:cNvGrpSpPr>
            <a:grpSpLocks/>
          </p:cNvGrpSpPr>
          <p:nvPr/>
        </p:nvGrpSpPr>
        <p:grpSpPr bwMode="auto">
          <a:xfrm>
            <a:off x="3103614" y="4304967"/>
            <a:ext cx="6350" cy="17463"/>
            <a:chOff x="1825" y="2840"/>
            <a:chExt cx="3" cy="11"/>
          </a:xfrm>
        </p:grpSpPr>
        <p:sp>
          <p:nvSpPr>
            <p:cNvPr id="170" name="Freeform 168"/>
            <p:cNvSpPr>
              <a:spLocks/>
            </p:cNvSpPr>
            <p:nvPr/>
          </p:nvSpPr>
          <p:spPr bwMode="auto">
            <a:xfrm>
              <a:off x="1825" y="2840"/>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close/>
                </a:path>
              </a:pathLst>
            </a:custGeom>
            <a:solidFill>
              <a:srgbClr val="CCECFF"/>
            </a:solidFill>
            <a:ln w="6350"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171" name="Freeform 169"/>
            <p:cNvSpPr>
              <a:spLocks/>
            </p:cNvSpPr>
            <p:nvPr/>
          </p:nvSpPr>
          <p:spPr bwMode="auto">
            <a:xfrm>
              <a:off x="1825" y="2840"/>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solidFill>
              <a:srgbClr val="CCECFF"/>
            </a:solidFill>
            <a:ln w="6350"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72" name="Freeform 170"/>
            <p:cNvSpPr>
              <a:spLocks/>
            </p:cNvSpPr>
            <p:nvPr/>
          </p:nvSpPr>
          <p:spPr bwMode="auto">
            <a:xfrm>
              <a:off x="1825" y="2850"/>
              <a:ext cx="3" cy="1"/>
            </a:xfrm>
            <a:custGeom>
              <a:avLst/>
              <a:gdLst>
                <a:gd name="T0" fmla="*/ 0 w 3"/>
                <a:gd name="T1" fmla="*/ 0 h 1"/>
                <a:gd name="T2" fmla="*/ 3 w 3"/>
                <a:gd name="T3" fmla="*/ 0 h 1"/>
                <a:gd name="T4" fmla="*/ 0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lnTo>
                    <a:pt x="0" y="0"/>
                  </a:lnTo>
                  <a:close/>
                </a:path>
              </a:pathLst>
            </a:custGeom>
            <a:solidFill>
              <a:srgbClr val="CCECFF"/>
            </a:solidFill>
            <a:ln w="6350"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173" name="Freeform 171"/>
            <p:cNvSpPr>
              <a:spLocks/>
            </p:cNvSpPr>
            <p:nvPr/>
          </p:nvSpPr>
          <p:spPr bwMode="auto">
            <a:xfrm>
              <a:off x="1825" y="2850"/>
              <a:ext cx="3" cy="1"/>
            </a:xfrm>
            <a:custGeom>
              <a:avLst/>
              <a:gdLst>
                <a:gd name="T0" fmla="*/ 0 w 3"/>
                <a:gd name="T1" fmla="*/ 0 h 1"/>
                <a:gd name="T2" fmla="*/ 3 w 3"/>
                <a:gd name="T3" fmla="*/ 0 h 1"/>
                <a:gd name="T4" fmla="*/ 0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3" y="0"/>
                  </a:lnTo>
                  <a:lnTo>
                    <a:pt x="0" y="0"/>
                  </a:lnTo>
                </a:path>
              </a:pathLst>
            </a:custGeom>
            <a:solidFill>
              <a:srgbClr val="CCECFF"/>
            </a:solidFill>
            <a:ln w="6350"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grpSp>
      <p:grpSp>
        <p:nvGrpSpPr>
          <p:cNvPr id="174" name="Group 172"/>
          <p:cNvGrpSpPr>
            <a:grpSpLocks/>
          </p:cNvGrpSpPr>
          <p:nvPr/>
        </p:nvGrpSpPr>
        <p:grpSpPr bwMode="auto">
          <a:xfrm>
            <a:off x="3114727" y="4317666"/>
            <a:ext cx="57150" cy="153988"/>
            <a:chOff x="2059" y="2858"/>
            <a:chExt cx="35" cy="94"/>
          </a:xfrm>
        </p:grpSpPr>
        <p:sp>
          <p:nvSpPr>
            <p:cNvPr id="175" name="Freeform 173"/>
            <p:cNvSpPr>
              <a:spLocks/>
            </p:cNvSpPr>
            <p:nvPr/>
          </p:nvSpPr>
          <p:spPr bwMode="auto">
            <a:xfrm>
              <a:off x="2077" y="2937"/>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close/>
                </a:path>
              </a:pathLst>
            </a:custGeom>
            <a:solidFill>
              <a:schemeClr val="bg2"/>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176" name="Freeform 174"/>
            <p:cNvSpPr>
              <a:spLocks/>
            </p:cNvSpPr>
            <p:nvPr/>
          </p:nvSpPr>
          <p:spPr bwMode="auto">
            <a:xfrm>
              <a:off x="2077" y="2937"/>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solidFill>
              <a:schemeClr val="bg2"/>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77" name="Freeform 175"/>
            <p:cNvSpPr>
              <a:spLocks/>
            </p:cNvSpPr>
            <p:nvPr/>
          </p:nvSpPr>
          <p:spPr bwMode="auto">
            <a:xfrm>
              <a:off x="2084" y="2919"/>
              <a:ext cx="3" cy="4"/>
            </a:xfrm>
            <a:custGeom>
              <a:avLst/>
              <a:gdLst>
                <a:gd name="T0" fmla="*/ 3 w 3"/>
                <a:gd name="T1" fmla="*/ 0 h 3"/>
                <a:gd name="T2" fmla="*/ 0 w 3"/>
                <a:gd name="T3" fmla="*/ 655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0" y="3"/>
                  </a:lnTo>
                  <a:lnTo>
                    <a:pt x="3" y="0"/>
                  </a:lnTo>
                  <a:close/>
                </a:path>
              </a:pathLst>
            </a:custGeom>
            <a:solidFill>
              <a:schemeClr val="bg2"/>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178" name="Freeform 176"/>
            <p:cNvSpPr>
              <a:spLocks/>
            </p:cNvSpPr>
            <p:nvPr/>
          </p:nvSpPr>
          <p:spPr bwMode="auto">
            <a:xfrm>
              <a:off x="2084" y="2919"/>
              <a:ext cx="3" cy="4"/>
            </a:xfrm>
            <a:custGeom>
              <a:avLst/>
              <a:gdLst>
                <a:gd name="T0" fmla="*/ 3 w 3"/>
                <a:gd name="T1" fmla="*/ 0 h 3"/>
                <a:gd name="T2" fmla="*/ 0 w 3"/>
                <a:gd name="T3" fmla="*/ 655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0" y="3"/>
                  </a:lnTo>
                  <a:lnTo>
                    <a:pt x="3" y="0"/>
                  </a:lnTo>
                </a:path>
              </a:pathLst>
            </a:custGeom>
            <a:solidFill>
              <a:schemeClr val="bg2"/>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79" name="Freeform 177"/>
            <p:cNvSpPr>
              <a:spLocks/>
            </p:cNvSpPr>
            <p:nvPr/>
          </p:nvSpPr>
          <p:spPr bwMode="auto">
            <a:xfrm>
              <a:off x="2087" y="2909"/>
              <a:ext cx="1" cy="7"/>
            </a:xfrm>
            <a:custGeom>
              <a:avLst/>
              <a:gdLst>
                <a:gd name="T0" fmla="*/ 0 w 1"/>
                <a:gd name="T1" fmla="*/ 0 h 6"/>
                <a:gd name="T2" fmla="*/ 0 w 1"/>
                <a:gd name="T3" fmla="*/ 75 h 6"/>
                <a:gd name="T4" fmla="*/ 0 w 1"/>
                <a:gd name="T5" fmla="*/ 120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3"/>
                  </a:lnTo>
                  <a:lnTo>
                    <a:pt x="0" y="6"/>
                  </a:lnTo>
                  <a:lnTo>
                    <a:pt x="0" y="0"/>
                  </a:lnTo>
                  <a:close/>
                </a:path>
              </a:pathLst>
            </a:custGeom>
            <a:solidFill>
              <a:schemeClr val="bg2"/>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180" name="Freeform 178"/>
            <p:cNvSpPr>
              <a:spLocks/>
            </p:cNvSpPr>
            <p:nvPr/>
          </p:nvSpPr>
          <p:spPr bwMode="auto">
            <a:xfrm>
              <a:off x="2087" y="2909"/>
              <a:ext cx="1" cy="7"/>
            </a:xfrm>
            <a:custGeom>
              <a:avLst/>
              <a:gdLst>
                <a:gd name="T0" fmla="*/ 0 w 1"/>
                <a:gd name="T1" fmla="*/ 0 h 6"/>
                <a:gd name="T2" fmla="*/ 0 w 1"/>
                <a:gd name="T3" fmla="*/ 75 h 6"/>
                <a:gd name="T4" fmla="*/ 0 w 1"/>
                <a:gd name="T5" fmla="*/ 120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3"/>
                  </a:lnTo>
                  <a:lnTo>
                    <a:pt x="0" y="6"/>
                  </a:lnTo>
                  <a:lnTo>
                    <a:pt x="0" y="0"/>
                  </a:lnTo>
                </a:path>
              </a:pathLst>
            </a:custGeom>
            <a:solidFill>
              <a:schemeClr val="bg2"/>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81" name="Rectangle 179"/>
            <p:cNvSpPr>
              <a:spLocks noChangeArrowheads="1"/>
            </p:cNvSpPr>
            <p:nvPr/>
          </p:nvSpPr>
          <p:spPr bwMode="auto">
            <a:xfrm>
              <a:off x="2084" y="2899"/>
              <a:ext cx="3" cy="3"/>
            </a:xfrm>
            <a:prstGeom prst="rect">
              <a:avLst/>
            </a:prstGeom>
            <a:solidFill>
              <a:schemeClr val="bg2"/>
            </a:solidFill>
            <a:ln w="4445">
              <a:solidFill>
                <a:schemeClr val="bg1">
                  <a:lumMod val="50000"/>
                </a:schemeClr>
              </a:solidFill>
              <a:miter lim="800000"/>
              <a:headEnd/>
              <a:tailEnd/>
            </a:ln>
          </p:spPr>
          <p:txBody>
            <a:bodyPr/>
            <a:lstStyle>
              <a:lvl1pPr algn="l" eaLnBrk="0" hangingPunct="0">
                <a:spcBef>
                  <a:spcPct val="20000"/>
                </a:spcBef>
                <a:buClr>
                  <a:srgbClr val="A2BEE4"/>
                </a:buClr>
                <a:buFont typeface="Arial" charset="0"/>
                <a:buChar char="»"/>
                <a:defRPr>
                  <a:solidFill>
                    <a:schemeClr val="tx1"/>
                  </a:solidFill>
                  <a:latin typeface="Arial" charset="0"/>
                  <a:cs typeface="Arial" charset="0"/>
                </a:defRPr>
              </a:lvl1pPr>
              <a:lvl2pPr marL="742950" indent="-285750" algn="l" eaLnBrk="0" hangingPunct="0">
                <a:spcBef>
                  <a:spcPct val="20000"/>
                </a:spcBef>
                <a:buClr>
                  <a:srgbClr val="B40020"/>
                </a:buClr>
                <a:buChar char="•"/>
                <a:defRPr sz="1600">
                  <a:solidFill>
                    <a:schemeClr val="tx1"/>
                  </a:solidFill>
                  <a:latin typeface="Arial" charset="0"/>
                  <a:cs typeface="Arial" charset="0"/>
                </a:defRPr>
              </a:lvl2pPr>
              <a:lvl3pPr marL="1143000" indent="-228600" algn="l" eaLnBrk="0" hangingPunct="0">
                <a:spcBef>
                  <a:spcPct val="20000"/>
                </a:spcBef>
                <a:buClr>
                  <a:srgbClr val="B40020"/>
                </a:buClr>
                <a:buFont typeface="Arial" charset="0"/>
                <a:buChar char="»"/>
                <a:defRPr sz="1600">
                  <a:solidFill>
                    <a:schemeClr val="tx1"/>
                  </a:solidFill>
                  <a:latin typeface="Arial" charset="0"/>
                  <a:cs typeface="Arial" charset="0"/>
                </a:defRPr>
              </a:lvl3pPr>
              <a:lvl4pPr marL="1600200" indent="-228600" algn="l" eaLnBrk="0" hangingPunct="0">
                <a:spcBef>
                  <a:spcPct val="20000"/>
                </a:spcBef>
                <a:buClr>
                  <a:srgbClr val="A2BEE4"/>
                </a:buClr>
                <a:buFont typeface="Arial" charset="0"/>
                <a:buChar char="»"/>
                <a:defRPr sz="1600">
                  <a:solidFill>
                    <a:schemeClr val="tx1"/>
                  </a:solidFill>
                  <a:latin typeface="Arial" charset="0"/>
                  <a:cs typeface="Arial" charset="0"/>
                </a:defRPr>
              </a:lvl4pPr>
              <a:lvl5pPr marL="2057400" indent="-228600" algn="l" eaLnBrk="0" hangingPunct="0">
                <a:spcBef>
                  <a:spcPct val="20000"/>
                </a:spcBef>
                <a:buClr>
                  <a:srgbClr val="A2BEE4"/>
                </a:buClr>
                <a:buFont typeface="Arial" charse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6pPr>
              <a:lvl7pPr marL="29718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7pPr>
              <a:lvl8pPr marL="34290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8pPr>
              <a:lvl9pPr marL="38862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9pPr>
            </a:lstStyle>
            <a:p>
              <a:pPr algn="ctr" eaLnBrk="1" fontAlgn="base" hangingPunct="1">
                <a:spcBef>
                  <a:spcPct val="0"/>
                </a:spcBef>
                <a:spcAft>
                  <a:spcPct val="0"/>
                </a:spcAft>
                <a:buClrTx/>
                <a:buFontTx/>
                <a:buNone/>
              </a:pPr>
              <a:endParaRPr lang="en-US" altLang="en-US">
                <a:solidFill>
                  <a:srgbClr val="000000"/>
                </a:solidFill>
              </a:endParaRPr>
            </a:p>
          </p:txBody>
        </p:sp>
        <p:sp>
          <p:nvSpPr>
            <p:cNvPr id="182" name="Freeform 180"/>
            <p:cNvSpPr>
              <a:spLocks/>
            </p:cNvSpPr>
            <p:nvPr/>
          </p:nvSpPr>
          <p:spPr bwMode="auto">
            <a:xfrm>
              <a:off x="2080" y="2885"/>
              <a:ext cx="4" cy="7"/>
            </a:xfrm>
            <a:custGeom>
              <a:avLst/>
              <a:gdLst>
                <a:gd name="T0" fmla="*/ 0 w 3"/>
                <a:gd name="T1" fmla="*/ 0 h 6"/>
                <a:gd name="T2" fmla="*/ 0 w 3"/>
                <a:gd name="T3" fmla="*/ 75 h 6"/>
                <a:gd name="T4" fmla="*/ 655 w 3"/>
                <a:gd name="T5" fmla="*/ 120 h 6"/>
                <a:gd name="T6" fmla="*/ 655 w 3"/>
                <a:gd name="T7" fmla="*/ 75 h 6"/>
                <a:gd name="T8" fmla="*/ 0 w 3"/>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6">
                  <a:moveTo>
                    <a:pt x="0" y="0"/>
                  </a:moveTo>
                  <a:lnTo>
                    <a:pt x="0" y="3"/>
                  </a:lnTo>
                  <a:lnTo>
                    <a:pt x="3" y="6"/>
                  </a:lnTo>
                  <a:lnTo>
                    <a:pt x="3" y="3"/>
                  </a:lnTo>
                  <a:lnTo>
                    <a:pt x="0" y="0"/>
                  </a:lnTo>
                  <a:close/>
                </a:path>
              </a:pathLst>
            </a:custGeom>
            <a:solidFill>
              <a:schemeClr val="bg2"/>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183" name="Freeform 181"/>
            <p:cNvSpPr>
              <a:spLocks/>
            </p:cNvSpPr>
            <p:nvPr/>
          </p:nvSpPr>
          <p:spPr bwMode="auto">
            <a:xfrm>
              <a:off x="2080" y="2885"/>
              <a:ext cx="4" cy="7"/>
            </a:xfrm>
            <a:custGeom>
              <a:avLst/>
              <a:gdLst>
                <a:gd name="T0" fmla="*/ 0 w 3"/>
                <a:gd name="T1" fmla="*/ 0 h 6"/>
                <a:gd name="T2" fmla="*/ 0 w 3"/>
                <a:gd name="T3" fmla="*/ 75 h 6"/>
                <a:gd name="T4" fmla="*/ 655 w 3"/>
                <a:gd name="T5" fmla="*/ 120 h 6"/>
                <a:gd name="T6" fmla="*/ 655 w 3"/>
                <a:gd name="T7" fmla="*/ 75 h 6"/>
                <a:gd name="T8" fmla="*/ 0 w 3"/>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6">
                  <a:moveTo>
                    <a:pt x="0" y="0"/>
                  </a:moveTo>
                  <a:lnTo>
                    <a:pt x="0" y="3"/>
                  </a:lnTo>
                  <a:lnTo>
                    <a:pt x="3" y="6"/>
                  </a:lnTo>
                  <a:lnTo>
                    <a:pt x="3" y="3"/>
                  </a:lnTo>
                  <a:lnTo>
                    <a:pt x="0" y="0"/>
                  </a:lnTo>
                </a:path>
              </a:pathLst>
            </a:custGeom>
            <a:solidFill>
              <a:schemeClr val="bg2"/>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84" name="Freeform 182"/>
            <p:cNvSpPr>
              <a:spLocks/>
            </p:cNvSpPr>
            <p:nvPr/>
          </p:nvSpPr>
          <p:spPr bwMode="auto">
            <a:xfrm>
              <a:off x="2073" y="2871"/>
              <a:ext cx="14" cy="14"/>
            </a:xfrm>
            <a:custGeom>
              <a:avLst/>
              <a:gdLst>
                <a:gd name="T0" fmla="*/ 264 w 9"/>
                <a:gd name="T1" fmla="*/ 0 h 9"/>
                <a:gd name="T2" fmla="*/ 145 w 9"/>
                <a:gd name="T3" fmla="*/ 145 h 9"/>
                <a:gd name="T4" fmla="*/ 0 w 9"/>
                <a:gd name="T5" fmla="*/ 145 h 9"/>
                <a:gd name="T6" fmla="*/ 0 w 9"/>
                <a:gd name="T7" fmla="*/ 395 h 9"/>
                <a:gd name="T8" fmla="*/ 145 w 9"/>
                <a:gd name="T9" fmla="*/ 395 h 9"/>
                <a:gd name="T10" fmla="*/ 145 w 9"/>
                <a:gd name="T11" fmla="*/ 264 h 9"/>
                <a:gd name="T12" fmla="*/ 395 w 9"/>
                <a:gd name="T13" fmla="*/ 145 h 9"/>
                <a:gd name="T14" fmla="*/ 264 w 9"/>
                <a:gd name="T15" fmla="*/ 0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9">
                  <a:moveTo>
                    <a:pt x="6" y="0"/>
                  </a:moveTo>
                  <a:lnTo>
                    <a:pt x="3" y="3"/>
                  </a:lnTo>
                  <a:lnTo>
                    <a:pt x="0" y="3"/>
                  </a:lnTo>
                  <a:lnTo>
                    <a:pt x="0" y="9"/>
                  </a:lnTo>
                  <a:lnTo>
                    <a:pt x="3" y="9"/>
                  </a:lnTo>
                  <a:lnTo>
                    <a:pt x="3" y="6"/>
                  </a:lnTo>
                  <a:lnTo>
                    <a:pt x="9" y="3"/>
                  </a:lnTo>
                  <a:lnTo>
                    <a:pt x="6" y="0"/>
                  </a:lnTo>
                  <a:close/>
                </a:path>
              </a:pathLst>
            </a:custGeom>
            <a:solidFill>
              <a:schemeClr val="bg2"/>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185" name="Freeform 183"/>
            <p:cNvSpPr>
              <a:spLocks/>
            </p:cNvSpPr>
            <p:nvPr/>
          </p:nvSpPr>
          <p:spPr bwMode="auto">
            <a:xfrm>
              <a:off x="2073" y="2871"/>
              <a:ext cx="14" cy="14"/>
            </a:xfrm>
            <a:custGeom>
              <a:avLst/>
              <a:gdLst>
                <a:gd name="T0" fmla="*/ 264 w 9"/>
                <a:gd name="T1" fmla="*/ 0 h 9"/>
                <a:gd name="T2" fmla="*/ 145 w 9"/>
                <a:gd name="T3" fmla="*/ 145 h 9"/>
                <a:gd name="T4" fmla="*/ 0 w 9"/>
                <a:gd name="T5" fmla="*/ 145 h 9"/>
                <a:gd name="T6" fmla="*/ 0 w 9"/>
                <a:gd name="T7" fmla="*/ 395 h 9"/>
                <a:gd name="T8" fmla="*/ 145 w 9"/>
                <a:gd name="T9" fmla="*/ 395 h 9"/>
                <a:gd name="T10" fmla="*/ 145 w 9"/>
                <a:gd name="T11" fmla="*/ 264 h 9"/>
                <a:gd name="T12" fmla="*/ 395 w 9"/>
                <a:gd name="T13" fmla="*/ 145 h 9"/>
                <a:gd name="T14" fmla="*/ 264 w 9"/>
                <a:gd name="T15" fmla="*/ 0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9">
                  <a:moveTo>
                    <a:pt x="6" y="0"/>
                  </a:moveTo>
                  <a:lnTo>
                    <a:pt x="3" y="3"/>
                  </a:lnTo>
                  <a:lnTo>
                    <a:pt x="0" y="3"/>
                  </a:lnTo>
                  <a:lnTo>
                    <a:pt x="0" y="9"/>
                  </a:lnTo>
                  <a:lnTo>
                    <a:pt x="3" y="9"/>
                  </a:lnTo>
                  <a:lnTo>
                    <a:pt x="3" y="6"/>
                  </a:lnTo>
                  <a:lnTo>
                    <a:pt x="9" y="3"/>
                  </a:lnTo>
                  <a:lnTo>
                    <a:pt x="6" y="0"/>
                  </a:lnTo>
                </a:path>
              </a:pathLst>
            </a:custGeom>
            <a:solidFill>
              <a:schemeClr val="bg2"/>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86" name="Freeform 184"/>
            <p:cNvSpPr>
              <a:spLocks/>
            </p:cNvSpPr>
            <p:nvPr/>
          </p:nvSpPr>
          <p:spPr bwMode="auto">
            <a:xfrm>
              <a:off x="2073" y="2864"/>
              <a:ext cx="7" cy="2"/>
            </a:xfrm>
            <a:custGeom>
              <a:avLst/>
              <a:gdLst>
                <a:gd name="T0" fmla="*/ 0 w 3"/>
                <a:gd name="T1" fmla="*/ 0 h 2"/>
                <a:gd name="T2" fmla="*/ 655 w 3"/>
                <a:gd name="T3" fmla="*/ 0 h 2"/>
                <a:gd name="T4" fmla="*/ 0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0" y="0"/>
                  </a:moveTo>
                  <a:lnTo>
                    <a:pt x="3" y="0"/>
                  </a:lnTo>
                  <a:lnTo>
                    <a:pt x="0" y="0"/>
                  </a:lnTo>
                  <a:close/>
                </a:path>
              </a:pathLst>
            </a:custGeom>
            <a:solidFill>
              <a:schemeClr val="bg2"/>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187" name="Freeform 185"/>
            <p:cNvSpPr>
              <a:spLocks/>
            </p:cNvSpPr>
            <p:nvPr/>
          </p:nvSpPr>
          <p:spPr bwMode="auto">
            <a:xfrm>
              <a:off x="2073" y="2864"/>
              <a:ext cx="7" cy="2"/>
            </a:xfrm>
            <a:custGeom>
              <a:avLst/>
              <a:gdLst>
                <a:gd name="T0" fmla="*/ 0 w 3"/>
                <a:gd name="T1" fmla="*/ 0 h 2"/>
                <a:gd name="T2" fmla="*/ 655 w 3"/>
                <a:gd name="T3" fmla="*/ 0 h 2"/>
                <a:gd name="T4" fmla="*/ 0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0" y="0"/>
                  </a:moveTo>
                  <a:lnTo>
                    <a:pt x="3" y="0"/>
                  </a:lnTo>
                  <a:lnTo>
                    <a:pt x="0" y="0"/>
                  </a:lnTo>
                </a:path>
              </a:pathLst>
            </a:custGeom>
            <a:solidFill>
              <a:schemeClr val="bg2"/>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88" name="Freeform 186"/>
            <p:cNvSpPr>
              <a:spLocks/>
            </p:cNvSpPr>
            <p:nvPr/>
          </p:nvSpPr>
          <p:spPr bwMode="auto">
            <a:xfrm>
              <a:off x="2059" y="2858"/>
              <a:ext cx="2" cy="3"/>
            </a:xfrm>
            <a:custGeom>
              <a:avLst/>
              <a:gdLst>
                <a:gd name="T0" fmla="*/ 0 w 2"/>
                <a:gd name="T1" fmla="*/ 0 h 3"/>
                <a:gd name="T2" fmla="*/ 0 w 2"/>
                <a:gd name="T3" fmla="*/ 3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0" y="3"/>
                  </a:lnTo>
                  <a:lnTo>
                    <a:pt x="0" y="0"/>
                  </a:lnTo>
                  <a:close/>
                </a:path>
              </a:pathLst>
            </a:custGeom>
            <a:solidFill>
              <a:schemeClr val="bg2"/>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189" name="Freeform 187"/>
            <p:cNvSpPr>
              <a:spLocks/>
            </p:cNvSpPr>
            <p:nvPr/>
          </p:nvSpPr>
          <p:spPr bwMode="auto">
            <a:xfrm>
              <a:off x="2059" y="2858"/>
              <a:ext cx="2" cy="3"/>
            </a:xfrm>
            <a:custGeom>
              <a:avLst/>
              <a:gdLst>
                <a:gd name="T0" fmla="*/ 0 w 2"/>
                <a:gd name="T1" fmla="*/ 0 h 3"/>
                <a:gd name="T2" fmla="*/ 0 w 2"/>
                <a:gd name="T3" fmla="*/ 3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0" y="3"/>
                  </a:lnTo>
                  <a:lnTo>
                    <a:pt x="0" y="0"/>
                  </a:lnTo>
                </a:path>
              </a:pathLst>
            </a:custGeom>
            <a:solidFill>
              <a:schemeClr val="bg2"/>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190" name="Freeform 188"/>
            <p:cNvSpPr>
              <a:spLocks/>
            </p:cNvSpPr>
            <p:nvPr/>
          </p:nvSpPr>
          <p:spPr bwMode="auto">
            <a:xfrm>
              <a:off x="2090" y="2950"/>
              <a:ext cx="4" cy="2"/>
            </a:xfrm>
            <a:custGeom>
              <a:avLst/>
              <a:gdLst>
                <a:gd name="T0" fmla="*/ 655 w 3"/>
                <a:gd name="T1" fmla="*/ 0 h 2"/>
                <a:gd name="T2" fmla="*/ 0 w 3"/>
                <a:gd name="T3" fmla="*/ 0 h 2"/>
                <a:gd name="T4" fmla="*/ 655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0" y="0"/>
                  </a:lnTo>
                  <a:lnTo>
                    <a:pt x="3" y="0"/>
                  </a:lnTo>
                  <a:close/>
                </a:path>
              </a:pathLst>
            </a:custGeom>
            <a:solidFill>
              <a:schemeClr val="bg2"/>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191" name="Freeform 189"/>
            <p:cNvSpPr>
              <a:spLocks/>
            </p:cNvSpPr>
            <p:nvPr/>
          </p:nvSpPr>
          <p:spPr bwMode="auto">
            <a:xfrm>
              <a:off x="2090" y="2950"/>
              <a:ext cx="4" cy="2"/>
            </a:xfrm>
            <a:custGeom>
              <a:avLst/>
              <a:gdLst>
                <a:gd name="T0" fmla="*/ 655 w 3"/>
                <a:gd name="T1" fmla="*/ 0 h 2"/>
                <a:gd name="T2" fmla="*/ 0 w 3"/>
                <a:gd name="T3" fmla="*/ 0 h 2"/>
                <a:gd name="T4" fmla="*/ 655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0" y="0"/>
                  </a:lnTo>
                  <a:lnTo>
                    <a:pt x="3" y="0"/>
                  </a:lnTo>
                </a:path>
              </a:pathLst>
            </a:custGeom>
            <a:solidFill>
              <a:schemeClr val="bg2"/>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grpSp>
      <p:sp>
        <p:nvSpPr>
          <p:cNvPr id="192" name="Freeform 190"/>
          <p:cNvSpPr>
            <a:spLocks/>
          </p:cNvSpPr>
          <p:nvPr/>
        </p:nvSpPr>
        <p:spPr bwMode="auto">
          <a:xfrm>
            <a:off x="2805164" y="4309730"/>
            <a:ext cx="50800" cy="22225"/>
          </a:xfrm>
          <a:custGeom>
            <a:avLst/>
            <a:gdLst>
              <a:gd name="T0" fmla="*/ 2147483647 w 27"/>
              <a:gd name="T1" fmla="*/ 2147483647 h 12"/>
              <a:gd name="T2" fmla="*/ 2147483647 w 27"/>
              <a:gd name="T3" fmla="*/ 2147483647 h 12"/>
              <a:gd name="T4" fmla="*/ 2147483647 w 27"/>
              <a:gd name="T5" fmla="*/ 2147483647 h 12"/>
              <a:gd name="T6" fmla="*/ 2147483647 w 27"/>
              <a:gd name="T7" fmla="*/ 2147483647 h 12"/>
              <a:gd name="T8" fmla="*/ 2147483647 w 27"/>
              <a:gd name="T9" fmla="*/ 2147483647 h 12"/>
              <a:gd name="T10" fmla="*/ 2147483647 w 27"/>
              <a:gd name="T11" fmla="*/ 2147483647 h 12"/>
              <a:gd name="T12" fmla="*/ 2147483647 w 27"/>
              <a:gd name="T13" fmla="*/ 2147483647 h 12"/>
              <a:gd name="T14" fmla="*/ 2147483647 w 27"/>
              <a:gd name="T15" fmla="*/ 2147483647 h 12"/>
              <a:gd name="T16" fmla="*/ 0 w 27"/>
              <a:gd name="T17" fmla="*/ 2147483647 h 12"/>
              <a:gd name="T18" fmla="*/ 2147483647 w 27"/>
              <a:gd name="T19" fmla="*/ 0 h 12"/>
              <a:gd name="T20" fmla="*/ 2147483647 w 27"/>
              <a:gd name="T21" fmla="*/ 21474836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 h="12">
                <a:moveTo>
                  <a:pt x="18" y="3"/>
                </a:moveTo>
                <a:lnTo>
                  <a:pt x="21" y="6"/>
                </a:lnTo>
                <a:lnTo>
                  <a:pt x="27" y="6"/>
                </a:lnTo>
                <a:lnTo>
                  <a:pt x="27" y="9"/>
                </a:lnTo>
                <a:lnTo>
                  <a:pt x="21" y="9"/>
                </a:lnTo>
                <a:lnTo>
                  <a:pt x="18" y="9"/>
                </a:lnTo>
                <a:lnTo>
                  <a:pt x="18" y="12"/>
                </a:lnTo>
                <a:lnTo>
                  <a:pt x="9" y="9"/>
                </a:lnTo>
                <a:lnTo>
                  <a:pt x="0" y="3"/>
                </a:lnTo>
                <a:lnTo>
                  <a:pt x="6" y="0"/>
                </a:lnTo>
                <a:lnTo>
                  <a:pt x="18" y="3"/>
                </a:lnTo>
              </a:path>
            </a:pathLst>
          </a:custGeom>
          <a:solidFill>
            <a:schemeClr val="bg2"/>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grpSp>
        <p:nvGrpSpPr>
          <p:cNvPr id="193" name="Group 191"/>
          <p:cNvGrpSpPr>
            <a:grpSpLocks/>
          </p:cNvGrpSpPr>
          <p:nvPr/>
        </p:nvGrpSpPr>
        <p:grpSpPr bwMode="auto">
          <a:xfrm>
            <a:off x="8753527" y="5117766"/>
            <a:ext cx="61912" cy="50800"/>
            <a:chOff x="5342" y="3346"/>
            <a:chExt cx="38" cy="31"/>
          </a:xfrm>
        </p:grpSpPr>
        <p:sp>
          <p:nvSpPr>
            <p:cNvPr id="194" name="Freeform 192"/>
            <p:cNvSpPr>
              <a:spLocks/>
            </p:cNvSpPr>
            <p:nvPr/>
          </p:nvSpPr>
          <p:spPr bwMode="auto">
            <a:xfrm>
              <a:off x="5342" y="3363"/>
              <a:ext cx="17" cy="14"/>
            </a:xfrm>
            <a:custGeom>
              <a:avLst/>
              <a:gdLst>
                <a:gd name="T0" fmla="*/ 61 w 15"/>
                <a:gd name="T1" fmla="*/ 0 h 12"/>
                <a:gd name="T2" fmla="*/ 88 w 15"/>
                <a:gd name="T3" fmla="*/ 0 h 12"/>
                <a:gd name="T4" fmla="*/ 128 w 15"/>
                <a:gd name="T5" fmla="*/ 75 h 12"/>
                <a:gd name="T6" fmla="*/ 161 w 15"/>
                <a:gd name="T7" fmla="*/ 190 h 12"/>
                <a:gd name="T8" fmla="*/ 88 w 15"/>
                <a:gd name="T9" fmla="*/ 225 h 12"/>
                <a:gd name="T10" fmla="*/ 0 w 15"/>
                <a:gd name="T11" fmla="*/ 190 h 12"/>
                <a:gd name="T12" fmla="*/ 0 w 15"/>
                <a:gd name="T13" fmla="*/ 75 h 12"/>
                <a:gd name="T14" fmla="*/ 3 w 15"/>
                <a:gd name="T15" fmla="*/ 75 h 12"/>
                <a:gd name="T16" fmla="*/ 61 w 15"/>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12">
                  <a:moveTo>
                    <a:pt x="6" y="0"/>
                  </a:moveTo>
                  <a:lnTo>
                    <a:pt x="9" y="0"/>
                  </a:lnTo>
                  <a:lnTo>
                    <a:pt x="12" y="3"/>
                  </a:lnTo>
                  <a:lnTo>
                    <a:pt x="15" y="9"/>
                  </a:lnTo>
                  <a:lnTo>
                    <a:pt x="9" y="12"/>
                  </a:lnTo>
                  <a:lnTo>
                    <a:pt x="0" y="9"/>
                  </a:lnTo>
                  <a:lnTo>
                    <a:pt x="0" y="3"/>
                  </a:lnTo>
                  <a:lnTo>
                    <a:pt x="3" y="3"/>
                  </a:lnTo>
                  <a:lnTo>
                    <a:pt x="6" y="0"/>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95" name="Freeform 193"/>
            <p:cNvSpPr>
              <a:spLocks/>
            </p:cNvSpPr>
            <p:nvPr/>
          </p:nvSpPr>
          <p:spPr bwMode="auto">
            <a:xfrm>
              <a:off x="5342" y="3363"/>
              <a:ext cx="17" cy="14"/>
            </a:xfrm>
            <a:custGeom>
              <a:avLst/>
              <a:gdLst>
                <a:gd name="T0" fmla="*/ 61 w 15"/>
                <a:gd name="T1" fmla="*/ 0 h 12"/>
                <a:gd name="T2" fmla="*/ 88 w 15"/>
                <a:gd name="T3" fmla="*/ 0 h 12"/>
                <a:gd name="T4" fmla="*/ 128 w 15"/>
                <a:gd name="T5" fmla="*/ 75 h 12"/>
                <a:gd name="T6" fmla="*/ 161 w 15"/>
                <a:gd name="T7" fmla="*/ 190 h 12"/>
                <a:gd name="T8" fmla="*/ 88 w 15"/>
                <a:gd name="T9" fmla="*/ 225 h 12"/>
                <a:gd name="T10" fmla="*/ 0 w 15"/>
                <a:gd name="T11" fmla="*/ 190 h 12"/>
                <a:gd name="T12" fmla="*/ 0 w 15"/>
                <a:gd name="T13" fmla="*/ 75 h 12"/>
                <a:gd name="T14" fmla="*/ 3 w 15"/>
                <a:gd name="T15" fmla="*/ 75 h 12"/>
                <a:gd name="T16" fmla="*/ 61 w 15"/>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12">
                  <a:moveTo>
                    <a:pt x="6" y="0"/>
                  </a:moveTo>
                  <a:lnTo>
                    <a:pt x="9" y="0"/>
                  </a:lnTo>
                  <a:lnTo>
                    <a:pt x="12" y="3"/>
                  </a:lnTo>
                  <a:lnTo>
                    <a:pt x="15" y="9"/>
                  </a:lnTo>
                  <a:lnTo>
                    <a:pt x="9" y="12"/>
                  </a:lnTo>
                  <a:lnTo>
                    <a:pt x="0" y="9"/>
                  </a:lnTo>
                  <a:lnTo>
                    <a:pt x="0" y="3"/>
                  </a:lnTo>
                  <a:lnTo>
                    <a:pt x="3" y="3"/>
                  </a:lnTo>
                  <a:lnTo>
                    <a:pt x="6" y="0"/>
                  </a:lnTo>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96" name="Freeform 194"/>
            <p:cNvSpPr>
              <a:spLocks/>
            </p:cNvSpPr>
            <p:nvPr/>
          </p:nvSpPr>
          <p:spPr bwMode="auto">
            <a:xfrm>
              <a:off x="5359" y="3346"/>
              <a:ext cx="21" cy="13"/>
            </a:xfrm>
            <a:custGeom>
              <a:avLst/>
              <a:gdLst>
                <a:gd name="T0" fmla="*/ 75 w 18"/>
                <a:gd name="T1" fmla="*/ 3 h 12"/>
                <a:gd name="T2" fmla="*/ 120 w 18"/>
                <a:gd name="T3" fmla="*/ 3 h 12"/>
                <a:gd name="T4" fmla="*/ 225 w 18"/>
                <a:gd name="T5" fmla="*/ 0 h 12"/>
                <a:gd name="T6" fmla="*/ 352 w 18"/>
                <a:gd name="T7" fmla="*/ 0 h 12"/>
                <a:gd name="T8" fmla="*/ 302 w 18"/>
                <a:gd name="T9" fmla="*/ 3 h 12"/>
                <a:gd name="T10" fmla="*/ 302 w 18"/>
                <a:gd name="T11" fmla="*/ 42 h 12"/>
                <a:gd name="T12" fmla="*/ 190 w 18"/>
                <a:gd name="T13" fmla="*/ 42 h 12"/>
                <a:gd name="T14" fmla="*/ 190 w 18"/>
                <a:gd name="T15" fmla="*/ 33 h 12"/>
                <a:gd name="T16" fmla="*/ 120 w 18"/>
                <a:gd name="T17" fmla="*/ 42 h 12"/>
                <a:gd name="T18" fmla="*/ 75 w 18"/>
                <a:gd name="T19" fmla="*/ 54 h 12"/>
                <a:gd name="T20" fmla="*/ 0 w 18"/>
                <a:gd name="T21" fmla="*/ 42 h 12"/>
                <a:gd name="T22" fmla="*/ 0 w 18"/>
                <a:gd name="T23" fmla="*/ 33 h 12"/>
                <a:gd name="T24" fmla="*/ 75 w 18"/>
                <a:gd name="T25" fmla="*/ 3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2">
                  <a:moveTo>
                    <a:pt x="3" y="3"/>
                  </a:moveTo>
                  <a:lnTo>
                    <a:pt x="6" y="3"/>
                  </a:lnTo>
                  <a:lnTo>
                    <a:pt x="12" y="0"/>
                  </a:lnTo>
                  <a:lnTo>
                    <a:pt x="18" y="0"/>
                  </a:lnTo>
                  <a:lnTo>
                    <a:pt x="15" y="3"/>
                  </a:lnTo>
                  <a:lnTo>
                    <a:pt x="15" y="9"/>
                  </a:lnTo>
                  <a:lnTo>
                    <a:pt x="9" y="9"/>
                  </a:lnTo>
                  <a:lnTo>
                    <a:pt x="9" y="6"/>
                  </a:lnTo>
                  <a:lnTo>
                    <a:pt x="6" y="9"/>
                  </a:lnTo>
                  <a:lnTo>
                    <a:pt x="3" y="12"/>
                  </a:lnTo>
                  <a:lnTo>
                    <a:pt x="0" y="9"/>
                  </a:lnTo>
                  <a:lnTo>
                    <a:pt x="0" y="6"/>
                  </a:lnTo>
                  <a:lnTo>
                    <a:pt x="3" y="3"/>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197" name="Freeform 195"/>
            <p:cNvSpPr>
              <a:spLocks/>
            </p:cNvSpPr>
            <p:nvPr/>
          </p:nvSpPr>
          <p:spPr bwMode="auto">
            <a:xfrm>
              <a:off x="5359" y="3346"/>
              <a:ext cx="21" cy="13"/>
            </a:xfrm>
            <a:custGeom>
              <a:avLst/>
              <a:gdLst>
                <a:gd name="T0" fmla="*/ 75 w 18"/>
                <a:gd name="T1" fmla="*/ 3 h 12"/>
                <a:gd name="T2" fmla="*/ 120 w 18"/>
                <a:gd name="T3" fmla="*/ 3 h 12"/>
                <a:gd name="T4" fmla="*/ 225 w 18"/>
                <a:gd name="T5" fmla="*/ 0 h 12"/>
                <a:gd name="T6" fmla="*/ 352 w 18"/>
                <a:gd name="T7" fmla="*/ 0 h 12"/>
                <a:gd name="T8" fmla="*/ 302 w 18"/>
                <a:gd name="T9" fmla="*/ 3 h 12"/>
                <a:gd name="T10" fmla="*/ 302 w 18"/>
                <a:gd name="T11" fmla="*/ 42 h 12"/>
                <a:gd name="T12" fmla="*/ 190 w 18"/>
                <a:gd name="T13" fmla="*/ 42 h 12"/>
                <a:gd name="T14" fmla="*/ 190 w 18"/>
                <a:gd name="T15" fmla="*/ 33 h 12"/>
                <a:gd name="T16" fmla="*/ 120 w 18"/>
                <a:gd name="T17" fmla="*/ 42 h 12"/>
                <a:gd name="T18" fmla="*/ 75 w 18"/>
                <a:gd name="T19" fmla="*/ 54 h 12"/>
                <a:gd name="T20" fmla="*/ 0 w 18"/>
                <a:gd name="T21" fmla="*/ 42 h 12"/>
                <a:gd name="T22" fmla="*/ 0 w 18"/>
                <a:gd name="T23" fmla="*/ 33 h 12"/>
                <a:gd name="T24" fmla="*/ 75 w 18"/>
                <a:gd name="T25" fmla="*/ 3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2">
                  <a:moveTo>
                    <a:pt x="3" y="3"/>
                  </a:moveTo>
                  <a:lnTo>
                    <a:pt x="6" y="3"/>
                  </a:lnTo>
                  <a:lnTo>
                    <a:pt x="12" y="0"/>
                  </a:lnTo>
                  <a:lnTo>
                    <a:pt x="18" y="0"/>
                  </a:lnTo>
                  <a:lnTo>
                    <a:pt x="15" y="3"/>
                  </a:lnTo>
                  <a:lnTo>
                    <a:pt x="15" y="9"/>
                  </a:lnTo>
                  <a:lnTo>
                    <a:pt x="9" y="9"/>
                  </a:lnTo>
                  <a:lnTo>
                    <a:pt x="9" y="6"/>
                  </a:lnTo>
                  <a:lnTo>
                    <a:pt x="6" y="9"/>
                  </a:lnTo>
                  <a:lnTo>
                    <a:pt x="3" y="12"/>
                  </a:lnTo>
                  <a:lnTo>
                    <a:pt x="0" y="9"/>
                  </a:lnTo>
                  <a:lnTo>
                    <a:pt x="0" y="6"/>
                  </a:lnTo>
                  <a:lnTo>
                    <a:pt x="3" y="3"/>
                  </a:lnTo>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grpSp>
      <p:grpSp>
        <p:nvGrpSpPr>
          <p:cNvPr id="198" name="Group 196"/>
          <p:cNvGrpSpPr>
            <a:grpSpLocks/>
          </p:cNvGrpSpPr>
          <p:nvPr/>
        </p:nvGrpSpPr>
        <p:grpSpPr bwMode="auto">
          <a:xfrm>
            <a:off x="8274102" y="4905041"/>
            <a:ext cx="284162" cy="369888"/>
            <a:chOff x="5042" y="3205"/>
            <a:chExt cx="184" cy="237"/>
          </a:xfrm>
        </p:grpSpPr>
        <p:sp>
          <p:nvSpPr>
            <p:cNvPr id="199" name="Freeform 197"/>
            <p:cNvSpPr>
              <a:spLocks/>
            </p:cNvSpPr>
            <p:nvPr/>
          </p:nvSpPr>
          <p:spPr bwMode="auto">
            <a:xfrm>
              <a:off x="5149" y="3408"/>
              <a:ext cx="41" cy="34"/>
            </a:xfrm>
            <a:custGeom>
              <a:avLst/>
              <a:gdLst>
                <a:gd name="T0" fmla="*/ 147 w 36"/>
                <a:gd name="T1" fmla="*/ 161 h 30"/>
                <a:gd name="T2" fmla="*/ 105 w 36"/>
                <a:gd name="T3" fmla="*/ 128 h 30"/>
                <a:gd name="T4" fmla="*/ 0 w 36"/>
                <a:gd name="T5" fmla="*/ 3 h 30"/>
                <a:gd name="T6" fmla="*/ 0 w 36"/>
                <a:gd name="T7" fmla="*/ 0 h 30"/>
                <a:gd name="T8" fmla="*/ 3 w 36"/>
                <a:gd name="T9" fmla="*/ 0 h 30"/>
                <a:gd name="T10" fmla="*/ 105 w 36"/>
                <a:gd name="T11" fmla="*/ 3 h 30"/>
                <a:gd name="T12" fmla="*/ 105 w 36"/>
                <a:gd name="T13" fmla="*/ 61 h 30"/>
                <a:gd name="T14" fmla="*/ 147 w 36"/>
                <a:gd name="T15" fmla="*/ 61 h 30"/>
                <a:gd name="T16" fmla="*/ 216 w 36"/>
                <a:gd name="T17" fmla="*/ 128 h 30"/>
                <a:gd name="T18" fmla="*/ 280 w 36"/>
                <a:gd name="T19" fmla="*/ 186 h 30"/>
                <a:gd name="T20" fmla="*/ 319 w 36"/>
                <a:gd name="T21" fmla="*/ 186 h 30"/>
                <a:gd name="T22" fmla="*/ 395 w 36"/>
                <a:gd name="T23" fmla="*/ 263 h 30"/>
                <a:gd name="T24" fmla="*/ 444 w 36"/>
                <a:gd name="T25" fmla="*/ 298 h 30"/>
                <a:gd name="T26" fmla="*/ 395 w 36"/>
                <a:gd name="T27" fmla="*/ 331 h 30"/>
                <a:gd name="T28" fmla="*/ 351 w 36"/>
                <a:gd name="T29" fmla="*/ 298 h 30"/>
                <a:gd name="T30" fmla="*/ 319 w 36"/>
                <a:gd name="T31" fmla="*/ 298 h 30"/>
                <a:gd name="T32" fmla="*/ 280 w 36"/>
                <a:gd name="T33" fmla="*/ 263 h 30"/>
                <a:gd name="T34" fmla="*/ 178 w 36"/>
                <a:gd name="T35" fmla="*/ 186 h 30"/>
                <a:gd name="T36" fmla="*/ 147 w 36"/>
                <a:gd name="T37" fmla="*/ 161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6" h="30">
                  <a:moveTo>
                    <a:pt x="12" y="15"/>
                  </a:moveTo>
                  <a:lnTo>
                    <a:pt x="9" y="12"/>
                  </a:lnTo>
                  <a:lnTo>
                    <a:pt x="0" y="3"/>
                  </a:lnTo>
                  <a:lnTo>
                    <a:pt x="0" y="0"/>
                  </a:lnTo>
                  <a:lnTo>
                    <a:pt x="3" y="0"/>
                  </a:lnTo>
                  <a:lnTo>
                    <a:pt x="9" y="3"/>
                  </a:lnTo>
                  <a:lnTo>
                    <a:pt x="9" y="6"/>
                  </a:lnTo>
                  <a:lnTo>
                    <a:pt x="12" y="6"/>
                  </a:lnTo>
                  <a:lnTo>
                    <a:pt x="18" y="12"/>
                  </a:lnTo>
                  <a:lnTo>
                    <a:pt x="24" y="18"/>
                  </a:lnTo>
                  <a:lnTo>
                    <a:pt x="27" y="18"/>
                  </a:lnTo>
                  <a:lnTo>
                    <a:pt x="33" y="24"/>
                  </a:lnTo>
                  <a:lnTo>
                    <a:pt x="36" y="27"/>
                  </a:lnTo>
                  <a:lnTo>
                    <a:pt x="33" y="30"/>
                  </a:lnTo>
                  <a:lnTo>
                    <a:pt x="30" y="27"/>
                  </a:lnTo>
                  <a:lnTo>
                    <a:pt x="27" y="27"/>
                  </a:lnTo>
                  <a:lnTo>
                    <a:pt x="24" y="24"/>
                  </a:lnTo>
                  <a:lnTo>
                    <a:pt x="15" y="18"/>
                  </a:lnTo>
                  <a:lnTo>
                    <a:pt x="12" y="15"/>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00" name="Freeform 198"/>
            <p:cNvSpPr>
              <a:spLocks/>
            </p:cNvSpPr>
            <p:nvPr/>
          </p:nvSpPr>
          <p:spPr bwMode="auto">
            <a:xfrm>
              <a:off x="5149" y="3408"/>
              <a:ext cx="41" cy="34"/>
            </a:xfrm>
            <a:custGeom>
              <a:avLst/>
              <a:gdLst>
                <a:gd name="T0" fmla="*/ 147 w 36"/>
                <a:gd name="T1" fmla="*/ 161 h 30"/>
                <a:gd name="T2" fmla="*/ 105 w 36"/>
                <a:gd name="T3" fmla="*/ 128 h 30"/>
                <a:gd name="T4" fmla="*/ 0 w 36"/>
                <a:gd name="T5" fmla="*/ 3 h 30"/>
                <a:gd name="T6" fmla="*/ 0 w 36"/>
                <a:gd name="T7" fmla="*/ 0 h 30"/>
                <a:gd name="T8" fmla="*/ 3 w 36"/>
                <a:gd name="T9" fmla="*/ 0 h 30"/>
                <a:gd name="T10" fmla="*/ 105 w 36"/>
                <a:gd name="T11" fmla="*/ 3 h 30"/>
                <a:gd name="T12" fmla="*/ 105 w 36"/>
                <a:gd name="T13" fmla="*/ 61 h 30"/>
                <a:gd name="T14" fmla="*/ 147 w 36"/>
                <a:gd name="T15" fmla="*/ 61 h 30"/>
                <a:gd name="T16" fmla="*/ 216 w 36"/>
                <a:gd name="T17" fmla="*/ 128 h 30"/>
                <a:gd name="T18" fmla="*/ 280 w 36"/>
                <a:gd name="T19" fmla="*/ 186 h 30"/>
                <a:gd name="T20" fmla="*/ 319 w 36"/>
                <a:gd name="T21" fmla="*/ 186 h 30"/>
                <a:gd name="T22" fmla="*/ 395 w 36"/>
                <a:gd name="T23" fmla="*/ 263 h 30"/>
                <a:gd name="T24" fmla="*/ 444 w 36"/>
                <a:gd name="T25" fmla="*/ 298 h 30"/>
                <a:gd name="T26" fmla="*/ 395 w 36"/>
                <a:gd name="T27" fmla="*/ 331 h 30"/>
                <a:gd name="T28" fmla="*/ 351 w 36"/>
                <a:gd name="T29" fmla="*/ 298 h 30"/>
                <a:gd name="T30" fmla="*/ 319 w 36"/>
                <a:gd name="T31" fmla="*/ 298 h 30"/>
                <a:gd name="T32" fmla="*/ 280 w 36"/>
                <a:gd name="T33" fmla="*/ 263 h 30"/>
                <a:gd name="T34" fmla="*/ 178 w 36"/>
                <a:gd name="T35" fmla="*/ 186 h 30"/>
                <a:gd name="T36" fmla="*/ 147 w 36"/>
                <a:gd name="T37" fmla="*/ 161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6" h="30">
                  <a:moveTo>
                    <a:pt x="12" y="15"/>
                  </a:moveTo>
                  <a:lnTo>
                    <a:pt x="9" y="12"/>
                  </a:lnTo>
                  <a:lnTo>
                    <a:pt x="0" y="3"/>
                  </a:lnTo>
                  <a:lnTo>
                    <a:pt x="0" y="0"/>
                  </a:lnTo>
                  <a:lnTo>
                    <a:pt x="3" y="0"/>
                  </a:lnTo>
                  <a:lnTo>
                    <a:pt x="9" y="3"/>
                  </a:lnTo>
                  <a:lnTo>
                    <a:pt x="9" y="6"/>
                  </a:lnTo>
                  <a:lnTo>
                    <a:pt x="12" y="6"/>
                  </a:lnTo>
                  <a:lnTo>
                    <a:pt x="18" y="12"/>
                  </a:lnTo>
                  <a:lnTo>
                    <a:pt x="24" y="18"/>
                  </a:lnTo>
                  <a:lnTo>
                    <a:pt x="27" y="18"/>
                  </a:lnTo>
                  <a:lnTo>
                    <a:pt x="33" y="24"/>
                  </a:lnTo>
                  <a:lnTo>
                    <a:pt x="36" y="27"/>
                  </a:lnTo>
                  <a:lnTo>
                    <a:pt x="33" y="30"/>
                  </a:lnTo>
                  <a:lnTo>
                    <a:pt x="30" y="27"/>
                  </a:lnTo>
                  <a:lnTo>
                    <a:pt x="27" y="27"/>
                  </a:lnTo>
                  <a:lnTo>
                    <a:pt x="24" y="24"/>
                  </a:lnTo>
                  <a:lnTo>
                    <a:pt x="15" y="18"/>
                  </a:lnTo>
                  <a:lnTo>
                    <a:pt x="12" y="15"/>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01" name="Freeform 199"/>
            <p:cNvSpPr>
              <a:spLocks/>
            </p:cNvSpPr>
            <p:nvPr/>
          </p:nvSpPr>
          <p:spPr bwMode="auto">
            <a:xfrm>
              <a:off x="5183" y="3325"/>
              <a:ext cx="11" cy="14"/>
            </a:xfrm>
            <a:custGeom>
              <a:avLst/>
              <a:gdLst>
                <a:gd name="T0" fmla="*/ 0 w 9"/>
                <a:gd name="T1" fmla="*/ 0 h 12"/>
                <a:gd name="T2" fmla="*/ 145 w 9"/>
                <a:gd name="T3" fmla="*/ 120 h 12"/>
                <a:gd name="T4" fmla="*/ 264 w 9"/>
                <a:gd name="T5" fmla="*/ 75 h 12"/>
                <a:gd name="T6" fmla="*/ 395 w 9"/>
                <a:gd name="T7" fmla="*/ 190 h 12"/>
                <a:gd name="T8" fmla="*/ 145 w 9"/>
                <a:gd name="T9" fmla="*/ 225 h 12"/>
                <a:gd name="T10" fmla="*/ 0 w 9"/>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2">
                  <a:moveTo>
                    <a:pt x="0" y="0"/>
                  </a:moveTo>
                  <a:lnTo>
                    <a:pt x="3" y="6"/>
                  </a:lnTo>
                  <a:lnTo>
                    <a:pt x="6" y="3"/>
                  </a:lnTo>
                  <a:lnTo>
                    <a:pt x="9" y="9"/>
                  </a:lnTo>
                  <a:lnTo>
                    <a:pt x="3" y="12"/>
                  </a:lnTo>
                  <a:lnTo>
                    <a:pt x="0" y="0"/>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02" name="Freeform 200"/>
            <p:cNvSpPr>
              <a:spLocks/>
            </p:cNvSpPr>
            <p:nvPr/>
          </p:nvSpPr>
          <p:spPr bwMode="auto">
            <a:xfrm>
              <a:off x="5183" y="3325"/>
              <a:ext cx="11" cy="14"/>
            </a:xfrm>
            <a:custGeom>
              <a:avLst/>
              <a:gdLst>
                <a:gd name="T0" fmla="*/ 0 w 9"/>
                <a:gd name="T1" fmla="*/ 0 h 12"/>
                <a:gd name="T2" fmla="*/ 145 w 9"/>
                <a:gd name="T3" fmla="*/ 120 h 12"/>
                <a:gd name="T4" fmla="*/ 264 w 9"/>
                <a:gd name="T5" fmla="*/ 75 h 12"/>
                <a:gd name="T6" fmla="*/ 395 w 9"/>
                <a:gd name="T7" fmla="*/ 190 h 12"/>
                <a:gd name="T8" fmla="*/ 145 w 9"/>
                <a:gd name="T9" fmla="*/ 225 h 12"/>
                <a:gd name="T10" fmla="*/ 0 w 9"/>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2">
                  <a:moveTo>
                    <a:pt x="0" y="0"/>
                  </a:moveTo>
                  <a:lnTo>
                    <a:pt x="3" y="6"/>
                  </a:lnTo>
                  <a:lnTo>
                    <a:pt x="6" y="3"/>
                  </a:lnTo>
                  <a:lnTo>
                    <a:pt x="9" y="9"/>
                  </a:lnTo>
                  <a:lnTo>
                    <a:pt x="3" y="12"/>
                  </a:lnTo>
                  <a:lnTo>
                    <a:pt x="0"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03" name="Freeform 201"/>
            <p:cNvSpPr>
              <a:spLocks/>
            </p:cNvSpPr>
            <p:nvPr/>
          </p:nvSpPr>
          <p:spPr bwMode="auto">
            <a:xfrm>
              <a:off x="5194" y="3342"/>
              <a:ext cx="7" cy="7"/>
            </a:xfrm>
            <a:custGeom>
              <a:avLst/>
              <a:gdLst>
                <a:gd name="T0" fmla="*/ 0 w 6"/>
                <a:gd name="T1" fmla="*/ 0 h 6"/>
                <a:gd name="T2" fmla="*/ 120 w 6"/>
                <a:gd name="T3" fmla="*/ 120 h 6"/>
                <a:gd name="T4" fmla="*/ 75 w 6"/>
                <a:gd name="T5" fmla="*/ 120 h 6"/>
                <a:gd name="T6" fmla="*/ 75 w 6"/>
                <a:gd name="T7" fmla="*/ 75 h 6"/>
                <a:gd name="T8" fmla="*/ 0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0" y="0"/>
                  </a:moveTo>
                  <a:lnTo>
                    <a:pt x="6" y="6"/>
                  </a:lnTo>
                  <a:lnTo>
                    <a:pt x="3" y="6"/>
                  </a:lnTo>
                  <a:lnTo>
                    <a:pt x="3" y="3"/>
                  </a:lnTo>
                  <a:lnTo>
                    <a:pt x="0" y="0"/>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04" name="Freeform 202"/>
            <p:cNvSpPr>
              <a:spLocks/>
            </p:cNvSpPr>
            <p:nvPr/>
          </p:nvSpPr>
          <p:spPr bwMode="auto">
            <a:xfrm>
              <a:off x="5194" y="3342"/>
              <a:ext cx="7" cy="7"/>
            </a:xfrm>
            <a:custGeom>
              <a:avLst/>
              <a:gdLst>
                <a:gd name="T0" fmla="*/ 0 w 6"/>
                <a:gd name="T1" fmla="*/ 0 h 6"/>
                <a:gd name="T2" fmla="*/ 120 w 6"/>
                <a:gd name="T3" fmla="*/ 120 h 6"/>
                <a:gd name="T4" fmla="*/ 75 w 6"/>
                <a:gd name="T5" fmla="*/ 120 h 6"/>
                <a:gd name="T6" fmla="*/ 75 w 6"/>
                <a:gd name="T7" fmla="*/ 75 h 6"/>
                <a:gd name="T8" fmla="*/ 0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0" y="0"/>
                  </a:moveTo>
                  <a:lnTo>
                    <a:pt x="6" y="6"/>
                  </a:lnTo>
                  <a:lnTo>
                    <a:pt x="3" y="6"/>
                  </a:lnTo>
                  <a:lnTo>
                    <a:pt x="3" y="3"/>
                  </a:lnTo>
                  <a:lnTo>
                    <a:pt x="0"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05" name="Freeform 203"/>
            <p:cNvSpPr>
              <a:spLocks/>
            </p:cNvSpPr>
            <p:nvPr/>
          </p:nvSpPr>
          <p:spPr bwMode="auto">
            <a:xfrm>
              <a:off x="5207" y="3335"/>
              <a:ext cx="0" cy="7"/>
            </a:xfrm>
            <a:custGeom>
              <a:avLst/>
              <a:gdLst>
                <a:gd name="T0" fmla="*/ 0 w 1"/>
                <a:gd name="T1" fmla="*/ 0 h 6"/>
                <a:gd name="T2" fmla="*/ 0 w 1"/>
                <a:gd name="T3" fmla="*/ 120 h 6"/>
                <a:gd name="T4" fmla="*/ 0 w 1"/>
                <a:gd name="T5" fmla="*/ 0 h 6"/>
                <a:gd name="T6" fmla="*/ 0 60000 65536"/>
                <a:gd name="T7" fmla="*/ 0 60000 65536"/>
                <a:gd name="T8" fmla="*/ 0 60000 65536"/>
              </a:gdLst>
              <a:ahLst/>
              <a:cxnLst>
                <a:cxn ang="T6">
                  <a:pos x="T0" y="T1"/>
                </a:cxn>
                <a:cxn ang="T7">
                  <a:pos x="T2" y="T3"/>
                </a:cxn>
                <a:cxn ang="T8">
                  <a:pos x="T4" y="T5"/>
                </a:cxn>
              </a:cxnLst>
              <a:rect l="0" t="0" r="r" b="b"/>
              <a:pathLst>
                <a:path w="1" h="6">
                  <a:moveTo>
                    <a:pt x="0" y="0"/>
                  </a:moveTo>
                  <a:lnTo>
                    <a:pt x="0" y="6"/>
                  </a:lnTo>
                  <a:lnTo>
                    <a:pt x="0" y="0"/>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06" name="Freeform 204"/>
            <p:cNvSpPr>
              <a:spLocks/>
            </p:cNvSpPr>
            <p:nvPr/>
          </p:nvSpPr>
          <p:spPr bwMode="auto">
            <a:xfrm>
              <a:off x="5207" y="3335"/>
              <a:ext cx="0" cy="7"/>
            </a:xfrm>
            <a:custGeom>
              <a:avLst/>
              <a:gdLst>
                <a:gd name="T0" fmla="*/ 0 w 1"/>
                <a:gd name="T1" fmla="*/ 0 h 6"/>
                <a:gd name="T2" fmla="*/ 0 w 1"/>
                <a:gd name="T3" fmla="*/ 120 h 6"/>
                <a:gd name="T4" fmla="*/ 0 w 1"/>
                <a:gd name="T5" fmla="*/ 0 h 6"/>
                <a:gd name="T6" fmla="*/ 0 60000 65536"/>
                <a:gd name="T7" fmla="*/ 0 60000 65536"/>
                <a:gd name="T8" fmla="*/ 0 60000 65536"/>
              </a:gdLst>
              <a:ahLst/>
              <a:cxnLst>
                <a:cxn ang="T6">
                  <a:pos x="T0" y="T1"/>
                </a:cxn>
                <a:cxn ang="T7">
                  <a:pos x="T2" y="T3"/>
                </a:cxn>
                <a:cxn ang="T8">
                  <a:pos x="T4" y="T5"/>
                </a:cxn>
              </a:cxnLst>
              <a:rect l="0" t="0" r="r" b="b"/>
              <a:pathLst>
                <a:path w="1" h="6">
                  <a:moveTo>
                    <a:pt x="0" y="0"/>
                  </a:moveTo>
                  <a:lnTo>
                    <a:pt x="0" y="6"/>
                  </a:lnTo>
                  <a:lnTo>
                    <a:pt x="0"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07" name="Freeform 205"/>
            <p:cNvSpPr>
              <a:spLocks/>
            </p:cNvSpPr>
            <p:nvPr/>
          </p:nvSpPr>
          <p:spPr bwMode="auto">
            <a:xfrm>
              <a:off x="5204" y="3346"/>
              <a:ext cx="4" cy="3"/>
            </a:xfrm>
            <a:custGeom>
              <a:avLst/>
              <a:gdLst>
                <a:gd name="T0" fmla="*/ 75 w 6"/>
                <a:gd name="T1" fmla="*/ 0 h 3"/>
                <a:gd name="T2" fmla="*/ 120 w 6"/>
                <a:gd name="T3" fmla="*/ 3 h 3"/>
                <a:gd name="T4" fmla="*/ 75 w 6"/>
                <a:gd name="T5" fmla="*/ 3 h 3"/>
                <a:gd name="T6" fmla="*/ 0 w 6"/>
                <a:gd name="T7" fmla="*/ 0 h 3"/>
                <a:gd name="T8" fmla="*/ 75 w 6"/>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3">
                  <a:moveTo>
                    <a:pt x="3" y="0"/>
                  </a:moveTo>
                  <a:lnTo>
                    <a:pt x="6" y="3"/>
                  </a:lnTo>
                  <a:lnTo>
                    <a:pt x="3" y="3"/>
                  </a:lnTo>
                  <a:lnTo>
                    <a:pt x="0" y="0"/>
                  </a:lnTo>
                  <a:lnTo>
                    <a:pt x="3" y="0"/>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08" name="Freeform 206"/>
            <p:cNvSpPr>
              <a:spLocks/>
            </p:cNvSpPr>
            <p:nvPr/>
          </p:nvSpPr>
          <p:spPr bwMode="auto">
            <a:xfrm>
              <a:off x="5204" y="3346"/>
              <a:ext cx="4" cy="3"/>
            </a:xfrm>
            <a:custGeom>
              <a:avLst/>
              <a:gdLst>
                <a:gd name="T0" fmla="*/ 75 w 6"/>
                <a:gd name="T1" fmla="*/ 0 h 3"/>
                <a:gd name="T2" fmla="*/ 120 w 6"/>
                <a:gd name="T3" fmla="*/ 3 h 3"/>
                <a:gd name="T4" fmla="*/ 75 w 6"/>
                <a:gd name="T5" fmla="*/ 3 h 3"/>
                <a:gd name="T6" fmla="*/ 0 w 6"/>
                <a:gd name="T7" fmla="*/ 0 h 3"/>
                <a:gd name="T8" fmla="*/ 75 w 6"/>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3">
                  <a:moveTo>
                    <a:pt x="3" y="0"/>
                  </a:moveTo>
                  <a:lnTo>
                    <a:pt x="6" y="3"/>
                  </a:lnTo>
                  <a:lnTo>
                    <a:pt x="3" y="3"/>
                  </a:lnTo>
                  <a:lnTo>
                    <a:pt x="0" y="0"/>
                  </a:lnTo>
                  <a:lnTo>
                    <a:pt x="3"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09" name="Freeform 207"/>
            <p:cNvSpPr>
              <a:spLocks/>
            </p:cNvSpPr>
            <p:nvPr/>
          </p:nvSpPr>
          <p:spPr bwMode="auto">
            <a:xfrm>
              <a:off x="5207" y="3366"/>
              <a:ext cx="4" cy="4"/>
            </a:xfrm>
            <a:custGeom>
              <a:avLst/>
              <a:gdLst>
                <a:gd name="T0" fmla="*/ 3 w 6"/>
                <a:gd name="T1" fmla="*/ 0 h 3"/>
                <a:gd name="T2" fmla="*/ 6 w 6"/>
                <a:gd name="T3" fmla="*/ 655 h 3"/>
                <a:gd name="T4" fmla="*/ 3 w 6"/>
                <a:gd name="T5" fmla="*/ 655 h 3"/>
                <a:gd name="T6" fmla="*/ 0 w 6"/>
                <a:gd name="T7" fmla="*/ 655 h 3"/>
                <a:gd name="T8" fmla="*/ 3 w 6"/>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3">
                  <a:moveTo>
                    <a:pt x="3" y="0"/>
                  </a:moveTo>
                  <a:lnTo>
                    <a:pt x="6" y="3"/>
                  </a:lnTo>
                  <a:lnTo>
                    <a:pt x="3" y="3"/>
                  </a:lnTo>
                  <a:lnTo>
                    <a:pt x="0" y="3"/>
                  </a:lnTo>
                  <a:lnTo>
                    <a:pt x="3" y="0"/>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10" name="Freeform 208"/>
            <p:cNvSpPr>
              <a:spLocks/>
            </p:cNvSpPr>
            <p:nvPr/>
          </p:nvSpPr>
          <p:spPr bwMode="auto">
            <a:xfrm>
              <a:off x="5207" y="3366"/>
              <a:ext cx="4" cy="4"/>
            </a:xfrm>
            <a:custGeom>
              <a:avLst/>
              <a:gdLst>
                <a:gd name="T0" fmla="*/ 3 w 6"/>
                <a:gd name="T1" fmla="*/ 0 h 3"/>
                <a:gd name="T2" fmla="*/ 6 w 6"/>
                <a:gd name="T3" fmla="*/ 655 h 3"/>
                <a:gd name="T4" fmla="*/ 3 w 6"/>
                <a:gd name="T5" fmla="*/ 655 h 3"/>
                <a:gd name="T6" fmla="*/ 0 w 6"/>
                <a:gd name="T7" fmla="*/ 655 h 3"/>
                <a:gd name="T8" fmla="*/ 3 w 6"/>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3">
                  <a:moveTo>
                    <a:pt x="3" y="0"/>
                  </a:moveTo>
                  <a:lnTo>
                    <a:pt x="6" y="3"/>
                  </a:lnTo>
                  <a:lnTo>
                    <a:pt x="3" y="3"/>
                  </a:lnTo>
                  <a:lnTo>
                    <a:pt x="0" y="3"/>
                  </a:lnTo>
                  <a:lnTo>
                    <a:pt x="3"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11" name="Freeform 209"/>
            <p:cNvSpPr>
              <a:spLocks/>
            </p:cNvSpPr>
            <p:nvPr/>
          </p:nvSpPr>
          <p:spPr bwMode="auto">
            <a:xfrm>
              <a:off x="5218" y="3383"/>
              <a:ext cx="3" cy="4"/>
            </a:xfrm>
            <a:custGeom>
              <a:avLst/>
              <a:gdLst>
                <a:gd name="T0" fmla="*/ 0 w 3"/>
                <a:gd name="T1" fmla="*/ 0 h 3"/>
                <a:gd name="T2" fmla="*/ 3 w 3"/>
                <a:gd name="T3" fmla="*/ 0 h 3"/>
                <a:gd name="T4" fmla="*/ 3 w 3"/>
                <a:gd name="T5" fmla="*/ 655 h 3"/>
                <a:gd name="T6" fmla="*/ 0 w 3"/>
                <a:gd name="T7" fmla="*/ 0 h 3"/>
                <a:gd name="T8" fmla="*/ 3 w 3"/>
                <a:gd name="T9" fmla="*/ 655 h 3"/>
                <a:gd name="T10" fmla="*/ 0 w 3"/>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3">
                  <a:moveTo>
                    <a:pt x="0" y="0"/>
                  </a:moveTo>
                  <a:lnTo>
                    <a:pt x="3" y="0"/>
                  </a:lnTo>
                  <a:lnTo>
                    <a:pt x="3" y="3"/>
                  </a:lnTo>
                  <a:lnTo>
                    <a:pt x="0" y="0"/>
                  </a:lnTo>
                  <a:lnTo>
                    <a:pt x="3" y="3"/>
                  </a:lnTo>
                  <a:lnTo>
                    <a:pt x="0" y="0"/>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12" name="Freeform 210"/>
            <p:cNvSpPr>
              <a:spLocks/>
            </p:cNvSpPr>
            <p:nvPr/>
          </p:nvSpPr>
          <p:spPr bwMode="auto">
            <a:xfrm>
              <a:off x="5218" y="3383"/>
              <a:ext cx="3" cy="4"/>
            </a:xfrm>
            <a:custGeom>
              <a:avLst/>
              <a:gdLst>
                <a:gd name="T0" fmla="*/ 0 w 3"/>
                <a:gd name="T1" fmla="*/ 0 h 3"/>
                <a:gd name="T2" fmla="*/ 3 w 3"/>
                <a:gd name="T3" fmla="*/ 0 h 3"/>
                <a:gd name="T4" fmla="*/ 3 w 3"/>
                <a:gd name="T5" fmla="*/ 655 h 3"/>
                <a:gd name="T6" fmla="*/ 0 w 3"/>
                <a:gd name="T7" fmla="*/ 0 h 3"/>
                <a:gd name="T8" fmla="*/ 3 w 3"/>
                <a:gd name="T9" fmla="*/ 655 h 3"/>
                <a:gd name="T10" fmla="*/ 0 w 3"/>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3">
                  <a:moveTo>
                    <a:pt x="0" y="0"/>
                  </a:moveTo>
                  <a:lnTo>
                    <a:pt x="3" y="0"/>
                  </a:lnTo>
                  <a:lnTo>
                    <a:pt x="3" y="3"/>
                  </a:lnTo>
                  <a:lnTo>
                    <a:pt x="0" y="0"/>
                  </a:lnTo>
                  <a:lnTo>
                    <a:pt x="3" y="3"/>
                  </a:lnTo>
                  <a:lnTo>
                    <a:pt x="0"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13" name="Freeform 211"/>
            <p:cNvSpPr>
              <a:spLocks/>
            </p:cNvSpPr>
            <p:nvPr/>
          </p:nvSpPr>
          <p:spPr bwMode="auto">
            <a:xfrm>
              <a:off x="5225" y="3394"/>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14" name="Freeform 212"/>
            <p:cNvSpPr>
              <a:spLocks/>
            </p:cNvSpPr>
            <p:nvPr/>
          </p:nvSpPr>
          <p:spPr bwMode="auto">
            <a:xfrm>
              <a:off x="5225" y="3394"/>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15" name="Freeform 213"/>
            <p:cNvSpPr>
              <a:spLocks/>
            </p:cNvSpPr>
            <p:nvPr/>
          </p:nvSpPr>
          <p:spPr bwMode="auto">
            <a:xfrm>
              <a:off x="5194" y="3414"/>
              <a:ext cx="3" cy="7"/>
            </a:xfrm>
            <a:custGeom>
              <a:avLst/>
              <a:gdLst>
                <a:gd name="T0" fmla="*/ 0 w 3"/>
                <a:gd name="T1" fmla="*/ 0 h 6"/>
                <a:gd name="T2" fmla="*/ 3 w 3"/>
                <a:gd name="T3" fmla="*/ 120 h 6"/>
                <a:gd name="T4" fmla="*/ 0 w 3"/>
                <a:gd name="T5" fmla="*/ 120 h 6"/>
                <a:gd name="T6" fmla="*/ 0 w 3"/>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6">
                  <a:moveTo>
                    <a:pt x="0" y="0"/>
                  </a:moveTo>
                  <a:lnTo>
                    <a:pt x="3" y="6"/>
                  </a:lnTo>
                  <a:lnTo>
                    <a:pt x="0" y="6"/>
                  </a:lnTo>
                  <a:lnTo>
                    <a:pt x="0"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16" name="Rectangle 214"/>
            <p:cNvSpPr>
              <a:spLocks noChangeArrowheads="1"/>
            </p:cNvSpPr>
            <p:nvPr/>
          </p:nvSpPr>
          <p:spPr bwMode="auto">
            <a:xfrm>
              <a:off x="5204" y="3425"/>
              <a:ext cx="3" cy="3"/>
            </a:xfrm>
            <a:prstGeom prst="rect">
              <a:avLst/>
            </a:prstGeom>
            <a:solidFill>
              <a:srgbClr val="DDDDDD"/>
            </a:solidFill>
            <a:ln w="4445">
              <a:solidFill>
                <a:schemeClr val="bg1">
                  <a:lumMod val="50000"/>
                </a:schemeClr>
              </a:solidFill>
              <a:miter lim="800000"/>
              <a:headEnd/>
              <a:tailEnd/>
            </a:ln>
          </p:spPr>
          <p:txBody>
            <a:bodyPr/>
            <a:lstStyle>
              <a:lvl1pPr algn="l" eaLnBrk="0" hangingPunct="0">
                <a:spcBef>
                  <a:spcPct val="20000"/>
                </a:spcBef>
                <a:buClr>
                  <a:srgbClr val="A2BEE4"/>
                </a:buClr>
                <a:buFont typeface="Arial" charset="0"/>
                <a:buChar char="»"/>
                <a:defRPr>
                  <a:solidFill>
                    <a:schemeClr val="tx1"/>
                  </a:solidFill>
                  <a:latin typeface="Arial" charset="0"/>
                  <a:cs typeface="Arial" charset="0"/>
                </a:defRPr>
              </a:lvl1pPr>
              <a:lvl2pPr marL="742950" indent="-285750" algn="l" eaLnBrk="0" hangingPunct="0">
                <a:spcBef>
                  <a:spcPct val="20000"/>
                </a:spcBef>
                <a:buClr>
                  <a:srgbClr val="B40020"/>
                </a:buClr>
                <a:buChar char="•"/>
                <a:defRPr sz="1600">
                  <a:solidFill>
                    <a:schemeClr val="tx1"/>
                  </a:solidFill>
                  <a:latin typeface="Arial" charset="0"/>
                  <a:cs typeface="Arial" charset="0"/>
                </a:defRPr>
              </a:lvl2pPr>
              <a:lvl3pPr marL="1143000" indent="-228600" algn="l" eaLnBrk="0" hangingPunct="0">
                <a:spcBef>
                  <a:spcPct val="20000"/>
                </a:spcBef>
                <a:buClr>
                  <a:srgbClr val="B40020"/>
                </a:buClr>
                <a:buFont typeface="Arial" charset="0"/>
                <a:buChar char="»"/>
                <a:defRPr sz="1600">
                  <a:solidFill>
                    <a:schemeClr val="tx1"/>
                  </a:solidFill>
                  <a:latin typeface="Arial" charset="0"/>
                  <a:cs typeface="Arial" charset="0"/>
                </a:defRPr>
              </a:lvl3pPr>
              <a:lvl4pPr marL="1600200" indent="-228600" algn="l" eaLnBrk="0" hangingPunct="0">
                <a:spcBef>
                  <a:spcPct val="20000"/>
                </a:spcBef>
                <a:buClr>
                  <a:srgbClr val="A2BEE4"/>
                </a:buClr>
                <a:buFont typeface="Arial" charset="0"/>
                <a:buChar char="»"/>
                <a:defRPr sz="1600">
                  <a:solidFill>
                    <a:schemeClr val="tx1"/>
                  </a:solidFill>
                  <a:latin typeface="Arial" charset="0"/>
                  <a:cs typeface="Arial" charset="0"/>
                </a:defRPr>
              </a:lvl4pPr>
              <a:lvl5pPr marL="2057400" indent="-228600" algn="l" eaLnBrk="0" hangingPunct="0">
                <a:spcBef>
                  <a:spcPct val="20000"/>
                </a:spcBef>
                <a:buClr>
                  <a:srgbClr val="A2BEE4"/>
                </a:buClr>
                <a:buFont typeface="Arial" charse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6pPr>
              <a:lvl7pPr marL="29718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7pPr>
              <a:lvl8pPr marL="34290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8pPr>
              <a:lvl9pPr marL="38862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9pPr>
            </a:lstStyle>
            <a:p>
              <a:pPr algn="ctr" eaLnBrk="1" fontAlgn="base" hangingPunct="1">
                <a:spcBef>
                  <a:spcPct val="0"/>
                </a:spcBef>
                <a:spcAft>
                  <a:spcPct val="0"/>
                </a:spcAft>
                <a:buClrTx/>
                <a:buFontTx/>
                <a:buNone/>
              </a:pPr>
              <a:endParaRPr lang="en-US" altLang="en-US">
                <a:solidFill>
                  <a:srgbClr val="000000"/>
                </a:solidFill>
              </a:endParaRPr>
            </a:p>
          </p:txBody>
        </p:sp>
        <p:sp>
          <p:nvSpPr>
            <p:cNvPr id="217" name="Rectangle 215"/>
            <p:cNvSpPr>
              <a:spLocks noChangeArrowheads="1"/>
            </p:cNvSpPr>
            <p:nvPr/>
          </p:nvSpPr>
          <p:spPr bwMode="auto">
            <a:xfrm>
              <a:off x="5204" y="3425"/>
              <a:ext cx="3" cy="3"/>
            </a:xfrm>
            <a:prstGeom prst="rect">
              <a:avLst/>
            </a:prstGeom>
            <a:solidFill>
              <a:srgbClr val="DDDDDD"/>
            </a:solidFill>
            <a:ln w="4445">
              <a:solidFill>
                <a:schemeClr val="bg1">
                  <a:lumMod val="50000"/>
                </a:schemeClr>
              </a:solidFill>
              <a:miter lim="800000"/>
              <a:headEnd/>
              <a:tailEnd/>
            </a:ln>
          </p:spPr>
          <p:txBody>
            <a:bodyPr/>
            <a:lstStyle>
              <a:lvl1pPr algn="l" eaLnBrk="0" hangingPunct="0">
                <a:spcBef>
                  <a:spcPct val="20000"/>
                </a:spcBef>
                <a:buClr>
                  <a:srgbClr val="A2BEE4"/>
                </a:buClr>
                <a:buFont typeface="Arial" charset="0"/>
                <a:buChar char="»"/>
                <a:defRPr>
                  <a:solidFill>
                    <a:schemeClr val="tx1"/>
                  </a:solidFill>
                  <a:latin typeface="Arial" charset="0"/>
                  <a:cs typeface="Arial" charset="0"/>
                </a:defRPr>
              </a:lvl1pPr>
              <a:lvl2pPr marL="742950" indent="-285750" algn="l" eaLnBrk="0" hangingPunct="0">
                <a:spcBef>
                  <a:spcPct val="20000"/>
                </a:spcBef>
                <a:buClr>
                  <a:srgbClr val="B40020"/>
                </a:buClr>
                <a:buChar char="•"/>
                <a:defRPr sz="1600">
                  <a:solidFill>
                    <a:schemeClr val="tx1"/>
                  </a:solidFill>
                  <a:latin typeface="Arial" charset="0"/>
                  <a:cs typeface="Arial" charset="0"/>
                </a:defRPr>
              </a:lvl2pPr>
              <a:lvl3pPr marL="1143000" indent="-228600" algn="l" eaLnBrk="0" hangingPunct="0">
                <a:spcBef>
                  <a:spcPct val="20000"/>
                </a:spcBef>
                <a:buClr>
                  <a:srgbClr val="B40020"/>
                </a:buClr>
                <a:buFont typeface="Arial" charset="0"/>
                <a:buChar char="»"/>
                <a:defRPr sz="1600">
                  <a:solidFill>
                    <a:schemeClr val="tx1"/>
                  </a:solidFill>
                  <a:latin typeface="Arial" charset="0"/>
                  <a:cs typeface="Arial" charset="0"/>
                </a:defRPr>
              </a:lvl3pPr>
              <a:lvl4pPr marL="1600200" indent="-228600" algn="l" eaLnBrk="0" hangingPunct="0">
                <a:spcBef>
                  <a:spcPct val="20000"/>
                </a:spcBef>
                <a:buClr>
                  <a:srgbClr val="A2BEE4"/>
                </a:buClr>
                <a:buFont typeface="Arial" charset="0"/>
                <a:buChar char="»"/>
                <a:defRPr sz="1600">
                  <a:solidFill>
                    <a:schemeClr val="tx1"/>
                  </a:solidFill>
                  <a:latin typeface="Arial" charset="0"/>
                  <a:cs typeface="Arial" charset="0"/>
                </a:defRPr>
              </a:lvl4pPr>
              <a:lvl5pPr marL="2057400" indent="-228600" algn="l" eaLnBrk="0" hangingPunct="0">
                <a:spcBef>
                  <a:spcPct val="20000"/>
                </a:spcBef>
                <a:buClr>
                  <a:srgbClr val="A2BEE4"/>
                </a:buClr>
                <a:buFont typeface="Arial" charse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6pPr>
              <a:lvl7pPr marL="29718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7pPr>
              <a:lvl8pPr marL="34290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8pPr>
              <a:lvl9pPr marL="38862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9pPr>
            </a:lstStyle>
            <a:p>
              <a:pPr algn="ctr" eaLnBrk="1" fontAlgn="base" hangingPunct="1">
                <a:spcBef>
                  <a:spcPct val="0"/>
                </a:spcBef>
                <a:spcAft>
                  <a:spcPct val="0"/>
                </a:spcAft>
                <a:buClrTx/>
                <a:buFontTx/>
                <a:buNone/>
              </a:pPr>
              <a:endParaRPr lang="en-US" altLang="en-US">
                <a:solidFill>
                  <a:srgbClr val="000000"/>
                </a:solidFill>
              </a:endParaRPr>
            </a:p>
          </p:txBody>
        </p:sp>
        <p:sp>
          <p:nvSpPr>
            <p:cNvPr id="218" name="Freeform 216"/>
            <p:cNvSpPr>
              <a:spLocks/>
            </p:cNvSpPr>
            <p:nvPr/>
          </p:nvSpPr>
          <p:spPr bwMode="auto">
            <a:xfrm>
              <a:off x="5091" y="3280"/>
              <a:ext cx="6" cy="4"/>
            </a:xfrm>
            <a:custGeom>
              <a:avLst/>
              <a:gdLst>
                <a:gd name="T0" fmla="*/ 0 w 6"/>
                <a:gd name="T1" fmla="*/ 0 h 3"/>
                <a:gd name="T2" fmla="*/ 3 w 6"/>
                <a:gd name="T3" fmla="*/ 0 h 3"/>
                <a:gd name="T4" fmla="*/ 6 w 6"/>
                <a:gd name="T5" fmla="*/ 655 h 3"/>
                <a:gd name="T6" fmla="*/ 0 w 6"/>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0" y="0"/>
                  </a:moveTo>
                  <a:lnTo>
                    <a:pt x="3" y="0"/>
                  </a:lnTo>
                  <a:lnTo>
                    <a:pt x="6" y="3"/>
                  </a:lnTo>
                  <a:lnTo>
                    <a:pt x="0" y="0"/>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19" name="Freeform 217"/>
            <p:cNvSpPr>
              <a:spLocks/>
            </p:cNvSpPr>
            <p:nvPr/>
          </p:nvSpPr>
          <p:spPr bwMode="auto">
            <a:xfrm>
              <a:off x="5091" y="3280"/>
              <a:ext cx="6" cy="4"/>
            </a:xfrm>
            <a:custGeom>
              <a:avLst/>
              <a:gdLst>
                <a:gd name="T0" fmla="*/ 0 w 6"/>
                <a:gd name="T1" fmla="*/ 0 h 3"/>
                <a:gd name="T2" fmla="*/ 3 w 6"/>
                <a:gd name="T3" fmla="*/ 0 h 3"/>
                <a:gd name="T4" fmla="*/ 6 w 6"/>
                <a:gd name="T5" fmla="*/ 655 h 3"/>
                <a:gd name="T6" fmla="*/ 0 w 6"/>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0" y="0"/>
                  </a:moveTo>
                  <a:lnTo>
                    <a:pt x="3" y="0"/>
                  </a:lnTo>
                  <a:lnTo>
                    <a:pt x="6" y="3"/>
                  </a:lnTo>
                  <a:lnTo>
                    <a:pt x="0"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20" name="Freeform 218"/>
            <p:cNvSpPr>
              <a:spLocks/>
            </p:cNvSpPr>
            <p:nvPr/>
          </p:nvSpPr>
          <p:spPr bwMode="auto">
            <a:xfrm>
              <a:off x="5042" y="3205"/>
              <a:ext cx="14" cy="10"/>
            </a:xfrm>
            <a:custGeom>
              <a:avLst/>
              <a:gdLst>
                <a:gd name="T0" fmla="*/ 0 w 12"/>
                <a:gd name="T1" fmla="*/ 0 h 9"/>
                <a:gd name="T2" fmla="*/ 120 w 12"/>
                <a:gd name="T3" fmla="*/ 3 h 9"/>
                <a:gd name="T4" fmla="*/ 225 w 12"/>
                <a:gd name="T5" fmla="*/ 63 h 9"/>
                <a:gd name="T6" fmla="*/ 120 w 12"/>
                <a:gd name="T7" fmla="*/ 46 h 9"/>
                <a:gd name="T8" fmla="*/ 0 w 12"/>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9">
                  <a:moveTo>
                    <a:pt x="0" y="0"/>
                  </a:moveTo>
                  <a:lnTo>
                    <a:pt x="6" y="3"/>
                  </a:lnTo>
                  <a:lnTo>
                    <a:pt x="12" y="9"/>
                  </a:lnTo>
                  <a:lnTo>
                    <a:pt x="6" y="6"/>
                  </a:lnTo>
                  <a:lnTo>
                    <a:pt x="0" y="0"/>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21" name="Freeform 219"/>
            <p:cNvSpPr>
              <a:spLocks/>
            </p:cNvSpPr>
            <p:nvPr/>
          </p:nvSpPr>
          <p:spPr bwMode="auto">
            <a:xfrm>
              <a:off x="5042" y="3205"/>
              <a:ext cx="14" cy="10"/>
            </a:xfrm>
            <a:custGeom>
              <a:avLst/>
              <a:gdLst>
                <a:gd name="T0" fmla="*/ 0 w 12"/>
                <a:gd name="T1" fmla="*/ 0 h 9"/>
                <a:gd name="T2" fmla="*/ 120 w 12"/>
                <a:gd name="T3" fmla="*/ 3 h 9"/>
                <a:gd name="T4" fmla="*/ 225 w 12"/>
                <a:gd name="T5" fmla="*/ 63 h 9"/>
                <a:gd name="T6" fmla="*/ 120 w 12"/>
                <a:gd name="T7" fmla="*/ 46 h 9"/>
                <a:gd name="T8" fmla="*/ 0 w 12"/>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9">
                  <a:moveTo>
                    <a:pt x="0" y="0"/>
                  </a:moveTo>
                  <a:lnTo>
                    <a:pt x="6" y="3"/>
                  </a:lnTo>
                  <a:lnTo>
                    <a:pt x="12" y="9"/>
                  </a:lnTo>
                  <a:lnTo>
                    <a:pt x="6" y="6"/>
                  </a:lnTo>
                  <a:lnTo>
                    <a:pt x="0"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22" name="Freeform 220"/>
            <p:cNvSpPr>
              <a:spLocks/>
            </p:cNvSpPr>
            <p:nvPr/>
          </p:nvSpPr>
          <p:spPr bwMode="auto">
            <a:xfrm>
              <a:off x="5042" y="3218"/>
              <a:ext cx="4" cy="4"/>
            </a:xfrm>
            <a:custGeom>
              <a:avLst/>
              <a:gdLst>
                <a:gd name="T0" fmla="*/ 0 w 3"/>
                <a:gd name="T1" fmla="*/ 0 h 3"/>
                <a:gd name="T2" fmla="*/ 655 w 3"/>
                <a:gd name="T3" fmla="*/ 655 h 3"/>
                <a:gd name="T4" fmla="*/ 0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3" y="3"/>
                  </a:lnTo>
                  <a:lnTo>
                    <a:pt x="0" y="0"/>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23" name="Freeform 221"/>
            <p:cNvSpPr>
              <a:spLocks/>
            </p:cNvSpPr>
            <p:nvPr/>
          </p:nvSpPr>
          <p:spPr bwMode="auto">
            <a:xfrm>
              <a:off x="5042" y="3218"/>
              <a:ext cx="4" cy="4"/>
            </a:xfrm>
            <a:custGeom>
              <a:avLst/>
              <a:gdLst>
                <a:gd name="T0" fmla="*/ 0 w 3"/>
                <a:gd name="T1" fmla="*/ 0 h 3"/>
                <a:gd name="T2" fmla="*/ 655 w 3"/>
                <a:gd name="T3" fmla="*/ 655 h 3"/>
                <a:gd name="T4" fmla="*/ 0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3" y="3"/>
                  </a:lnTo>
                  <a:lnTo>
                    <a:pt x="0"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24" name="Freeform 222"/>
            <p:cNvSpPr>
              <a:spLocks/>
            </p:cNvSpPr>
            <p:nvPr/>
          </p:nvSpPr>
          <p:spPr bwMode="auto">
            <a:xfrm>
              <a:off x="5049" y="3222"/>
              <a:ext cx="4" cy="3"/>
            </a:xfrm>
            <a:custGeom>
              <a:avLst/>
              <a:gdLst>
                <a:gd name="T0" fmla="*/ 0 w 3"/>
                <a:gd name="T1" fmla="*/ 0 h 3"/>
                <a:gd name="T2" fmla="*/ 655 w 3"/>
                <a:gd name="T3" fmla="*/ 3 h 3"/>
                <a:gd name="T4" fmla="*/ 0 w 3"/>
                <a:gd name="T5" fmla="*/ 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25" name="Freeform 223"/>
            <p:cNvSpPr>
              <a:spLocks/>
            </p:cNvSpPr>
            <p:nvPr/>
          </p:nvSpPr>
          <p:spPr bwMode="auto">
            <a:xfrm>
              <a:off x="5053" y="3225"/>
              <a:ext cx="7" cy="7"/>
            </a:xfrm>
            <a:custGeom>
              <a:avLst/>
              <a:gdLst>
                <a:gd name="T0" fmla="*/ 0 w 9"/>
                <a:gd name="T1" fmla="*/ 75 h 6"/>
                <a:gd name="T2" fmla="*/ 0 w 9"/>
                <a:gd name="T3" fmla="*/ 0 h 6"/>
                <a:gd name="T4" fmla="*/ 3 w 9"/>
                <a:gd name="T5" fmla="*/ 0 h 6"/>
                <a:gd name="T6" fmla="*/ 46 w 9"/>
                <a:gd name="T7" fmla="*/ 75 h 6"/>
                <a:gd name="T8" fmla="*/ 63 w 9"/>
                <a:gd name="T9" fmla="*/ 120 h 6"/>
                <a:gd name="T10" fmla="*/ 0 w 9"/>
                <a:gd name="T11" fmla="*/ 75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6">
                  <a:moveTo>
                    <a:pt x="0" y="3"/>
                  </a:moveTo>
                  <a:lnTo>
                    <a:pt x="0" y="0"/>
                  </a:lnTo>
                  <a:lnTo>
                    <a:pt x="3" y="0"/>
                  </a:lnTo>
                  <a:lnTo>
                    <a:pt x="6" y="3"/>
                  </a:lnTo>
                  <a:lnTo>
                    <a:pt x="9" y="6"/>
                  </a:lnTo>
                  <a:lnTo>
                    <a:pt x="0" y="3"/>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26" name="Freeform 224"/>
            <p:cNvSpPr>
              <a:spLocks/>
            </p:cNvSpPr>
            <p:nvPr/>
          </p:nvSpPr>
          <p:spPr bwMode="auto">
            <a:xfrm>
              <a:off x="5053" y="3225"/>
              <a:ext cx="7" cy="7"/>
            </a:xfrm>
            <a:custGeom>
              <a:avLst/>
              <a:gdLst>
                <a:gd name="T0" fmla="*/ 0 w 9"/>
                <a:gd name="T1" fmla="*/ 75 h 6"/>
                <a:gd name="T2" fmla="*/ 0 w 9"/>
                <a:gd name="T3" fmla="*/ 0 h 6"/>
                <a:gd name="T4" fmla="*/ 3 w 9"/>
                <a:gd name="T5" fmla="*/ 0 h 6"/>
                <a:gd name="T6" fmla="*/ 46 w 9"/>
                <a:gd name="T7" fmla="*/ 75 h 6"/>
                <a:gd name="T8" fmla="*/ 63 w 9"/>
                <a:gd name="T9" fmla="*/ 120 h 6"/>
                <a:gd name="T10" fmla="*/ 0 w 9"/>
                <a:gd name="T11" fmla="*/ 75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6">
                  <a:moveTo>
                    <a:pt x="0" y="3"/>
                  </a:moveTo>
                  <a:lnTo>
                    <a:pt x="0" y="0"/>
                  </a:lnTo>
                  <a:lnTo>
                    <a:pt x="3" y="0"/>
                  </a:lnTo>
                  <a:lnTo>
                    <a:pt x="6" y="3"/>
                  </a:lnTo>
                  <a:lnTo>
                    <a:pt x="9" y="6"/>
                  </a:lnTo>
                  <a:lnTo>
                    <a:pt x="0" y="3"/>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27" name="Freeform 225"/>
            <p:cNvSpPr>
              <a:spLocks/>
            </p:cNvSpPr>
            <p:nvPr/>
          </p:nvSpPr>
          <p:spPr bwMode="auto">
            <a:xfrm>
              <a:off x="5053" y="3232"/>
              <a:ext cx="3" cy="2"/>
            </a:xfrm>
            <a:custGeom>
              <a:avLst/>
              <a:gdLst>
                <a:gd name="T0" fmla="*/ 0 w 3"/>
                <a:gd name="T1" fmla="*/ 0 h 3"/>
                <a:gd name="T2" fmla="*/ 3 w 3"/>
                <a:gd name="T3" fmla="*/ 3 h 3"/>
                <a:gd name="T4" fmla="*/ 0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3" y="3"/>
                  </a:lnTo>
                  <a:lnTo>
                    <a:pt x="0" y="0"/>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28" name="Freeform 226"/>
            <p:cNvSpPr>
              <a:spLocks/>
            </p:cNvSpPr>
            <p:nvPr/>
          </p:nvSpPr>
          <p:spPr bwMode="auto">
            <a:xfrm>
              <a:off x="5053" y="3232"/>
              <a:ext cx="3" cy="2"/>
            </a:xfrm>
            <a:custGeom>
              <a:avLst/>
              <a:gdLst>
                <a:gd name="T0" fmla="*/ 0 w 3"/>
                <a:gd name="T1" fmla="*/ 0 h 3"/>
                <a:gd name="T2" fmla="*/ 3 w 3"/>
                <a:gd name="T3" fmla="*/ 3 h 3"/>
                <a:gd name="T4" fmla="*/ 0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3" y="3"/>
                  </a:lnTo>
                  <a:lnTo>
                    <a:pt x="0"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29" name="Freeform 227"/>
            <p:cNvSpPr>
              <a:spLocks/>
            </p:cNvSpPr>
            <p:nvPr/>
          </p:nvSpPr>
          <p:spPr bwMode="auto">
            <a:xfrm>
              <a:off x="5063" y="3232"/>
              <a:ext cx="3" cy="2"/>
            </a:xfrm>
            <a:custGeom>
              <a:avLst/>
              <a:gdLst>
                <a:gd name="T0" fmla="*/ 0 w 3"/>
                <a:gd name="T1" fmla="*/ 3 h 3"/>
                <a:gd name="T2" fmla="*/ 0 w 3"/>
                <a:gd name="T3" fmla="*/ 0 h 3"/>
                <a:gd name="T4" fmla="*/ 3 w 3"/>
                <a:gd name="T5" fmla="*/ 3 h 3"/>
                <a:gd name="T6" fmla="*/ 0 w 3"/>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3"/>
                  </a:moveTo>
                  <a:lnTo>
                    <a:pt x="0" y="0"/>
                  </a:lnTo>
                  <a:lnTo>
                    <a:pt x="3" y="3"/>
                  </a:lnTo>
                  <a:lnTo>
                    <a:pt x="0" y="3"/>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30" name="Freeform 228"/>
            <p:cNvSpPr>
              <a:spLocks/>
            </p:cNvSpPr>
            <p:nvPr/>
          </p:nvSpPr>
          <p:spPr bwMode="auto">
            <a:xfrm>
              <a:off x="5063" y="3232"/>
              <a:ext cx="3" cy="2"/>
            </a:xfrm>
            <a:custGeom>
              <a:avLst/>
              <a:gdLst>
                <a:gd name="T0" fmla="*/ 0 w 3"/>
                <a:gd name="T1" fmla="*/ 3 h 3"/>
                <a:gd name="T2" fmla="*/ 0 w 3"/>
                <a:gd name="T3" fmla="*/ 0 h 3"/>
                <a:gd name="T4" fmla="*/ 3 w 3"/>
                <a:gd name="T5" fmla="*/ 3 h 3"/>
                <a:gd name="T6" fmla="*/ 0 w 3"/>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3"/>
                  </a:moveTo>
                  <a:lnTo>
                    <a:pt x="0" y="0"/>
                  </a:lnTo>
                  <a:lnTo>
                    <a:pt x="3" y="3"/>
                  </a:lnTo>
                  <a:lnTo>
                    <a:pt x="0" y="3"/>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31" name="Freeform 229"/>
            <p:cNvSpPr>
              <a:spLocks/>
            </p:cNvSpPr>
            <p:nvPr/>
          </p:nvSpPr>
          <p:spPr bwMode="auto">
            <a:xfrm>
              <a:off x="5070" y="3218"/>
              <a:ext cx="24" cy="14"/>
            </a:xfrm>
            <a:custGeom>
              <a:avLst/>
              <a:gdLst>
                <a:gd name="T0" fmla="*/ 0 w 18"/>
                <a:gd name="T1" fmla="*/ 0 h 12"/>
                <a:gd name="T2" fmla="*/ 302 w 18"/>
                <a:gd name="T3" fmla="*/ 190 h 12"/>
                <a:gd name="T4" fmla="*/ 352 w 18"/>
                <a:gd name="T5" fmla="*/ 225 h 12"/>
                <a:gd name="T6" fmla="*/ 120 w 18"/>
                <a:gd name="T7" fmla="*/ 75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15" y="9"/>
                  </a:lnTo>
                  <a:lnTo>
                    <a:pt x="18" y="12"/>
                  </a:lnTo>
                  <a:lnTo>
                    <a:pt x="6" y="3"/>
                  </a:lnTo>
                  <a:lnTo>
                    <a:pt x="0" y="0"/>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32" name="Freeform 230"/>
            <p:cNvSpPr>
              <a:spLocks/>
            </p:cNvSpPr>
            <p:nvPr/>
          </p:nvSpPr>
          <p:spPr bwMode="auto">
            <a:xfrm>
              <a:off x="5070" y="3218"/>
              <a:ext cx="24" cy="14"/>
            </a:xfrm>
            <a:custGeom>
              <a:avLst/>
              <a:gdLst>
                <a:gd name="T0" fmla="*/ 0 w 18"/>
                <a:gd name="T1" fmla="*/ 0 h 12"/>
                <a:gd name="T2" fmla="*/ 302 w 18"/>
                <a:gd name="T3" fmla="*/ 190 h 12"/>
                <a:gd name="T4" fmla="*/ 352 w 18"/>
                <a:gd name="T5" fmla="*/ 225 h 12"/>
                <a:gd name="T6" fmla="*/ 120 w 18"/>
                <a:gd name="T7" fmla="*/ 75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15" y="9"/>
                  </a:lnTo>
                  <a:lnTo>
                    <a:pt x="18" y="12"/>
                  </a:lnTo>
                  <a:lnTo>
                    <a:pt x="6" y="3"/>
                  </a:lnTo>
                  <a:lnTo>
                    <a:pt x="0"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33" name="Freeform 231"/>
            <p:cNvSpPr>
              <a:spLocks/>
            </p:cNvSpPr>
            <p:nvPr/>
          </p:nvSpPr>
          <p:spPr bwMode="auto">
            <a:xfrm>
              <a:off x="5104" y="3229"/>
              <a:ext cx="11" cy="17"/>
            </a:xfrm>
            <a:custGeom>
              <a:avLst/>
              <a:gdLst>
                <a:gd name="T0" fmla="*/ 0 w 9"/>
                <a:gd name="T1" fmla="*/ 3 h 18"/>
                <a:gd name="T2" fmla="*/ 0 w 9"/>
                <a:gd name="T3" fmla="*/ 0 h 18"/>
                <a:gd name="T4" fmla="*/ 0 w 9"/>
                <a:gd name="T5" fmla="*/ 3 h 18"/>
                <a:gd name="T6" fmla="*/ 145 w 9"/>
                <a:gd name="T7" fmla="*/ 46 h 18"/>
                <a:gd name="T8" fmla="*/ 264 w 9"/>
                <a:gd name="T9" fmla="*/ 87 h 18"/>
                <a:gd name="T10" fmla="*/ 264 w 9"/>
                <a:gd name="T11" fmla="*/ 112 h 18"/>
                <a:gd name="T12" fmla="*/ 395 w 9"/>
                <a:gd name="T13" fmla="*/ 112 h 18"/>
                <a:gd name="T14" fmla="*/ 395 w 9"/>
                <a:gd name="T15" fmla="*/ 133 h 18"/>
                <a:gd name="T16" fmla="*/ 145 w 9"/>
                <a:gd name="T17" fmla="*/ 87 h 18"/>
                <a:gd name="T18" fmla="*/ 0 w 9"/>
                <a:gd name="T19" fmla="*/ 3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 h="18">
                  <a:moveTo>
                    <a:pt x="0" y="3"/>
                  </a:moveTo>
                  <a:lnTo>
                    <a:pt x="0" y="0"/>
                  </a:lnTo>
                  <a:lnTo>
                    <a:pt x="0" y="3"/>
                  </a:lnTo>
                  <a:lnTo>
                    <a:pt x="3" y="6"/>
                  </a:lnTo>
                  <a:lnTo>
                    <a:pt x="6" y="12"/>
                  </a:lnTo>
                  <a:lnTo>
                    <a:pt x="6" y="15"/>
                  </a:lnTo>
                  <a:lnTo>
                    <a:pt x="9" y="15"/>
                  </a:lnTo>
                  <a:lnTo>
                    <a:pt x="9" y="18"/>
                  </a:lnTo>
                  <a:lnTo>
                    <a:pt x="3" y="12"/>
                  </a:lnTo>
                  <a:lnTo>
                    <a:pt x="0" y="3"/>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34" name="Freeform 232"/>
            <p:cNvSpPr>
              <a:spLocks/>
            </p:cNvSpPr>
            <p:nvPr/>
          </p:nvSpPr>
          <p:spPr bwMode="auto">
            <a:xfrm>
              <a:off x="5104" y="3229"/>
              <a:ext cx="11" cy="17"/>
            </a:xfrm>
            <a:custGeom>
              <a:avLst/>
              <a:gdLst>
                <a:gd name="T0" fmla="*/ 0 w 9"/>
                <a:gd name="T1" fmla="*/ 3 h 18"/>
                <a:gd name="T2" fmla="*/ 0 w 9"/>
                <a:gd name="T3" fmla="*/ 0 h 18"/>
                <a:gd name="T4" fmla="*/ 0 w 9"/>
                <a:gd name="T5" fmla="*/ 3 h 18"/>
                <a:gd name="T6" fmla="*/ 145 w 9"/>
                <a:gd name="T7" fmla="*/ 46 h 18"/>
                <a:gd name="T8" fmla="*/ 264 w 9"/>
                <a:gd name="T9" fmla="*/ 87 h 18"/>
                <a:gd name="T10" fmla="*/ 264 w 9"/>
                <a:gd name="T11" fmla="*/ 112 h 18"/>
                <a:gd name="T12" fmla="*/ 395 w 9"/>
                <a:gd name="T13" fmla="*/ 112 h 18"/>
                <a:gd name="T14" fmla="*/ 395 w 9"/>
                <a:gd name="T15" fmla="*/ 133 h 18"/>
                <a:gd name="T16" fmla="*/ 145 w 9"/>
                <a:gd name="T17" fmla="*/ 87 h 18"/>
                <a:gd name="T18" fmla="*/ 0 w 9"/>
                <a:gd name="T19" fmla="*/ 3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 h="18">
                  <a:moveTo>
                    <a:pt x="0" y="3"/>
                  </a:moveTo>
                  <a:lnTo>
                    <a:pt x="0" y="0"/>
                  </a:lnTo>
                  <a:lnTo>
                    <a:pt x="0" y="3"/>
                  </a:lnTo>
                  <a:lnTo>
                    <a:pt x="3" y="6"/>
                  </a:lnTo>
                  <a:lnTo>
                    <a:pt x="6" y="12"/>
                  </a:lnTo>
                  <a:lnTo>
                    <a:pt x="6" y="15"/>
                  </a:lnTo>
                  <a:lnTo>
                    <a:pt x="9" y="15"/>
                  </a:lnTo>
                  <a:lnTo>
                    <a:pt x="9" y="18"/>
                  </a:lnTo>
                  <a:lnTo>
                    <a:pt x="3" y="12"/>
                  </a:lnTo>
                  <a:lnTo>
                    <a:pt x="0" y="3"/>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35" name="Freeform 233"/>
            <p:cNvSpPr>
              <a:spLocks/>
            </p:cNvSpPr>
            <p:nvPr/>
          </p:nvSpPr>
          <p:spPr bwMode="auto">
            <a:xfrm>
              <a:off x="5094" y="3239"/>
              <a:ext cx="3" cy="3"/>
            </a:xfrm>
            <a:custGeom>
              <a:avLst/>
              <a:gdLst>
                <a:gd name="T0" fmla="*/ 0 w 3"/>
                <a:gd name="T1" fmla="*/ 0 h 3"/>
                <a:gd name="T2" fmla="*/ 3 w 3"/>
                <a:gd name="T3" fmla="*/ 0 h 3"/>
                <a:gd name="T4" fmla="*/ 3 w 3"/>
                <a:gd name="T5" fmla="*/ 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0"/>
                  </a:lnTo>
                  <a:lnTo>
                    <a:pt x="3" y="3"/>
                  </a:lnTo>
                  <a:lnTo>
                    <a:pt x="0"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36" name="Freeform 234"/>
            <p:cNvSpPr>
              <a:spLocks/>
            </p:cNvSpPr>
            <p:nvPr/>
          </p:nvSpPr>
          <p:spPr bwMode="auto">
            <a:xfrm>
              <a:off x="5087" y="3242"/>
              <a:ext cx="14" cy="11"/>
            </a:xfrm>
            <a:custGeom>
              <a:avLst/>
              <a:gdLst>
                <a:gd name="T0" fmla="*/ 0 w 15"/>
                <a:gd name="T1" fmla="*/ 0 h 9"/>
                <a:gd name="T2" fmla="*/ 88 w 15"/>
                <a:gd name="T3" fmla="*/ 145 h 9"/>
                <a:gd name="T4" fmla="*/ 161 w 15"/>
                <a:gd name="T5" fmla="*/ 264 h 9"/>
                <a:gd name="T6" fmla="*/ 161 w 15"/>
                <a:gd name="T7" fmla="*/ 395 h 9"/>
                <a:gd name="T8" fmla="*/ 3 w 15"/>
                <a:gd name="T9" fmla="*/ 395 h 9"/>
                <a:gd name="T10" fmla="*/ 0 w 15"/>
                <a:gd name="T11" fmla="*/ 145 h 9"/>
                <a:gd name="T12" fmla="*/ 0 w 15"/>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9">
                  <a:moveTo>
                    <a:pt x="0" y="0"/>
                  </a:moveTo>
                  <a:lnTo>
                    <a:pt x="9" y="3"/>
                  </a:lnTo>
                  <a:lnTo>
                    <a:pt x="15" y="6"/>
                  </a:lnTo>
                  <a:lnTo>
                    <a:pt x="15" y="9"/>
                  </a:lnTo>
                  <a:lnTo>
                    <a:pt x="3" y="9"/>
                  </a:lnTo>
                  <a:lnTo>
                    <a:pt x="0" y="3"/>
                  </a:lnTo>
                  <a:lnTo>
                    <a:pt x="0" y="0"/>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37" name="Freeform 235"/>
            <p:cNvSpPr>
              <a:spLocks/>
            </p:cNvSpPr>
            <p:nvPr/>
          </p:nvSpPr>
          <p:spPr bwMode="auto">
            <a:xfrm>
              <a:off x="5087" y="3242"/>
              <a:ext cx="14" cy="11"/>
            </a:xfrm>
            <a:custGeom>
              <a:avLst/>
              <a:gdLst>
                <a:gd name="T0" fmla="*/ 0 w 15"/>
                <a:gd name="T1" fmla="*/ 0 h 9"/>
                <a:gd name="T2" fmla="*/ 88 w 15"/>
                <a:gd name="T3" fmla="*/ 145 h 9"/>
                <a:gd name="T4" fmla="*/ 161 w 15"/>
                <a:gd name="T5" fmla="*/ 264 h 9"/>
                <a:gd name="T6" fmla="*/ 161 w 15"/>
                <a:gd name="T7" fmla="*/ 395 h 9"/>
                <a:gd name="T8" fmla="*/ 3 w 15"/>
                <a:gd name="T9" fmla="*/ 395 h 9"/>
                <a:gd name="T10" fmla="*/ 0 w 15"/>
                <a:gd name="T11" fmla="*/ 145 h 9"/>
                <a:gd name="T12" fmla="*/ 0 w 15"/>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9">
                  <a:moveTo>
                    <a:pt x="0" y="0"/>
                  </a:moveTo>
                  <a:lnTo>
                    <a:pt x="9" y="3"/>
                  </a:lnTo>
                  <a:lnTo>
                    <a:pt x="15" y="6"/>
                  </a:lnTo>
                  <a:lnTo>
                    <a:pt x="15" y="9"/>
                  </a:lnTo>
                  <a:lnTo>
                    <a:pt x="3" y="9"/>
                  </a:lnTo>
                  <a:lnTo>
                    <a:pt x="0" y="3"/>
                  </a:lnTo>
                  <a:lnTo>
                    <a:pt x="0"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38" name="Freeform 236"/>
            <p:cNvSpPr>
              <a:spLocks/>
            </p:cNvSpPr>
            <p:nvPr/>
          </p:nvSpPr>
          <p:spPr bwMode="auto">
            <a:xfrm>
              <a:off x="5111" y="3256"/>
              <a:ext cx="17" cy="10"/>
            </a:xfrm>
            <a:custGeom>
              <a:avLst/>
              <a:gdLst>
                <a:gd name="T0" fmla="*/ 0 w 15"/>
                <a:gd name="T1" fmla="*/ 0 h 9"/>
                <a:gd name="T2" fmla="*/ 88 w 15"/>
                <a:gd name="T3" fmla="*/ 3 h 9"/>
                <a:gd name="T4" fmla="*/ 161 w 15"/>
                <a:gd name="T5" fmla="*/ 63 h 9"/>
                <a:gd name="T6" fmla="*/ 128 w 15"/>
                <a:gd name="T7" fmla="*/ 63 h 9"/>
                <a:gd name="T8" fmla="*/ 61 w 15"/>
                <a:gd name="T9" fmla="*/ 46 h 9"/>
                <a:gd name="T10" fmla="*/ 0 w 15"/>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9">
                  <a:moveTo>
                    <a:pt x="0" y="0"/>
                  </a:moveTo>
                  <a:lnTo>
                    <a:pt x="9" y="3"/>
                  </a:lnTo>
                  <a:lnTo>
                    <a:pt x="15" y="9"/>
                  </a:lnTo>
                  <a:lnTo>
                    <a:pt x="12" y="9"/>
                  </a:lnTo>
                  <a:lnTo>
                    <a:pt x="6" y="6"/>
                  </a:lnTo>
                  <a:lnTo>
                    <a:pt x="0" y="0"/>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39" name="Freeform 237"/>
            <p:cNvSpPr>
              <a:spLocks/>
            </p:cNvSpPr>
            <p:nvPr/>
          </p:nvSpPr>
          <p:spPr bwMode="auto">
            <a:xfrm>
              <a:off x="5111" y="3256"/>
              <a:ext cx="17" cy="10"/>
            </a:xfrm>
            <a:custGeom>
              <a:avLst/>
              <a:gdLst>
                <a:gd name="T0" fmla="*/ 0 w 15"/>
                <a:gd name="T1" fmla="*/ 0 h 9"/>
                <a:gd name="T2" fmla="*/ 88 w 15"/>
                <a:gd name="T3" fmla="*/ 3 h 9"/>
                <a:gd name="T4" fmla="*/ 161 w 15"/>
                <a:gd name="T5" fmla="*/ 63 h 9"/>
                <a:gd name="T6" fmla="*/ 128 w 15"/>
                <a:gd name="T7" fmla="*/ 63 h 9"/>
                <a:gd name="T8" fmla="*/ 61 w 15"/>
                <a:gd name="T9" fmla="*/ 46 h 9"/>
                <a:gd name="T10" fmla="*/ 0 w 15"/>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9">
                  <a:moveTo>
                    <a:pt x="0" y="0"/>
                  </a:moveTo>
                  <a:lnTo>
                    <a:pt x="9" y="3"/>
                  </a:lnTo>
                  <a:lnTo>
                    <a:pt x="15" y="9"/>
                  </a:lnTo>
                  <a:lnTo>
                    <a:pt x="12" y="9"/>
                  </a:lnTo>
                  <a:lnTo>
                    <a:pt x="6" y="6"/>
                  </a:lnTo>
                  <a:lnTo>
                    <a:pt x="0" y="0"/>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40" name="Freeform 238"/>
            <p:cNvSpPr>
              <a:spLocks/>
            </p:cNvSpPr>
            <p:nvPr/>
          </p:nvSpPr>
          <p:spPr bwMode="auto">
            <a:xfrm>
              <a:off x="5173" y="3263"/>
              <a:ext cx="7" cy="3"/>
            </a:xfrm>
            <a:custGeom>
              <a:avLst/>
              <a:gdLst>
                <a:gd name="T0" fmla="*/ 0 w 6"/>
                <a:gd name="T1" fmla="*/ 3 h 3"/>
                <a:gd name="T2" fmla="*/ 75 w 6"/>
                <a:gd name="T3" fmla="*/ 0 h 3"/>
                <a:gd name="T4" fmla="*/ 120 w 6"/>
                <a:gd name="T5" fmla="*/ 0 h 3"/>
                <a:gd name="T6" fmla="*/ 120 w 6"/>
                <a:gd name="T7" fmla="*/ 3 h 3"/>
                <a:gd name="T8" fmla="*/ 75 w 6"/>
                <a:gd name="T9" fmla="*/ 3 h 3"/>
                <a:gd name="T10" fmla="*/ 0 w 6"/>
                <a:gd name="T11" fmla="*/ 3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
                  <a:moveTo>
                    <a:pt x="0" y="3"/>
                  </a:moveTo>
                  <a:lnTo>
                    <a:pt x="3" y="0"/>
                  </a:lnTo>
                  <a:lnTo>
                    <a:pt x="6" y="0"/>
                  </a:lnTo>
                  <a:lnTo>
                    <a:pt x="6" y="3"/>
                  </a:lnTo>
                  <a:lnTo>
                    <a:pt x="3" y="3"/>
                  </a:lnTo>
                  <a:lnTo>
                    <a:pt x="0" y="3"/>
                  </a:lnTo>
                  <a:close/>
                </a:path>
              </a:pathLst>
            </a:custGeom>
            <a:solidFill>
              <a:srgbClr val="DDDDDD"/>
            </a:solidFill>
            <a:ln w="4445" cmpd="sng">
              <a:solidFill>
                <a:schemeClr val="bg1">
                  <a:lumMod val="50000"/>
                </a:schemeClr>
              </a:solidFill>
              <a:round/>
              <a:headEnd/>
              <a:tailEnd/>
            </a:ln>
          </p:spPr>
          <p:txBody>
            <a:bodyPr/>
            <a:lstStyle/>
            <a:p>
              <a:pPr algn="ctr" fontAlgn="base">
                <a:spcBef>
                  <a:spcPct val="0"/>
                </a:spcBef>
                <a:spcAft>
                  <a:spcPct val="0"/>
                </a:spcAft>
                <a:defRPr/>
              </a:pPr>
              <a:endParaRPr lang="en-US">
                <a:solidFill>
                  <a:srgbClr val="000000"/>
                </a:solidFill>
              </a:endParaRPr>
            </a:p>
          </p:txBody>
        </p:sp>
        <p:sp>
          <p:nvSpPr>
            <p:cNvPr id="241" name="Freeform 239"/>
            <p:cNvSpPr>
              <a:spLocks/>
            </p:cNvSpPr>
            <p:nvPr/>
          </p:nvSpPr>
          <p:spPr bwMode="auto">
            <a:xfrm>
              <a:off x="5173" y="3263"/>
              <a:ext cx="7" cy="3"/>
            </a:xfrm>
            <a:custGeom>
              <a:avLst/>
              <a:gdLst>
                <a:gd name="T0" fmla="*/ 0 w 6"/>
                <a:gd name="T1" fmla="*/ 3 h 3"/>
                <a:gd name="T2" fmla="*/ 75 w 6"/>
                <a:gd name="T3" fmla="*/ 0 h 3"/>
                <a:gd name="T4" fmla="*/ 120 w 6"/>
                <a:gd name="T5" fmla="*/ 0 h 3"/>
                <a:gd name="T6" fmla="*/ 120 w 6"/>
                <a:gd name="T7" fmla="*/ 3 h 3"/>
                <a:gd name="T8" fmla="*/ 75 w 6"/>
                <a:gd name="T9" fmla="*/ 3 h 3"/>
                <a:gd name="T10" fmla="*/ 0 w 6"/>
                <a:gd name="T11" fmla="*/ 3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
                  <a:moveTo>
                    <a:pt x="0" y="3"/>
                  </a:moveTo>
                  <a:lnTo>
                    <a:pt x="3" y="0"/>
                  </a:lnTo>
                  <a:lnTo>
                    <a:pt x="6" y="0"/>
                  </a:lnTo>
                  <a:lnTo>
                    <a:pt x="6" y="3"/>
                  </a:lnTo>
                  <a:lnTo>
                    <a:pt x="3" y="3"/>
                  </a:lnTo>
                  <a:lnTo>
                    <a:pt x="0" y="3"/>
                  </a:lnTo>
                </a:path>
              </a:pathLst>
            </a:custGeom>
            <a:solidFill>
              <a:srgbClr val="DDDDDD"/>
            </a:solidFill>
            <a:ln w="4445"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grpSp>
      <p:sp>
        <p:nvSpPr>
          <p:cNvPr id="242" name="Freeform 240"/>
          <p:cNvSpPr>
            <a:spLocks/>
          </p:cNvSpPr>
          <p:nvPr/>
        </p:nvSpPr>
        <p:spPr bwMode="auto">
          <a:xfrm>
            <a:off x="5710289" y="3495341"/>
            <a:ext cx="184150" cy="331788"/>
          </a:xfrm>
          <a:custGeom>
            <a:avLst/>
            <a:gdLst>
              <a:gd name="T0" fmla="*/ 2147483647 w 102"/>
              <a:gd name="T1" fmla="*/ 2147483647 h 180"/>
              <a:gd name="T2" fmla="*/ 2147483647 w 102"/>
              <a:gd name="T3" fmla="*/ 2147483647 h 180"/>
              <a:gd name="T4" fmla="*/ 2147483647 w 102"/>
              <a:gd name="T5" fmla="*/ 2147483647 h 180"/>
              <a:gd name="T6" fmla="*/ 2147483647 w 102"/>
              <a:gd name="T7" fmla="*/ 2147483647 h 180"/>
              <a:gd name="T8" fmla="*/ 2147483647 w 102"/>
              <a:gd name="T9" fmla="*/ 2147483647 h 180"/>
              <a:gd name="T10" fmla="*/ 2147483647 w 102"/>
              <a:gd name="T11" fmla="*/ 2147483647 h 180"/>
              <a:gd name="T12" fmla="*/ 2147483647 w 102"/>
              <a:gd name="T13" fmla="*/ 2147483647 h 180"/>
              <a:gd name="T14" fmla="*/ 2147483647 w 102"/>
              <a:gd name="T15" fmla="*/ 2147483647 h 180"/>
              <a:gd name="T16" fmla="*/ 2147483647 w 102"/>
              <a:gd name="T17" fmla="*/ 2147483647 h 180"/>
              <a:gd name="T18" fmla="*/ 2147483647 w 102"/>
              <a:gd name="T19" fmla="*/ 2147483647 h 180"/>
              <a:gd name="T20" fmla="*/ 2147483647 w 102"/>
              <a:gd name="T21" fmla="*/ 2147483647 h 180"/>
              <a:gd name="T22" fmla="*/ 2147483647 w 102"/>
              <a:gd name="T23" fmla="*/ 2147483647 h 180"/>
              <a:gd name="T24" fmla="*/ 2147483647 w 102"/>
              <a:gd name="T25" fmla="*/ 2147483647 h 180"/>
              <a:gd name="T26" fmla="*/ 2147483647 w 102"/>
              <a:gd name="T27" fmla="*/ 2147483647 h 180"/>
              <a:gd name="T28" fmla="*/ 2147483647 w 102"/>
              <a:gd name="T29" fmla="*/ 2147483647 h 180"/>
              <a:gd name="T30" fmla="*/ 2147483647 w 102"/>
              <a:gd name="T31" fmla="*/ 2147483647 h 180"/>
              <a:gd name="T32" fmla="*/ 2147483647 w 102"/>
              <a:gd name="T33" fmla="*/ 0 h 180"/>
              <a:gd name="T34" fmla="*/ 2147483647 w 102"/>
              <a:gd name="T35" fmla="*/ 2147483647 h 180"/>
              <a:gd name="T36" fmla="*/ 2147483647 w 102"/>
              <a:gd name="T37" fmla="*/ 2147483647 h 180"/>
              <a:gd name="T38" fmla="*/ 2147483647 w 102"/>
              <a:gd name="T39" fmla="*/ 2147483647 h 180"/>
              <a:gd name="T40" fmla="*/ 2147483647 w 102"/>
              <a:gd name="T41" fmla="*/ 2147483647 h 180"/>
              <a:gd name="T42" fmla="*/ 2147483647 w 102"/>
              <a:gd name="T43" fmla="*/ 2147483647 h 180"/>
              <a:gd name="T44" fmla="*/ 2147483647 w 102"/>
              <a:gd name="T45" fmla="*/ 2147483647 h 180"/>
              <a:gd name="T46" fmla="*/ 2147483647 w 102"/>
              <a:gd name="T47" fmla="*/ 2147483647 h 180"/>
              <a:gd name="T48" fmla="*/ 2147483647 w 102"/>
              <a:gd name="T49" fmla="*/ 2147483647 h 180"/>
              <a:gd name="T50" fmla="*/ 2147483647 w 102"/>
              <a:gd name="T51" fmla="*/ 2147483647 h 180"/>
              <a:gd name="T52" fmla="*/ 2147483647 w 102"/>
              <a:gd name="T53" fmla="*/ 2147483647 h 180"/>
              <a:gd name="T54" fmla="*/ 2147483647 w 102"/>
              <a:gd name="T55" fmla="*/ 2147483647 h 180"/>
              <a:gd name="T56" fmla="*/ 2147483647 w 102"/>
              <a:gd name="T57" fmla="*/ 2147483647 h 180"/>
              <a:gd name="T58" fmla="*/ 2147483647 w 102"/>
              <a:gd name="T59" fmla="*/ 2147483647 h 180"/>
              <a:gd name="T60" fmla="*/ 2147483647 w 102"/>
              <a:gd name="T61" fmla="*/ 2147483647 h 180"/>
              <a:gd name="T62" fmla="*/ 2147483647 w 102"/>
              <a:gd name="T63" fmla="*/ 2147483647 h 180"/>
              <a:gd name="T64" fmla="*/ 2147483647 w 102"/>
              <a:gd name="T65" fmla="*/ 2147483647 h 180"/>
              <a:gd name="T66" fmla="*/ 2147483647 w 102"/>
              <a:gd name="T67" fmla="*/ 2147483647 h 180"/>
              <a:gd name="T68" fmla="*/ 2147483647 w 102"/>
              <a:gd name="T69" fmla="*/ 2147483647 h 180"/>
              <a:gd name="T70" fmla="*/ 2147483647 w 102"/>
              <a:gd name="T71" fmla="*/ 2147483647 h 180"/>
              <a:gd name="T72" fmla="*/ 2147483647 w 102"/>
              <a:gd name="T73" fmla="*/ 2147483647 h 180"/>
              <a:gd name="T74" fmla="*/ 2147483647 w 102"/>
              <a:gd name="T75" fmla="*/ 2147483647 h 180"/>
              <a:gd name="T76" fmla="*/ 2147483647 w 102"/>
              <a:gd name="T77" fmla="*/ 2147483647 h 180"/>
              <a:gd name="T78" fmla="*/ 2147483647 w 102"/>
              <a:gd name="T79" fmla="*/ 2147483647 h 180"/>
              <a:gd name="T80" fmla="*/ 2147483647 w 102"/>
              <a:gd name="T81" fmla="*/ 2147483647 h 180"/>
              <a:gd name="T82" fmla="*/ 2147483647 w 102"/>
              <a:gd name="T83" fmla="*/ 2147483647 h 180"/>
              <a:gd name="T84" fmla="*/ 2147483647 w 102"/>
              <a:gd name="T85" fmla="*/ 2147483647 h 180"/>
              <a:gd name="T86" fmla="*/ 2147483647 w 102"/>
              <a:gd name="T87" fmla="*/ 2147483647 h 180"/>
              <a:gd name="T88" fmla="*/ 2147483647 w 102"/>
              <a:gd name="T89" fmla="*/ 2147483647 h 180"/>
              <a:gd name="T90" fmla="*/ 2147483647 w 102"/>
              <a:gd name="T91" fmla="*/ 2147483647 h 180"/>
              <a:gd name="T92" fmla="*/ 2147483647 w 102"/>
              <a:gd name="T93" fmla="*/ 2147483647 h 180"/>
              <a:gd name="T94" fmla="*/ 2147483647 w 102"/>
              <a:gd name="T95" fmla="*/ 2147483647 h 180"/>
              <a:gd name="T96" fmla="*/ 2147483647 w 102"/>
              <a:gd name="T97" fmla="*/ 2147483647 h 1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2" h="180">
                <a:moveTo>
                  <a:pt x="72" y="96"/>
                </a:moveTo>
                <a:lnTo>
                  <a:pt x="72" y="87"/>
                </a:lnTo>
                <a:lnTo>
                  <a:pt x="75" y="84"/>
                </a:lnTo>
                <a:lnTo>
                  <a:pt x="75" y="81"/>
                </a:lnTo>
                <a:lnTo>
                  <a:pt x="66" y="78"/>
                </a:lnTo>
                <a:lnTo>
                  <a:pt x="63" y="75"/>
                </a:lnTo>
                <a:lnTo>
                  <a:pt x="60" y="75"/>
                </a:lnTo>
                <a:lnTo>
                  <a:pt x="57" y="66"/>
                </a:lnTo>
                <a:lnTo>
                  <a:pt x="54" y="60"/>
                </a:lnTo>
                <a:lnTo>
                  <a:pt x="51" y="54"/>
                </a:lnTo>
                <a:lnTo>
                  <a:pt x="48" y="54"/>
                </a:lnTo>
                <a:lnTo>
                  <a:pt x="45" y="48"/>
                </a:lnTo>
                <a:lnTo>
                  <a:pt x="51" y="48"/>
                </a:lnTo>
                <a:lnTo>
                  <a:pt x="60" y="51"/>
                </a:lnTo>
                <a:lnTo>
                  <a:pt x="60" y="42"/>
                </a:lnTo>
                <a:lnTo>
                  <a:pt x="60" y="39"/>
                </a:lnTo>
                <a:lnTo>
                  <a:pt x="66" y="39"/>
                </a:lnTo>
                <a:lnTo>
                  <a:pt x="69" y="33"/>
                </a:lnTo>
                <a:lnTo>
                  <a:pt x="75" y="33"/>
                </a:lnTo>
                <a:lnTo>
                  <a:pt x="81" y="39"/>
                </a:lnTo>
                <a:lnTo>
                  <a:pt x="87" y="36"/>
                </a:lnTo>
                <a:lnTo>
                  <a:pt x="96" y="39"/>
                </a:lnTo>
                <a:lnTo>
                  <a:pt x="102" y="39"/>
                </a:lnTo>
                <a:lnTo>
                  <a:pt x="102" y="36"/>
                </a:lnTo>
                <a:lnTo>
                  <a:pt x="102" y="33"/>
                </a:lnTo>
                <a:lnTo>
                  <a:pt x="96" y="24"/>
                </a:lnTo>
                <a:lnTo>
                  <a:pt x="93" y="24"/>
                </a:lnTo>
                <a:lnTo>
                  <a:pt x="90" y="21"/>
                </a:lnTo>
                <a:lnTo>
                  <a:pt x="90" y="15"/>
                </a:lnTo>
                <a:lnTo>
                  <a:pt x="84" y="9"/>
                </a:lnTo>
                <a:lnTo>
                  <a:pt x="75" y="3"/>
                </a:lnTo>
                <a:lnTo>
                  <a:pt x="66" y="6"/>
                </a:lnTo>
                <a:lnTo>
                  <a:pt x="66" y="3"/>
                </a:lnTo>
                <a:lnTo>
                  <a:pt x="54" y="0"/>
                </a:lnTo>
                <a:lnTo>
                  <a:pt x="45" y="9"/>
                </a:lnTo>
                <a:lnTo>
                  <a:pt x="24" y="12"/>
                </a:lnTo>
                <a:lnTo>
                  <a:pt x="30" y="15"/>
                </a:lnTo>
                <a:lnTo>
                  <a:pt x="27" y="18"/>
                </a:lnTo>
                <a:lnTo>
                  <a:pt x="21" y="27"/>
                </a:lnTo>
                <a:lnTo>
                  <a:pt x="18" y="27"/>
                </a:lnTo>
                <a:lnTo>
                  <a:pt x="15" y="18"/>
                </a:lnTo>
                <a:lnTo>
                  <a:pt x="9" y="18"/>
                </a:lnTo>
                <a:lnTo>
                  <a:pt x="12" y="21"/>
                </a:lnTo>
                <a:lnTo>
                  <a:pt x="12" y="27"/>
                </a:lnTo>
                <a:lnTo>
                  <a:pt x="9" y="27"/>
                </a:lnTo>
                <a:lnTo>
                  <a:pt x="9" y="36"/>
                </a:lnTo>
                <a:lnTo>
                  <a:pt x="0" y="48"/>
                </a:lnTo>
                <a:lnTo>
                  <a:pt x="9" y="66"/>
                </a:lnTo>
                <a:lnTo>
                  <a:pt x="12" y="60"/>
                </a:lnTo>
                <a:lnTo>
                  <a:pt x="12" y="75"/>
                </a:lnTo>
                <a:lnTo>
                  <a:pt x="21" y="96"/>
                </a:lnTo>
                <a:lnTo>
                  <a:pt x="30" y="102"/>
                </a:lnTo>
                <a:lnTo>
                  <a:pt x="36" y="117"/>
                </a:lnTo>
                <a:lnTo>
                  <a:pt x="42" y="117"/>
                </a:lnTo>
                <a:lnTo>
                  <a:pt x="45" y="117"/>
                </a:lnTo>
                <a:lnTo>
                  <a:pt x="45" y="123"/>
                </a:lnTo>
                <a:lnTo>
                  <a:pt x="45" y="120"/>
                </a:lnTo>
                <a:lnTo>
                  <a:pt x="39" y="120"/>
                </a:lnTo>
                <a:lnTo>
                  <a:pt x="36" y="123"/>
                </a:lnTo>
                <a:lnTo>
                  <a:pt x="33" y="141"/>
                </a:lnTo>
                <a:lnTo>
                  <a:pt x="30" y="138"/>
                </a:lnTo>
                <a:lnTo>
                  <a:pt x="27" y="141"/>
                </a:lnTo>
                <a:lnTo>
                  <a:pt x="27" y="150"/>
                </a:lnTo>
                <a:lnTo>
                  <a:pt x="30" y="165"/>
                </a:lnTo>
                <a:lnTo>
                  <a:pt x="39" y="168"/>
                </a:lnTo>
                <a:lnTo>
                  <a:pt x="45" y="168"/>
                </a:lnTo>
                <a:lnTo>
                  <a:pt x="51" y="177"/>
                </a:lnTo>
                <a:lnTo>
                  <a:pt x="63" y="180"/>
                </a:lnTo>
                <a:lnTo>
                  <a:pt x="84" y="177"/>
                </a:lnTo>
                <a:lnTo>
                  <a:pt x="93" y="177"/>
                </a:lnTo>
                <a:lnTo>
                  <a:pt x="93" y="168"/>
                </a:lnTo>
                <a:lnTo>
                  <a:pt x="90" y="150"/>
                </a:lnTo>
                <a:lnTo>
                  <a:pt x="93" y="144"/>
                </a:lnTo>
                <a:lnTo>
                  <a:pt x="84" y="138"/>
                </a:lnTo>
                <a:lnTo>
                  <a:pt x="90" y="132"/>
                </a:lnTo>
                <a:lnTo>
                  <a:pt x="84" y="129"/>
                </a:lnTo>
                <a:lnTo>
                  <a:pt x="87" y="129"/>
                </a:lnTo>
                <a:lnTo>
                  <a:pt x="90" y="129"/>
                </a:lnTo>
                <a:lnTo>
                  <a:pt x="90" y="126"/>
                </a:lnTo>
                <a:lnTo>
                  <a:pt x="84" y="126"/>
                </a:lnTo>
                <a:lnTo>
                  <a:pt x="78" y="129"/>
                </a:lnTo>
                <a:lnTo>
                  <a:pt x="75" y="120"/>
                </a:lnTo>
                <a:lnTo>
                  <a:pt x="78" y="114"/>
                </a:lnTo>
                <a:lnTo>
                  <a:pt x="78" y="108"/>
                </a:lnTo>
                <a:lnTo>
                  <a:pt x="81" y="114"/>
                </a:lnTo>
                <a:lnTo>
                  <a:pt x="96" y="117"/>
                </a:lnTo>
                <a:lnTo>
                  <a:pt x="99" y="114"/>
                </a:lnTo>
                <a:lnTo>
                  <a:pt x="96" y="114"/>
                </a:lnTo>
                <a:lnTo>
                  <a:pt x="99" y="114"/>
                </a:lnTo>
                <a:lnTo>
                  <a:pt x="102" y="108"/>
                </a:lnTo>
                <a:lnTo>
                  <a:pt x="93" y="99"/>
                </a:lnTo>
                <a:lnTo>
                  <a:pt x="90" y="93"/>
                </a:lnTo>
                <a:lnTo>
                  <a:pt x="87" y="93"/>
                </a:lnTo>
                <a:lnTo>
                  <a:pt x="78" y="96"/>
                </a:lnTo>
                <a:lnTo>
                  <a:pt x="75" y="99"/>
                </a:lnTo>
                <a:lnTo>
                  <a:pt x="78" y="108"/>
                </a:lnTo>
                <a:lnTo>
                  <a:pt x="75" y="102"/>
                </a:lnTo>
                <a:lnTo>
                  <a:pt x="72" y="96"/>
                </a:lnTo>
              </a:path>
            </a:pathLst>
          </a:custGeom>
          <a:solidFill>
            <a:srgbClr val="DDDDDD"/>
          </a:solidFill>
          <a:ln w="6350" cmpd="sng">
            <a:solidFill>
              <a:schemeClr val="bg1">
                <a:lumMod val="50000"/>
              </a:schemeClr>
            </a:solidFill>
            <a:prstDash val="solid"/>
            <a:round/>
            <a:headEnd/>
            <a:tailEnd/>
          </a:ln>
        </p:spPr>
        <p:txBody>
          <a:bodyPr/>
          <a:lstStyle/>
          <a:p>
            <a:pPr algn="ctr" fontAlgn="base">
              <a:spcBef>
                <a:spcPct val="0"/>
              </a:spcBef>
              <a:spcAft>
                <a:spcPct val="0"/>
              </a:spcAft>
              <a:defRPr/>
            </a:pPr>
            <a:endParaRPr lang="en-US">
              <a:solidFill>
                <a:srgbClr val="000000"/>
              </a:solidFill>
            </a:endParaRPr>
          </a:p>
        </p:txBody>
      </p:sp>
      <p:sp>
        <p:nvSpPr>
          <p:cNvPr id="243" name="Freeform 241"/>
          <p:cNvSpPr>
            <a:spLocks noEditPoints="1"/>
          </p:cNvSpPr>
          <p:nvPr/>
        </p:nvSpPr>
        <p:spPr bwMode="auto">
          <a:xfrm>
            <a:off x="3952928" y="3660441"/>
            <a:ext cx="522287" cy="279400"/>
          </a:xfrm>
          <a:custGeom>
            <a:avLst/>
            <a:gdLst>
              <a:gd name="T0" fmla="*/ 2147483647 w 317"/>
              <a:gd name="T1" fmla="*/ 2147483647 h 170"/>
              <a:gd name="T2" fmla="*/ 2147483647 w 317"/>
              <a:gd name="T3" fmla="*/ 2147483647 h 170"/>
              <a:gd name="T4" fmla="*/ 2147483647 w 317"/>
              <a:gd name="T5" fmla="*/ 2147483647 h 170"/>
              <a:gd name="T6" fmla="*/ 2147483647 w 317"/>
              <a:gd name="T7" fmla="*/ 2147483647 h 170"/>
              <a:gd name="T8" fmla="*/ 2147483647 w 317"/>
              <a:gd name="T9" fmla="*/ 2147483647 h 170"/>
              <a:gd name="T10" fmla="*/ 2147483647 w 317"/>
              <a:gd name="T11" fmla="*/ 2147483647 h 170"/>
              <a:gd name="T12" fmla="*/ 2147483647 w 317"/>
              <a:gd name="T13" fmla="*/ 2147483647 h 170"/>
              <a:gd name="T14" fmla="*/ 2147483647 w 317"/>
              <a:gd name="T15" fmla="*/ 2147483647 h 170"/>
              <a:gd name="T16" fmla="*/ 2147483647 w 317"/>
              <a:gd name="T17" fmla="*/ 2147483647 h 170"/>
              <a:gd name="T18" fmla="*/ 2147483647 w 317"/>
              <a:gd name="T19" fmla="*/ 2147483647 h 170"/>
              <a:gd name="T20" fmla="*/ 2147483647 w 317"/>
              <a:gd name="T21" fmla="*/ 2147483647 h 170"/>
              <a:gd name="T22" fmla="*/ 2147483647 w 317"/>
              <a:gd name="T23" fmla="*/ 2147483647 h 170"/>
              <a:gd name="T24" fmla="*/ 2147483647 w 317"/>
              <a:gd name="T25" fmla="*/ 2147483647 h 170"/>
              <a:gd name="T26" fmla="*/ 2147483647 w 317"/>
              <a:gd name="T27" fmla="*/ 2147483647 h 170"/>
              <a:gd name="T28" fmla="*/ 2147483647 w 317"/>
              <a:gd name="T29" fmla="*/ 2147483647 h 170"/>
              <a:gd name="T30" fmla="*/ 2147483647 w 317"/>
              <a:gd name="T31" fmla="*/ 2147483647 h 170"/>
              <a:gd name="T32" fmla="*/ 2147483647 w 317"/>
              <a:gd name="T33" fmla="*/ 2147483647 h 170"/>
              <a:gd name="T34" fmla="*/ 2147483647 w 317"/>
              <a:gd name="T35" fmla="*/ 2147483647 h 170"/>
              <a:gd name="T36" fmla="*/ 2147483647 w 317"/>
              <a:gd name="T37" fmla="*/ 0 h 170"/>
              <a:gd name="T38" fmla="*/ 2147483647 w 317"/>
              <a:gd name="T39" fmla="*/ 2147483647 h 170"/>
              <a:gd name="T40" fmla="*/ 2147483647 w 317"/>
              <a:gd name="T41" fmla="*/ 2147483647 h 170"/>
              <a:gd name="T42" fmla="*/ 2147483647 w 317"/>
              <a:gd name="T43" fmla="*/ 2147483647 h 170"/>
              <a:gd name="T44" fmla="*/ 2147483647 w 317"/>
              <a:gd name="T45" fmla="*/ 2147483647 h 170"/>
              <a:gd name="T46" fmla="*/ 2147483647 w 317"/>
              <a:gd name="T47" fmla="*/ 2147483647 h 170"/>
              <a:gd name="T48" fmla="*/ 2147483647 w 317"/>
              <a:gd name="T49" fmla="*/ 2147483647 h 170"/>
              <a:gd name="T50" fmla="*/ 2147483647 w 317"/>
              <a:gd name="T51" fmla="*/ 2147483647 h 170"/>
              <a:gd name="T52" fmla="*/ 2147483647 w 317"/>
              <a:gd name="T53" fmla="*/ 2147483647 h 170"/>
              <a:gd name="T54" fmla="*/ 2147483647 w 317"/>
              <a:gd name="T55" fmla="*/ 2147483647 h 170"/>
              <a:gd name="T56" fmla="*/ 2147483647 w 317"/>
              <a:gd name="T57" fmla="*/ 2147483647 h 170"/>
              <a:gd name="T58" fmla="*/ 2147483647 w 317"/>
              <a:gd name="T59" fmla="*/ 2147483647 h 170"/>
              <a:gd name="T60" fmla="*/ 2147483647 w 317"/>
              <a:gd name="T61" fmla="*/ 2147483647 h 170"/>
              <a:gd name="T62" fmla="*/ 2147483647 w 317"/>
              <a:gd name="T63" fmla="*/ 2147483647 h 170"/>
              <a:gd name="T64" fmla="*/ 2147483647 w 317"/>
              <a:gd name="T65" fmla="*/ 2147483647 h 170"/>
              <a:gd name="T66" fmla="*/ 2147483647 w 317"/>
              <a:gd name="T67" fmla="*/ 2147483647 h 170"/>
              <a:gd name="T68" fmla="*/ 2147483647 w 317"/>
              <a:gd name="T69" fmla="*/ 2147483647 h 170"/>
              <a:gd name="T70" fmla="*/ 2147483647 w 317"/>
              <a:gd name="T71" fmla="*/ 2147483647 h 170"/>
              <a:gd name="T72" fmla="*/ 2147483647 w 317"/>
              <a:gd name="T73" fmla="*/ 2147483647 h 170"/>
              <a:gd name="T74" fmla="*/ 2147483647 w 317"/>
              <a:gd name="T75" fmla="*/ 2147483647 h 170"/>
              <a:gd name="T76" fmla="*/ 2147483647 w 317"/>
              <a:gd name="T77" fmla="*/ 2147483647 h 170"/>
              <a:gd name="T78" fmla="*/ 0 w 317"/>
              <a:gd name="T79" fmla="*/ 2147483647 h 170"/>
              <a:gd name="T80" fmla="*/ 2147483647 w 317"/>
              <a:gd name="T81" fmla="*/ 2147483647 h 170"/>
              <a:gd name="T82" fmla="*/ 2147483647 w 317"/>
              <a:gd name="T83" fmla="*/ 2147483647 h 170"/>
              <a:gd name="T84" fmla="*/ 2147483647 w 317"/>
              <a:gd name="T85" fmla="*/ 2147483647 h 170"/>
              <a:gd name="T86" fmla="*/ 2147483647 w 317"/>
              <a:gd name="T87" fmla="*/ 2147483647 h 170"/>
              <a:gd name="T88" fmla="*/ 2147483647 w 317"/>
              <a:gd name="T89" fmla="*/ 2147483647 h 170"/>
              <a:gd name="T90" fmla="*/ 2147483647 w 317"/>
              <a:gd name="T91" fmla="*/ 2147483647 h 170"/>
              <a:gd name="T92" fmla="*/ 2147483647 w 317"/>
              <a:gd name="T93" fmla="*/ 2147483647 h 170"/>
              <a:gd name="T94" fmla="*/ 2147483647 w 317"/>
              <a:gd name="T95" fmla="*/ 2147483647 h 170"/>
              <a:gd name="T96" fmla="*/ 2147483647 w 317"/>
              <a:gd name="T97" fmla="*/ 2147483647 h 170"/>
              <a:gd name="T98" fmla="*/ 2147483647 w 317"/>
              <a:gd name="T99" fmla="*/ 2147483647 h 170"/>
              <a:gd name="T100" fmla="*/ 2147483647 w 317"/>
              <a:gd name="T101" fmla="*/ 2147483647 h 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17" h="170">
                <a:moveTo>
                  <a:pt x="299" y="90"/>
                </a:moveTo>
                <a:lnTo>
                  <a:pt x="293" y="94"/>
                </a:lnTo>
                <a:lnTo>
                  <a:pt x="277" y="94"/>
                </a:lnTo>
                <a:lnTo>
                  <a:pt x="280" y="87"/>
                </a:lnTo>
                <a:lnTo>
                  <a:pt x="280" y="70"/>
                </a:lnTo>
                <a:lnTo>
                  <a:pt x="282" y="69"/>
                </a:lnTo>
                <a:lnTo>
                  <a:pt x="280" y="67"/>
                </a:lnTo>
                <a:lnTo>
                  <a:pt x="275" y="69"/>
                </a:lnTo>
                <a:lnTo>
                  <a:pt x="273" y="65"/>
                </a:lnTo>
                <a:lnTo>
                  <a:pt x="279" y="63"/>
                </a:lnTo>
                <a:lnTo>
                  <a:pt x="277" y="60"/>
                </a:lnTo>
                <a:lnTo>
                  <a:pt x="276" y="64"/>
                </a:lnTo>
                <a:lnTo>
                  <a:pt x="270" y="64"/>
                </a:lnTo>
                <a:lnTo>
                  <a:pt x="272" y="52"/>
                </a:lnTo>
                <a:lnTo>
                  <a:pt x="276" y="47"/>
                </a:lnTo>
                <a:lnTo>
                  <a:pt x="282" y="27"/>
                </a:lnTo>
                <a:lnTo>
                  <a:pt x="279" y="8"/>
                </a:lnTo>
                <a:lnTo>
                  <a:pt x="281" y="4"/>
                </a:lnTo>
                <a:lnTo>
                  <a:pt x="288" y="0"/>
                </a:lnTo>
                <a:lnTo>
                  <a:pt x="289" y="7"/>
                </a:lnTo>
                <a:lnTo>
                  <a:pt x="311" y="4"/>
                </a:lnTo>
                <a:lnTo>
                  <a:pt x="312" y="9"/>
                </a:lnTo>
                <a:lnTo>
                  <a:pt x="317" y="11"/>
                </a:lnTo>
                <a:lnTo>
                  <a:pt x="307" y="21"/>
                </a:lnTo>
                <a:lnTo>
                  <a:pt x="309" y="31"/>
                </a:lnTo>
                <a:lnTo>
                  <a:pt x="305" y="37"/>
                </a:lnTo>
                <a:lnTo>
                  <a:pt x="307" y="40"/>
                </a:lnTo>
                <a:lnTo>
                  <a:pt x="305" y="46"/>
                </a:lnTo>
                <a:lnTo>
                  <a:pt x="298" y="46"/>
                </a:lnTo>
                <a:lnTo>
                  <a:pt x="306" y="58"/>
                </a:lnTo>
                <a:lnTo>
                  <a:pt x="301" y="69"/>
                </a:lnTo>
                <a:lnTo>
                  <a:pt x="306" y="73"/>
                </a:lnTo>
                <a:lnTo>
                  <a:pt x="299" y="82"/>
                </a:lnTo>
                <a:lnTo>
                  <a:pt x="299" y="90"/>
                </a:lnTo>
                <a:close/>
                <a:moveTo>
                  <a:pt x="21" y="65"/>
                </a:moveTo>
                <a:lnTo>
                  <a:pt x="16" y="63"/>
                </a:lnTo>
                <a:lnTo>
                  <a:pt x="21" y="63"/>
                </a:lnTo>
                <a:lnTo>
                  <a:pt x="21" y="65"/>
                </a:lnTo>
                <a:close/>
                <a:moveTo>
                  <a:pt x="4" y="70"/>
                </a:moveTo>
                <a:lnTo>
                  <a:pt x="0" y="67"/>
                </a:lnTo>
                <a:lnTo>
                  <a:pt x="7" y="69"/>
                </a:lnTo>
                <a:lnTo>
                  <a:pt x="4" y="70"/>
                </a:lnTo>
                <a:close/>
                <a:moveTo>
                  <a:pt x="44" y="82"/>
                </a:moveTo>
                <a:lnTo>
                  <a:pt x="38" y="79"/>
                </a:lnTo>
                <a:lnTo>
                  <a:pt x="48" y="79"/>
                </a:lnTo>
                <a:lnTo>
                  <a:pt x="48" y="81"/>
                </a:lnTo>
                <a:lnTo>
                  <a:pt x="44" y="82"/>
                </a:lnTo>
                <a:close/>
                <a:moveTo>
                  <a:pt x="165" y="170"/>
                </a:moveTo>
                <a:lnTo>
                  <a:pt x="160" y="167"/>
                </a:lnTo>
                <a:lnTo>
                  <a:pt x="168" y="167"/>
                </a:lnTo>
                <a:lnTo>
                  <a:pt x="165" y="170"/>
                </a:lnTo>
                <a:close/>
              </a:path>
            </a:pathLst>
          </a:custGeom>
          <a:solidFill>
            <a:srgbClr val="2B5885"/>
          </a:solidFill>
          <a:ln w="9525"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nchor="ctr"/>
          <a:lstStyle/>
          <a:p>
            <a:pPr algn="ctr" fontAlgn="base">
              <a:spcBef>
                <a:spcPct val="0"/>
              </a:spcBef>
              <a:spcAft>
                <a:spcPct val="0"/>
              </a:spcAft>
              <a:defRPr/>
            </a:pPr>
            <a:endParaRPr lang="en-US">
              <a:solidFill>
                <a:srgbClr val="000000"/>
              </a:solidFill>
            </a:endParaRPr>
          </a:p>
        </p:txBody>
      </p:sp>
      <p:sp>
        <p:nvSpPr>
          <p:cNvPr id="244" name="Freeform 242"/>
          <p:cNvSpPr>
            <a:spLocks/>
          </p:cNvSpPr>
          <p:nvPr/>
        </p:nvSpPr>
        <p:spPr bwMode="auto">
          <a:xfrm>
            <a:off x="5434064" y="3919204"/>
            <a:ext cx="101600" cy="119062"/>
          </a:xfrm>
          <a:custGeom>
            <a:avLst/>
            <a:gdLst>
              <a:gd name="T0" fmla="*/ 0 w 54"/>
              <a:gd name="T1" fmla="*/ 2147483647 h 63"/>
              <a:gd name="T2" fmla="*/ 2147483647 w 54"/>
              <a:gd name="T3" fmla="*/ 2147483647 h 63"/>
              <a:gd name="T4" fmla="*/ 2147483647 w 54"/>
              <a:gd name="T5" fmla="*/ 2147483647 h 63"/>
              <a:gd name="T6" fmla="*/ 2147483647 w 54"/>
              <a:gd name="T7" fmla="*/ 2147483647 h 63"/>
              <a:gd name="T8" fmla="*/ 2147483647 w 54"/>
              <a:gd name="T9" fmla="*/ 2147483647 h 63"/>
              <a:gd name="T10" fmla="*/ 2147483647 w 54"/>
              <a:gd name="T11" fmla="*/ 2147483647 h 63"/>
              <a:gd name="T12" fmla="*/ 2147483647 w 54"/>
              <a:gd name="T13" fmla="*/ 2147483647 h 63"/>
              <a:gd name="T14" fmla="*/ 2147483647 w 54"/>
              <a:gd name="T15" fmla="*/ 2147483647 h 63"/>
              <a:gd name="T16" fmla="*/ 2147483647 w 54"/>
              <a:gd name="T17" fmla="*/ 2147483647 h 63"/>
              <a:gd name="T18" fmla="*/ 2147483647 w 54"/>
              <a:gd name="T19" fmla="*/ 2147483647 h 63"/>
              <a:gd name="T20" fmla="*/ 2147483647 w 54"/>
              <a:gd name="T21" fmla="*/ 0 h 63"/>
              <a:gd name="T22" fmla="*/ 2147483647 w 54"/>
              <a:gd name="T23" fmla="*/ 2147483647 h 63"/>
              <a:gd name="T24" fmla="*/ 2147483647 w 54"/>
              <a:gd name="T25" fmla="*/ 2147483647 h 63"/>
              <a:gd name="T26" fmla="*/ 2147483647 w 54"/>
              <a:gd name="T27" fmla="*/ 2147483647 h 63"/>
              <a:gd name="T28" fmla="*/ 2147483647 w 54"/>
              <a:gd name="T29" fmla="*/ 2147483647 h 63"/>
              <a:gd name="T30" fmla="*/ 2147483647 w 54"/>
              <a:gd name="T31" fmla="*/ 2147483647 h 63"/>
              <a:gd name="T32" fmla="*/ 2147483647 w 54"/>
              <a:gd name="T33" fmla="*/ 2147483647 h 63"/>
              <a:gd name="T34" fmla="*/ 2147483647 w 54"/>
              <a:gd name="T35" fmla="*/ 2147483647 h 63"/>
              <a:gd name="T36" fmla="*/ 0 w 54"/>
              <a:gd name="T37" fmla="*/ 2147483647 h 63"/>
              <a:gd name="T38" fmla="*/ 0 w 54"/>
              <a:gd name="T39" fmla="*/ 2147483647 h 63"/>
              <a:gd name="T40" fmla="*/ 2147483647 w 54"/>
              <a:gd name="T41" fmla="*/ 2147483647 h 63"/>
              <a:gd name="T42" fmla="*/ 0 w 54"/>
              <a:gd name="T43" fmla="*/ 2147483647 h 63"/>
              <a:gd name="T44" fmla="*/ 0 w 54"/>
              <a:gd name="T45" fmla="*/ 2147483647 h 63"/>
              <a:gd name="T46" fmla="*/ 2147483647 w 54"/>
              <a:gd name="T47" fmla="*/ 2147483647 h 63"/>
              <a:gd name="T48" fmla="*/ 2147483647 w 54"/>
              <a:gd name="T49" fmla="*/ 2147483647 h 63"/>
              <a:gd name="T50" fmla="*/ 2147483647 w 54"/>
              <a:gd name="T51" fmla="*/ 2147483647 h 63"/>
              <a:gd name="T52" fmla="*/ 0 w 54"/>
              <a:gd name="T53" fmla="*/ 2147483647 h 6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4" h="63">
                <a:moveTo>
                  <a:pt x="0" y="60"/>
                </a:moveTo>
                <a:lnTo>
                  <a:pt x="15" y="63"/>
                </a:lnTo>
                <a:lnTo>
                  <a:pt x="18" y="60"/>
                </a:lnTo>
                <a:lnTo>
                  <a:pt x="24" y="51"/>
                </a:lnTo>
                <a:lnTo>
                  <a:pt x="33" y="51"/>
                </a:lnTo>
                <a:lnTo>
                  <a:pt x="36" y="45"/>
                </a:lnTo>
                <a:lnTo>
                  <a:pt x="39" y="42"/>
                </a:lnTo>
                <a:lnTo>
                  <a:pt x="27" y="27"/>
                </a:lnTo>
                <a:lnTo>
                  <a:pt x="51" y="24"/>
                </a:lnTo>
                <a:lnTo>
                  <a:pt x="54" y="18"/>
                </a:lnTo>
                <a:lnTo>
                  <a:pt x="48" y="0"/>
                </a:lnTo>
                <a:lnTo>
                  <a:pt x="21" y="15"/>
                </a:lnTo>
                <a:lnTo>
                  <a:pt x="18" y="15"/>
                </a:lnTo>
                <a:lnTo>
                  <a:pt x="12" y="9"/>
                </a:lnTo>
                <a:lnTo>
                  <a:pt x="9" y="12"/>
                </a:lnTo>
                <a:lnTo>
                  <a:pt x="9" y="15"/>
                </a:lnTo>
                <a:lnTo>
                  <a:pt x="6" y="12"/>
                </a:lnTo>
                <a:lnTo>
                  <a:pt x="3" y="12"/>
                </a:lnTo>
                <a:lnTo>
                  <a:pt x="0" y="18"/>
                </a:lnTo>
                <a:lnTo>
                  <a:pt x="0" y="24"/>
                </a:lnTo>
                <a:lnTo>
                  <a:pt x="3" y="24"/>
                </a:lnTo>
                <a:lnTo>
                  <a:pt x="0" y="24"/>
                </a:lnTo>
                <a:lnTo>
                  <a:pt x="0" y="30"/>
                </a:lnTo>
                <a:lnTo>
                  <a:pt x="6" y="30"/>
                </a:lnTo>
                <a:lnTo>
                  <a:pt x="6" y="36"/>
                </a:lnTo>
                <a:lnTo>
                  <a:pt x="3" y="42"/>
                </a:lnTo>
                <a:lnTo>
                  <a:pt x="0" y="60"/>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245" name="Freeform 243"/>
          <p:cNvSpPr>
            <a:spLocks/>
          </p:cNvSpPr>
          <p:nvPr/>
        </p:nvSpPr>
        <p:spPr bwMode="auto">
          <a:xfrm>
            <a:off x="5448352" y="3812841"/>
            <a:ext cx="157162" cy="139700"/>
          </a:xfrm>
          <a:custGeom>
            <a:avLst/>
            <a:gdLst>
              <a:gd name="T0" fmla="*/ 0 w 95"/>
              <a:gd name="T1" fmla="*/ 2147483647 h 85"/>
              <a:gd name="T2" fmla="*/ 2147483647 w 95"/>
              <a:gd name="T3" fmla="*/ 2147483647 h 85"/>
              <a:gd name="T4" fmla="*/ 2147483647 w 95"/>
              <a:gd name="T5" fmla="*/ 2147483647 h 85"/>
              <a:gd name="T6" fmla="*/ 2147483647 w 95"/>
              <a:gd name="T7" fmla="*/ 2147483647 h 85"/>
              <a:gd name="T8" fmla="*/ 2147483647 w 95"/>
              <a:gd name="T9" fmla="*/ 2147483647 h 85"/>
              <a:gd name="T10" fmla="*/ 2147483647 w 95"/>
              <a:gd name="T11" fmla="*/ 2147483647 h 85"/>
              <a:gd name="T12" fmla="*/ 2147483647 w 95"/>
              <a:gd name="T13" fmla="*/ 2147483647 h 85"/>
              <a:gd name="T14" fmla="*/ 2147483647 w 95"/>
              <a:gd name="T15" fmla="*/ 2147483647 h 85"/>
              <a:gd name="T16" fmla="*/ 2147483647 w 95"/>
              <a:gd name="T17" fmla="*/ 2147483647 h 85"/>
              <a:gd name="T18" fmla="*/ 2147483647 w 95"/>
              <a:gd name="T19" fmla="*/ 2147483647 h 85"/>
              <a:gd name="T20" fmla="*/ 2147483647 w 95"/>
              <a:gd name="T21" fmla="*/ 2147483647 h 85"/>
              <a:gd name="T22" fmla="*/ 2147483647 w 95"/>
              <a:gd name="T23" fmla="*/ 2147483647 h 85"/>
              <a:gd name="T24" fmla="*/ 2147483647 w 95"/>
              <a:gd name="T25" fmla="*/ 2147483647 h 85"/>
              <a:gd name="T26" fmla="*/ 2147483647 w 95"/>
              <a:gd name="T27" fmla="*/ 2147483647 h 85"/>
              <a:gd name="T28" fmla="*/ 2147483647 w 95"/>
              <a:gd name="T29" fmla="*/ 2147483647 h 85"/>
              <a:gd name="T30" fmla="*/ 2147483647 w 95"/>
              <a:gd name="T31" fmla="*/ 2147483647 h 85"/>
              <a:gd name="T32" fmla="*/ 2147483647 w 95"/>
              <a:gd name="T33" fmla="*/ 2147483647 h 85"/>
              <a:gd name="T34" fmla="*/ 2147483647 w 95"/>
              <a:gd name="T35" fmla="*/ 2147483647 h 85"/>
              <a:gd name="T36" fmla="*/ 2147483647 w 95"/>
              <a:gd name="T37" fmla="*/ 2147483647 h 85"/>
              <a:gd name="T38" fmla="*/ 2147483647 w 95"/>
              <a:gd name="T39" fmla="*/ 2147483647 h 85"/>
              <a:gd name="T40" fmla="*/ 2147483647 w 95"/>
              <a:gd name="T41" fmla="*/ 2147483647 h 85"/>
              <a:gd name="T42" fmla="*/ 2147483647 w 95"/>
              <a:gd name="T43" fmla="*/ 2147483647 h 85"/>
              <a:gd name="T44" fmla="*/ 2147483647 w 95"/>
              <a:gd name="T45" fmla="*/ 2147483647 h 85"/>
              <a:gd name="T46" fmla="*/ 2147483647 w 95"/>
              <a:gd name="T47" fmla="*/ 0 h 85"/>
              <a:gd name="T48" fmla="*/ 2147483647 w 95"/>
              <a:gd name="T49" fmla="*/ 2147483647 h 85"/>
              <a:gd name="T50" fmla="*/ 2147483647 w 95"/>
              <a:gd name="T51" fmla="*/ 2147483647 h 85"/>
              <a:gd name="T52" fmla="*/ 2147483647 w 95"/>
              <a:gd name="T53" fmla="*/ 2147483647 h 85"/>
              <a:gd name="T54" fmla="*/ 2147483647 w 95"/>
              <a:gd name="T55" fmla="*/ 2147483647 h 85"/>
              <a:gd name="T56" fmla="*/ 2147483647 w 95"/>
              <a:gd name="T57" fmla="*/ 2147483647 h 85"/>
              <a:gd name="T58" fmla="*/ 2147483647 w 95"/>
              <a:gd name="T59" fmla="*/ 2147483647 h 85"/>
              <a:gd name="T60" fmla="*/ 2147483647 w 95"/>
              <a:gd name="T61" fmla="*/ 2147483647 h 85"/>
              <a:gd name="T62" fmla="*/ 2147483647 w 95"/>
              <a:gd name="T63" fmla="*/ 2147483647 h 85"/>
              <a:gd name="T64" fmla="*/ 2147483647 w 95"/>
              <a:gd name="T65" fmla="*/ 2147483647 h 85"/>
              <a:gd name="T66" fmla="*/ 2147483647 w 95"/>
              <a:gd name="T67" fmla="*/ 2147483647 h 85"/>
              <a:gd name="T68" fmla="*/ 2147483647 w 95"/>
              <a:gd name="T69" fmla="*/ 2147483647 h 85"/>
              <a:gd name="T70" fmla="*/ 0 w 95"/>
              <a:gd name="T71" fmla="*/ 2147483647 h 85"/>
              <a:gd name="T72" fmla="*/ 0 w 95"/>
              <a:gd name="T73" fmla="*/ 2147483647 h 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5" h="85">
                <a:moveTo>
                  <a:pt x="0" y="69"/>
                </a:moveTo>
                <a:lnTo>
                  <a:pt x="6" y="64"/>
                </a:lnTo>
                <a:lnTo>
                  <a:pt x="5" y="62"/>
                </a:lnTo>
                <a:lnTo>
                  <a:pt x="7" y="59"/>
                </a:lnTo>
                <a:lnTo>
                  <a:pt x="11" y="59"/>
                </a:lnTo>
                <a:lnTo>
                  <a:pt x="9" y="58"/>
                </a:lnTo>
                <a:lnTo>
                  <a:pt x="14" y="53"/>
                </a:lnTo>
                <a:lnTo>
                  <a:pt x="11" y="48"/>
                </a:lnTo>
                <a:lnTo>
                  <a:pt x="12" y="46"/>
                </a:lnTo>
                <a:lnTo>
                  <a:pt x="5" y="46"/>
                </a:lnTo>
                <a:lnTo>
                  <a:pt x="4" y="32"/>
                </a:lnTo>
                <a:lnTo>
                  <a:pt x="2" y="29"/>
                </a:lnTo>
                <a:lnTo>
                  <a:pt x="4" y="23"/>
                </a:lnTo>
                <a:lnTo>
                  <a:pt x="8" y="25"/>
                </a:lnTo>
                <a:lnTo>
                  <a:pt x="11" y="18"/>
                </a:lnTo>
                <a:lnTo>
                  <a:pt x="15" y="18"/>
                </a:lnTo>
                <a:lnTo>
                  <a:pt x="14" y="13"/>
                </a:lnTo>
                <a:lnTo>
                  <a:pt x="15" y="8"/>
                </a:lnTo>
                <a:lnTo>
                  <a:pt x="25" y="10"/>
                </a:lnTo>
                <a:lnTo>
                  <a:pt x="37" y="6"/>
                </a:lnTo>
                <a:lnTo>
                  <a:pt x="51" y="10"/>
                </a:lnTo>
                <a:lnTo>
                  <a:pt x="73" y="2"/>
                </a:lnTo>
                <a:lnTo>
                  <a:pt x="84" y="3"/>
                </a:lnTo>
                <a:lnTo>
                  <a:pt x="93" y="0"/>
                </a:lnTo>
                <a:lnTo>
                  <a:pt x="95" y="2"/>
                </a:lnTo>
                <a:lnTo>
                  <a:pt x="88" y="12"/>
                </a:lnTo>
                <a:lnTo>
                  <a:pt x="82" y="13"/>
                </a:lnTo>
                <a:lnTo>
                  <a:pt x="80" y="16"/>
                </a:lnTo>
                <a:lnTo>
                  <a:pt x="81" y="28"/>
                </a:lnTo>
                <a:lnTo>
                  <a:pt x="80" y="43"/>
                </a:lnTo>
                <a:lnTo>
                  <a:pt x="76" y="49"/>
                </a:lnTo>
                <a:lnTo>
                  <a:pt x="45" y="67"/>
                </a:lnTo>
                <a:lnTo>
                  <a:pt x="18" y="85"/>
                </a:lnTo>
                <a:lnTo>
                  <a:pt x="11" y="84"/>
                </a:lnTo>
                <a:lnTo>
                  <a:pt x="4" y="78"/>
                </a:lnTo>
                <a:lnTo>
                  <a:pt x="0" y="78"/>
                </a:lnTo>
                <a:lnTo>
                  <a:pt x="0" y="69"/>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246" name="Freeform 244"/>
          <p:cNvSpPr>
            <a:spLocks/>
          </p:cNvSpPr>
          <p:nvPr/>
        </p:nvSpPr>
        <p:spPr bwMode="auto">
          <a:xfrm>
            <a:off x="5418189" y="3919204"/>
            <a:ext cx="33338" cy="106362"/>
          </a:xfrm>
          <a:custGeom>
            <a:avLst/>
            <a:gdLst>
              <a:gd name="T0" fmla="*/ 0 w 18"/>
              <a:gd name="T1" fmla="*/ 2147483647 h 57"/>
              <a:gd name="T2" fmla="*/ 0 w 18"/>
              <a:gd name="T3" fmla="*/ 2147483647 h 57"/>
              <a:gd name="T4" fmla="*/ 2147483647 w 18"/>
              <a:gd name="T5" fmla="*/ 2147483647 h 57"/>
              <a:gd name="T6" fmla="*/ 2147483647 w 18"/>
              <a:gd name="T7" fmla="*/ 2147483647 h 57"/>
              <a:gd name="T8" fmla="*/ 2147483647 w 18"/>
              <a:gd name="T9" fmla="*/ 2147483647 h 57"/>
              <a:gd name="T10" fmla="*/ 2147483647 w 18"/>
              <a:gd name="T11" fmla="*/ 2147483647 h 57"/>
              <a:gd name="T12" fmla="*/ 2147483647 w 18"/>
              <a:gd name="T13" fmla="*/ 2147483647 h 57"/>
              <a:gd name="T14" fmla="*/ 2147483647 w 18"/>
              <a:gd name="T15" fmla="*/ 2147483647 h 57"/>
              <a:gd name="T16" fmla="*/ 2147483647 w 18"/>
              <a:gd name="T17" fmla="*/ 0 h 57"/>
              <a:gd name="T18" fmla="*/ 2147483647 w 18"/>
              <a:gd name="T19" fmla="*/ 2147483647 h 57"/>
              <a:gd name="T20" fmla="*/ 2147483647 w 18"/>
              <a:gd name="T21" fmla="*/ 2147483647 h 57"/>
              <a:gd name="T22" fmla="*/ 2147483647 w 18"/>
              <a:gd name="T23" fmla="*/ 2147483647 h 57"/>
              <a:gd name="T24" fmla="*/ 2147483647 w 18"/>
              <a:gd name="T25" fmla="*/ 2147483647 h 57"/>
              <a:gd name="T26" fmla="*/ 2147483647 w 18"/>
              <a:gd name="T27" fmla="*/ 2147483647 h 57"/>
              <a:gd name="T28" fmla="*/ 2147483647 w 18"/>
              <a:gd name="T29" fmla="*/ 2147483647 h 57"/>
              <a:gd name="T30" fmla="*/ 2147483647 w 18"/>
              <a:gd name="T31" fmla="*/ 2147483647 h 57"/>
              <a:gd name="T32" fmla="*/ 2147483647 w 18"/>
              <a:gd name="T33" fmla="*/ 2147483647 h 57"/>
              <a:gd name="T34" fmla="*/ 2147483647 w 18"/>
              <a:gd name="T35" fmla="*/ 2147483647 h 57"/>
              <a:gd name="T36" fmla="*/ 2147483647 w 18"/>
              <a:gd name="T37" fmla="*/ 2147483647 h 57"/>
              <a:gd name="T38" fmla="*/ 2147483647 w 18"/>
              <a:gd name="T39" fmla="*/ 2147483647 h 57"/>
              <a:gd name="T40" fmla="*/ 2147483647 w 18"/>
              <a:gd name="T41" fmla="*/ 2147483647 h 57"/>
              <a:gd name="T42" fmla="*/ 2147483647 w 18"/>
              <a:gd name="T43" fmla="*/ 2147483647 h 57"/>
              <a:gd name="T44" fmla="*/ 2147483647 w 18"/>
              <a:gd name="T45" fmla="*/ 2147483647 h 57"/>
              <a:gd name="T46" fmla="*/ 2147483647 w 18"/>
              <a:gd name="T47" fmla="*/ 2147483647 h 57"/>
              <a:gd name="T48" fmla="*/ 0 w 18"/>
              <a:gd name="T49" fmla="*/ 2147483647 h 57"/>
              <a:gd name="T50" fmla="*/ 0 w 18"/>
              <a:gd name="T51" fmla="*/ 2147483647 h 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8" h="57">
                <a:moveTo>
                  <a:pt x="0" y="30"/>
                </a:moveTo>
                <a:lnTo>
                  <a:pt x="0" y="27"/>
                </a:lnTo>
                <a:lnTo>
                  <a:pt x="3" y="27"/>
                </a:lnTo>
                <a:lnTo>
                  <a:pt x="3" y="24"/>
                </a:lnTo>
                <a:lnTo>
                  <a:pt x="6" y="24"/>
                </a:lnTo>
                <a:lnTo>
                  <a:pt x="6" y="18"/>
                </a:lnTo>
                <a:lnTo>
                  <a:pt x="12" y="3"/>
                </a:lnTo>
                <a:lnTo>
                  <a:pt x="18" y="3"/>
                </a:lnTo>
                <a:lnTo>
                  <a:pt x="18" y="0"/>
                </a:lnTo>
                <a:lnTo>
                  <a:pt x="18" y="9"/>
                </a:lnTo>
                <a:lnTo>
                  <a:pt x="18" y="12"/>
                </a:lnTo>
                <a:lnTo>
                  <a:pt x="15" y="9"/>
                </a:lnTo>
                <a:lnTo>
                  <a:pt x="12" y="9"/>
                </a:lnTo>
                <a:lnTo>
                  <a:pt x="9" y="15"/>
                </a:lnTo>
                <a:lnTo>
                  <a:pt x="9" y="21"/>
                </a:lnTo>
                <a:lnTo>
                  <a:pt x="12" y="21"/>
                </a:lnTo>
                <a:lnTo>
                  <a:pt x="9" y="21"/>
                </a:lnTo>
                <a:lnTo>
                  <a:pt x="9" y="27"/>
                </a:lnTo>
                <a:lnTo>
                  <a:pt x="15" y="27"/>
                </a:lnTo>
                <a:lnTo>
                  <a:pt x="15" y="33"/>
                </a:lnTo>
                <a:lnTo>
                  <a:pt x="12" y="39"/>
                </a:lnTo>
                <a:lnTo>
                  <a:pt x="9" y="57"/>
                </a:lnTo>
                <a:lnTo>
                  <a:pt x="6" y="48"/>
                </a:lnTo>
                <a:lnTo>
                  <a:pt x="3" y="42"/>
                </a:lnTo>
                <a:lnTo>
                  <a:pt x="0" y="36"/>
                </a:lnTo>
                <a:lnTo>
                  <a:pt x="0" y="30"/>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247" name="Freeform 245"/>
          <p:cNvSpPr>
            <a:spLocks/>
          </p:cNvSpPr>
          <p:nvPr/>
        </p:nvSpPr>
        <p:spPr bwMode="auto">
          <a:xfrm>
            <a:off x="5923015" y="4114466"/>
            <a:ext cx="11113" cy="12700"/>
          </a:xfrm>
          <a:custGeom>
            <a:avLst/>
            <a:gdLst>
              <a:gd name="T0" fmla="*/ 2147483647 w 6"/>
              <a:gd name="T1" fmla="*/ 2147483647 h 6"/>
              <a:gd name="T2" fmla="*/ 0 w 6"/>
              <a:gd name="T3" fmla="*/ 0 h 6"/>
              <a:gd name="T4" fmla="*/ 2147483647 w 6"/>
              <a:gd name="T5" fmla="*/ 0 h 6"/>
              <a:gd name="T6" fmla="*/ 2147483647 w 6"/>
              <a:gd name="T7" fmla="*/ 0 h 6"/>
              <a:gd name="T8" fmla="*/ 2147483647 w 6"/>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3" y="6"/>
                </a:moveTo>
                <a:lnTo>
                  <a:pt x="0" y="0"/>
                </a:lnTo>
                <a:lnTo>
                  <a:pt x="3" y="0"/>
                </a:lnTo>
                <a:lnTo>
                  <a:pt x="6" y="0"/>
                </a:lnTo>
                <a:lnTo>
                  <a:pt x="3" y="6"/>
                </a:lnTo>
              </a:path>
            </a:pathLst>
          </a:custGeom>
          <a:solidFill>
            <a:srgbClr val="CCECFF"/>
          </a:solidFill>
          <a:ln w="4763"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248" name="Freeform 246"/>
          <p:cNvSpPr>
            <a:spLocks/>
          </p:cNvSpPr>
          <p:nvPr/>
        </p:nvSpPr>
        <p:spPr bwMode="auto">
          <a:xfrm>
            <a:off x="7151740" y="4266867"/>
            <a:ext cx="55563" cy="47625"/>
          </a:xfrm>
          <a:custGeom>
            <a:avLst/>
            <a:gdLst>
              <a:gd name="T0" fmla="*/ 2147483647 w 35"/>
              <a:gd name="T1" fmla="*/ 2147483647 h 30"/>
              <a:gd name="T2" fmla="*/ 0 w 35"/>
              <a:gd name="T3" fmla="*/ 2147483647 h 30"/>
              <a:gd name="T4" fmla="*/ 0 w 35"/>
              <a:gd name="T5" fmla="*/ 2147483647 h 30"/>
              <a:gd name="T6" fmla="*/ 2147483647 w 35"/>
              <a:gd name="T7" fmla="*/ 2147483647 h 30"/>
              <a:gd name="T8" fmla="*/ 2147483647 w 35"/>
              <a:gd name="T9" fmla="*/ 2147483647 h 30"/>
              <a:gd name="T10" fmla="*/ 2147483647 w 35"/>
              <a:gd name="T11" fmla="*/ 2147483647 h 30"/>
              <a:gd name="T12" fmla="*/ 2147483647 w 35"/>
              <a:gd name="T13" fmla="*/ 2147483647 h 30"/>
              <a:gd name="T14" fmla="*/ 2147483647 w 35"/>
              <a:gd name="T15" fmla="*/ 0 h 30"/>
              <a:gd name="T16" fmla="*/ 2147483647 w 35"/>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30">
                <a:moveTo>
                  <a:pt x="15" y="3"/>
                </a:moveTo>
                <a:lnTo>
                  <a:pt x="0" y="15"/>
                </a:lnTo>
                <a:lnTo>
                  <a:pt x="0" y="28"/>
                </a:lnTo>
                <a:lnTo>
                  <a:pt x="14" y="30"/>
                </a:lnTo>
                <a:lnTo>
                  <a:pt x="24" y="27"/>
                </a:lnTo>
                <a:lnTo>
                  <a:pt x="27" y="15"/>
                </a:lnTo>
                <a:lnTo>
                  <a:pt x="35" y="9"/>
                </a:lnTo>
                <a:lnTo>
                  <a:pt x="30" y="0"/>
                </a:lnTo>
                <a:lnTo>
                  <a:pt x="15" y="3"/>
                </a:lnTo>
                <a:close/>
              </a:path>
            </a:pathLst>
          </a:custGeom>
          <a:solidFill>
            <a:srgbClr val="DDDDDD"/>
          </a:solidFill>
          <a:ln w="4826" cap="flat" cmpd="sng">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249" name="Text Box 257"/>
          <p:cNvSpPr txBox="1">
            <a:spLocks noChangeArrowheads="1"/>
          </p:cNvSpPr>
          <p:nvPr/>
        </p:nvSpPr>
        <p:spPr bwMode="auto">
          <a:xfrm>
            <a:off x="46089" y="866442"/>
            <a:ext cx="45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A2BEE4"/>
              </a:buClr>
              <a:buFont typeface="Arial" charset="0"/>
              <a:buChar char="»"/>
              <a:defRPr>
                <a:solidFill>
                  <a:schemeClr val="tx1"/>
                </a:solidFill>
                <a:latin typeface="Arial" charset="0"/>
                <a:cs typeface="Arial" charset="0"/>
              </a:defRPr>
            </a:lvl1pPr>
            <a:lvl2pPr marL="742950" indent="-285750" algn="l" eaLnBrk="0" hangingPunct="0">
              <a:spcBef>
                <a:spcPct val="20000"/>
              </a:spcBef>
              <a:buClr>
                <a:srgbClr val="B40020"/>
              </a:buClr>
              <a:buChar char="•"/>
              <a:defRPr sz="1600">
                <a:solidFill>
                  <a:schemeClr val="tx1"/>
                </a:solidFill>
                <a:latin typeface="Arial" charset="0"/>
                <a:cs typeface="Arial" charset="0"/>
              </a:defRPr>
            </a:lvl2pPr>
            <a:lvl3pPr marL="1143000" indent="-228600" algn="l" eaLnBrk="0" hangingPunct="0">
              <a:spcBef>
                <a:spcPct val="20000"/>
              </a:spcBef>
              <a:buClr>
                <a:srgbClr val="B40020"/>
              </a:buClr>
              <a:buFont typeface="Arial" charset="0"/>
              <a:buChar char="»"/>
              <a:defRPr sz="1600">
                <a:solidFill>
                  <a:schemeClr val="tx1"/>
                </a:solidFill>
                <a:latin typeface="Arial" charset="0"/>
                <a:cs typeface="Arial" charset="0"/>
              </a:defRPr>
            </a:lvl3pPr>
            <a:lvl4pPr marL="1600200" indent="-228600" algn="l" eaLnBrk="0" hangingPunct="0">
              <a:spcBef>
                <a:spcPct val="20000"/>
              </a:spcBef>
              <a:buClr>
                <a:srgbClr val="A2BEE4"/>
              </a:buClr>
              <a:buFont typeface="Arial" charset="0"/>
              <a:buChar char="»"/>
              <a:defRPr sz="1600">
                <a:solidFill>
                  <a:schemeClr val="tx1"/>
                </a:solidFill>
                <a:latin typeface="Arial" charset="0"/>
                <a:cs typeface="Arial" charset="0"/>
              </a:defRPr>
            </a:lvl4pPr>
            <a:lvl5pPr marL="2057400" indent="-228600" algn="l" eaLnBrk="0" hangingPunct="0">
              <a:spcBef>
                <a:spcPct val="20000"/>
              </a:spcBef>
              <a:buClr>
                <a:srgbClr val="A2BEE4"/>
              </a:buClr>
              <a:buFont typeface="Arial" charse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6pPr>
            <a:lvl7pPr marL="29718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7pPr>
            <a:lvl8pPr marL="34290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8pPr>
            <a:lvl9pPr marL="38862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9pPr>
          </a:lstStyle>
          <a:p>
            <a:pPr eaLnBrk="1" fontAlgn="base" hangingPunct="1">
              <a:spcBef>
                <a:spcPct val="0"/>
              </a:spcBef>
              <a:spcAft>
                <a:spcPct val="0"/>
              </a:spcAft>
              <a:buClrTx/>
              <a:buFontTx/>
              <a:buNone/>
            </a:pPr>
            <a:r>
              <a:rPr lang="en-US" altLang="en-US" sz="2000" b="1">
                <a:solidFill>
                  <a:srgbClr val="000000"/>
                </a:solidFill>
              </a:rPr>
              <a:t>3</a:t>
            </a:r>
          </a:p>
        </p:txBody>
      </p:sp>
      <p:sp>
        <p:nvSpPr>
          <p:cNvPr id="250" name="AutoShape 258"/>
          <p:cNvSpPr>
            <a:spLocks noChangeArrowheads="1"/>
          </p:cNvSpPr>
          <p:nvPr/>
        </p:nvSpPr>
        <p:spPr bwMode="auto">
          <a:xfrm>
            <a:off x="122289" y="1187116"/>
            <a:ext cx="1524000" cy="1066800"/>
          </a:xfrm>
          <a:prstGeom prst="wedgeRectCallout">
            <a:avLst>
              <a:gd name="adj1" fmla="val 68856"/>
              <a:gd name="adj2" fmla="val 122620"/>
            </a:avLst>
          </a:prstGeom>
          <a:solidFill>
            <a:schemeClr val="bg1">
              <a:alpha val="50980"/>
            </a:schemeClr>
          </a:solidFill>
          <a:ln w="222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73038" indent="-173038" algn="l" defTabSz="1087438" eaLnBrk="0" hangingPunct="0">
              <a:spcBef>
                <a:spcPct val="20000"/>
              </a:spcBef>
              <a:buClr>
                <a:srgbClr val="A2BEE4"/>
              </a:buClr>
              <a:buFont typeface="Arial" charset="0"/>
              <a:buChar char="»"/>
              <a:defRPr>
                <a:solidFill>
                  <a:schemeClr val="tx1"/>
                </a:solidFill>
                <a:latin typeface="Arial" charset="0"/>
                <a:cs typeface="Arial" charset="0"/>
              </a:defRPr>
            </a:lvl1pPr>
            <a:lvl2pPr marL="742950" indent="-285750" algn="l" defTabSz="1087438" eaLnBrk="0" hangingPunct="0">
              <a:spcBef>
                <a:spcPct val="20000"/>
              </a:spcBef>
              <a:buClr>
                <a:srgbClr val="B40020"/>
              </a:buClr>
              <a:buChar char="•"/>
              <a:defRPr sz="1600">
                <a:solidFill>
                  <a:schemeClr val="tx1"/>
                </a:solidFill>
                <a:latin typeface="Arial" charset="0"/>
                <a:cs typeface="Arial" charset="0"/>
              </a:defRPr>
            </a:lvl2pPr>
            <a:lvl3pPr marL="1143000" indent="-228600" algn="l" defTabSz="1087438" eaLnBrk="0" hangingPunct="0">
              <a:spcBef>
                <a:spcPct val="20000"/>
              </a:spcBef>
              <a:buClr>
                <a:srgbClr val="B40020"/>
              </a:buClr>
              <a:buFont typeface="Arial" charset="0"/>
              <a:buChar char="»"/>
              <a:defRPr sz="1600">
                <a:solidFill>
                  <a:schemeClr val="tx1"/>
                </a:solidFill>
                <a:latin typeface="Arial" charset="0"/>
                <a:cs typeface="Arial" charset="0"/>
              </a:defRPr>
            </a:lvl3pPr>
            <a:lvl4pPr marL="1600200" indent="-228600" algn="l" defTabSz="1087438" eaLnBrk="0" hangingPunct="0">
              <a:spcBef>
                <a:spcPct val="20000"/>
              </a:spcBef>
              <a:buClr>
                <a:srgbClr val="A2BEE4"/>
              </a:buClr>
              <a:buFont typeface="Arial" charset="0"/>
              <a:buChar char="»"/>
              <a:defRPr sz="1600">
                <a:solidFill>
                  <a:schemeClr val="tx1"/>
                </a:solidFill>
                <a:latin typeface="Arial" charset="0"/>
                <a:cs typeface="Arial" charset="0"/>
              </a:defRPr>
            </a:lvl4pPr>
            <a:lvl5pPr marL="2057400" indent="-228600" algn="l" defTabSz="1087438" eaLnBrk="0" hangingPunct="0">
              <a:spcBef>
                <a:spcPct val="20000"/>
              </a:spcBef>
              <a:buClr>
                <a:srgbClr val="A2BEE4"/>
              </a:buClr>
              <a:buFont typeface="Arial" charset="0"/>
              <a:buChar char="»"/>
              <a:defRPr sz="1600">
                <a:solidFill>
                  <a:schemeClr val="tx1"/>
                </a:solidFill>
                <a:latin typeface="Arial" charset="0"/>
                <a:cs typeface="Arial" charset="0"/>
              </a:defRPr>
            </a:lvl5pPr>
            <a:lvl6pPr marL="2514600" indent="-228600" defTabSz="1087438"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6pPr>
            <a:lvl7pPr marL="2971800" indent="-228600" defTabSz="1087438"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7pPr>
            <a:lvl8pPr marL="3429000" indent="-228600" defTabSz="1087438"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8pPr>
            <a:lvl9pPr marL="3886200" indent="-228600" defTabSz="1087438"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9pPr>
          </a:lstStyle>
          <a:p>
            <a:pPr eaLnBrk="1" fontAlgn="base" hangingPunct="1">
              <a:spcBef>
                <a:spcPct val="0"/>
              </a:spcBef>
              <a:spcAft>
                <a:spcPct val="0"/>
              </a:spcAft>
              <a:buClrTx/>
              <a:buFontTx/>
              <a:buNone/>
            </a:pPr>
            <a:r>
              <a:rPr lang="es-ES" altLang="en-US" sz="1000" b="1" u="sng" dirty="0">
                <a:solidFill>
                  <a:srgbClr val="000000"/>
                </a:solidFill>
              </a:rPr>
              <a:t>North </a:t>
            </a:r>
            <a:r>
              <a:rPr lang="es-ES" altLang="en-US" sz="1000" b="1" u="sng" dirty="0" err="1">
                <a:solidFill>
                  <a:srgbClr val="000000"/>
                </a:solidFill>
              </a:rPr>
              <a:t>America</a:t>
            </a:r>
            <a:endParaRPr lang="es-ES" altLang="en-US" sz="1000" b="1" u="sng" dirty="0">
              <a:solidFill>
                <a:srgbClr val="000000"/>
              </a:solidFill>
            </a:endParaRPr>
          </a:p>
          <a:p>
            <a:pPr eaLnBrk="1" fontAlgn="base" hangingPunct="1">
              <a:spcBef>
                <a:spcPct val="0"/>
              </a:spcBef>
              <a:spcAft>
                <a:spcPct val="0"/>
              </a:spcAft>
              <a:buClrTx/>
              <a:buFontTx/>
              <a:buNone/>
            </a:pPr>
            <a:endParaRPr lang="es-ES" altLang="en-US" sz="1000" b="1" dirty="0">
              <a:solidFill>
                <a:srgbClr val="000000"/>
              </a:solidFill>
            </a:endParaRPr>
          </a:p>
          <a:p>
            <a:pPr eaLnBrk="1" fontAlgn="base" hangingPunct="1">
              <a:spcBef>
                <a:spcPct val="0"/>
              </a:spcBef>
              <a:spcAft>
                <a:spcPct val="0"/>
              </a:spcAft>
              <a:buClrTx/>
              <a:buFontTx/>
              <a:buNone/>
            </a:pPr>
            <a:r>
              <a:rPr lang="es-ES" altLang="en-US" sz="1000" b="1" dirty="0">
                <a:solidFill>
                  <a:srgbClr val="00B050"/>
                </a:solidFill>
              </a:rPr>
              <a:t>USA</a:t>
            </a:r>
            <a:r>
              <a:rPr lang="es-ES" altLang="en-US" sz="1000" b="1" dirty="0">
                <a:solidFill>
                  <a:srgbClr val="000000"/>
                </a:solidFill>
              </a:rPr>
              <a:t>**</a:t>
            </a:r>
          </a:p>
          <a:p>
            <a:pPr eaLnBrk="1" fontAlgn="base" hangingPunct="1">
              <a:spcBef>
                <a:spcPct val="0"/>
              </a:spcBef>
              <a:spcAft>
                <a:spcPct val="0"/>
              </a:spcAft>
              <a:buClrTx/>
              <a:buFontTx/>
              <a:buNone/>
            </a:pPr>
            <a:r>
              <a:rPr lang="es-ES" altLang="en-US" sz="1000" b="1" dirty="0" err="1">
                <a:solidFill>
                  <a:srgbClr val="00B050"/>
                </a:solidFill>
              </a:rPr>
              <a:t>Canada</a:t>
            </a:r>
            <a:r>
              <a:rPr lang="es-ES" altLang="en-US" sz="1000" b="1" dirty="0">
                <a:solidFill>
                  <a:prstClr val="black"/>
                </a:solidFill>
              </a:rPr>
              <a:t>**</a:t>
            </a:r>
            <a:r>
              <a:rPr lang="es-ES" altLang="en-US" sz="1000" b="1" dirty="0">
                <a:solidFill>
                  <a:srgbClr val="0099FF"/>
                </a:solidFill>
              </a:rPr>
              <a:t>        </a:t>
            </a:r>
          </a:p>
          <a:p>
            <a:pPr eaLnBrk="1" fontAlgn="base" hangingPunct="1">
              <a:spcBef>
                <a:spcPct val="0"/>
              </a:spcBef>
              <a:spcAft>
                <a:spcPct val="0"/>
              </a:spcAft>
              <a:buClrTx/>
              <a:buFontTx/>
              <a:buNone/>
            </a:pPr>
            <a:r>
              <a:rPr lang="en-US" altLang="en-US" sz="1000" b="1" dirty="0">
                <a:solidFill>
                  <a:srgbClr val="FF00FF"/>
                </a:solidFill>
              </a:rPr>
              <a:t>Mexico</a:t>
            </a:r>
          </a:p>
        </p:txBody>
      </p:sp>
      <p:sp>
        <p:nvSpPr>
          <p:cNvPr id="251" name="Text Box 259"/>
          <p:cNvSpPr txBox="1">
            <a:spLocks noChangeArrowheads="1"/>
          </p:cNvSpPr>
          <p:nvPr/>
        </p:nvSpPr>
        <p:spPr bwMode="auto">
          <a:xfrm>
            <a:off x="1660577" y="5879677"/>
            <a:ext cx="533400" cy="400110"/>
          </a:xfrm>
          <a:prstGeom prst="rect">
            <a:avLst/>
          </a:prstGeom>
          <a:noFill/>
          <a:ln>
            <a:noFill/>
          </a:ln>
          <a:effectLst/>
          <a:extLst>
            <a:ext uri="{909E8E84-426E-40DD-AFC4-6F175D3DCCD1}">
              <a14:hiddenFill xmlns:a14="http://schemas.microsoft.com/office/drawing/2010/main">
                <a:solidFill>
                  <a:srgbClr val="DC701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lr>
                <a:srgbClr val="A2BEE4"/>
              </a:buClr>
              <a:buFont typeface="Arial" charset="0"/>
              <a:buChar char="»"/>
              <a:defRPr>
                <a:solidFill>
                  <a:schemeClr val="tx1"/>
                </a:solidFill>
                <a:latin typeface="Arial" charset="0"/>
                <a:cs typeface="Arial" charset="0"/>
              </a:defRPr>
            </a:lvl1pPr>
            <a:lvl2pPr marL="742950" indent="-285750" algn="l" eaLnBrk="0" hangingPunct="0">
              <a:spcBef>
                <a:spcPct val="20000"/>
              </a:spcBef>
              <a:buClr>
                <a:srgbClr val="B40020"/>
              </a:buClr>
              <a:buChar char="•"/>
              <a:defRPr sz="1600">
                <a:solidFill>
                  <a:schemeClr val="tx1"/>
                </a:solidFill>
                <a:latin typeface="Arial" charset="0"/>
                <a:cs typeface="Arial" charset="0"/>
              </a:defRPr>
            </a:lvl2pPr>
            <a:lvl3pPr marL="1143000" indent="-228600" algn="l" eaLnBrk="0" hangingPunct="0">
              <a:spcBef>
                <a:spcPct val="20000"/>
              </a:spcBef>
              <a:buClr>
                <a:srgbClr val="B40020"/>
              </a:buClr>
              <a:buFont typeface="Arial" charset="0"/>
              <a:buChar char="»"/>
              <a:defRPr sz="1600">
                <a:solidFill>
                  <a:schemeClr val="tx1"/>
                </a:solidFill>
                <a:latin typeface="Arial" charset="0"/>
                <a:cs typeface="Arial" charset="0"/>
              </a:defRPr>
            </a:lvl3pPr>
            <a:lvl4pPr marL="1600200" indent="-228600" algn="l" eaLnBrk="0" hangingPunct="0">
              <a:spcBef>
                <a:spcPct val="20000"/>
              </a:spcBef>
              <a:buClr>
                <a:srgbClr val="A2BEE4"/>
              </a:buClr>
              <a:buFont typeface="Arial" charset="0"/>
              <a:buChar char="»"/>
              <a:defRPr sz="1600">
                <a:solidFill>
                  <a:schemeClr val="tx1"/>
                </a:solidFill>
                <a:latin typeface="Arial" charset="0"/>
                <a:cs typeface="Arial" charset="0"/>
              </a:defRPr>
            </a:lvl4pPr>
            <a:lvl5pPr marL="2057400" indent="-228600" algn="l" eaLnBrk="0" hangingPunct="0">
              <a:spcBef>
                <a:spcPct val="20000"/>
              </a:spcBef>
              <a:buClr>
                <a:srgbClr val="A2BEE4"/>
              </a:buClr>
              <a:buFont typeface="Arial" charse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6pPr>
            <a:lvl7pPr marL="29718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7pPr>
            <a:lvl8pPr marL="34290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8pPr>
            <a:lvl9pPr marL="38862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9pPr>
          </a:lstStyle>
          <a:p>
            <a:pPr eaLnBrk="1" fontAlgn="base" hangingPunct="1">
              <a:spcBef>
                <a:spcPct val="0"/>
              </a:spcBef>
              <a:spcAft>
                <a:spcPct val="0"/>
              </a:spcAft>
              <a:buClrTx/>
              <a:buFontTx/>
              <a:buNone/>
            </a:pPr>
            <a:r>
              <a:rPr lang="en-US" altLang="en-US" sz="2000" b="1" dirty="0">
                <a:solidFill>
                  <a:srgbClr val="000000"/>
                </a:solidFill>
              </a:rPr>
              <a:t>1</a:t>
            </a:r>
            <a:r>
              <a:rPr lang="lv-LV" altLang="en-US" sz="2000" b="1" dirty="0">
                <a:solidFill>
                  <a:srgbClr val="000000"/>
                </a:solidFill>
              </a:rPr>
              <a:t>2</a:t>
            </a:r>
            <a:endParaRPr lang="en-US" altLang="en-US" sz="2000" b="1" dirty="0">
              <a:solidFill>
                <a:srgbClr val="000000"/>
              </a:solidFill>
            </a:endParaRPr>
          </a:p>
        </p:txBody>
      </p:sp>
      <p:sp>
        <p:nvSpPr>
          <p:cNvPr id="252" name="AutoShape 260"/>
          <p:cNvSpPr>
            <a:spLocks noChangeArrowheads="1"/>
          </p:cNvSpPr>
          <p:nvPr/>
        </p:nvSpPr>
        <p:spPr bwMode="auto">
          <a:xfrm>
            <a:off x="57201" y="4937977"/>
            <a:ext cx="2243932" cy="1405581"/>
          </a:xfrm>
          <a:prstGeom prst="wedgeRectCallout">
            <a:avLst>
              <a:gd name="adj1" fmla="val 94599"/>
              <a:gd name="adj2" fmla="val -19665"/>
            </a:avLst>
          </a:prstGeom>
          <a:solidFill>
            <a:schemeClr val="bg1">
              <a:alpha val="50980"/>
            </a:schemeClr>
          </a:solidFill>
          <a:ln w="222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numCol="2"/>
          <a:lstStyle>
            <a:lvl1pPr marL="173038" indent="-173038" algn="l" defTabSz="1087438" eaLnBrk="0" hangingPunct="0">
              <a:spcBef>
                <a:spcPct val="20000"/>
              </a:spcBef>
              <a:buClr>
                <a:srgbClr val="A2BEE4"/>
              </a:buClr>
              <a:buFont typeface="Arial" charset="0"/>
              <a:buChar char="»"/>
              <a:defRPr>
                <a:solidFill>
                  <a:schemeClr val="tx1"/>
                </a:solidFill>
                <a:latin typeface="Arial" charset="0"/>
                <a:cs typeface="Arial" charset="0"/>
              </a:defRPr>
            </a:lvl1pPr>
            <a:lvl2pPr marL="742950" indent="-285750" algn="l" defTabSz="1087438" eaLnBrk="0" hangingPunct="0">
              <a:spcBef>
                <a:spcPct val="20000"/>
              </a:spcBef>
              <a:buClr>
                <a:srgbClr val="B40020"/>
              </a:buClr>
              <a:buChar char="•"/>
              <a:defRPr sz="1600">
                <a:solidFill>
                  <a:schemeClr val="tx1"/>
                </a:solidFill>
                <a:latin typeface="Arial" charset="0"/>
                <a:cs typeface="Arial" charset="0"/>
              </a:defRPr>
            </a:lvl2pPr>
            <a:lvl3pPr marL="1143000" indent="-228600" algn="l" defTabSz="1087438" eaLnBrk="0" hangingPunct="0">
              <a:spcBef>
                <a:spcPct val="20000"/>
              </a:spcBef>
              <a:buClr>
                <a:srgbClr val="B40020"/>
              </a:buClr>
              <a:buFont typeface="Arial" charset="0"/>
              <a:buChar char="»"/>
              <a:defRPr sz="1600">
                <a:solidFill>
                  <a:schemeClr val="tx1"/>
                </a:solidFill>
                <a:latin typeface="Arial" charset="0"/>
                <a:cs typeface="Arial" charset="0"/>
              </a:defRPr>
            </a:lvl3pPr>
            <a:lvl4pPr marL="1600200" indent="-228600" algn="l" defTabSz="1087438" eaLnBrk="0" hangingPunct="0">
              <a:spcBef>
                <a:spcPct val="20000"/>
              </a:spcBef>
              <a:buClr>
                <a:srgbClr val="A2BEE4"/>
              </a:buClr>
              <a:buFont typeface="Arial" charset="0"/>
              <a:buChar char="»"/>
              <a:defRPr sz="1600">
                <a:solidFill>
                  <a:schemeClr val="tx1"/>
                </a:solidFill>
                <a:latin typeface="Arial" charset="0"/>
                <a:cs typeface="Arial" charset="0"/>
              </a:defRPr>
            </a:lvl4pPr>
            <a:lvl5pPr marL="2057400" indent="-228600" algn="l" defTabSz="1087438" eaLnBrk="0" hangingPunct="0">
              <a:spcBef>
                <a:spcPct val="20000"/>
              </a:spcBef>
              <a:buClr>
                <a:srgbClr val="A2BEE4"/>
              </a:buClr>
              <a:buFont typeface="Arial" charset="0"/>
              <a:buChar char="»"/>
              <a:defRPr sz="1600">
                <a:solidFill>
                  <a:schemeClr val="tx1"/>
                </a:solidFill>
                <a:latin typeface="Arial" charset="0"/>
                <a:cs typeface="Arial" charset="0"/>
              </a:defRPr>
            </a:lvl5pPr>
            <a:lvl6pPr marL="2514600" indent="-228600" defTabSz="1087438"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6pPr>
            <a:lvl7pPr marL="2971800" indent="-228600" defTabSz="1087438"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7pPr>
            <a:lvl8pPr marL="3429000" indent="-228600" defTabSz="1087438"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8pPr>
            <a:lvl9pPr marL="3886200" indent="-228600" defTabSz="1087438"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9pPr>
          </a:lstStyle>
          <a:p>
            <a:pPr eaLnBrk="1" fontAlgn="base" hangingPunct="1">
              <a:spcBef>
                <a:spcPct val="0"/>
              </a:spcBef>
              <a:spcAft>
                <a:spcPct val="0"/>
              </a:spcAft>
              <a:buClrTx/>
              <a:buFontTx/>
              <a:buNone/>
            </a:pPr>
            <a:r>
              <a:rPr lang="en-US" altLang="en-US" sz="900" b="1" u="sng" dirty="0">
                <a:solidFill>
                  <a:srgbClr val="000000"/>
                </a:solidFill>
              </a:rPr>
              <a:t>South America</a:t>
            </a:r>
          </a:p>
          <a:p>
            <a:pPr eaLnBrk="1" fontAlgn="base" hangingPunct="1">
              <a:spcBef>
                <a:spcPct val="0"/>
              </a:spcBef>
              <a:spcAft>
                <a:spcPct val="0"/>
              </a:spcAft>
              <a:buClrTx/>
              <a:buFontTx/>
              <a:buNone/>
            </a:pPr>
            <a:r>
              <a:rPr lang="en-US" altLang="en-US" sz="900" b="1" dirty="0">
                <a:solidFill>
                  <a:srgbClr val="3399FF"/>
                </a:solidFill>
              </a:rPr>
              <a:t>Argentina</a:t>
            </a:r>
            <a:r>
              <a:rPr lang="en-US" altLang="en-US" sz="900" b="1" dirty="0">
                <a:solidFill>
                  <a:prstClr val="black"/>
                </a:solidFill>
              </a:rPr>
              <a:t>** </a:t>
            </a:r>
            <a:r>
              <a:rPr lang="en-US" altLang="en-US" sz="800" b="1" dirty="0">
                <a:solidFill>
                  <a:prstClr val="black"/>
                </a:solidFill>
              </a:rPr>
              <a:t>(2017)</a:t>
            </a:r>
            <a:endParaRPr lang="en-US" altLang="en-US" sz="900" b="1" dirty="0">
              <a:solidFill>
                <a:prstClr val="black"/>
              </a:solidFill>
            </a:endParaRPr>
          </a:p>
          <a:p>
            <a:pPr eaLnBrk="1" fontAlgn="base" hangingPunct="1">
              <a:spcBef>
                <a:spcPct val="0"/>
              </a:spcBef>
              <a:spcAft>
                <a:spcPct val="0"/>
              </a:spcAft>
              <a:buClrTx/>
              <a:buFontTx/>
              <a:buNone/>
            </a:pPr>
            <a:r>
              <a:rPr lang="en-US" altLang="en-US" sz="900" b="1" dirty="0">
                <a:solidFill>
                  <a:srgbClr val="3399FF"/>
                </a:solidFill>
              </a:rPr>
              <a:t>Brazil</a:t>
            </a:r>
            <a:r>
              <a:rPr lang="en-US" altLang="en-US" sz="900" b="1" dirty="0">
                <a:solidFill>
                  <a:prstClr val="black"/>
                </a:solidFill>
              </a:rPr>
              <a:t>** </a:t>
            </a:r>
            <a:r>
              <a:rPr lang="en-US" altLang="en-US" sz="800" b="1" dirty="0">
                <a:solidFill>
                  <a:prstClr val="black"/>
                </a:solidFill>
              </a:rPr>
              <a:t>(2017)</a:t>
            </a:r>
            <a:endParaRPr lang="en-US" altLang="en-US" sz="900" b="1" dirty="0">
              <a:solidFill>
                <a:schemeClr val="tx2">
                  <a:lumMod val="60000"/>
                  <a:lumOff val="40000"/>
                </a:schemeClr>
              </a:solidFill>
            </a:endParaRPr>
          </a:p>
          <a:p>
            <a:pPr eaLnBrk="1" fontAlgn="base" hangingPunct="1">
              <a:spcBef>
                <a:spcPct val="0"/>
              </a:spcBef>
              <a:spcAft>
                <a:spcPct val="0"/>
              </a:spcAft>
              <a:buClrTx/>
              <a:buFontTx/>
              <a:buNone/>
            </a:pPr>
            <a:r>
              <a:rPr lang="lv-LV" altLang="en-US" sz="900" b="1" dirty="0" err="1">
                <a:solidFill>
                  <a:srgbClr val="3399FF"/>
                </a:solidFill>
              </a:rPr>
              <a:t>Bolivia</a:t>
            </a:r>
            <a:endParaRPr lang="lv-LV" altLang="en-US" sz="900" b="1" dirty="0">
              <a:solidFill>
                <a:srgbClr val="3399FF"/>
              </a:solidFill>
            </a:endParaRPr>
          </a:p>
          <a:p>
            <a:pPr eaLnBrk="1" fontAlgn="base" hangingPunct="1">
              <a:spcBef>
                <a:spcPct val="0"/>
              </a:spcBef>
              <a:spcAft>
                <a:spcPct val="0"/>
              </a:spcAft>
              <a:buClrTx/>
              <a:buFontTx/>
              <a:buNone/>
            </a:pPr>
            <a:r>
              <a:rPr lang="en-US" altLang="en-US" sz="900" b="1" dirty="0">
                <a:solidFill>
                  <a:srgbClr val="3399FF"/>
                </a:solidFill>
              </a:rPr>
              <a:t>Peru</a:t>
            </a:r>
          </a:p>
          <a:p>
            <a:pPr eaLnBrk="1" fontAlgn="base" hangingPunct="1">
              <a:spcBef>
                <a:spcPct val="0"/>
              </a:spcBef>
              <a:spcAft>
                <a:spcPct val="0"/>
              </a:spcAft>
              <a:buClrTx/>
              <a:buFontTx/>
              <a:buNone/>
            </a:pPr>
            <a:r>
              <a:rPr lang="en-US" altLang="en-US" sz="900" b="1" dirty="0">
                <a:solidFill>
                  <a:srgbClr val="3399FF"/>
                </a:solidFill>
              </a:rPr>
              <a:t>Guyana</a:t>
            </a:r>
          </a:p>
          <a:p>
            <a:pPr eaLnBrk="1" fontAlgn="base" hangingPunct="1">
              <a:spcBef>
                <a:spcPct val="0"/>
              </a:spcBef>
              <a:spcAft>
                <a:spcPct val="0"/>
              </a:spcAft>
              <a:buClrTx/>
              <a:buFontTx/>
              <a:buNone/>
            </a:pPr>
            <a:r>
              <a:rPr lang="en-US" altLang="en-US" sz="900" b="1" dirty="0">
                <a:solidFill>
                  <a:srgbClr val="3399FF"/>
                </a:solidFill>
              </a:rPr>
              <a:t>Colombia</a:t>
            </a:r>
          </a:p>
          <a:p>
            <a:pPr eaLnBrk="1" fontAlgn="base" hangingPunct="1">
              <a:spcBef>
                <a:spcPct val="0"/>
              </a:spcBef>
              <a:spcAft>
                <a:spcPct val="0"/>
              </a:spcAft>
              <a:buClrTx/>
              <a:buFontTx/>
              <a:buNone/>
            </a:pPr>
            <a:r>
              <a:rPr lang="en-US" altLang="en-US" sz="900" b="1" dirty="0">
                <a:solidFill>
                  <a:srgbClr val="3399FF"/>
                </a:solidFill>
              </a:rPr>
              <a:t>Uruguay</a:t>
            </a:r>
          </a:p>
          <a:p>
            <a:pPr eaLnBrk="1" fontAlgn="base" hangingPunct="1">
              <a:spcBef>
                <a:spcPct val="0"/>
              </a:spcBef>
              <a:spcAft>
                <a:spcPct val="0"/>
              </a:spcAft>
              <a:buClrTx/>
              <a:buFontTx/>
              <a:buNone/>
            </a:pPr>
            <a:r>
              <a:rPr lang="en-US" altLang="en-US" sz="900" b="1" dirty="0">
                <a:solidFill>
                  <a:srgbClr val="3399FF"/>
                </a:solidFill>
              </a:rPr>
              <a:t>Paraguay</a:t>
            </a:r>
          </a:p>
          <a:p>
            <a:pPr eaLnBrk="1" fontAlgn="base" hangingPunct="1">
              <a:spcBef>
                <a:spcPct val="0"/>
              </a:spcBef>
              <a:spcAft>
                <a:spcPct val="0"/>
              </a:spcAft>
              <a:buClrTx/>
              <a:buFontTx/>
              <a:buNone/>
            </a:pPr>
            <a:r>
              <a:rPr lang="en-US" altLang="en-US" sz="900" b="1" dirty="0">
                <a:solidFill>
                  <a:srgbClr val="FF66FF"/>
                </a:solidFill>
              </a:rPr>
              <a:t>Surinam</a:t>
            </a:r>
          </a:p>
          <a:p>
            <a:pPr eaLnBrk="1" fontAlgn="base" hangingPunct="1">
              <a:spcBef>
                <a:spcPct val="0"/>
              </a:spcBef>
              <a:spcAft>
                <a:spcPct val="0"/>
              </a:spcAft>
              <a:buClrTx/>
              <a:buFontTx/>
              <a:buNone/>
            </a:pPr>
            <a:r>
              <a:rPr lang="en-US" altLang="en-US" sz="900" b="1" dirty="0">
                <a:solidFill>
                  <a:srgbClr val="3399FF"/>
                </a:solidFill>
              </a:rPr>
              <a:t>Chile</a:t>
            </a:r>
          </a:p>
          <a:p>
            <a:pPr eaLnBrk="1" fontAlgn="base" hangingPunct="1">
              <a:spcBef>
                <a:spcPct val="0"/>
              </a:spcBef>
              <a:spcAft>
                <a:spcPct val="0"/>
              </a:spcAft>
              <a:buClrTx/>
              <a:buFontTx/>
              <a:buNone/>
            </a:pPr>
            <a:r>
              <a:rPr lang="en-US" altLang="en-US" sz="800" b="1" dirty="0">
                <a:solidFill>
                  <a:srgbClr val="FF00FF"/>
                </a:solidFill>
                <a:cs typeface="Arial"/>
              </a:rPr>
              <a:t>Ecuador</a:t>
            </a:r>
          </a:p>
          <a:p>
            <a:pPr eaLnBrk="1" fontAlgn="base" hangingPunct="1">
              <a:spcBef>
                <a:spcPct val="0"/>
              </a:spcBef>
              <a:spcAft>
                <a:spcPct val="0"/>
              </a:spcAft>
              <a:buClrTx/>
              <a:buFontTx/>
              <a:buNone/>
            </a:pPr>
            <a:r>
              <a:rPr lang="en-US" altLang="en-US" sz="800" b="1" dirty="0">
                <a:solidFill>
                  <a:schemeClr val="tx2">
                    <a:lumMod val="60000"/>
                    <a:lumOff val="40000"/>
                  </a:schemeClr>
                </a:solidFill>
                <a:cs typeface="Arial"/>
              </a:rPr>
              <a:t>French Guiana</a:t>
            </a:r>
            <a:r>
              <a:rPr lang="en-US" altLang="en-US" sz="900" b="1" dirty="0">
                <a:solidFill>
                  <a:schemeClr val="tx2">
                    <a:lumMod val="60000"/>
                    <a:lumOff val="40000"/>
                  </a:schemeClr>
                </a:solidFill>
              </a:rPr>
              <a:t> </a:t>
            </a:r>
          </a:p>
        </p:txBody>
      </p:sp>
      <p:sp>
        <p:nvSpPr>
          <p:cNvPr id="253" name="Text Box 261"/>
          <p:cNvSpPr txBox="1">
            <a:spLocks noChangeArrowheads="1"/>
          </p:cNvSpPr>
          <p:nvPr/>
        </p:nvSpPr>
        <p:spPr bwMode="auto">
          <a:xfrm>
            <a:off x="4655703" y="4441491"/>
            <a:ext cx="4810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A2BEE4"/>
              </a:buClr>
              <a:buFont typeface="Arial" charset="0"/>
              <a:buChar char="»"/>
              <a:defRPr>
                <a:solidFill>
                  <a:schemeClr val="tx1"/>
                </a:solidFill>
                <a:latin typeface="Arial" charset="0"/>
                <a:cs typeface="Arial" charset="0"/>
              </a:defRPr>
            </a:lvl1pPr>
            <a:lvl2pPr marL="742950" indent="-285750" algn="l" eaLnBrk="0" hangingPunct="0">
              <a:spcBef>
                <a:spcPct val="20000"/>
              </a:spcBef>
              <a:buClr>
                <a:srgbClr val="B40020"/>
              </a:buClr>
              <a:buChar char="•"/>
              <a:defRPr sz="1600">
                <a:solidFill>
                  <a:schemeClr val="tx1"/>
                </a:solidFill>
                <a:latin typeface="Arial" charset="0"/>
                <a:cs typeface="Arial" charset="0"/>
              </a:defRPr>
            </a:lvl2pPr>
            <a:lvl3pPr marL="1143000" indent="-228600" algn="l" eaLnBrk="0" hangingPunct="0">
              <a:spcBef>
                <a:spcPct val="20000"/>
              </a:spcBef>
              <a:buClr>
                <a:srgbClr val="B40020"/>
              </a:buClr>
              <a:buFont typeface="Arial" charset="0"/>
              <a:buChar char="»"/>
              <a:defRPr sz="1600">
                <a:solidFill>
                  <a:schemeClr val="tx1"/>
                </a:solidFill>
                <a:latin typeface="Arial" charset="0"/>
                <a:cs typeface="Arial" charset="0"/>
              </a:defRPr>
            </a:lvl3pPr>
            <a:lvl4pPr marL="1600200" indent="-228600" algn="l" eaLnBrk="0" hangingPunct="0">
              <a:spcBef>
                <a:spcPct val="20000"/>
              </a:spcBef>
              <a:buClr>
                <a:srgbClr val="A2BEE4"/>
              </a:buClr>
              <a:buFont typeface="Arial" charset="0"/>
              <a:buChar char="»"/>
              <a:defRPr sz="1600">
                <a:solidFill>
                  <a:schemeClr val="tx1"/>
                </a:solidFill>
                <a:latin typeface="Arial" charset="0"/>
                <a:cs typeface="Arial" charset="0"/>
              </a:defRPr>
            </a:lvl4pPr>
            <a:lvl5pPr marL="2057400" indent="-228600" algn="l" eaLnBrk="0" hangingPunct="0">
              <a:spcBef>
                <a:spcPct val="20000"/>
              </a:spcBef>
              <a:buClr>
                <a:srgbClr val="A2BEE4"/>
              </a:buClr>
              <a:buFont typeface="Arial" charse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6pPr>
            <a:lvl7pPr marL="29718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7pPr>
            <a:lvl8pPr marL="34290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8pPr>
            <a:lvl9pPr marL="38862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9pPr>
          </a:lstStyle>
          <a:p>
            <a:pPr eaLnBrk="1" fontAlgn="base" hangingPunct="1">
              <a:spcBef>
                <a:spcPct val="0"/>
              </a:spcBef>
              <a:spcAft>
                <a:spcPct val="0"/>
              </a:spcAft>
              <a:buClrTx/>
              <a:buFontTx/>
              <a:buNone/>
            </a:pPr>
            <a:r>
              <a:rPr lang="en-US" altLang="en-US" sz="2000" b="1" dirty="0">
                <a:solidFill>
                  <a:srgbClr val="000000"/>
                </a:solidFill>
              </a:rPr>
              <a:t>1</a:t>
            </a:r>
            <a:r>
              <a:rPr lang="lv-LV" altLang="en-US" sz="2000" b="1" dirty="0">
                <a:solidFill>
                  <a:srgbClr val="000000"/>
                </a:solidFill>
              </a:rPr>
              <a:t>2</a:t>
            </a:r>
            <a:endParaRPr lang="en-US" altLang="en-US" sz="2000" b="1" dirty="0">
              <a:solidFill>
                <a:srgbClr val="000000"/>
              </a:solidFill>
            </a:endParaRPr>
          </a:p>
        </p:txBody>
      </p:sp>
      <p:sp>
        <p:nvSpPr>
          <p:cNvPr id="254" name="AutoShape 262"/>
          <p:cNvSpPr>
            <a:spLocks noChangeArrowheads="1"/>
          </p:cNvSpPr>
          <p:nvPr/>
        </p:nvSpPr>
        <p:spPr bwMode="auto">
          <a:xfrm>
            <a:off x="3549553" y="4171617"/>
            <a:ext cx="1617662" cy="2149475"/>
          </a:xfrm>
          <a:prstGeom prst="wedgeRectCallout">
            <a:avLst>
              <a:gd name="adj1" fmla="val 49761"/>
              <a:gd name="adj2" fmla="val -57099"/>
            </a:avLst>
          </a:prstGeom>
          <a:solidFill>
            <a:schemeClr val="bg1">
              <a:alpha val="50980"/>
            </a:schemeClr>
          </a:solidFill>
          <a:ln w="222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73038" indent="-173038" algn="l" defTabSz="1087438" eaLnBrk="0" hangingPunct="0">
              <a:spcBef>
                <a:spcPct val="20000"/>
              </a:spcBef>
              <a:buClr>
                <a:srgbClr val="A2BEE4"/>
              </a:buClr>
              <a:buFont typeface="Arial" charset="0"/>
              <a:buChar char="»"/>
              <a:defRPr>
                <a:solidFill>
                  <a:schemeClr val="tx1"/>
                </a:solidFill>
                <a:latin typeface="Arial" charset="0"/>
                <a:cs typeface="Arial" charset="0"/>
              </a:defRPr>
            </a:lvl1pPr>
            <a:lvl2pPr marL="742950" indent="-285750" algn="l" defTabSz="1087438" eaLnBrk="0" hangingPunct="0">
              <a:spcBef>
                <a:spcPct val="20000"/>
              </a:spcBef>
              <a:buClr>
                <a:srgbClr val="B40020"/>
              </a:buClr>
              <a:buChar char="•"/>
              <a:defRPr sz="1600">
                <a:solidFill>
                  <a:schemeClr val="tx1"/>
                </a:solidFill>
                <a:latin typeface="Arial" charset="0"/>
                <a:cs typeface="Arial" charset="0"/>
              </a:defRPr>
            </a:lvl2pPr>
            <a:lvl3pPr marL="1143000" indent="-228600" algn="l" defTabSz="1087438" eaLnBrk="0" hangingPunct="0">
              <a:spcBef>
                <a:spcPct val="20000"/>
              </a:spcBef>
              <a:buClr>
                <a:srgbClr val="B40020"/>
              </a:buClr>
              <a:buFont typeface="Arial" charset="0"/>
              <a:buChar char="»"/>
              <a:defRPr sz="1600">
                <a:solidFill>
                  <a:schemeClr val="tx1"/>
                </a:solidFill>
                <a:latin typeface="Arial" charset="0"/>
                <a:cs typeface="Arial" charset="0"/>
              </a:defRPr>
            </a:lvl3pPr>
            <a:lvl4pPr marL="1600200" indent="-228600" algn="l" defTabSz="1087438" eaLnBrk="0" hangingPunct="0">
              <a:spcBef>
                <a:spcPct val="20000"/>
              </a:spcBef>
              <a:buClr>
                <a:srgbClr val="A2BEE4"/>
              </a:buClr>
              <a:buFont typeface="Arial" charset="0"/>
              <a:buChar char="»"/>
              <a:defRPr sz="1600">
                <a:solidFill>
                  <a:schemeClr val="tx1"/>
                </a:solidFill>
                <a:latin typeface="Arial" charset="0"/>
                <a:cs typeface="Arial" charset="0"/>
              </a:defRPr>
            </a:lvl4pPr>
            <a:lvl5pPr marL="2057400" indent="-228600" algn="l" defTabSz="1087438" eaLnBrk="0" hangingPunct="0">
              <a:spcBef>
                <a:spcPct val="20000"/>
              </a:spcBef>
              <a:buClr>
                <a:srgbClr val="A2BEE4"/>
              </a:buClr>
              <a:buFont typeface="Arial" charset="0"/>
              <a:buChar char="»"/>
              <a:defRPr sz="1600">
                <a:solidFill>
                  <a:schemeClr val="tx1"/>
                </a:solidFill>
                <a:latin typeface="Arial" charset="0"/>
                <a:cs typeface="Arial" charset="0"/>
              </a:defRPr>
            </a:lvl5pPr>
            <a:lvl6pPr marL="2514600" indent="-228600" defTabSz="1087438"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6pPr>
            <a:lvl7pPr marL="2971800" indent="-228600" defTabSz="1087438"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7pPr>
            <a:lvl8pPr marL="3429000" indent="-228600" defTabSz="1087438"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8pPr>
            <a:lvl9pPr marL="3886200" indent="-228600" defTabSz="1087438"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9pPr>
          </a:lstStyle>
          <a:p>
            <a:pPr eaLnBrk="1" fontAlgn="base" hangingPunct="1">
              <a:spcBef>
                <a:spcPct val="0"/>
              </a:spcBef>
              <a:spcAft>
                <a:spcPct val="0"/>
              </a:spcAft>
              <a:buClrTx/>
              <a:buFontTx/>
              <a:buNone/>
            </a:pPr>
            <a:r>
              <a:rPr lang="en-US" altLang="en-US" sz="1000" b="1" u="sng" dirty="0">
                <a:solidFill>
                  <a:srgbClr val="000000"/>
                </a:solidFill>
              </a:rPr>
              <a:t>Middle East &amp; Africa</a:t>
            </a:r>
          </a:p>
          <a:p>
            <a:pPr eaLnBrk="1" fontAlgn="base" hangingPunct="1">
              <a:spcBef>
                <a:spcPct val="0"/>
              </a:spcBef>
              <a:spcAft>
                <a:spcPct val="0"/>
              </a:spcAft>
              <a:buClrTx/>
              <a:buFontTx/>
              <a:buNone/>
            </a:pPr>
            <a:r>
              <a:rPr lang="en-US" altLang="en-US" sz="1000" b="1" dirty="0">
                <a:solidFill>
                  <a:srgbClr val="3399FF"/>
                </a:solidFill>
              </a:rPr>
              <a:t>Botswana</a:t>
            </a:r>
          </a:p>
          <a:p>
            <a:pPr eaLnBrk="1" fontAlgn="base" hangingPunct="1">
              <a:spcBef>
                <a:spcPct val="0"/>
              </a:spcBef>
              <a:spcAft>
                <a:spcPct val="0"/>
              </a:spcAft>
              <a:buClrTx/>
              <a:buFontTx/>
              <a:buNone/>
            </a:pPr>
            <a:r>
              <a:rPr lang="en-US" altLang="en-US" sz="1000" b="1" dirty="0">
                <a:solidFill>
                  <a:srgbClr val="3399FF"/>
                </a:solidFill>
              </a:rPr>
              <a:t>Kuwait</a:t>
            </a:r>
          </a:p>
          <a:p>
            <a:pPr eaLnBrk="1" fontAlgn="base" hangingPunct="1">
              <a:spcBef>
                <a:spcPct val="0"/>
              </a:spcBef>
              <a:spcAft>
                <a:spcPct val="0"/>
              </a:spcAft>
              <a:buClrTx/>
              <a:buFontTx/>
              <a:buNone/>
            </a:pPr>
            <a:r>
              <a:rPr lang="en-US" altLang="en-US" sz="1000" b="1" dirty="0">
                <a:solidFill>
                  <a:srgbClr val="3399FF"/>
                </a:solidFill>
              </a:rPr>
              <a:t>UAE</a:t>
            </a:r>
          </a:p>
          <a:p>
            <a:pPr eaLnBrk="1" fontAlgn="base" hangingPunct="1">
              <a:spcBef>
                <a:spcPct val="0"/>
              </a:spcBef>
              <a:spcAft>
                <a:spcPct val="0"/>
              </a:spcAft>
              <a:buClrTx/>
              <a:buFontTx/>
              <a:buNone/>
            </a:pPr>
            <a:r>
              <a:rPr lang="en-US" altLang="en-US" sz="1000" b="1" dirty="0">
                <a:solidFill>
                  <a:srgbClr val="3399FF"/>
                </a:solidFill>
              </a:rPr>
              <a:t>Lesotho</a:t>
            </a:r>
          </a:p>
          <a:p>
            <a:pPr eaLnBrk="1" fontAlgn="base" hangingPunct="1">
              <a:spcBef>
                <a:spcPct val="0"/>
              </a:spcBef>
              <a:spcAft>
                <a:spcPct val="0"/>
              </a:spcAft>
              <a:buClrTx/>
              <a:buFontTx/>
              <a:buNone/>
            </a:pPr>
            <a:r>
              <a:rPr lang="en-US" altLang="en-US" sz="1000" b="1" dirty="0">
                <a:solidFill>
                  <a:srgbClr val="000000"/>
                </a:solidFill>
              </a:rPr>
              <a:t>Kazakhstan</a:t>
            </a:r>
          </a:p>
          <a:p>
            <a:pPr eaLnBrk="1" fontAlgn="base" hangingPunct="1">
              <a:spcBef>
                <a:spcPct val="0"/>
              </a:spcBef>
              <a:spcAft>
                <a:spcPct val="0"/>
              </a:spcAft>
              <a:buClrTx/>
              <a:buFontTx/>
              <a:buNone/>
            </a:pPr>
            <a:r>
              <a:rPr lang="en-US" altLang="en-US" sz="1000" b="1" dirty="0">
                <a:solidFill>
                  <a:srgbClr val="3399FF"/>
                </a:solidFill>
              </a:rPr>
              <a:t>Libya</a:t>
            </a:r>
          </a:p>
          <a:p>
            <a:pPr eaLnBrk="1" fontAlgn="base" hangingPunct="1">
              <a:spcBef>
                <a:spcPct val="0"/>
              </a:spcBef>
              <a:spcAft>
                <a:spcPct val="0"/>
              </a:spcAft>
              <a:buClrTx/>
              <a:buFontTx/>
              <a:buNone/>
            </a:pPr>
            <a:r>
              <a:rPr lang="en-US" altLang="en-US" sz="1000" b="1" dirty="0">
                <a:solidFill>
                  <a:srgbClr val="3399FF"/>
                </a:solidFill>
              </a:rPr>
              <a:t>Israel</a:t>
            </a:r>
            <a:r>
              <a:rPr lang="en-US" altLang="en-US" sz="1000" b="1" dirty="0"/>
              <a:t>**</a:t>
            </a:r>
          </a:p>
          <a:p>
            <a:pPr eaLnBrk="1" fontAlgn="base" hangingPunct="1">
              <a:spcBef>
                <a:spcPct val="0"/>
              </a:spcBef>
              <a:spcAft>
                <a:spcPct val="0"/>
              </a:spcAft>
              <a:buClrTx/>
              <a:buFontTx/>
              <a:buNone/>
            </a:pPr>
            <a:r>
              <a:rPr lang="en-US" altLang="en-US" sz="1000" b="1" dirty="0">
                <a:solidFill>
                  <a:srgbClr val="3399FF"/>
                </a:solidFill>
              </a:rPr>
              <a:t>Rwanda (GAVI)</a:t>
            </a:r>
          </a:p>
          <a:p>
            <a:pPr eaLnBrk="1" fontAlgn="base" hangingPunct="1">
              <a:spcBef>
                <a:spcPct val="0"/>
              </a:spcBef>
              <a:spcAft>
                <a:spcPct val="0"/>
              </a:spcAft>
              <a:buClrTx/>
              <a:buFontTx/>
              <a:buNone/>
            </a:pPr>
            <a:r>
              <a:rPr lang="en-US" altLang="en-US" sz="1000" b="1" dirty="0">
                <a:solidFill>
                  <a:srgbClr val="FF33CC"/>
                </a:solidFill>
              </a:rPr>
              <a:t>South Africa</a:t>
            </a:r>
          </a:p>
          <a:p>
            <a:pPr eaLnBrk="1" fontAlgn="base" hangingPunct="1">
              <a:spcBef>
                <a:spcPct val="0"/>
              </a:spcBef>
              <a:spcAft>
                <a:spcPct val="0"/>
              </a:spcAft>
              <a:buClrTx/>
              <a:buFontTx/>
              <a:buNone/>
            </a:pPr>
            <a:r>
              <a:rPr lang="en-US" altLang="en-US" sz="1000" b="1" dirty="0">
                <a:solidFill>
                  <a:srgbClr val="3399FF"/>
                </a:solidFill>
              </a:rPr>
              <a:t>Seychelles</a:t>
            </a:r>
          </a:p>
          <a:p>
            <a:pPr eaLnBrk="1" fontAlgn="base" hangingPunct="1">
              <a:spcBef>
                <a:spcPct val="0"/>
              </a:spcBef>
              <a:spcAft>
                <a:spcPct val="0"/>
              </a:spcAft>
              <a:buClrTx/>
              <a:buFontTx/>
              <a:buNone/>
            </a:pPr>
            <a:r>
              <a:rPr lang="en-US" altLang="en-US" sz="1000" b="1" dirty="0">
                <a:solidFill>
                  <a:srgbClr val="3399FF"/>
                </a:solidFill>
              </a:rPr>
              <a:t>Uganda (GAVI)</a:t>
            </a:r>
          </a:p>
          <a:p>
            <a:pPr eaLnBrk="1" fontAlgn="base" hangingPunct="1">
              <a:spcBef>
                <a:spcPct val="0"/>
              </a:spcBef>
              <a:spcAft>
                <a:spcPct val="0"/>
              </a:spcAft>
              <a:buClrTx/>
              <a:buNone/>
            </a:pPr>
            <a:r>
              <a:rPr lang="en-US" altLang="en-US" sz="1000" b="1" dirty="0">
                <a:solidFill>
                  <a:srgbClr val="3399FF"/>
                </a:solidFill>
              </a:rPr>
              <a:t>Uzbekistan (</a:t>
            </a:r>
            <a:r>
              <a:rPr lang="en-US" altLang="en-US" sz="1000" b="1" dirty="0" err="1">
                <a:solidFill>
                  <a:srgbClr val="3399FF"/>
                </a:solidFill>
              </a:rPr>
              <a:t>Gavi</a:t>
            </a:r>
            <a:r>
              <a:rPr lang="en-US" altLang="en-US" sz="1000" b="1" dirty="0">
                <a:solidFill>
                  <a:srgbClr val="3399FF"/>
                </a:solidFill>
              </a:rPr>
              <a:t> ‘16)</a:t>
            </a:r>
          </a:p>
          <a:p>
            <a:pPr eaLnBrk="1" fontAlgn="base" hangingPunct="1">
              <a:spcBef>
                <a:spcPct val="0"/>
              </a:spcBef>
              <a:spcAft>
                <a:spcPct val="0"/>
              </a:spcAft>
              <a:buClrTx/>
              <a:buFontTx/>
              <a:buNone/>
            </a:pPr>
            <a:endParaRPr lang="en-US" altLang="en-US" sz="1000" b="1" dirty="0">
              <a:solidFill>
                <a:srgbClr val="3399FF"/>
              </a:solidFill>
            </a:endParaRPr>
          </a:p>
        </p:txBody>
      </p:sp>
      <p:sp>
        <p:nvSpPr>
          <p:cNvPr id="255" name="Text Box 263"/>
          <p:cNvSpPr txBox="1">
            <a:spLocks noChangeArrowheads="1"/>
          </p:cNvSpPr>
          <p:nvPr/>
        </p:nvSpPr>
        <p:spPr bwMode="auto">
          <a:xfrm>
            <a:off x="6359467" y="5479717"/>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A2BEE4"/>
              </a:buClr>
              <a:buFont typeface="Arial" charset="0"/>
              <a:buChar char="»"/>
              <a:defRPr>
                <a:solidFill>
                  <a:schemeClr val="tx1"/>
                </a:solidFill>
                <a:latin typeface="Arial" charset="0"/>
                <a:cs typeface="Arial" charset="0"/>
              </a:defRPr>
            </a:lvl1pPr>
            <a:lvl2pPr marL="742950" indent="-285750" algn="l" eaLnBrk="0" hangingPunct="0">
              <a:spcBef>
                <a:spcPct val="20000"/>
              </a:spcBef>
              <a:buClr>
                <a:srgbClr val="B40020"/>
              </a:buClr>
              <a:buChar char="•"/>
              <a:defRPr sz="1600">
                <a:solidFill>
                  <a:schemeClr val="tx1"/>
                </a:solidFill>
                <a:latin typeface="Arial" charset="0"/>
                <a:cs typeface="Arial" charset="0"/>
              </a:defRPr>
            </a:lvl2pPr>
            <a:lvl3pPr marL="1143000" indent="-228600" algn="l" eaLnBrk="0" hangingPunct="0">
              <a:spcBef>
                <a:spcPct val="20000"/>
              </a:spcBef>
              <a:buClr>
                <a:srgbClr val="B40020"/>
              </a:buClr>
              <a:buFont typeface="Arial" charset="0"/>
              <a:buChar char="»"/>
              <a:defRPr sz="1600">
                <a:solidFill>
                  <a:schemeClr val="tx1"/>
                </a:solidFill>
                <a:latin typeface="Arial" charset="0"/>
                <a:cs typeface="Arial" charset="0"/>
              </a:defRPr>
            </a:lvl3pPr>
            <a:lvl4pPr marL="1600200" indent="-228600" algn="l" eaLnBrk="0" hangingPunct="0">
              <a:spcBef>
                <a:spcPct val="20000"/>
              </a:spcBef>
              <a:buClr>
                <a:srgbClr val="A2BEE4"/>
              </a:buClr>
              <a:buFont typeface="Arial" charset="0"/>
              <a:buChar char="»"/>
              <a:defRPr sz="1600">
                <a:solidFill>
                  <a:schemeClr val="tx1"/>
                </a:solidFill>
                <a:latin typeface="Arial" charset="0"/>
                <a:cs typeface="Arial" charset="0"/>
              </a:defRPr>
            </a:lvl4pPr>
            <a:lvl5pPr marL="2057400" indent="-228600" algn="l" eaLnBrk="0" hangingPunct="0">
              <a:spcBef>
                <a:spcPct val="20000"/>
              </a:spcBef>
              <a:buClr>
                <a:srgbClr val="A2BEE4"/>
              </a:buClr>
              <a:buFont typeface="Arial" charse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6pPr>
            <a:lvl7pPr marL="29718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7pPr>
            <a:lvl8pPr marL="34290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8pPr>
            <a:lvl9pPr marL="38862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9pPr>
          </a:lstStyle>
          <a:p>
            <a:pPr eaLnBrk="1" fontAlgn="base" hangingPunct="1">
              <a:spcBef>
                <a:spcPct val="0"/>
              </a:spcBef>
              <a:spcAft>
                <a:spcPct val="0"/>
              </a:spcAft>
              <a:buClrTx/>
              <a:buFontTx/>
              <a:buNone/>
            </a:pPr>
            <a:r>
              <a:rPr lang="lv-LV" altLang="en-US" sz="2000" b="1" dirty="0">
                <a:solidFill>
                  <a:srgbClr val="000000"/>
                </a:solidFill>
              </a:rPr>
              <a:t>14</a:t>
            </a:r>
            <a:endParaRPr lang="en-US" altLang="en-US" sz="2000" b="1" dirty="0">
              <a:solidFill>
                <a:srgbClr val="000000"/>
              </a:solidFill>
            </a:endParaRPr>
          </a:p>
        </p:txBody>
      </p:sp>
      <p:sp>
        <p:nvSpPr>
          <p:cNvPr id="256" name="Text Box 265"/>
          <p:cNvSpPr txBox="1">
            <a:spLocks noChangeArrowheads="1"/>
          </p:cNvSpPr>
          <p:nvPr/>
        </p:nvSpPr>
        <p:spPr bwMode="auto">
          <a:xfrm>
            <a:off x="8439348" y="291560"/>
            <a:ext cx="470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lr>
                <a:srgbClr val="A2BEE4"/>
              </a:buClr>
              <a:buFont typeface="Arial" charset="0"/>
              <a:buChar char="»"/>
              <a:defRPr>
                <a:solidFill>
                  <a:schemeClr val="tx1"/>
                </a:solidFill>
                <a:latin typeface="Arial" charset="0"/>
                <a:cs typeface="Arial" charset="0"/>
              </a:defRPr>
            </a:lvl1pPr>
            <a:lvl2pPr marL="742950" indent="-285750" algn="l" eaLnBrk="0" hangingPunct="0">
              <a:spcBef>
                <a:spcPct val="20000"/>
              </a:spcBef>
              <a:buClr>
                <a:srgbClr val="B40020"/>
              </a:buClr>
              <a:buChar char="•"/>
              <a:defRPr sz="1600">
                <a:solidFill>
                  <a:schemeClr val="tx1"/>
                </a:solidFill>
                <a:latin typeface="Arial" charset="0"/>
                <a:cs typeface="Arial" charset="0"/>
              </a:defRPr>
            </a:lvl2pPr>
            <a:lvl3pPr marL="1143000" indent="-228600" algn="l" eaLnBrk="0" hangingPunct="0">
              <a:spcBef>
                <a:spcPct val="20000"/>
              </a:spcBef>
              <a:buClr>
                <a:srgbClr val="B40020"/>
              </a:buClr>
              <a:buFont typeface="Arial" charset="0"/>
              <a:buChar char="»"/>
              <a:defRPr sz="1600">
                <a:solidFill>
                  <a:schemeClr val="tx1"/>
                </a:solidFill>
                <a:latin typeface="Arial" charset="0"/>
                <a:cs typeface="Arial" charset="0"/>
              </a:defRPr>
            </a:lvl3pPr>
            <a:lvl4pPr marL="1600200" indent="-228600" algn="l" eaLnBrk="0" hangingPunct="0">
              <a:spcBef>
                <a:spcPct val="20000"/>
              </a:spcBef>
              <a:buClr>
                <a:srgbClr val="A2BEE4"/>
              </a:buClr>
              <a:buFont typeface="Arial" charset="0"/>
              <a:buChar char="»"/>
              <a:defRPr sz="1600">
                <a:solidFill>
                  <a:schemeClr val="tx1"/>
                </a:solidFill>
                <a:latin typeface="Arial" charset="0"/>
                <a:cs typeface="Arial" charset="0"/>
              </a:defRPr>
            </a:lvl4pPr>
            <a:lvl5pPr marL="2057400" indent="-228600" algn="l" eaLnBrk="0" hangingPunct="0">
              <a:spcBef>
                <a:spcPct val="20000"/>
              </a:spcBef>
              <a:buClr>
                <a:srgbClr val="A2BEE4"/>
              </a:buClr>
              <a:buFont typeface="Arial" charse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6pPr>
            <a:lvl7pPr marL="29718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7pPr>
            <a:lvl8pPr marL="34290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8pPr>
            <a:lvl9pPr marL="38862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9pPr>
          </a:lstStyle>
          <a:p>
            <a:pPr algn="r" eaLnBrk="1" fontAlgn="base" hangingPunct="1">
              <a:spcBef>
                <a:spcPct val="0"/>
              </a:spcBef>
              <a:spcAft>
                <a:spcPct val="0"/>
              </a:spcAft>
              <a:buClrTx/>
              <a:buFontTx/>
              <a:buNone/>
            </a:pPr>
            <a:r>
              <a:rPr lang="lv-LV" altLang="en-US" sz="2000" b="1" dirty="0">
                <a:solidFill>
                  <a:srgbClr val="000000"/>
                </a:solidFill>
              </a:rPr>
              <a:t>30</a:t>
            </a:r>
            <a:endParaRPr lang="en-US" altLang="en-US" sz="2000" b="1" dirty="0">
              <a:solidFill>
                <a:srgbClr val="000000"/>
              </a:solidFill>
            </a:endParaRPr>
          </a:p>
        </p:txBody>
      </p:sp>
      <p:sp>
        <p:nvSpPr>
          <p:cNvPr id="257" name="AutoShape 267"/>
          <p:cNvSpPr>
            <a:spLocks noChangeArrowheads="1"/>
          </p:cNvSpPr>
          <p:nvPr/>
        </p:nvSpPr>
        <p:spPr bwMode="auto">
          <a:xfrm>
            <a:off x="57201" y="2546092"/>
            <a:ext cx="2057400" cy="2354980"/>
          </a:xfrm>
          <a:prstGeom prst="wedgeRectCallout">
            <a:avLst>
              <a:gd name="adj1" fmla="val 77188"/>
              <a:gd name="adj2" fmla="val 41037"/>
            </a:avLst>
          </a:prstGeom>
          <a:solidFill>
            <a:schemeClr val="bg1">
              <a:alpha val="50980"/>
            </a:schemeClr>
          </a:solidFill>
          <a:ln w="222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73038" indent="-173038" algn="l" defTabSz="1087438" eaLnBrk="0" hangingPunct="0">
              <a:spcBef>
                <a:spcPct val="20000"/>
              </a:spcBef>
              <a:buFont typeface="Arial" charset="0"/>
              <a:buChar char="•"/>
              <a:defRPr sz="3200">
                <a:solidFill>
                  <a:schemeClr val="tx1"/>
                </a:solidFill>
                <a:latin typeface="Calibri" pitchFamily="34" charset="0"/>
              </a:defRPr>
            </a:lvl1pPr>
            <a:lvl2pPr marL="742950" indent="-285750" algn="l" defTabSz="1087438" eaLnBrk="0" hangingPunct="0">
              <a:spcBef>
                <a:spcPct val="20000"/>
              </a:spcBef>
              <a:buFont typeface="Arial" charset="0"/>
              <a:buChar char="–"/>
              <a:defRPr sz="2800">
                <a:solidFill>
                  <a:schemeClr val="tx1"/>
                </a:solidFill>
                <a:latin typeface="Calibri" pitchFamily="34" charset="0"/>
              </a:defRPr>
            </a:lvl2pPr>
            <a:lvl3pPr marL="1143000" indent="-228600" algn="l" defTabSz="1087438" eaLnBrk="0" hangingPunct="0">
              <a:spcBef>
                <a:spcPct val="20000"/>
              </a:spcBef>
              <a:buFont typeface="Arial" charset="0"/>
              <a:buChar char="•"/>
              <a:defRPr sz="2400">
                <a:solidFill>
                  <a:schemeClr val="tx1"/>
                </a:solidFill>
                <a:latin typeface="Calibri" pitchFamily="34" charset="0"/>
              </a:defRPr>
            </a:lvl3pPr>
            <a:lvl4pPr marL="1600200" indent="-228600" algn="l" defTabSz="1087438" eaLnBrk="0" hangingPunct="0">
              <a:spcBef>
                <a:spcPct val="20000"/>
              </a:spcBef>
              <a:buFont typeface="Arial" charset="0"/>
              <a:buChar char="–"/>
              <a:defRPr sz="2000">
                <a:solidFill>
                  <a:schemeClr val="tx1"/>
                </a:solidFill>
                <a:latin typeface="Calibri" pitchFamily="34" charset="0"/>
              </a:defRPr>
            </a:lvl4pPr>
            <a:lvl5pPr marL="2057400" indent="-228600" algn="l" defTabSz="1087438" eaLnBrk="0" hangingPunct="0">
              <a:spcBef>
                <a:spcPct val="20000"/>
              </a:spcBef>
              <a:buFont typeface="Arial" charset="0"/>
              <a:buChar char="»"/>
              <a:defRPr sz="2000">
                <a:solidFill>
                  <a:schemeClr val="tx1"/>
                </a:solidFill>
                <a:latin typeface="Calibri" pitchFamily="34" charset="0"/>
              </a:defRPr>
            </a:lvl5pPr>
            <a:lvl6pPr marL="2514600" indent="-228600" defTabSz="10874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10874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10874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10874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defRPr/>
            </a:pPr>
            <a:r>
              <a:rPr lang="en-US" altLang="en-US" sz="1000" b="1" u="sng" dirty="0">
                <a:solidFill>
                  <a:srgbClr val="000000"/>
                </a:solidFill>
                <a:latin typeface="Arial" charset="0"/>
              </a:rPr>
              <a:t>Caribbean &amp; Central America</a:t>
            </a:r>
          </a:p>
          <a:p>
            <a:pPr eaLnBrk="1" fontAlgn="base" hangingPunct="1">
              <a:spcBef>
                <a:spcPct val="0"/>
              </a:spcBef>
              <a:spcAft>
                <a:spcPct val="0"/>
              </a:spcAft>
              <a:buFontTx/>
              <a:buNone/>
              <a:defRPr/>
            </a:pPr>
            <a:r>
              <a:rPr lang="en-US" altLang="en-US" sz="1000" b="1" dirty="0">
                <a:solidFill>
                  <a:srgbClr val="00B0F0"/>
                </a:solidFill>
                <a:latin typeface="Arial" charset="0"/>
              </a:rPr>
              <a:t>Puerto Rico</a:t>
            </a:r>
            <a:r>
              <a:rPr lang="en-US" altLang="en-US" sz="1000" b="1" dirty="0">
                <a:solidFill>
                  <a:srgbClr val="000000"/>
                </a:solidFill>
                <a:latin typeface="Arial" charset="0"/>
              </a:rPr>
              <a:t>** </a:t>
            </a:r>
          </a:p>
          <a:p>
            <a:pPr eaLnBrk="1" fontAlgn="base" hangingPunct="1">
              <a:spcBef>
                <a:spcPct val="0"/>
              </a:spcBef>
              <a:spcAft>
                <a:spcPct val="0"/>
              </a:spcAft>
              <a:buFontTx/>
              <a:buNone/>
              <a:defRPr/>
            </a:pPr>
            <a:r>
              <a:rPr lang="en-US" altLang="en-US" sz="1000" b="1" dirty="0">
                <a:solidFill>
                  <a:srgbClr val="3399FF"/>
                </a:solidFill>
                <a:latin typeface="Arial" charset="0"/>
              </a:rPr>
              <a:t>Antigua</a:t>
            </a:r>
            <a:r>
              <a:rPr lang="en-US" altLang="en-US" sz="900" b="1" dirty="0">
                <a:solidFill>
                  <a:prstClr val="black"/>
                </a:solidFill>
                <a:latin typeface="Arial" charset="0"/>
              </a:rPr>
              <a:t>** (2017)</a:t>
            </a:r>
            <a:endParaRPr lang="en-US" altLang="en-US" sz="1000" b="1" dirty="0">
              <a:solidFill>
                <a:prstClr val="black"/>
              </a:solidFill>
              <a:latin typeface="Arial" charset="0"/>
            </a:endParaRPr>
          </a:p>
          <a:p>
            <a:pPr eaLnBrk="1" fontAlgn="base" hangingPunct="1">
              <a:spcBef>
                <a:spcPct val="0"/>
              </a:spcBef>
              <a:spcAft>
                <a:spcPct val="0"/>
              </a:spcAft>
              <a:buFontTx/>
              <a:buNone/>
              <a:defRPr/>
            </a:pPr>
            <a:r>
              <a:rPr lang="en-US" altLang="en-US" sz="1000" b="1" dirty="0">
                <a:solidFill>
                  <a:srgbClr val="3399FF"/>
                </a:solidFill>
                <a:latin typeface="Arial" charset="0"/>
              </a:rPr>
              <a:t>Aruba</a:t>
            </a:r>
          </a:p>
          <a:p>
            <a:pPr eaLnBrk="1" fontAlgn="base" hangingPunct="1">
              <a:spcBef>
                <a:spcPct val="0"/>
              </a:spcBef>
              <a:spcAft>
                <a:spcPct val="0"/>
              </a:spcAft>
              <a:buFontTx/>
              <a:buNone/>
              <a:defRPr/>
            </a:pPr>
            <a:r>
              <a:rPr lang="en-US" altLang="en-US" sz="1000" b="1" dirty="0">
                <a:solidFill>
                  <a:srgbClr val="3399FF"/>
                </a:solidFill>
                <a:latin typeface="Arial" charset="0"/>
              </a:rPr>
              <a:t>Belize</a:t>
            </a:r>
          </a:p>
          <a:p>
            <a:pPr eaLnBrk="1" fontAlgn="base" hangingPunct="1">
              <a:spcBef>
                <a:spcPct val="0"/>
              </a:spcBef>
              <a:spcAft>
                <a:spcPct val="0"/>
              </a:spcAft>
              <a:buFontTx/>
              <a:buNone/>
              <a:defRPr/>
            </a:pPr>
            <a:r>
              <a:rPr lang="en-US" altLang="en-US" sz="1000" b="1" dirty="0">
                <a:solidFill>
                  <a:srgbClr val="3399FF"/>
                </a:solidFill>
                <a:latin typeface="Arial" charset="0"/>
              </a:rPr>
              <a:t>Guyana</a:t>
            </a:r>
          </a:p>
          <a:p>
            <a:pPr eaLnBrk="1" fontAlgn="base" hangingPunct="1">
              <a:spcBef>
                <a:spcPct val="0"/>
              </a:spcBef>
              <a:spcAft>
                <a:spcPct val="0"/>
              </a:spcAft>
              <a:buFontTx/>
              <a:buNone/>
              <a:defRPr/>
            </a:pPr>
            <a:r>
              <a:rPr lang="en-US" altLang="en-US" sz="1000" b="1" dirty="0">
                <a:solidFill>
                  <a:srgbClr val="3399FF"/>
                </a:solidFill>
                <a:latin typeface="Arial" charset="0"/>
              </a:rPr>
              <a:t>Honduras</a:t>
            </a:r>
          </a:p>
          <a:p>
            <a:pPr eaLnBrk="1" fontAlgn="base" hangingPunct="1">
              <a:spcBef>
                <a:spcPct val="0"/>
              </a:spcBef>
              <a:spcAft>
                <a:spcPct val="0"/>
              </a:spcAft>
              <a:buFontTx/>
              <a:buNone/>
              <a:defRPr/>
            </a:pPr>
            <a:r>
              <a:rPr lang="en-US" altLang="en-US" sz="1000" b="1" dirty="0">
                <a:solidFill>
                  <a:srgbClr val="3399FF"/>
                </a:solidFill>
                <a:latin typeface="Arial" charset="0"/>
              </a:rPr>
              <a:t>Panama</a:t>
            </a:r>
            <a:r>
              <a:rPr lang="en-US" altLang="en-US" sz="1000" b="1" dirty="0">
                <a:solidFill>
                  <a:prstClr val="black"/>
                </a:solidFill>
                <a:latin typeface="Arial" charset="0"/>
              </a:rPr>
              <a:t>**</a:t>
            </a:r>
          </a:p>
          <a:p>
            <a:pPr eaLnBrk="1" fontAlgn="base" hangingPunct="1">
              <a:spcBef>
                <a:spcPct val="0"/>
              </a:spcBef>
              <a:spcAft>
                <a:spcPct val="0"/>
              </a:spcAft>
              <a:buFontTx/>
              <a:buNone/>
              <a:defRPr/>
            </a:pPr>
            <a:r>
              <a:rPr lang="en-US" altLang="en-US" sz="1000" b="1" dirty="0">
                <a:solidFill>
                  <a:srgbClr val="3399FF"/>
                </a:solidFill>
                <a:latin typeface="Arial" charset="0"/>
              </a:rPr>
              <a:t>Bahamas </a:t>
            </a:r>
            <a:endParaRPr lang="en-US" altLang="en-US" sz="1000" b="1" dirty="0">
              <a:solidFill>
                <a:prstClr val="black"/>
              </a:solidFill>
              <a:latin typeface="Arial" charset="0"/>
            </a:endParaRPr>
          </a:p>
          <a:p>
            <a:pPr eaLnBrk="1" fontAlgn="base" hangingPunct="1">
              <a:spcBef>
                <a:spcPct val="0"/>
              </a:spcBef>
              <a:spcAft>
                <a:spcPct val="0"/>
              </a:spcAft>
              <a:buFontTx/>
              <a:buNone/>
              <a:defRPr/>
            </a:pPr>
            <a:r>
              <a:rPr lang="en-US" altLang="en-US" sz="1000" b="1" dirty="0">
                <a:solidFill>
                  <a:srgbClr val="3399FF"/>
                </a:solidFill>
                <a:latin typeface="Arial" charset="0"/>
              </a:rPr>
              <a:t>Barbados</a:t>
            </a:r>
          </a:p>
          <a:p>
            <a:pPr eaLnBrk="1" fontAlgn="base" hangingPunct="1">
              <a:spcBef>
                <a:spcPct val="0"/>
              </a:spcBef>
              <a:spcAft>
                <a:spcPct val="0"/>
              </a:spcAft>
              <a:buFontTx/>
              <a:buNone/>
              <a:defRPr/>
            </a:pPr>
            <a:r>
              <a:rPr lang="en-US" altLang="en-US" sz="1000" b="1" dirty="0">
                <a:solidFill>
                  <a:srgbClr val="3399FF"/>
                </a:solidFill>
                <a:latin typeface="Arial" charset="0"/>
              </a:rPr>
              <a:t>Bermuda</a:t>
            </a:r>
            <a:r>
              <a:rPr lang="en-US" altLang="en-US" sz="1000" b="1" dirty="0">
                <a:solidFill>
                  <a:prstClr val="black"/>
                </a:solidFill>
                <a:latin typeface="Arial" charset="0"/>
              </a:rPr>
              <a:t>**</a:t>
            </a:r>
            <a:r>
              <a:rPr lang="en-US" altLang="en-US" sz="1000" b="1" dirty="0">
                <a:solidFill>
                  <a:srgbClr val="3399FF"/>
                </a:solidFill>
                <a:latin typeface="Arial" charset="0"/>
              </a:rPr>
              <a:t>	 </a:t>
            </a:r>
          </a:p>
          <a:p>
            <a:pPr eaLnBrk="1" fontAlgn="base" hangingPunct="1">
              <a:spcBef>
                <a:spcPct val="0"/>
              </a:spcBef>
              <a:spcAft>
                <a:spcPct val="0"/>
              </a:spcAft>
              <a:buFontTx/>
              <a:buNone/>
              <a:defRPr/>
            </a:pPr>
            <a:r>
              <a:rPr lang="en-US" altLang="en-US" sz="1000" b="1" dirty="0">
                <a:solidFill>
                  <a:srgbClr val="3399FF"/>
                </a:solidFill>
                <a:latin typeface="Arial" charset="0"/>
              </a:rPr>
              <a:t>Trinidad &amp; Tobago</a:t>
            </a:r>
          </a:p>
          <a:p>
            <a:pPr eaLnBrk="1" fontAlgn="base" hangingPunct="1">
              <a:spcBef>
                <a:spcPct val="0"/>
              </a:spcBef>
              <a:spcAft>
                <a:spcPct val="0"/>
              </a:spcAft>
              <a:buFontTx/>
              <a:buNone/>
              <a:defRPr/>
            </a:pPr>
            <a:r>
              <a:rPr lang="en-US" altLang="en-US" sz="1000" b="1" dirty="0">
                <a:solidFill>
                  <a:srgbClr val="3399FF"/>
                </a:solidFill>
                <a:latin typeface="Arial" charset="0"/>
              </a:rPr>
              <a:t>Cayman  Islands</a:t>
            </a:r>
          </a:p>
          <a:p>
            <a:pPr eaLnBrk="1" fontAlgn="base" hangingPunct="1">
              <a:spcBef>
                <a:spcPct val="0"/>
              </a:spcBef>
              <a:spcAft>
                <a:spcPct val="0"/>
              </a:spcAft>
              <a:buFontTx/>
              <a:buNone/>
              <a:defRPr/>
            </a:pPr>
            <a:r>
              <a:rPr lang="en-US" altLang="en-US" sz="1000" b="1" dirty="0">
                <a:solidFill>
                  <a:srgbClr val="3399FF"/>
                </a:solidFill>
                <a:latin typeface="Arial" charset="0"/>
              </a:rPr>
              <a:t>St Martin (COM – part of  EU)</a:t>
            </a:r>
            <a:endParaRPr lang="lv-LV" altLang="en-US" sz="1000" b="1" dirty="0">
              <a:solidFill>
                <a:srgbClr val="3399FF"/>
              </a:solidFill>
              <a:latin typeface="Arial" charset="0"/>
            </a:endParaRPr>
          </a:p>
          <a:p>
            <a:pPr eaLnBrk="1" fontAlgn="base" hangingPunct="1">
              <a:spcBef>
                <a:spcPct val="0"/>
              </a:spcBef>
              <a:spcAft>
                <a:spcPct val="0"/>
              </a:spcAft>
              <a:buFontTx/>
              <a:buNone/>
              <a:defRPr/>
            </a:pPr>
            <a:r>
              <a:rPr lang="lv-LV" altLang="en-US" sz="1000" b="1" dirty="0" err="1">
                <a:solidFill>
                  <a:srgbClr val="FF00FF"/>
                </a:solidFill>
                <a:latin typeface="Arial" charset="0"/>
              </a:rPr>
              <a:t>Domincan</a:t>
            </a:r>
            <a:r>
              <a:rPr lang="lv-LV" altLang="en-US" sz="1000" b="1" dirty="0">
                <a:solidFill>
                  <a:srgbClr val="FF00FF"/>
                </a:solidFill>
                <a:latin typeface="Arial" charset="0"/>
              </a:rPr>
              <a:t> </a:t>
            </a:r>
            <a:r>
              <a:rPr lang="lv-LV" altLang="en-US" sz="1000" b="1" dirty="0" err="1">
                <a:solidFill>
                  <a:srgbClr val="FF00FF"/>
                </a:solidFill>
                <a:latin typeface="Arial" charset="0"/>
              </a:rPr>
              <a:t>Rep</a:t>
            </a:r>
            <a:r>
              <a:rPr lang="lv-LV" altLang="en-US" sz="1000" b="1" dirty="0">
                <a:solidFill>
                  <a:srgbClr val="3399FF"/>
                </a:solidFill>
                <a:latin typeface="Arial" charset="0"/>
              </a:rPr>
              <a:t>.</a:t>
            </a:r>
            <a:endParaRPr lang="en-US" altLang="en-US" sz="1000" b="1" dirty="0">
              <a:solidFill>
                <a:srgbClr val="3399FF"/>
              </a:solidFill>
              <a:latin typeface="Arial" charset="0"/>
            </a:endParaRPr>
          </a:p>
        </p:txBody>
      </p:sp>
      <p:sp>
        <p:nvSpPr>
          <p:cNvPr id="258" name="Text Box 268"/>
          <p:cNvSpPr txBox="1">
            <a:spLocks noChangeArrowheads="1"/>
          </p:cNvSpPr>
          <p:nvPr/>
        </p:nvSpPr>
        <p:spPr bwMode="auto">
          <a:xfrm>
            <a:off x="1491508" y="2679306"/>
            <a:ext cx="533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A2BEE4"/>
              </a:buClr>
              <a:buFont typeface="Arial" charset="0"/>
              <a:buChar char="»"/>
              <a:defRPr>
                <a:solidFill>
                  <a:schemeClr val="tx1"/>
                </a:solidFill>
                <a:latin typeface="Arial" charset="0"/>
                <a:cs typeface="Arial" charset="0"/>
              </a:defRPr>
            </a:lvl1pPr>
            <a:lvl2pPr marL="742950" indent="-285750" algn="l" eaLnBrk="0" hangingPunct="0">
              <a:spcBef>
                <a:spcPct val="20000"/>
              </a:spcBef>
              <a:buClr>
                <a:srgbClr val="B40020"/>
              </a:buClr>
              <a:buChar char="•"/>
              <a:defRPr sz="1600">
                <a:solidFill>
                  <a:schemeClr val="tx1"/>
                </a:solidFill>
                <a:latin typeface="Arial" charset="0"/>
                <a:cs typeface="Arial" charset="0"/>
              </a:defRPr>
            </a:lvl2pPr>
            <a:lvl3pPr marL="1143000" indent="-228600" algn="l" eaLnBrk="0" hangingPunct="0">
              <a:spcBef>
                <a:spcPct val="20000"/>
              </a:spcBef>
              <a:buClr>
                <a:srgbClr val="B40020"/>
              </a:buClr>
              <a:buFont typeface="Arial" charset="0"/>
              <a:buChar char="»"/>
              <a:defRPr sz="1600">
                <a:solidFill>
                  <a:schemeClr val="tx1"/>
                </a:solidFill>
                <a:latin typeface="Arial" charset="0"/>
                <a:cs typeface="Arial" charset="0"/>
              </a:defRPr>
            </a:lvl3pPr>
            <a:lvl4pPr marL="1600200" indent="-228600" algn="l" eaLnBrk="0" hangingPunct="0">
              <a:spcBef>
                <a:spcPct val="20000"/>
              </a:spcBef>
              <a:buClr>
                <a:srgbClr val="A2BEE4"/>
              </a:buClr>
              <a:buFont typeface="Arial" charset="0"/>
              <a:buChar char="»"/>
              <a:defRPr sz="1600">
                <a:solidFill>
                  <a:schemeClr val="tx1"/>
                </a:solidFill>
                <a:latin typeface="Arial" charset="0"/>
                <a:cs typeface="Arial" charset="0"/>
              </a:defRPr>
            </a:lvl4pPr>
            <a:lvl5pPr marL="2057400" indent="-228600" algn="l" eaLnBrk="0" hangingPunct="0">
              <a:spcBef>
                <a:spcPct val="20000"/>
              </a:spcBef>
              <a:buClr>
                <a:srgbClr val="A2BEE4"/>
              </a:buClr>
              <a:buFont typeface="Arial" charset="0"/>
              <a:buChar char="»"/>
              <a:defRPr sz="1600">
                <a:solidFill>
                  <a:schemeClr val="tx1"/>
                </a:solidFill>
                <a:latin typeface="Arial" charset="0"/>
                <a:cs typeface="Arial" charset="0"/>
              </a:defRPr>
            </a:lvl5pPr>
            <a:lvl6pPr marL="25146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6pPr>
            <a:lvl7pPr marL="29718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7pPr>
            <a:lvl8pPr marL="34290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8pPr>
            <a:lvl9pPr marL="3886200" indent="-228600" eaLnBrk="0" fontAlgn="base" hangingPunct="0">
              <a:spcBef>
                <a:spcPct val="20000"/>
              </a:spcBef>
              <a:spcAft>
                <a:spcPct val="0"/>
              </a:spcAft>
              <a:buClr>
                <a:srgbClr val="A2BEE4"/>
              </a:buClr>
              <a:buFont typeface="Arial" charset="0"/>
              <a:buChar char="»"/>
              <a:defRPr sz="1600">
                <a:solidFill>
                  <a:schemeClr val="tx1"/>
                </a:solidFill>
                <a:latin typeface="Arial" charset="0"/>
                <a:cs typeface="Arial" charset="0"/>
              </a:defRPr>
            </a:lvl9pPr>
          </a:lstStyle>
          <a:p>
            <a:pPr eaLnBrk="1" fontAlgn="base" hangingPunct="1">
              <a:spcBef>
                <a:spcPct val="0"/>
              </a:spcBef>
              <a:spcAft>
                <a:spcPct val="0"/>
              </a:spcAft>
              <a:buClrTx/>
              <a:buFontTx/>
              <a:buNone/>
            </a:pPr>
            <a:r>
              <a:rPr lang="en-US" altLang="en-US" sz="2000" b="1" dirty="0">
                <a:solidFill>
                  <a:srgbClr val="000000"/>
                </a:solidFill>
              </a:rPr>
              <a:t>1</a:t>
            </a:r>
            <a:r>
              <a:rPr lang="lv-LV" altLang="en-US" sz="2000" b="1" dirty="0">
                <a:solidFill>
                  <a:srgbClr val="000000"/>
                </a:solidFill>
              </a:rPr>
              <a:t>4</a:t>
            </a:r>
            <a:endParaRPr lang="en-US" altLang="en-US" sz="2000" b="1" dirty="0">
              <a:solidFill>
                <a:srgbClr val="000000"/>
              </a:solidFill>
            </a:endParaRPr>
          </a:p>
        </p:txBody>
      </p:sp>
      <p:sp>
        <p:nvSpPr>
          <p:cNvPr id="259" name="AutoShape 264"/>
          <p:cNvSpPr>
            <a:spLocks noChangeArrowheads="1"/>
          </p:cNvSpPr>
          <p:nvPr/>
        </p:nvSpPr>
        <p:spPr bwMode="auto">
          <a:xfrm>
            <a:off x="4340869" y="625141"/>
            <a:ext cx="1808163" cy="2093223"/>
          </a:xfrm>
          <a:prstGeom prst="wedgeRectCallout">
            <a:avLst>
              <a:gd name="adj1" fmla="val -36402"/>
              <a:gd name="adj2" fmla="val 152440"/>
            </a:avLst>
          </a:prstGeom>
          <a:solidFill>
            <a:schemeClr val="bg1">
              <a:alpha val="50980"/>
            </a:schemeClr>
          </a:solidFill>
          <a:ln w="222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3038" indent="-173038" defTabSz="1087438" fontAlgn="base">
              <a:spcBef>
                <a:spcPct val="0"/>
              </a:spcBef>
              <a:spcAft>
                <a:spcPct val="0"/>
              </a:spcAft>
              <a:defRPr/>
            </a:pPr>
            <a:r>
              <a:rPr lang="en-US" sz="1000" b="1" u="sng" dirty="0">
                <a:solidFill>
                  <a:srgbClr val="000000"/>
                </a:solidFill>
                <a:cs typeface="Calibri" panose="020F0502020204030204" pitchFamily="34" charset="0"/>
              </a:rPr>
              <a:t>GAVI </a:t>
            </a:r>
            <a:r>
              <a:rPr lang="en-US" sz="1000" b="1" u="sng" dirty="0">
                <a:solidFill>
                  <a:srgbClr val="FF0000"/>
                </a:solidFill>
                <a:cs typeface="Calibri" panose="020F0502020204030204" pitchFamily="34" charset="0"/>
              </a:rPr>
              <a:t>Demo</a:t>
            </a:r>
            <a:r>
              <a:rPr lang="en-US" sz="1000" b="1" u="sng" dirty="0">
                <a:solidFill>
                  <a:srgbClr val="000000"/>
                </a:solidFill>
                <a:cs typeface="Calibri" panose="020F0502020204030204" pitchFamily="34" charset="0"/>
              </a:rPr>
              <a:t> Projects (</a:t>
            </a:r>
            <a:r>
              <a:rPr lang="lv-LV" sz="1000" b="1" u="sng" dirty="0">
                <a:solidFill>
                  <a:srgbClr val="000000"/>
                </a:solidFill>
                <a:cs typeface="Calibri" panose="020F0502020204030204" pitchFamily="34" charset="0"/>
              </a:rPr>
              <a:t>30</a:t>
            </a:r>
            <a:r>
              <a:rPr lang="en-US" sz="1000" b="1" u="sng" dirty="0">
                <a:solidFill>
                  <a:srgbClr val="000000"/>
                </a:solidFill>
                <a:cs typeface="Calibri" panose="020F0502020204030204" pitchFamily="34" charset="0"/>
              </a:rPr>
              <a:t>)</a:t>
            </a:r>
          </a:p>
          <a:p>
            <a:pPr algn="r" defTabSz="1087438" fontAlgn="base">
              <a:spcBef>
                <a:spcPct val="0"/>
              </a:spcBef>
              <a:spcAft>
                <a:spcPct val="0"/>
              </a:spcAft>
              <a:defRPr/>
            </a:pPr>
            <a:r>
              <a:rPr lang="en-US" sz="1000" b="1" dirty="0">
                <a:solidFill>
                  <a:srgbClr val="0099FF"/>
                </a:solidFill>
                <a:ea typeface="ＭＳ Ｐゴシック"/>
                <a:cs typeface="Calibri" panose="020F0502020204030204" pitchFamily="34" charset="0"/>
              </a:rPr>
              <a:t>Armenia, </a:t>
            </a:r>
            <a:r>
              <a:rPr lang="en-US" sz="1000" b="1" dirty="0">
                <a:solidFill>
                  <a:srgbClr val="FF33CC"/>
                </a:solidFill>
                <a:ea typeface="ＭＳ Ｐゴシック"/>
                <a:cs typeface="Calibri" panose="020F0502020204030204" pitchFamily="34" charset="0"/>
              </a:rPr>
              <a:t>Bangladesh, Benin, Burkina Faso, Burundi, Cambodia</a:t>
            </a:r>
            <a:r>
              <a:rPr lang="en-US" sz="1000" b="1" dirty="0">
                <a:solidFill>
                  <a:srgbClr val="000000"/>
                </a:solidFill>
                <a:ea typeface="ＭＳ Ｐゴシック"/>
                <a:cs typeface="Calibri" panose="020F0502020204030204" pitchFamily="34" charset="0"/>
              </a:rPr>
              <a:t> </a:t>
            </a:r>
            <a:r>
              <a:rPr lang="en-US" sz="1000" b="1" dirty="0">
                <a:solidFill>
                  <a:srgbClr val="0099FF"/>
                </a:solidFill>
                <a:ea typeface="ＭＳ Ｐゴシック"/>
                <a:cs typeface="Calibri" panose="020F0502020204030204" pitchFamily="34" charset="0"/>
              </a:rPr>
              <a:t>Cameroon</a:t>
            </a:r>
            <a:r>
              <a:rPr lang="en-US" sz="1000" b="1" dirty="0">
                <a:solidFill>
                  <a:srgbClr val="000000"/>
                </a:solidFill>
                <a:ea typeface="ＭＳ Ｐゴシック"/>
                <a:cs typeface="Calibri" panose="020F0502020204030204" pitchFamily="34" charset="0"/>
              </a:rPr>
              <a:t>, </a:t>
            </a:r>
            <a:r>
              <a:rPr lang="en-US" sz="1000" b="1" dirty="0">
                <a:solidFill>
                  <a:srgbClr val="0099FF"/>
                </a:solidFill>
                <a:ea typeface="ＭＳ Ｐゴシック"/>
                <a:cs typeface="Calibri" panose="020F0502020204030204" pitchFamily="34" charset="0"/>
              </a:rPr>
              <a:t>Cote</a:t>
            </a:r>
            <a:r>
              <a:rPr lang="en-US" sz="1000" b="1" dirty="0">
                <a:solidFill>
                  <a:srgbClr val="000000"/>
                </a:solidFill>
                <a:ea typeface="ＭＳ Ｐゴシック"/>
                <a:cs typeface="Calibri" panose="020F0502020204030204" pitchFamily="34" charset="0"/>
              </a:rPr>
              <a:t> </a:t>
            </a:r>
            <a:r>
              <a:rPr lang="en-US" sz="1000" b="1" dirty="0">
                <a:solidFill>
                  <a:srgbClr val="0099FF"/>
                </a:solidFill>
                <a:ea typeface="ＭＳ Ｐゴシック"/>
                <a:cs typeface="Calibri" panose="020F0502020204030204" pitchFamily="34" charset="0"/>
              </a:rPr>
              <a:t>d’Ivoire, Ethiopia</a:t>
            </a:r>
            <a:r>
              <a:rPr lang="en-US" sz="1000" b="1" dirty="0">
                <a:solidFill>
                  <a:srgbClr val="000000"/>
                </a:solidFill>
                <a:ea typeface="ＭＳ Ｐゴシック"/>
                <a:cs typeface="Calibri" panose="020F0502020204030204" pitchFamily="34" charset="0"/>
              </a:rPr>
              <a:t>, </a:t>
            </a:r>
            <a:r>
              <a:rPr lang="en-US" sz="1000" b="1" dirty="0">
                <a:solidFill>
                  <a:srgbClr val="3399FF"/>
                </a:solidFill>
                <a:ea typeface="ＭＳ Ｐゴシック"/>
                <a:cs typeface="Calibri" panose="020F0502020204030204" pitchFamily="34" charset="0"/>
              </a:rPr>
              <a:t>Gambia, Georgia, Ghana, Indonesia, Kenya, Laos, Liberia, </a:t>
            </a:r>
            <a:r>
              <a:rPr lang="en-US" sz="1000" b="1" dirty="0">
                <a:solidFill>
                  <a:srgbClr val="FF33CC"/>
                </a:solidFill>
                <a:ea typeface="ＭＳ Ｐゴシック"/>
                <a:cs typeface="Calibri" panose="020F0502020204030204" pitchFamily="34" charset="0"/>
              </a:rPr>
              <a:t>Madagascar</a:t>
            </a:r>
            <a:r>
              <a:rPr lang="en-US" sz="1000" b="1" dirty="0">
                <a:solidFill>
                  <a:srgbClr val="000000"/>
                </a:solidFill>
                <a:ea typeface="ＭＳ Ｐゴシック"/>
                <a:cs typeface="Calibri" panose="020F0502020204030204" pitchFamily="34" charset="0"/>
              </a:rPr>
              <a:t>, </a:t>
            </a:r>
            <a:r>
              <a:rPr lang="en-US" sz="1000" b="1" dirty="0">
                <a:solidFill>
                  <a:srgbClr val="3399FF"/>
                </a:solidFill>
                <a:ea typeface="ＭＳ Ｐゴシック"/>
                <a:cs typeface="Calibri" panose="020F0502020204030204" pitchFamily="34" charset="0"/>
              </a:rPr>
              <a:t>Malawi, Mali, Moldova, </a:t>
            </a:r>
            <a:r>
              <a:rPr lang="en-US" sz="1000" b="1" dirty="0">
                <a:solidFill>
                  <a:srgbClr val="FF33CC"/>
                </a:solidFill>
                <a:ea typeface="ＭＳ Ｐゴシック"/>
                <a:cs typeface="Calibri" panose="020F0502020204030204" pitchFamily="34" charset="0"/>
              </a:rPr>
              <a:t>Mozambique, Nepal,</a:t>
            </a:r>
            <a:r>
              <a:rPr lang="en-US" sz="1000" b="1" dirty="0">
                <a:solidFill>
                  <a:srgbClr val="000000"/>
                </a:solidFill>
                <a:ea typeface="ＭＳ Ｐゴシック"/>
                <a:cs typeface="Calibri" panose="020F0502020204030204" pitchFamily="34" charset="0"/>
              </a:rPr>
              <a:t> </a:t>
            </a:r>
            <a:r>
              <a:rPr lang="en-US" sz="1000" b="1" dirty="0">
                <a:solidFill>
                  <a:srgbClr val="0099FF"/>
                </a:solidFill>
                <a:ea typeface="ＭＳ Ｐゴシック"/>
                <a:cs typeface="Calibri" panose="020F0502020204030204" pitchFamily="34" charset="0"/>
              </a:rPr>
              <a:t>Niger, Sao Tome, Senegal,</a:t>
            </a:r>
            <a:r>
              <a:rPr lang="en-US" sz="1000" b="1" dirty="0">
                <a:solidFill>
                  <a:srgbClr val="000000"/>
                </a:solidFill>
                <a:ea typeface="ＭＳ Ｐゴシック"/>
                <a:cs typeface="Calibri" panose="020F0502020204030204" pitchFamily="34" charset="0"/>
              </a:rPr>
              <a:t> </a:t>
            </a:r>
            <a:r>
              <a:rPr lang="en-US" sz="1000" b="1" dirty="0">
                <a:solidFill>
                  <a:srgbClr val="FF33CC"/>
                </a:solidFill>
                <a:ea typeface="ＭＳ Ｐゴシック"/>
                <a:cs typeface="Calibri" panose="020F0502020204030204" pitchFamily="34" charset="0"/>
              </a:rPr>
              <a:t>Sierra Leone</a:t>
            </a:r>
            <a:r>
              <a:rPr lang="en-US" sz="1000" b="1" dirty="0">
                <a:solidFill>
                  <a:srgbClr val="000000"/>
                </a:solidFill>
                <a:ea typeface="ＭＳ Ｐゴシック"/>
                <a:cs typeface="Calibri" panose="020F0502020204030204" pitchFamily="34" charset="0"/>
              </a:rPr>
              <a:t>, </a:t>
            </a:r>
            <a:r>
              <a:rPr lang="en-US" sz="1000" b="1" dirty="0">
                <a:solidFill>
                  <a:srgbClr val="0099FF"/>
                </a:solidFill>
                <a:ea typeface="ＭＳ Ｐゴシック"/>
                <a:cs typeface="Calibri" panose="020F0502020204030204" pitchFamily="34" charset="0"/>
              </a:rPr>
              <a:t>Solomon Islands, Tanzania</a:t>
            </a:r>
            <a:r>
              <a:rPr lang="en-US" sz="1000" b="1" dirty="0">
                <a:solidFill>
                  <a:srgbClr val="000000"/>
                </a:solidFill>
                <a:ea typeface="ＭＳ Ｐゴシック"/>
                <a:cs typeface="Calibri" panose="020F0502020204030204" pitchFamily="34" charset="0"/>
              </a:rPr>
              <a:t>, </a:t>
            </a:r>
            <a:r>
              <a:rPr lang="en-US" sz="1000" b="1" dirty="0">
                <a:solidFill>
                  <a:srgbClr val="FF33CC"/>
                </a:solidFill>
                <a:ea typeface="ＭＳ Ｐゴシック"/>
                <a:cs typeface="Calibri" panose="020F0502020204030204" pitchFamily="34" charset="0"/>
              </a:rPr>
              <a:t>Togo, Zimbabwe</a:t>
            </a:r>
            <a:endParaRPr lang="en-US" sz="1000" b="1" dirty="0">
              <a:solidFill>
                <a:srgbClr val="FF33CC"/>
              </a:solidFill>
              <a:cs typeface="Calibri" panose="020F0502020204030204" pitchFamily="34" charset="0"/>
            </a:endParaRPr>
          </a:p>
        </p:txBody>
      </p:sp>
      <p:sp>
        <p:nvSpPr>
          <p:cNvPr id="260" name="TextBox 259"/>
          <p:cNvSpPr txBox="1"/>
          <p:nvPr/>
        </p:nvSpPr>
        <p:spPr>
          <a:xfrm>
            <a:off x="339896" y="600912"/>
            <a:ext cx="2991525" cy="338554"/>
          </a:xfrm>
          <a:prstGeom prst="rect">
            <a:avLst/>
          </a:prstGeom>
          <a:solidFill>
            <a:schemeClr val="accent4">
              <a:lumMod val="40000"/>
              <a:lumOff val="60000"/>
            </a:schemeClr>
          </a:solidFill>
        </p:spPr>
        <p:txBody>
          <a:bodyPr wrap="none" rtlCol="0">
            <a:spAutoFit/>
          </a:bodyPr>
          <a:lstStyle/>
          <a:p>
            <a:r>
              <a:rPr lang="en-US" altLang="en-US" sz="1600" b="1" dirty="0">
                <a:solidFill>
                  <a:schemeClr val="accent4">
                    <a:lumMod val="50000"/>
                  </a:schemeClr>
                </a:solidFill>
                <a:latin typeface="Arial" charset="0"/>
                <a:ea typeface="Arial" charset="0"/>
                <a:cs typeface="Arial" charset="0"/>
              </a:rPr>
              <a:t>Gender-neutral: </a:t>
            </a:r>
            <a:r>
              <a:rPr lang="en-US" altLang="en-US" sz="1600" b="1" dirty="0">
                <a:solidFill>
                  <a:srgbClr val="7030A0"/>
                </a:solidFill>
                <a:latin typeface="Arial" charset="0"/>
                <a:ea typeface="Arial" charset="0"/>
                <a:cs typeface="Arial" charset="0"/>
              </a:rPr>
              <a:t>1</a:t>
            </a:r>
            <a:r>
              <a:rPr lang="lv-LV" altLang="en-US" sz="1600" b="1" dirty="0">
                <a:solidFill>
                  <a:srgbClr val="7030A0"/>
                </a:solidFill>
                <a:latin typeface="Arial" charset="0"/>
                <a:ea typeface="Arial" charset="0"/>
                <a:cs typeface="Arial" charset="0"/>
              </a:rPr>
              <a:t>8</a:t>
            </a:r>
            <a:r>
              <a:rPr lang="en-US" altLang="en-US" sz="1600" b="1" dirty="0">
                <a:solidFill>
                  <a:schemeClr val="accent4">
                    <a:lumMod val="50000"/>
                  </a:schemeClr>
                </a:solidFill>
                <a:latin typeface="Arial" charset="0"/>
                <a:ea typeface="Arial" charset="0"/>
                <a:cs typeface="Arial" charset="0"/>
              </a:rPr>
              <a:t> countries</a:t>
            </a:r>
            <a:endParaRPr lang="en-US" sz="1600" dirty="0">
              <a:solidFill>
                <a:schemeClr val="accent4">
                  <a:lumMod val="50000"/>
                </a:schemeClr>
              </a:solidFill>
              <a:latin typeface="Arial" charset="0"/>
              <a:ea typeface="Arial" charset="0"/>
              <a:cs typeface="Arial" charset="0"/>
            </a:endParaRPr>
          </a:p>
        </p:txBody>
      </p:sp>
      <p:sp>
        <p:nvSpPr>
          <p:cNvPr id="261" name="Freeform 247"/>
          <p:cNvSpPr>
            <a:spLocks noEditPoints="1"/>
          </p:cNvSpPr>
          <p:nvPr/>
        </p:nvSpPr>
        <p:spPr bwMode="auto">
          <a:xfrm rot="21046202">
            <a:off x="8437696" y="5699444"/>
            <a:ext cx="337438" cy="415954"/>
          </a:xfrm>
          <a:custGeom>
            <a:avLst/>
            <a:gdLst>
              <a:gd name="T0" fmla="*/ 206 w 322"/>
              <a:gd name="T1" fmla="*/ 139 h 251"/>
              <a:gd name="T2" fmla="*/ 201 w 322"/>
              <a:gd name="T3" fmla="*/ 139 h 251"/>
              <a:gd name="T4" fmla="*/ 201 w 322"/>
              <a:gd name="T5" fmla="*/ 139 h 251"/>
              <a:gd name="T6" fmla="*/ 201 w 322"/>
              <a:gd name="T7" fmla="*/ 135 h 251"/>
              <a:gd name="T8" fmla="*/ 185 w 322"/>
              <a:gd name="T9" fmla="*/ 137 h 251"/>
              <a:gd name="T10" fmla="*/ 183 w 322"/>
              <a:gd name="T11" fmla="*/ 130 h 251"/>
              <a:gd name="T12" fmla="*/ 171 w 322"/>
              <a:gd name="T13" fmla="*/ 133 h 251"/>
              <a:gd name="T14" fmla="*/ 144 w 322"/>
              <a:gd name="T15" fmla="*/ 155 h 251"/>
              <a:gd name="T16" fmla="*/ 103 w 322"/>
              <a:gd name="T17" fmla="*/ 183 h 251"/>
              <a:gd name="T18" fmla="*/ 46 w 322"/>
              <a:gd name="T19" fmla="*/ 208 h 251"/>
              <a:gd name="T20" fmla="*/ 30 w 322"/>
              <a:gd name="T21" fmla="*/ 217 h 251"/>
              <a:gd name="T22" fmla="*/ 21 w 322"/>
              <a:gd name="T23" fmla="*/ 222 h 251"/>
              <a:gd name="T24" fmla="*/ 16 w 322"/>
              <a:gd name="T25" fmla="*/ 226 h 251"/>
              <a:gd name="T26" fmla="*/ 5 w 322"/>
              <a:gd name="T27" fmla="*/ 235 h 251"/>
              <a:gd name="T28" fmla="*/ 3 w 322"/>
              <a:gd name="T29" fmla="*/ 240 h 251"/>
              <a:gd name="T30" fmla="*/ 16 w 322"/>
              <a:gd name="T31" fmla="*/ 249 h 251"/>
              <a:gd name="T32" fmla="*/ 30 w 322"/>
              <a:gd name="T33" fmla="*/ 251 h 251"/>
              <a:gd name="T34" fmla="*/ 62 w 322"/>
              <a:gd name="T35" fmla="*/ 240 h 251"/>
              <a:gd name="T36" fmla="*/ 94 w 322"/>
              <a:gd name="T37" fmla="*/ 217 h 251"/>
              <a:gd name="T38" fmla="*/ 133 w 322"/>
              <a:gd name="T39" fmla="*/ 194 h 251"/>
              <a:gd name="T40" fmla="*/ 142 w 322"/>
              <a:gd name="T41" fmla="*/ 194 h 251"/>
              <a:gd name="T42" fmla="*/ 151 w 322"/>
              <a:gd name="T43" fmla="*/ 181 h 251"/>
              <a:gd name="T44" fmla="*/ 187 w 322"/>
              <a:gd name="T45" fmla="*/ 155 h 251"/>
              <a:gd name="T46" fmla="*/ 201 w 322"/>
              <a:gd name="T47" fmla="*/ 142 h 251"/>
              <a:gd name="T48" fmla="*/ 194 w 322"/>
              <a:gd name="T49" fmla="*/ 142 h 251"/>
              <a:gd name="T50" fmla="*/ 194 w 322"/>
              <a:gd name="T51" fmla="*/ 142 h 251"/>
              <a:gd name="T52" fmla="*/ 276 w 322"/>
              <a:gd name="T53" fmla="*/ 41 h 251"/>
              <a:gd name="T54" fmla="*/ 276 w 322"/>
              <a:gd name="T55" fmla="*/ 28 h 251"/>
              <a:gd name="T56" fmla="*/ 276 w 322"/>
              <a:gd name="T57" fmla="*/ 18 h 251"/>
              <a:gd name="T58" fmla="*/ 274 w 322"/>
              <a:gd name="T59" fmla="*/ 14 h 251"/>
              <a:gd name="T60" fmla="*/ 267 w 322"/>
              <a:gd name="T61" fmla="*/ 9 h 251"/>
              <a:gd name="T62" fmla="*/ 260 w 322"/>
              <a:gd name="T63" fmla="*/ 2 h 251"/>
              <a:gd name="T64" fmla="*/ 260 w 322"/>
              <a:gd name="T65" fmla="*/ 23 h 251"/>
              <a:gd name="T66" fmla="*/ 263 w 322"/>
              <a:gd name="T67" fmla="*/ 21 h 251"/>
              <a:gd name="T68" fmla="*/ 265 w 322"/>
              <a:gd name="T69" fmla="*/ 41 h 251"/>
              <a:gd name="T70" fmla="*/ 269 w 322"/>
              <a:gd name="T71" fmla="*/ 37 h 251"/>
              <a:gd name="T72" fmla="*/ 265 w 322"/>
              <a:gd name="T73" fmla="*/ 46 h 251"/>
              <a:gd name="T74" fmla="*/ 265 w 322"/>
              <a:gd name="T75" fmla="*/ 55 h 251"/>
              <a:gd name="T76" fmla="*/ 267 w 322"/>
              <a:gd name="T77" fmla="*/ 53 h 251"/>
              <a:gd name="T78" fmla="*/ 320 w 322"/>
              <a:gd name="T79" fmla="*/ 64 h 251"/>
              <a:gd name="T80" fmla="*/ 292 w 322"/>
              <a:gd name="T81" fmla="*/ 73 h 251"/>
              <a:gd name="T82" fmla="*/ 285 w 322"/>
              <a:gd name="T83" fmla="*/ 50 h 251"/>
              <a:gd name="T84" fmla="*/ 283 w 322"/>
              <a:gd name="T85" fmla="*/ 48 h 251"/>
              <a:gd name="T86" fmla="*/ 274 w 322"/>
              <a:gd name="T87" fmla="*/ 60 h 251"/>
              <a:gd name="T88" fmla="*/ 267 w 322"/>
              <a:gd name="T89" fmla="*/ 53 h 251"/>
              <a:gd name="T90" fmla="*/ 260 w 322"/>
              <a:gd name="T91" fmla="*/ 60 h 251"/>
              <a:gd name="T92" fmla="*/ 260 w 322"/>
              <a:gd name="T93" fmla="*/ 69 h 251"/>
              <a:gd name="T94" fmla="*/ 242 w 322"/>
              <a:gd name="T95" fmla="*/ 87 h 251"/>
              <a:gd name="T96" fmla="*/ 219 w 322"/>
              <a:gd name="T97" fmla="*/ 105 h 251"/>
              <a:gd name="T98" fmla="*/ 233 w 322"/>
              <a:gd name="T99" fmla="*/ 114 h 251"/>
              <a:gd name="T100" fmla="*/ 212 w 322"/>
              <a:gd name="T101" fmla="*/ 139 h 251"/>
              <a:gd name="T102" fmla="*/ 210 w 322"/>
              <a:gd name="T103" fmla="*/ 146 h 251"/>
              <a:gd name="T104" fmla="*/ 226 w 322"/>
              <a:gd name="T105" fmla="*/ 144 h 251"/>
              <a:gd name="T106" fmla="*/ 256 w 322"/>
              <a:gd name="T107" fmla="*/ 121 h 251"/>
              <a:gd name="T108" fmla="*/ 279 w 322"/>
              <a:gd name="T109" fmla="*/ 101 h 251"/>
              <a:gd name="T110" fmla="*/ 292 w 322"/>
              <a:gd name="T111" fmla="*/ 98 h 251"/>
              <a:gd name="T112" fmla="*/ 308 w 322"/>
              <a:gd name="T113" fmla="*/ 85 h 251"/>
              <a:gd name="T114" fmla="*/ 320 w 322"/>
              <a:gd name="T115" fmla="*/ 64 h 251"/>
              <a:gd name="T116" fmla="*/ 320 w 322"/>
              <a:gd name="T117" fmla="*/ 6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2" h="251">
                <a:moveTo>
                  <a:pt x="201" y="139"/>
                </a:moveTo>
                <a:lnTo>
                  <a:pt x="197" y="139"/>
                </a:lnTo>
                <a:lnTo>
                  <a:pt x="199" y="142"/>
                </a:lnTo>
                <a:lnTo>
                  <a:pt x="201" y="139"/>
                </a:lnTo>
                <a:lnTo>
                  <a:pt x="206" y="139"/>
                </a:lnTo>
                <a:lnTo>
                  <a:pt x="206" y="137"/>
                </a:lnTo>
                <a:lnTo>
                  <a:pt x="201" y="137"/>
                </a:lnTo>
                <a:lnTo>
                  <a:pt x="201" y="139"/>
                </a:lnTo>
                <a:lnTo>
                  <a:pt x="201" y="139"/>
                </a:lnTo>
                <a:lnTo>
                  <a:pt x="201" y="139"/>
                </a:lnTo>
                <a:lnTo>
                  <a:pt x="201" y="139"/>
                </a:lnTo>
                <a:lnTo>
                  <a:pt x="201" y="139"/>
                </a:lnTo>
                <a:lnTo>
                  <a:pt x="201" y="139"/>
                </a:lnTo>
                <a:lnTo>
                  <a:pt x="201" y="139"/>
                </a:lnTo>
                <a:lnTo>
                  <a:pt x="201" y="139"/>
                </a:lnTo>
                <a:lnTo>
                  <a:pt x="201" y="139"/>
                </a:lnTo>
                <a:close/>
                <a:moveTo>
                  <a:pt x="194" y="142"/>
                </a:moveTo>
                <a:lnTo>
                  <a:pt x="197" y="139"/>
                </a:lnTo>
                <a:lnTo>
                  <a:pt x="197" y="137"/>
                </a:lnTo>
                <a:lnTo>
                  <a:pt x="201" y="135"/>
                </a:lnTo>
                <a:lnTo>
                  <a:pt x="192" y="139"/>
                </a:lnTo>
                <a:lnTo>
                  <a:pt x="187" y="142"/>
                </a:lnTo>
                <a:lnTo>
                  <a:pt x="185" y="142"/>
                </a:lnTo>
                <a:lnTo>
                  <a:pt x="183" y="142"/>
                </a:lnTo>
                <a:lnTo>
                  <a:pt x="185" y="137"/>
                </a:lnTo>
                <a:lnTo>
                  <a:pt x="187" y="135"/>
                </a:lnTo>
                <a:lnTo>
                  <a:pt x="187" y="133"/>
                </a:lnTo>
                <a:lnTo>
                  <a:pt x="185" y="133"/>
                </a:lnTo>
                <a:lnTo>
                  <a:pt x="183" y="133"/>
                </a:lnTo>
                <a:lnTo>
                  <a:pt x="183" y="130"/>
                </a:lnTo>
                <a:lnTo>
                  <a:pt x="187" y="128"/>
                </a:lnTo>
                <a:lnTo>
                  <a:pt x="192" y="126"/>
                </a:lnTo>
                <a:lnTo>
                  <a:pt x="187" y="126"/>
                </a:lnTo>
                <a:lnTo>
                  <a:pt x="181" y="128"/>
                </a:lnTo>
                <a:lnTo>
                  <a:pt x="171" y="133"/>
                </a:lnTo>
                <a:lnTo>
                  <a:pt x="167" y="139"/>
                </a:lnTo>
                <a:lnTo>
                  <a:pt x="160" y="149"/>
                </a:lnTo>
                <a:lnTo>
                  <a:pt x="155" y="151"/>
                </a:lnTo>
                <a:lnTo>
                  <a:pt x="146" y="153"/>
                </a:lnTo>
                <a:lnTo>
                  <a:pt x="144" y="155"/>
                </a:lnTo>
                <a:lnTo>
                  <a:pt x="142" y="160"/>
                </a:lnTo>
                <a:lnTo>
                  <a:pt x="133" y="167"/>
                </a:lnTo>
                <a:lnTo>
                  <a:pt x="121" y="174"/>
                </a:lnTo>
                <a:lnTo>
                  <a:pt x="112" y="178"/>
                </a:lnTo>
                <a:lnTo>
                  <a:pt x="103" y="183"/>
                </a:lnTo>
                <a:lnTo>
                  <a:pt x="80" y="194"/>
                </a:lnTo>
                <a:lnTo>
                  <a:pt x="67" y="199"/>
                </a:lnTo>
                <a:lnTo>
                  <a:pt x="57" y="201"/>
                </a:lnTo>
                <a:lnTo>
                  <a:pt x="48" y="206"/>
                </a:lnTo>
                <a:lnTo>
                  <a:pt x="46" y="208"/>
                </a:lnTo>
                <a:lnTo>
                  <a:pt x="44" y="212"/>
                </a:lnTo>
                <a:lnTo>
                  <a:pt x="44" y="210"/>
                </a:lnTo>
                <a:lnTo>
                  <a:pt x="39" y="210"/>
                </a:lnTo>
                <a:lnTo>
                  <a:pt x="35" y="215"/>
                </a:lnTo>
                <a:lnTo>
                  <a:pt x="30" y="217"/>
                </a:lnTo>
                <a:lnTo>
                  <a:pt x="30" y="217"/>
                </a:lnTo>
                <a:lnTo>
                  <a:pt x="30" y="219"/>
                </a:lnTo>
                <a:lnTo>
                  <a:pt x="25" y="219"/>
                </a:lnTo>
                <a:lnTo>
                  <a:pt x="21" y="222"/>
                </a:lnTo>
                <a:lnTo>
                  <a:pt x="21" y="222"/>
                </a:lnTo>
                <a:lnTo>
                  <a:pt x="21" y="224"/>
                </a:lnTo>
                <a:lnTo>
                  <a:pt x="21" y="224"/>
                </a:lnTo>
                <a:lnTo>
                  <a:pt x="21" y="226"/>
                </a:lnTo>
                <a:lnTo>
                  <a:pt x="16" y="226"/>
                </a:lnTo>
                <a:lnTo>
                  <a:pt x="16" y="226"/>
                </a:lnTo>
                <a:lnTo>
                  <a:pt x="14" y="228"/>
                </a:lnTo>
                <a:lnTo>
                  <a:pt x="12" y="231"/>
                </a:lnTo>
                <a:lnTo>
                  <a:pt x="14" y="231"/>
                </a:lnTo>
                <a:lnTo>
                  <a:pt x="12" y="233"/>
                </a:lnTo>
                <a:lnTo>
                  <a:pt x="5" y="235"/>
                </a:lnTo>
                <a:lnTo>
                  <a:pt x="3" y="235"/>
                </a:lnTo>
                <a:lnTo>
                  <a:pt x="0" y="240"/>
                </a:lnTo>
                <a:lnTo>
                  <a:pt x="5" y="235"/>
                </a:lnTo>
                <a:lnTo>
                  <a:pt x="5" y="240"/>
                </a:lnTo>
                <a:lnTo>
                  <a:pt x="3" y="240"/>
                </a:lnTo>
                <a:lnTo>
                  <a:pt x="0" y="244"/>
                </a:lnTo>
                <a:lnTo>
                  <a:pt x="5" y="244"/>
                </a:lnTo>
                <a:lnTo>
                  <a:pt x="12" y="244"/>
                </a:lnTo>
                <a:lnTo>
                  <a:pt x="16" y="244"/>
                </a:lnTo>
                <a:lnTo>
                  <a:pt x="16" y="249"/>
                </a:lnTo>
                <a:lnTo>
                  <a:pt x="21" y="244"/>
                </a:lnTo>
                <a:lnTo>
                  <a:pt x="21" y="249"/>
                </a:lnTo>
                <a:lnTo>
                  <a:pt x="21" y="251"/>
                </a:lnTo>
                <a:lnTo>
                  <a:pt x="25" y="249"/>
                </a:lnTo>
                <a:lnTo>
                  <a:pt x="30" y="251"/>
                </a:lnTo>
                <a:lnTo>
                  <a:pt x="37" y="249"/>
                </a:lnTo>
                <a:lnTo>
                  <a:pt x="46" y="249"/>
                </a:lnTo>
                <a:lnTo>
                  <a:pt x="51" y="244"/>
                </a:lnTo>
                <a:lnTo>
                  <a:pt x="60" y="240"/>
                </a:lnTo>
                <a:lnTo>
                  <a:pt x="62" y="240"/>
                </a:lnTo>
                <a:lnTo>
                  <a:pt x="67" y="235"/>
                </a:lnTo>
                <a:lnTo>
                  <a:pt x="67" y="235"/>
                </a:lnTo>
                <a:lnTo>
                  <a:pt x="76" y="231"/>
                </a:lnTo>
                <a:lnTo>
                  <a:pt x="85" y="222"/>
                </a:lnTo>
                <a:lnTo>
                  <a:pt x="94" y="217"/>
                </a:lnTo>
                <a:lnTo>
                  <a:pt x="101" y="208"/>
                </a:lnTo>
                <a:lnTo>
                  <a:pt x="110" y="201"/>
                </a:lnTo>
                <a:lnTo>
                  <a:pt x="119" y="199"/>
                </a:lnTo>
                <a:lnTo>
                  <a:pt x="128" y="194"/>
                </a:lnTo>
                <a:lnTo>
                  <a:pt x="133" y="194"/>
                </a:lnTo>
                <a:lnTo>
                  <a:pt x="135" y="194"/>
                </a:lnTo>
                <a:lnTo>
                  <a:pt x="137" y="194"/>
                </a:lnTo>
                <a:lnTo>
                  <a:pt x="133" y="194"/>
                </a:lnTo>
                <a:lnTo>
                  <a:pt x="137" y="194"/>
                </a:lnTo>
                <a:lnTo>
                  <a:pt x="142" y="194"/>
                </a:lnTo>
                <a:lnTo>
                  <a:pt x="144" y="194"/>
                </a:lnTo>
                <a:lnTo>
                  <a:pt x="140" y="190"/>
                </a:lnTo>
                <a:lnTo>
                  <a:pt x="144" y="185"/>
                </a:lnTo>
                <a:lnTo>
                  <a:pt x="146" y="183"/>
                </a:lnTo>
                <a:lnTo>
                  <a:pt x="151" y="181"/>
                </a:lnTo>
                <a:lnTo>
                  <a:pt x="160" y="176"/>
                </a:lnTo>
                <a:lnTo>
                  <a:pt x="169" y="169"/>
                </a:lnTo>
                <a:lnTo>
                  <a:pt x="178" y="162"/>
                </a:lnTo>
                <a:lnTo>
                  <a:pt x="183" y="160"/>
                </a:lnTo>
                <a:lnTo>
                  <a:pt x="187" y="155"/>
                </a:lnTo>
                <a:lnTo>
                  <a:pt x="192" y="155"/>
                </a:lnTo>
                <a:lnTo>
                  <a:pt x="194" y="151"/>
                </a:lnTo>
                <a:lnTo>
                  <a:pt x="197" y="144"/>
                </a:lnTo>
                <a:lnTo>
                  <a:pt x="201" y="142"/>
                </a:lnTo>
                <a:lnTo>
                  <a:pt x="201" y="142"/>
                </a:lnTo>
                <a:lnTo>
                  <a:pt x="199" y="142"/>
                </a:lnTo>
                <a:lnTo>
                  <a:pt x="197" y="142"/>
                </a:lnTo>
                <a:lnTo>
                  <a:pt x="194" y="142"/>
                </a:lnTo>
                <a:lnTo>
                  <a:pt x="194" y="142"/>
                </a:lnTo>
                <a:lnTo>
                  <a:pt x="194" y="142"/>
                </a:lnTo>
                <a:lnTo>
                  <a:pt x="194" y="142"/>
                </a:lnTo>
                <a:lnTo>
                  <a:pt x="194" y="142"/>
                </a:lnTo>
                <a:lnTo>
                  <a:pt x="194" y="142"/>
                </a:lnTo>
                <a:lnTo>
                  <a:pt x="194" y="142"/>
                </a:lnTo>
                <a:lnTo>
                  <a:pt x="194" y="142"/>
                </a:lnTo>
                <a:lnTo>
                  <a:pt x="194" y="142"/>
                </a:lnTo>
                <a:close/>
                <a:moveTo>
                  <a:pt x="267" y="53"/>
                </a:moveTo>
                <a:lnTo>
                  <a:pt x="272" y="48"/>
                </a:lnTo>
                <a:lnTo>
                  <a:pt x="274" y="44"/>
                </a:lnTo>
                <a:lnTo>
                  <a:pt x="276" y="41"/>
                </a:lnTo>
                <a:lnTo>
                  <a:pt x="276" y="39"/>
                </a:lnTo>
                <a:lnTo>
                  <a:pt x="276" y="34"/>
                </a:lnTo>
                <a:lnTo>
                  <a:pt x="276" y="30"/>
                </a:lnTo>
                <a:lnTo>
                  <a:pt x="274" y="30"/>
                </a:lnTo>
                <a:lnTo>
                  <a:pt x="276" y="28"/>
                </a:lnTo>
                <a:lnTo>
                  <a:pt x="279" y="30"/>
                </a:lnTo>
                <a:lnTo>
                  <a:pt x="281" y="18"/>
                </a:lnTo>
                <a:lnTo>
                  <a:pt x="279" y="18"/>
                </a:lnTo>
                <a:lnTo>
                  <a:pt x="279" y="18"/>
                </a:lnTo>
                <a:lnTo>
                  <a:pt x="276" y="18"/>
                </a:lnTo>
                <a:lnTo>
                  <a:pt x="276" y="18"/>
                </a:lnTo>
                <a:lnTo>
                  <a:pt x="279" y="18"/>
                </a:lnTo>
                <a:lnTo>
                  <a:pt x="276" y="14"/>
                </a:lnTo>
                <a:lnTo>
                  <a:pt x="274" y="14"/>
                </a:lnTo>
                <a:lnTo>
                  <a:pt x="274" y="14"/>
                </a:lnTo>
                <a:lnTo>
                  <a:pt x="272" y="14"/>
                </a:lnTo>
                <a:lnTo>
                  <a:pt x="269" y="9"/>
                </a:lnTo>
                <a:lnTo>
                  <a:pt x="267" y="9"/>
                </a:lnTo>
                <a:lnTo>
                  <a:pt x="265" y="14"/>
                </a:lnTo>
                <a:lnTo>
                  <a:pt x="267" y="9"/>
                </a:lnTo>
                <a:lnTo>
                  <a:pt x="265" y="2"/>
                </a:lnTo>
                <a:lnTo>
                  <a:pt x="267" y="2"/>
                </a:lnTo>
                <a:lnTo>
                  <a:pt x="267" y="0"/>
                </a:lnTo>
                <a:lnTo>
                  <a:pt x="265" y="0"/>
                </a:lnTo>
                <a:lnTo>
                  <a:pt x="260" y="2"/>
                </a:lnTo>
                <a:lnTo>
                  <a:pt x="263" y="5"/>
                </a:lnTo>
                <a:lnTo>
                  <a:pt x="263" y="14"/>
                </a:lnTo>
                <a:lnTo>
                  <a:pt x="263" y="14"/>
                </a:lnTo>
                <a:lnTo>
                  <a:pt x="260" y="18"/>
                </a:lnTo>
                <a:lnTo>
                  <a:pt x="260" y="23"/>
                </a:lnTo>
                <a:lnTo>
                  <a:pt x="263" y="21"/>
                </a:lnTo>
                <a:lnTo>
                  <a:pt x="265" y="18"/>
                </a:lnTo>
                <a:lnTo>
                  <a:pt x="267" y="18"/>
                </a:lnTo>
                <a:lnTo>
                  <a:pt x="265" y="21"/>
                </a:lnTo>
                <a:lnTo>
                  <a:pt x="263" y="21"/>
                </a:lnTo>
                <a:lnTo>
                  <a:pt x="263" y="23"/>
                </a:lnTo>
                <a:lnTo>
                  <a:pt x="260" y="25"/>
                </a:lnTo>
                <a:lnTo>
                  <a:pt x="263" y="32"/>
                </a:lnTo>
                <a:lnTo>
                  <a:pt x="263" y="41"/>
                </a:lnTo>
                <a:lnTo>
                  <a:pt x="265" y="41"/>
                </a:lnTo>
                <a:lnTo>
                  <a:pt x="265" y="39"/>
                </a:lnTo>
                <a:lnTo>
                  <a:pt x="265" y="37"/>
                </a:lnTo>
                <a:lnTo>
                  <a:pt x="267" y="39"/>
                </a:lnTo>
                <a:lnTo>
                  <a:pt x="267" y="37"/>
                </a:lnTo>
                <a:lnTo>
                  <a:pt x="269" y="37"/>
                </a:lnTo>
                <a:lnTo>
                  <a:pt x="272" y="39"/>
                </a:lnTo>
                <a:lnTo>
                  <a:pt x="267" y="39"/>
                </a:lnTo>
                <a:lnTo>
                  <a:pt x="267" y="41"/>
                </a:lnTo>
                <a:lnTo>
                  <a:pt x="269" y="41"/>
                </a:lnTo>
                <a:lnTo>
                  <a:pt x="265" y="46"/>
                </a:lnTo>
                <a:lnTo>
                  <a:pt x="265" y="44"/>
                </a:lnTo>
                <a:lnTo>
                  <a:pt x="263" y="46"/>
                </a:lnTo>
                <a:lnTo>
                  <a:pt x="263" y="48"/>
                </a:lnTo>
                <a:lnTo>
                  <a:pt x="263" y="55"/>
                </a:lnTo>
                <a:lnTo>
                  <a:pt x="265" y="55"/>
                </a:lnTo>
                <a:lnTo>
                  <a:pt x="267" y="53"/>
                </a:lnTo>
                <a:lnTo>
                  <a:pt x="267" y="53"/>
                </a:lnTo>
                <a:lnTo>
                  <a:pt x="267" y="53"/>
                </a:lnTo>
                <a:lnTo>
                  <a:pt x="267" y="53"/>
                </a:lnTo>
                <a:lnTo>
                  <a:pt x="267" y="53"/>
                </a:lnTo>
                <a:lnTo>
                  <a:pt x="267" y="53"/>
                </a:lnTo>
                <a:lnTo>
                  <a:pt x="267" y="53"/>
                </a:lnTo>
                <a:lnTo>
                  <a:pt x="267" y="53"/>
                </a:lnTo>
                <a:lnTo>
                  <a:pt x="267" y="53"/>
                </a:lnTo>
                <a:close/>
                <a:moveTo>
                  <a:pt x="320" y="64"/>
                </a:moveTo>
                <a:lnTo>
                  <a:pt x="315" y="64"/>
                </a:lnTo>
                <a:lnTo>
                  <a:pt x="311" y="69"/>
                </a:lnTo>
                <a:lnTo>
                  <a:pt x="301" y="73"/>
                </a:lnTo>
                <a:lnTo>
                  <a:pt x="297" y="73"/>
                </a:lnTo>
                <a:lnTo>
                  <a:pt x="292" y="73"/>
                </a:lnTo>
                <a:lnTo>
                  <a:pt x="288" y="69"/>
                </a:lnTo>
                <a:lnTo>
                  <a:pt x="281" y="69"/>
                </a:lnTo>
                <a:lnTo>
                  <a:pt x="285" y="60"/>
                </a:lnTo>
                <a:lnTo>
                  <a:pt x="288" y="53"/>
                </a:lnTo>
                <a:lnTo>
                  <a:pt x="285" y="50"/>
                </a:lnTo>
                <a:lnTo>
                  <a:pt x="285" y="46"/>
                </a:lnTo>
                <a:lnTo>
                  <a:pt x="285" y="44"/>
                </a:lnTo>
                <a:lnTo>
                  <a:pt x="283" y="44"/>
                </a:lnTo>
                <a:lnTo>
                  <a:pt x="283" y="46"/>
                </a:lnTo>
                <a:lnTo>
                  <a:pt x="283" y="48"/>
                </a:lnTo>
                <a:lnTo>
                  <a:pt x="281" y="50"/>
                </a:lnTo>
                <a:lnTo>
                  <a:pt x="281" y="55"/>
                </a:lnTo>
                <a:lnTo>
                  <a:pt x="279" y="55"/>
                </a:lnTo>
                <a:lnTo>
                  <a:pt x="276" y="60"/>
                </a:lnTo>
                <a:lnTo>
                  <a:pt x="274" y="60"/>
                </a:lnTo>
                <a:lnTo>
                  <a:pt x="276" y="55"/>
                </a:lnTo>
                <a:lnTo>
                  <a:pt x="276" y="55"/>
                </a:lnTo>
                <a:lnTo>
                  <a:pt x="274" y="53"/>
                </a:lnTo>
                <a:lnTo>
                  <a:pt x="272" y="53"/>
                </a:lnTo>
                <a:lnTo>
                  <a:pt x="267" y="53"/>
                </a:lnTo>
                <a:lnTo>
                  <a:pt x="267" y="55"/>
                </a:lnTo>
                <a:lnTo>
                  <a:pt x="267" y="55"/>
                </a:lnTo>
                <a:lnTo>
                  <a:pt x="265" y="55"/>
                </a:lnTo>
                <a:lnTo>
                  <a:pt x="263" y="55"/>
                </a:lnTo>
                <a:lnTo>
                  <a:pt x="260" y="60"/>
                </a:lnTo>
                <a:lnTo>
                  <a:pt x="260" y="60"/>
                </a:lnTo>
                <a:lnTo>
                  <a:pt x="263" y="60"/>
                </a:lnTo>
                <a:lnTo>
                  <a:pt x="260" y="64"/>
                </a:lnTo>
                <a:lnTo>
                  <a:pt x="260" y="64"/>
                </a:lnTo>
                <a:lnTo>
                  <a:pt x="260" y="69"/>
                </a:lnTo>
                <a:lnTo>
                  <a:pt x="256" y="71"/>
                </a:lnTo>
                <a:lnTo>
                  <a:pt x="256" y="78"/>
                </a:lnTo>
                <a:lnTo>
                  <a:pt x="251" y="78"/>
                </a:lnTo>
                <a:lnTo>
                  <a:pt x="247" y="80"/>
                </a:lnTo>
                <a:lnTo>
                  <a:pt x="242" y="87"/>
                </a:lnTo>
                <a:lnTo>
                  <a:pt x="240" y="94"/>
                </a:lnTo>
                <a:lnTo>
                  <a:pt x="231" y="96"/>
                </a:lnTo>
                <a:lnTo>
                  <a:pt x="224" y="98"/>
                </a:lnTo>
                <a:lnTo>
                  <a:pt x="222" y="101"/>
                </a:lnTo>
                <a:lnTo>
                  <a:pt x="219" y="105"/>
                </a:lnTo>
                <a:lnTo>
                  <a:pt x="222" y="105"/>
                </a:lnTo>
                <a:lnTo>
                  <a:pt x="224" y="110"/>
                </a:lnTo>
                <a:lnTo>
                  <a:pt x="226" y="110"/>
                </a:lnTo>
                <a:lnTo>
                  <a:pt x="231" y="114"/>
                </a:lnTo>
                <a:lnTo>
                  <a:pt x="233" y="114"/>
                </a:lnTo>
                <a:lnTo>
                  <a:pt x="233" y="119"/>
                </a:lnTo>
                <a:lnTo>
                  <a:pt x="226" y="128"/>
                </a:lnTo>
                <a:lnTo>
                  <a:pt x="219" y="135"/>
                </a:lnTo>
                <a:lnTo>
                  <a:pt x="217" y="137"/>
                </a:lnTo>
                <a:lnTo>
                  <a:pt x="212" y="139"/>
                </a:lnTo>
                <a:lnTo>
                  <a:pt x="210" y="142"/>
                </a:lnTo>
                <a:lnTo>
                  <a:pt x="206" y="144"/>
                </a:lnTo>
                <a:lnTo>
                  <a:pt x="210" y="144"/>
                </a:lnTo>
                <a:lnTo>
                  <a:pt x="210" y="142"/>
                </a:lnTo>
                <a:lnTo>
                  <a:pt x="210" y="146"/>
                </a:lnTo>
                <a:lnTo>
                  <a:pt x="215" y="144"/>
                </a:lnTo>
                <a:lnTo>
                  <a:pt x="212" y="149"/>
                </a:lnTo>
                <a:lnTo>
                  <a:pt x="215" y="149"/>
                </a:lnTo>
                <a:lnTo>
                  <a:pt x="219" y="149"/>
                </a:lnTo>
                <a:lnTo>
                  <a:pt x="226" y="144"/>
                </a:lnTo>
                <a:lnTo>
                  <a:pt x="242" y="133"/>
                </a:lnTo>
                <a:lnTo>
                  <a:pt x="247" y="128"/>
                </a:lnTo>
                <a:lnTo>
                  <a:pt x="251" y="126"/>
                </a:lnTo>
                <a:lnTo>
                  <a:pt x="256" y="123"/>
                </a:lnTo>
                <a:lnTo>
                  <a:pt x="256" y="121"/>
                </a:lnTo>
                <a:lnTo>
                  <a:pt x="263" y="119"/>
                </a:lnTo>
                <a:lnTo>
                  <a:pt x="272" y="110"/>
                </a:lnTo>
                <a:lnTo>
                  <a:pt x="269" y="105"/>
                </a:lnTo>
                <a:lnTo>
                  <a:pt x="272" y="105"/>
                </a:lnTo>
                <a:lnTo>
                  <a:pt x="279" y="101"/>
                </a:lnTo>
                <a:lnTo>
                  <a:pt x="288" y="96"/>
                </a:lnTo>
                <a:lnTo>
                  <a:pt x="290" y="98"/>
                </a:lnTo>
                <a:lnTo>
                  <a:pt x="292" y="98"/>
                </a:lnTo>
                <a:lnTo>
                  <a:pt x="292" y="101"/>
                </a:lnTo>
                <a:lnTo>
                  <a:pt x="292" y="98"/>
                </a:lnTo>
                <a:lnTo>
                  <a:pt x="297" y="96"/>
                </a:lnTo>
                <a:lnTo>
                  <a:pt x="297" y="91"/>
                </a:lnTo>
                <a:lnTo>
                  <a:pt x="301" y="89"/>
                </a:lnTo>
                <a:lnTo>
                  <a:pt x="306" y="87"/>
                </a:lnTo>
                <a:lnTo>
                  <a:pt x="308" y="85"/>
                </a:lnTo>
                <a:lnTo>
                  <a:pt x="311" y="80"/>
                </a:lnTo>
                <a:lnTo>
                  <a:pt x="315" y="76"/>
                </a:lnTo>
                <a:lnTo>
                  <a:pt x="322" y="69"/>
                </a:lnTo>
                <a:lnTo>
                  <a:pt x="322" y="69"/>
                </a:lnTo>
                <a:lnTo>
                  <a:pt x="320" y="64"/>
                </a:lnTo>
                <a:lnTo>
                  <a:pt x="320" y="64"/>
                </a:lnTo>
                <a:lnTo>
                  <a:pt x="320" y="64"/>
                </a:lnTo>
                <a:lnTo>
                  <a:pt x="320" y="64"/>
                </a:lnTo>
                <a:lnTo>
                  <a:pt x="320" y="64"/>
                </a:lnTo>
                <a:lnTo>
                  <a:pt x="320" y="64"/>
                </a:lnTo>
                <a:lnTo>
                  <a:pt x="320" y="64"/>
                </a:lnTo>
                <a:lnTo>
                  <a:pt x="320" y="64"/>
                </a:lnTo>
                <a:lnTo>
                  <a:pt x="320" y="64"/>
                </a:lnTo>
                <a:close/>
              </a:path>
            </a:pathLst>
          </a:custGeom>
          <a:solidFill>
            <a:srgbClr val="002060"/>
          </a:solidFill>
          <a:ln w="3175" cap="flat">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a typeface="ＭＳ Ｐゴシック"/>
            </a:endParaRPr>
          </a:p>
        </p:txBody>
      </p:sp>
      <p:sp>
        <p:nvSpPr>
          <p:cNvPr id="262" name="AutoShape 266"/>
          <p:cNvSpPr>
            <a:spLocks noChangeArrowheads="1"/>
          </p:cNvSpPr>
          <p:nvPr/>
        </p:nvSpPr>
        <p:spPr bwMode="auto">
          <a:xfrm>
            <a:off x="7004103" y="255243"/>
            <a:ext cx="2026289" cy="5165994"/>
          </a:xfrm>
          <a:prstGeom prst="wedgeRectCallout">
            <a:avLst>
              <a:gd name="adj1" fmla="val -136243"/>
              <a:gd name="adj2" fmla="val 10450"/>
            </a:avLst>
          </a:prstGeom>
          <a:solidFill>
            <a:schemeClr val="bg1">
              <a:alpha val="50980"/>
            </a:schemeClr>
          </a:solidFill>
          <a:ln w="222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73038" indent="-173038" algn="l" defTabSz="1087438" eaLnBrk="0" hangingPunct="0">
              <a:spcBef>
                <a:spcPct val="20000"/>
              </a:spcBef>
              <a:buFont typeface="Arial" charset="0"/>
              <a:buChar char="•"/>
              <a:defRPr sz="3200">
                <a:solidFill>
                  <a:schemeClr val="tx1"/>
                </a:solidFill>
                <a:latin typeface="Calibri" pitchFamily="34" charset="0"/>
              </a:defRPr>
            </a:lvl1pPr>
            <a:lvl2pPr marL="742950" indent="-285750" algn="l" defTabSz="1087438" eaLnBrk="0" hangingPunct="0">
              <a:spcBef>
                <a:spcPct val="20000"/>
              </a:spcBef>
              <a:buFont typeface="Arial" charset="0"/>
              <a:buChar char="–"/>
              <a:defRPr sz="2800">
                <a:solidFill>
                  <a:schemeClr val="tx1"/>
                </a:solidFill>
                <a:latin typeface="Calibri" pitchFamily="34" charset="0"/>
              </a:defRPr>
            </a:lvl2pPr>
            <a:lvl3pPr marL="1143000" indent="-228600" algn="l" defTabSz="1087438" eaLnBrk="0" hangingPunct="0">
              <a:spcBef>
                <a:spcPct val="20000"/>
              </a:spcBef>
              <a:buFont typeface="Arial" charset="0"/>
              <a:buChar char="•"/>
              <a:defRPr sz="2400">
                <a:solidFill>
                  <a:schemeClr val="tx1"/>
                </a:solidFill>
                <a:latin typeface="Calibri" pitchFamily="34" charset="0"/>
              </a:defRPr>
            </a:lvl3pPr>
            <a:lvl4pPr marL="1600200" indent="-228600" algn="l" defTabSz="1087438" eaLnBrk="0" hangingPunct="0">
              <a:spcBef>
                <a:spcPct val="20000"/>
              </a:spcBef>
              <a:buFont typeface="Arial" charset="0"/>
              <a:buChar char="–"/>
              <a:defRPr sz="2000">
                <a:solidFill>
                  <a:schemeClr val="tx1"/>
                </a:solidFill>
                <a:latin typeface="Calibri" pitchFamily="34" charset="0"/>
              </a:defRPr>
            </a:lvl4pPr>
            <a:lvl5pPr marL="2057400" indent="-228600" algn="l" defTabSz="1087438" eaLnBrk="0" hangingPunct="0">
              <a:spcBef>
                <a:spcPct val="20000"/>
              </a:spcBef>
              <a:buFont typeface="Arial" charset="0"/>
              <a:buChar char="»"/>
              <a:defRPr sz="2000">
                <a:solidFill>
                  <a:schemeClr val="tx1"/>
                </a:solidFill>
                <a:latin typeface="Calibri" pitchFamily="34" charset="0"/>
              </a:defRPr>
            </a:lvl5pPr>
            <a:lvl6pPr marL="2514600" indent="-228600" defTabSz="10874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10874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10874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10874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defRPr/>
            </a:pPr>
            <a:r>
              <a:rPr lang="en-US" altLang="en-US" sz="1000" b="1" u="sng" dirty="0">
                <a:solidFill>
                  <a:srgbClr val="000000"/>
                </a:solidFill>
                <a:latin typeface="Arial" charset="0"/>
              </a:rPr>
              <a:t>Europe</a:t>
            </a:r>
          </a:p>
          <a:p>
            <a:pPr eaLnBrk="1" fontAlgn="base" hangingPunct="1">
              <a:spcBef>
                <a:spcPct val="0"/>
              </a:spcBef>
              <a:spcAft>
                <a:spcPct val="0"/>
              </a:spcAft>
              <a:buFontTx/>
              <a:buNone/>
              <a:defRPr/>
            </a:pPr>
            <a:r>
              <a:rPr lang="en-US" altLang="en-US" sz="1000" b="1" dirty="0">
                <a:solidFill>
                  <a:srgbClr val="00B050"/>
                </a:solidFill>
                <a:latin typeface="Arial" charset="0"/>
              </a:rPr>
              <a:t>Austria</a:t>
            </a:r>
            <a:r>
              <a:rPr lang="en-US" altLang="en-US" sz="1000" b="1" dirty="0">
                <a:solidFill>
                  <a:prstClr val="black"/>
                </a:solidFill>
                <a:latin typeface="Arial" charset="0"/>
              </a:rPr>
              <a:t>**</a:t>
            </a:r>
          </a:p>
          <a:p>
            <a:pPr eaLnBrk="1" fontAlgn="base" hangingPunct="1">
              <a:spcBef>
                <a:spcPct val="0"/>
              </a:spcBef>
              <a:spcAft>
                <a:spcPct val="0"/>
              </a:spcAft>
              <a:buFontTx/>
              <a:buNone/>
              <a:defRPr/>
            </a:pPr>
            <a:r>
              <a:rPr lang="en-US" altLang="en-US" sz="1000" b="1" dirty="0">
                <a:solidFill>
                  <a:srgbClr val="000000"/>
                </a:solidFill>
                <a:latin typeface="Arial" charset="0"/>
              </a:rPr>
              <a:t>Belgium</a:t>
            </a:r>
            <a:r>
              <a:rPr lang="lv-LV" altLang="en-US" sz="1000" b="1" dirty="0">
                <a:solidFill>
                  <a:srgbClr val="000000"/>
                </a:solidFill>
                <a:latin typeface="Arial" charset="0"/>
              </a:rPr>
              <a:t>**</a:t>
            </a:r>
            <a:endParaRPr lang="en-US" altLang="en-US" sz="1000" b="1" dirty="0">
              <a:solidFill>
                <a:srgbClr val="000000"/>
              </a:solidFill>
              <a:latin typeface="Arial" charset="0"/>
            </a:endParaRPr>
          </a:p>
          <a:p>
            <a:pPr eaLnBrk="1" fontAlgn="base" hangingPunct="1">
              <a:spcBef>
                <a:spcPct val="0"/>
              </a:spcBef>
              <a:spcAft>
                <a:spcPct val="0"/>
              </a:spcAft>
              <a:buFontTx/>
              <a:buNone/>
              <a:defRPr/>
            </a:pPr>
            <a:r>
              <a:rPr lang="en-US" altLang="en-US" sz="1000" b="1" dirty="0">
                <a:solidFill>
                  <a:srgbClr val="000000"/>
                </a:solidFill>
                <a:latin typeface="Arial" charset="0"/>
              </a:rPr>
              <a:t>Bulgaria</a:t>
            </a:r>
          </a:p>
          <a:p>
            <a:pPr eaLnBrk="1" fontAlgn="base" hangingPunct="1">
              <a:spcBef>
                <a:spcPct val="0"/>
              </a:spcBef>
              <a:spcAft>
                <a:spcPct val="0"/>
              </a:spcAft>
              <a:buFontTx/>
              <a:buNone/>
              <a:defRPr/>
            </a:pPr>
            <a:r>
              <a:rPr lang="en-US" altLang="en-US" sz="1000" b="1" dirty="0">
                <a:solidFill>
                  <a:srgbClr val="00B050"/>
                </a:solidFill>
                <a:latin typeface="Arial" charset="0"/>
              </a:rPr>
              <a:t>Croatia</a:t>
            </a:r>
            <a:r>
              <a:rPr lang="en-US" altLang="en-US" sz="1000" b="1" dirty="0">
                <a:solidFill>
                  <a:prstClr val="black"/>
                </a:solidFill>
                <a:latin typeface="Arial" charset="0"/>
              </a:rPr>
              <a:t>**</a:t>
            </a:r>
          </a:p>
          <a:p>
            <a:pPr eaLnBrk="1" fontAlgn="base" hangingPunct="1">
              <a:spcBef>
                <a:spcPct val="0"/>
              </a:spcBef>
              <a:spcAft>
                <a:spcPct val="0"/>
              </a:spcAft>
              <a:buFontTx/>
              <a:buNone/>
              <a:defRPr/>
            </a:pPr>
            <a:r>
              <a:rPr lang="en-US" altLang="en-US" sz="1000" b="1" dirty="0">
                <a:solidFill>
                  <a:srgbClr val="00B050"/>
                </a:solidFill>
                <a:latin typeface="Arial" charset="0"/>
              </a:rPr>
              <a:t>Czech Republic</a:t>
            </a:r>
            <a:r>
              <a:rPr lang="lv-LV" altLang="en-US" sz="1000" b="1" dirty="0">
                <a:solidFill>
                  <a:srgbClr val="00B050"/>
                </a:solidFill>
                <a:latin typeface="Arial" charset="0"/>
              </a:rPr>
              <a:t> (</a:t>
            </a:r>
            <a:r>
              <a:rPr lang="lv-LV" altLang="en-US" sz="1000" b="1" dirty="0" err="1">
                <a:solidFill>
                  <a:srgbClr val="00B050"/>
                </a:solidFill>
                <a:latin typeface="Arial" charset="0"/>
              </a:rPr>
              <a:t>Jan</a:t>
            </a:r>
            <a:r>
              <a:rPr lang="lv-LV" altLang="en-US" sz="1000" b="1" dirty="0">
                <a:solidFill>
                  <a:srgbClr val="00B050"/>
                </a:solidFill>
                <a:latin typeface="Arial" charset="0"/>
              </a:rPr>
              <a:t> ‘18) </a:t>
            </a:r>
            <a:r>
              <a:rPr lang="lv-LV" altLang="en-US" sz="1000" b="1" dirty="0">
                <a:latin typeface="Arial" charset="0"/>
              </a:rPr>
              <a:t>**</a:t>
            </a:r>
          </a:p>
          <a:p>
            <a:pPr eaLnBrk="1" fontAlgn="base" hangingPunct="1">
              <a:spcBef>
                <a:spcPct val="0"/>
              </a:spcBef>
              <a:spcAft>
                <a:spcPct val="0"/>
              </a:spcAft>
              <a:buFontTx/>
              <a:buNone/>
              <a:defRPr/>
            </a:pPr>
            <a:r>
              <a:rPr lang="lv-LV" altLang="en-US" sz="1000" b="1" dirty="0" err="1">
                <a:solidFill>
                  <a:srgbClr val="0070C0"/>
                </a:solidFill>
                <a:latin typeface="Arial" charset="0"/>
              </a:rPr>
              <a:t>Cyprus</a:t>
            </a:r>
            <a:endParaRPr lang="en-US" altLang="en-US" sz="1000" b="1" dirty="0">
              <a:solidFill>
                <a:srgbClr val="0070C0"/>
              </a:solidFill>
              <a:latin typeface="Arial" charset="0"/>
            </a:endParaRPr>
          </a:p>
          <a:p>
            <a:pPr eaLnBrk="1" fontAlgn="base" hangingPunct="1">
              <a:spcBef>
                <a:spcPct val="0"/>
              </a:spcBef>
              <a:spcAft>
                <a:spcPct val="0"/>
              </a:spcAft>
              <a:buFontTx/>
              <a:buNone/>
              <a:defRPr/>
            </a:pPr>
            <a:r>
              <a:rPr lang="en-US" altLang="en-US" sz="1000" b="1" dirty="0">
                <a:solidFill>
                  <a:srgbClr val="FF33CC"/>
                </a:solidFill>
                <a:latin typeface="Arial" charset="0"/>
              </a:rPr>
              <a:t>Denmark</a:t>
            </a:r>
            <a:r>
              <a:rPr lang="lv-LV" altLang="en-US" sz="1000" b="1" dirty="0">
                <a:solidFill>
                  <a:srgbClr val="FF33CC"/>
                </a:solidFill>
                <a:latin typeface="Arial" charset="0"/>
              </a:rPr>
              <a:t> </a:t>
            </a:r>
          </a:p>
          <a:p>
            <a:pPr eaLnBrk="1" fontAlgn="base" hangingPunct="1">
              <a:spcBef>
                <a:spcPct val="0"/>
              </a:spcBef>
              <a:spcAft>
                <a:spcPct val="0"/>
              </a:spcAft>
              <a:buFontTx/>
              <a:buNone/>
              <a:defRPr/>
            </a:pPr>
            <a:r>
              <a:rPr lang="lv-LV" altLang="en-US" sz="1000" b="1" dirty="0" err="1">
                <a:solidFill>
                  <a:srgbClr val="00B050"/>
                </a:solidFill>
                <a:latin typeface="Arial" charset="0"/>
              </a:rPr>
              <a:t>Estonia</a:t>
            </a:r>
            <a:r>
              <a:rPr lang="lv-LV" altLang="en-US" sz="1000" b="1" dirty="0">
                <a:solidFill>
                  <a:srgbClr val="00B050"/>
                </a:solidFill>
                <a:latin typeface="Arial" charset="0"/>
              </a:rPr>
              <a:t> (</a:t>
            </a:r>
            <a:r>
              <a:rPr lang="lv-LV" altLang="en-US" sz="1000" b="1" dirty="0" err="1">
                <a:solidFill>
                  <a:srgbClr val="00B050"/>
                </a:solidFill>
                <a:latin typeface="Arial" charset="0"/>
              </a:rPr>
              <a:t>Jan</a:t>
            </a:r>
            <a:r>
              <a:rPr lang="lv-LV" altLang="en-US" sz="1000" b="1" dirty="0">
                <a:solidFill>
                  <a:srgbClr val="00B050"/>
                </a:solidFill>
                <a:latin typeface="Arial" charset="0"/>
              </a:rPr>
              <a:t> ‘18)</a:t>
            </a:r>
          </a:p>
          <a:p>
            <a:pPr eaLnBrk="1" fontAlgn="base" hangingPunct="1">
              <a:spcBef>
                <a:spcPct val="0"/>
              </a:spcBef>
              <a:spcAft>
                <a:spcPct val="0"/>
              </a:spcAft>
              <a:buFontTx/>
              <a:buNone/>
              <a:defRPr/>
            </a:pPr>
            <a:r>
              <a:rPr lang="en-US" altLang="en-US" sz="1000" b="1" dirty="0">
                <a:solidFill>
                  <a:srgbClr val="FF33CC"/>
                </a:solidFill>
                <a:latin typeface="Arial" charset="0"/>
              </a:rPr>
              <a:t>Finland</a:t>
            </a:r>
            <a:r>
              <a:rPr lang="lv-LV" altLang="en-US" sz="1000" b="1" dirty="0">
                <a:solidFill>
                  <a:srgbClr val="FF33CC"/>
                </a:solidFill>
                <a:latin typeface="Arial" charset="0"/>
              </a:rPr>
              <a:t> </a:t>
            </a:r>
            <a:r>
              <a:rPr lang="lv-LV" altLang="en-US" sz="1000" b="1" dirty="0">
                <a:latin typeface="Arial" charset="0"/>
              </a:rPr>
              <a:t>(</a:t>
            </a:r>
            <a:r>
              <a:rPr lang="lv-LV" altLang="en-US" sz="1000" b="1" dirty="0" err="1">
                <a:latin typeface="Arial" charset="0"/>
              </a:rPr>
              <a:t>tender</a:t>
            </a:r>
            <a:r>
              <a:rPr lang="lv-LV" altLang="en-US" sz="1000" b="1" dirty="0">
                <a:latin typeface="Arial" charset="0"/>
              </a:rPr>
              <a:t> Q3-4, 2017)</a:t>
            </a:r>
            <a:endParaRPr lang="en-US" altLang="en-US" sz="1000" b="1" dirty="0">
              <a:latin typeface="Arial" charset="0"/>
            </a:endParaRPr>
          </a:p>
          <a:p>
            <a:pPr eaLnBrk="1" fontAlgn="base" hangingPunct="1">
              <a:spcBef>
                <a:spcPct val="0"/>
              </a:spcBef>
              <a:spcAft>
                <a:spcPct val="0"/>
              </a:spcAft>
              <a:buFontTx/>
              <a:buNone/>
              <a:defRPr/>
            </a:pPr>
            <a:r>
              <a:rPr lang="en-US" altLang="en-US" sz="1000" b="1" dirty="0">
                <a:solidFill>
                  <a:srgbClr val="000000"/>
                </a:solidFill>
                <a:latin typeface="Arial" charset="0"/>
              </a:rPr>
              <a:t>France</a:t>
            </a:r>
          </a:p>
          <a:p>
            <a:pPr eaLnBrk="1" fontAlgn="base" hangingPunct="1">
              <a:spcBef>
                <a:spcPct val="0"/>
              </a:spcBef>
              <a:spcAft>
                <a:spcPct val="0"/>
              </a:spcAft>
              <a:buFontTx/>
              <a:buNone/>
              <a:defRPr/>
            </a:pPr>
            <a:r>
              <a:rPr lang="en-US" altLang="en-US" sz="1000" b="1" dirty="0">
                <a:solidFill>
                  <a:srgbClr val="00B050"/>
                </a:solidFill>
                <a:latin typeface="Arial" charset="0"/>
              </a:rPr>
              <a:t>Germany</a:t>
            </a:r>
          </a:p>
          <a:p>
            <a:pPr eaLnBrk="1" fontAlgn="base" hangingPunct="1">
              <a:spcBef>
                <a:spcPct val="0"/>
              </a:spcBef>
              <a:spcAft>
                <a:spcPct val="0"/>
              </a:spcAft>
              <a:buFontTx/>
              <a:buNone/>
              <a:defRPr/>
            </a:pPr>
            <a:r>
              <a:rPr lang="en-US" altLang="en-US" sz="1000" b="1" dirty="0">
                <a:solidFill>
                  <a:srgbClr val="000000"/>
                </a:solidFill>
                <a:latin typeface="Arial" charset="0"/>
              </a:rPr>
              <a:t>Greece</a:t>
            </a:r>
          </a:p>
          <a:p>
            <a:pPr eaLnBrk="1" fontAlgn="base" hangingPunct="1">
              <a:spcBef>
                <a:spcPct val="0"/>
              </a:spcBef>
              <a:spcAft>
                <a:spcPct val="0"/>
              </a:spcAft>
              <a:buNone/>
              <a:defRPr/>
            </a:pPr>
            <a:r>
              <a:rPr lang="en-US" altLang="en-US" sz="1000" b="1" dirty="0">
                <a:solidFill>
                  <a:srgbClr val="FF33CC"/>
                </a:solidFill>
                <a:latin typeface="Arial" charset="0"/>
              </a:rPr>
              <a:t>Hungary</a:t>
            </a:r>
          </a:p>
          <a:p>
            <a:pPr eaLnBrk="1" fontAlgn="base" hangingPunct="1">
              <a:spcBef>
                <a:spcPct val="0"/>
              </a:spcBef>
              <a:spcAft>
                <a:spcPct val="0"/>
              </a:spcAft>
              <a:buFontTx/>
              <a:buNone/>
              <a:defRPr/>
            </a:pPr>
            <a:r>
              <a:rPr lang="en-US" altLang="en-US" sz="1000" b="1" dirty="0">
                <a:solidFill>
                  <a:srgbClr val="FF00FF"/>
                </a:solidFill>
                <a:latin typeface="Arial" charset="0"/>
              </a:rPr>
              <a:t>Iceland</a:t>
            </a:r>
          </a:p>
          <a:p>
            <a:pPr eaLnBrk="1" fontAlgn="base" hangingPunct="1">
              <a:spcBef>
                <a:spcPct val="0"/>
              </a:spcBef>
              <a:spcAft>
                <a:spcPct val="0"/>
              </a:spcAft>
              <a:buFontTx/>
              <a:buNone/>
              <a:defRPr/>
            </a:pPr>
            <a:r>
              <a:rPr lang="en-US" altLang="en-US" sz="1000" b="1" dirty="0">
                <a:solidFill>
                  <a:srgbClr val="3399FF"/>
                </a:solidFill>
                <a:latin typeface="Arial" charset="0"/>
              </a:rPr>
              <a:t>Ireland</a:t>
            </a:r>
            <a:r>
              <a:rPr lang="en-US" altLang="en-US" sz="1000" b="1" dirty="0">
                <a:latin typeface="Arial" charset="0"/>
              </a:rPr>
              <a:t>*</a:t>
            </a:r>
            <a:r>
              <a:rPr lang="lv-LV" altLang="en-US" sz="1000" b="1" dirty="0">
                <a:latin typeface="Arial" charset="0"/>
              </a:rPr>
              <a:t> (</a:t>
            </a:r>
            <a:r>
              <a:rPr lang="lv-LV" altLang="en-US" sz="1000" b="1" dirty="0" err="1">
                <a:latin typeface="Arial" charset="0"/>
              </a:rPr>
              <a:t>transit</a:t>
            </a:r>
            <a:r>
              <a:rPr lang="lv-LV" altLang="en-US" sz="1000" b="1" dirty="0">
                <a:latin typeface="Arial" charset="0"/>
              </a:rPr>
              <a:t> to 9V </a:t>
            </a:r>
            <a:r>
              <a:rPr lang="lv-LV" altLang="en-US" sz="1000" b="1" dirty="0" err="1">
                <a:latin typeface="Arial" charset="0"/>
              </a:rPr>
              <a:t>in</a:t>
            </a:r>
            <a:r>
              <a:rPr lang="lv-LV" altLang="en-US" sz="1000" b="1" dirty="0">
                <a:latin typeface="Arial" charset="0"/>
              </a:rPr>
              <a:t> 2017)</a:t>
            </a:r>
            <a:endParaRPr lang="en-US" altLang="en-US" sz="1000" b="1" dirty="0">
              <a:latin typeface="Arial" charset="0"/>
            </a:endParaRPr>
          </a:p>
          <a:p>
            <a:pPr eaLnBrk="1" fontAlgn="base" hangingPunct="1">
              <a:spcBef>
                <a:spcPct val="0"/>
              </a:spcBef>
              <a:spcAft>
                <a:spcPct val="0"/>
              </a:spcAft>
              <a:buFontTx/>
              <a:buNone/>
              <a:defRPr/>
            </a:pPr>
            <a:r>
              <a:rPr lang="en-US" altLang="en-US" sz="1000" b="1" dirty="0">
                <a:solidFill>
                  <a:srgbClr val="00B050"/>
                </a:solidFill>
                <a:latin typeface="Arial" charset="0"/>
              </a:rPr>
              <a:t>Italy</a:t>
            </a:r>
            <a:r>
              <a:rPr lang="en-US" altLang="en-US" sz="1000" b="1" dirty="0">
                <a:solidFill>
                  <a:srgbClr val="000000"/>
                </a:solidFill>
                <a:latin typeface="Arial" charset="0"/>
              </a:rPr>
              <a:t>**</a:t>
            </a:r>
          </a:p>
          <a:p>
            <a:pPr eaLnBrk="1" fontAlgn="base" hangingPunct="1">
              <a:spcBef>
                <a:spcPct val="0"/>
              </a:spcBef>
              <a:spcAft>
                <a:spcPct val="0"/>
              </a:spcAft>
              <a:buFontTx/>
              <a:buNone/>
              <a:defRPr/>
            </a:pPr>
            <a:r>
              <a:rPr lang="en-US" altLang="en-US" sz="1000" b="1" dirty="0">
                <a:solidFill>
                  <a:srgbClr val="FF00FF"/>
                </a:solidFill>
                <a:latin typeface="Arial" charset="0"/>
              </a:rPr>
              <a:t>Latvia</a:t>
            </a:r>
          </a:p>
          <a:p>
            <a:pPr eaLnBrk="1" fontAlgn="base" hangingPunct="1">
              <a:spcBef>
                <a:spcPct val="0"/>
              </a:spcBef>
              <a:spcAft>
                <a:spcPct val="0"/>
              </a:spcAft>
              <a:buNone/>
              <a:defRPr/>
            </a:pPr>
            <a:r>
              <a:rPr lang="en-US" altLang="en-US" sz="1000" b="1" dirty="0">
                <a:solidFill>
                  <a:srgbClr val="000000"/>
                </a:solidFill>
                <a:latin typeface="Arial" charset="0"/>
              </a:rPr>
              <a:t>Liechtenstein**</a:t>
            </a:r>
          </a:p>
          <a:p>
            <a:pPr eaLnBrk="1" fontAlgn="base" hangingPunct="1">
              <a:spcBef>
                <a:spcPct val="0"/>
              </a:spcBef>
              <a:spcAft>
                <a:spcPct val="0"/>
              </a:spcAft>
              <a:buFontTx/>
              <a:buNone/>
              <a:defRPr/>
            </a:pPr>
            <a:r>
              <a:rPr lang="en-US" altLang="en-US" sz="1000" b="1" dirty="0">
                <a:solidFill>
                  <a:srgbClr val="0070C0"/>
                </a:solidFill>
                <a:latin typeface="Arial" charset="0"/>
              </a:rPr>
              <a:t>Lithuania</a:t>
            </a:r>
          </a:p>
          <a:p>
            <a:pPr eaLnBrk="1" fontAlgn="base" hangingPunct="1">
              <a:spcBef>
                <a:spcPct val="0"/>
              </a:spcBef>
              <a:spcAft>
                <a:spcPct val="0"/>
              </a:spcAft>
              <a:buFontTx/>
              <a:buNone/>
              <a:defRPr/>
            </a:pPr>
            <a:r>
              <a:rPr lang="en-US" altLang="en-US" sz="1000" b="1" dirty="0">
                <a:solidFill>
                  <a:srgbClr val="000000"/>
                </a:solidFill>
                <a:latin typeface="Arial" charset="0"/>
              </a:rPr>
              <a:t>Luxemburg</a:t>
            </a:r>
          </a:p>
          <a:p>
            <a:pPr eaLnBrk="1" fontAlgn="base" hangingPunct="1">
              <a:spcBef>
                <a:spcPct val="0"/>
              </a:spcBef>
              <a:spcAft>
                <a:spcPct val="0"/>
              </a:spcAft>
              <a:buFontTx/>
              <a:buNone/>
              <a:defRPr/>
            </a:pPr>
            <a:r>
              <a:rPr lang="en-US" altLang="en-US" sz="1000" b="1" dirty="0">
                <a:solidFill>
                  <a:srgbClr val="FF33CC"/>
                </a:solidFill>
                <a:latin typeface="Arial" charset="0"/>
              </a:rPr>
              <a:t>Macedonia</a:t>
            </a:r>
          </a:p>
          <a:p>
            <a:pPr eaLnBrk="1" fontAlgn="base" hangingPunct="1">
              <a:spcBef>
                <a:spcPct val="0"/>
              </a:spcBef>
              <a:spcAft>
                <a:spcPct val="0"/>
              </a:spcAft>
              <a:buFontTx/>
              <a:buNone/>
              <a:defRPr/>
            </a:pPr>
            <a:r>
              <a:rPr lang="en-US" altLang="en-US" sz="1000" b="1" dirty="0">
                <a:solidFill>
                  <a:srgbClr val="FF00FF"/>
                </a:solidFill>
                <a:latin typeface="Arial" charset="0"/>
              </a:rPr>
              <a:t>Netherlands</a:t>
            </a:r>
          </a:p>
          <a:p>
            <a:pPr eaLnBrk="1" fontAlgn="base" hangingPunct="1">
              <a:spcBef>
                <a:spcPct val="0"/>
              </a:spcBef>
              <a:spcAft>
                <a:spcPct val="0"/>
              </a:spcAft>
              <a:buFontTx/>
              <a:buNone/>
              <a:defRPr/>
            </a:pPr>
            <a:r>
              <a:rPr lang="en-US" altLang="en-US" sz="1000" b="1" dirty="0">
                <a:solidFill>
                  <a:srgbClr val="FF33CC"/>
                </a:solidFill>
                <a:latin typeface="Arial" charset="0"/>
              </a:rPr>
              <a:t>Norway</a:t>
            </a:r>
          </a:p>
          <a:p>
            <a:pPr eaLnBrk="1" fontAlgn="base" hangingPunct="1">
              <a:spcBef>
                <a:spcPct val="0"/>
              </a:spcBef>
              <a:spcAft>
                <a:spcPct val="0"/>
              </a:spcAft>
              <a:buFontTx/>
              <a:buNone/>
              <a:defRPr/>
            </a:pPr>
            <a:r>
              <a:rPr lang="en-US" altLang="en-US" sz="1000" b="1" dirty="0">
                <a:solidFill>
                  <a:srgbClr val="00B050"/>
                </a:solidFill>
                <a:latin typeface="Arial" charset="0"/>
              </a:rPr>
              <a:t>Portugal</a:t>
            </a:r>
            <a:r>
              <a:rPr lang="en-US" altLang="en-US" sz="1000" b="1" dirty="0">
                <a:solidFill>
                  <a:srgbClr val="000000"/>
                </a:solidFill>
                <a:latin typeface="Arial" charset="0"/>
              </a:rPr>
              <a:t>*</a:t>
            </a:r>
          </a:p>
          <a:p>
            <a:pPr eaLnBrk="1" fontAlgn="base" hangingPunct="1">
              <a:spcBef>
                <a:spcPct val="0"/>
              </a:spcBef>
              <a:spcAft>
                <a:spcPct val="0"/>
              </a:spcAft>
              <a:buFontTx/>
              <a:buNone/>
              <a:defRPr/>
            </a:pPr>
            <a:r>
              <a:rPr lang="en-US" altLang="en-US" sz="1000" b="1" dirty="0">
                <a:solidFill>
                  <a:srgbClr val="3399FF"/>
                </a:solidFill>
                <a:latin typeface="Arial" charset="0"/>
              </a:rPr>
              <a:t>Romania</a:t>
            </a:r>
          </a:p>
          <a:p>
            <a:pPr eaLnBrk="1" fontAlgn="base" hangingPunct="1">
              <a:spcBef>
                <a:spcPct val="0"/>
              </a:spcBef>
              <a:spcAft>
                <a:spcPct val="0"/>
              </a:spcAft>
              <a:buFontTx/>
              <a:buNone/>
              <a:defRPr/>
            </a:pPr>
            <a:r>
              <a:rPr lang="en-US" altLang="en-US" sz="1000" b="1" dirty="0">
                <a:solidFill>
                  <a:srgbClr val="00B050"/>
                </a:solidFill>
                <a:latin typeface="Arial" charset="0"/>
              </a:rPr>
              <a:t>Slovenia</a:t>
            </a:r>
          </a:p>
          <a:p>
            <a:pPr eaLnBrk="1" fontAlgn="base" hangingPunct="1">
              <a:spcBef>
                <a:spcPct val="0"/>
              </a:spcBef>
              <a:spcAft>
                <a:spcPct val="0"/>
              </a:spcAft>
              <a:buFontTx/>
              <a:buNone/>
              <a:defRPr/>
            </a:pPr>
            <a:r>
              <a:rPr lang="en-US" altLang="en-US" sz="1000" b="1" dirty="0">
                <a:solidFill>
                  <a:srgbClr val="000000"/>
                </a:solidFill>
                <a:latin typeface="Arial" charset="0"/>
              </a:rPr>
              <a:t>Spain</a:t>
            </a:r>
          </a:p>
          <a:p>
            <a:pPr eaLnBrk="1" fontAlgn="base" hangingPunct="1">
              <a:spcBef>
                <a:spcPct val="0"/>
              </a:spcBef>
              <a:spcAft>
                <a:spcPct val="0"/>
              </a:spcAft>
              <a:buFontTx/>
              <a:buNone/>
              <a:defRPr/>
            </a:pPr>
            <a:r>
              <a:rPr lang="en-US" altLang="en-US" sz="1000" b="1" dirty="0">
                <a:solidFill>
                  <a:srgbClr val="3399FF"/>
                </a:solidFill>
                <a:latin typeface="Arial" charset="0"/>
              </a:rPr>
              <a:t>Sweden</a:t>
            </a:r>
          </a:p>
          <a:p>
            <a:pPr eaLnBrk="1" fontAlgn="base" hangingPunct="1">
              <a:spcBef>
                <a:spcPct val="0"/>
              </a:spcBef>
              <a:spcAft>
                <a:spcPct val="0"/>
              </a:spcAft>
              <a:buFontTx/>
              <a:buNone/>
              <a:defRPr/>
            </a:pPr>
            <a:r>
              <a:rPr lang="en-US" altLang="en-US" sz="1000" b="1" dirty="0">
                <a:solidFill>
                  <a:srgbClr val="000000"/>
                </a:solidFill>
                <a:latin typeface="Arial" charset="0"/>
              </a:rPr>
              <a:t>Switzerland**</a:t>
            </a:r>
          </a:p>
          <a:p>
            <a:pPr eaLnBrk="1" fontAlgn="base" hangingPunct="1">
              <a:spcBef>
                <a:spcPct val="0"/>
              </a:spcBef>
              <a:spcAft>
                <a:spcPct val="0"/>
              </a:spcAft>
              <a:buFontTx/>
              <a:buNone/>
              <a:defRPr/>
            </a:pPr>
            <a:r>
              <a:rPr lang="en-US" altLang="en-US" sz="1000" b="1" dirty="0">
                <a:solidFill>
                  <a:srgbClr val="3399FF"/>
                </a:solidFill>
                <a:latin typeface="Arial" charset="0"/>
              </a:rPr>
              <a:t>United Kingdom</a:t>
            </a:r>
            <a:endParaRPr lang="en-US" altLang="en-US" sz="1000" b="1" dirty="0">
              <a:latin typeface="Arial" charset="0"/>
            </a:endParaRPr>
          </a:p>
          <a:p>
            <a:pPr eaLnBrk="1" fontAlgn="base" hangingPunct="1">
              <a:spcBef>
                <a:spcPct val="0"/>
              </a:spcBef>
              <a:spcAft>
                <a:spcPct val="0"/>
              </a:spcAft>
              <a:buFontTx/>
              <a:buNone/>
              <a:defRPr/>
            </a:pPr>
            <a:r>
              <a:rPr lang="en-US" altLang="en-US" sz="1000" b="1" dirty="0">
                <a:solidFill>
                  <a:srgbClr val="000000"/>
                </a:solidFill>
                <a:latin typeface="Arial" charset="0"/>
              </a:rPr>
              <a:t>	</a:t>
            </a:r>
          </a:p>
        </p:txBody>
      </p:sp>
      <p:sp>
        <p:nvSpPr>
          <p:cNvPr id="263" name="Text Box 269"/>
          <p:cNvSpPr txBox="1">
            <a:spLocks noChangeArrowheads="1"/>
          </p:cNvSpPr>
          <p:nvPr/>
        </p:nvSpPr>
        <p:spPr bwMode="auto">
          <a:xfrm>
            <a:off x="97178" y="6397262"/>
            <a:ext cx="3786453" cy="400110"/>
          </a:xfrm>
          <a:prstGeom prst="rect">
            <a:avLst/>
          </a:prstGeom>
          <a:solidFill>
            <a:schemeClr val="bg2">
              <a:lumMod val="40000"/>
              <a:lumOff val="60000"/>
            </a:schemeClr>
          </a:solidFill>
          <a:ln w="19050">
            <a:solidFill>
              <a:schemeClr val="bg2"/>
            </a:solidFill>
            <a:miter lim="800000"/>
            <a:headEnd/>
            <a:tailEnd/>
          </a:ln>
          <a:effectLst/>
          <a:extLst/>
        </p:spPr>
        <p:txBody>
          <a:bodyPr wrap="square">
            <a:spAutoFit/>
          </a:bodyPr>
          <a:lstStyle>
            <a:lvl1pPr algn="l" eaLnBrk="0" hangingPunct="0">
              <a:spcBef>
                <a:spcPct val="20000"/>
              </a:spcBef>
              <a:buFont typeface="Arial" charset="0"/>
              <a:buChar char="•"/>
              <a:defRPr sz="3200">
                <a:solidFill>
                  <a:schemeClr val="tx1"/>
                </a:solidFill>
                <a:latin typeface="Calibri" pitchFamily="34" charset="0"/>
              </a:defRPr>
            </a:lvl1pPr>
            <a:lvl2pPr marL="742950" indent="-285750" algn="l" eaLnBrk="0" hangingPunct="0">
              <a:spcBef>
                <a:spcPct val="20000"/>
              </a:spcBef>
              <a:buFont typeface="Arial" charset="0"/>
              <a:buChar char="–"/>
              <a:defRPr sz="2800">
                <a:solidFill>
                  <a:schemeClr val="tx1"/>
                </a:solidFill>
                <a:latin typeface="Calibri" pitchFamily="34" charset="0"/>
              </a:defRPr>
            </a:lvl2pPr>
            <a:lvl3pPr marL="1143000" indent="-228600" algn="l" eaLnBrk="0" hangingPunct="0">
              <a:spcBef>
                <a:spcPct val="20000"/>
              </a:spcBef>
              <a:buFont typeface="Arial" charset="0"/>
              <a:buChar char="•"/>
              <a:defRPr sz="2400">
                <a:solidFill>
                  <a:schemeClr val="tx1"/>
                </a:solidFill>
                <a:latin typeface="Calibri" pitchFamily="34" charset="0"/>
              </a:defRPr>
            </a:lvl3pPr>
            <a:lvl4pPr marL="1600200" indent="-228600" algn="l" eaLnBrk="0" hangingPunct="0">
              <a:spcBef>
                <a:spcPct val="20000"/>
              </a:spcBef>
              <a:buFont typeface="Arial" charset="0"/>
              <a:buChar char="–"/>
              <a:defRPr sz="2000">
                <a:solidFill>
                  <a:schemeClr val="tx1"/>
                </a:solidFill>
                <a:latin typeface="Calibri" pitchFamily="34" charset="0"/>
              </a:defRPr>
            </a:lvl4pPr>
            <a:lvl5pPr marL="2057400" indent="-228600" algn="l"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50000"/>
              </a:spcBef>
              <a:spcAft>
                <a:spcPct val="0"/>
              </a:spcAft>
              <a:buFontTx/>
              <a:buNone/>
              <a:defRPr/>
            </a:pPr>
            <a:r>
              <a:rPr lang="en-US" altLang="en-US" sz="1100" b="1" u="sng" dirty="0">
                <a:solidFill>
                  <a:srgbClr val="000000"/>
                </a:solidFill>
                <a:latin typeface="Arial" charset="0"/>
              </a:rPr>
              <a:t>FUNDING: </a:t>
            </a:r>
            <a:r>
              <a:rPr lang="en-US" altLang="en-US" sz="900" b="1" dirty="0">
                <a:solidFill>
                  <a:srgbClr val="00B050"/>
                </a:solidFill>
                <a:latin typeface="Arial" charset="0"/>
              </a:rPr>
              <a:t>9v</a:t>
            </a:r>
            <a:r>
              <a:rPr lang="lv-LV" altLang="en-US" sz="900" b="1" dirty="0">
                <a:solidFill>
                  <a:srgbClr val="00B050"/>
                </a:solidFill>
                <a:latin typeface="Arial" charset="0"/>
              </a:rPr>
              <a:t>HPV</a:t>
            </a:r>
            <a:r>
              <a:rPr lang="lv-LV" altLang="en-US" sz="900" b="1" dirty="0">
                <a:solidFill>
                  <a:srgbClr val="0099FF"/>
                </a:solidFill>
                <a:latin typeface="Arial" charset="0"/>
              </a:rPr>
              <a:t>,</a:t>
            </a:r>
            <a:r>
              <a:rPr lang="en-US" altLang="en-US" sz="900" b="1" dirty="0">
                <a:solidFill>
                  <a:srgbClr val="0099FF"/>
                </a:solidFill>
                <a:latin typeface="Arial" charset="0"/>
              </a:rPr>
              <a:t> 4v</a:t>
            </a:r>
            <a:r>
              <a:rPr lang="lv-LV" altLang="en-US" sz="900" b="1" dirty="0">
                <a:solidFill>
                  <a:srgbClr val="0099FF"/>
                </a:solidFill>
                <a:latin typeface="Arial" charset="0"/>
              </a:rPr>
              <a:t>HPV,</a:t>
            </a:r>
            <a:r>
              <a:rPr lang="en-US" altLang="en-US" sz="900" b="1" dirty="0">
                <a:solidFill>
                  <a:srgbClr val="0099FF"/>
                </a:solidFill>
                <a:latin typeface="Arial" charset="0"/>
              </a:rPr>
              <a:t>  </a:t>
            </a:r>
            <a:r>
              <a:rPr lang="en-US" altLang="en-US" sz="900" b="1" dirty="0">
                <a:solidFill>
                  <a:srgbClr val="FF00FF"/>
                </a:solidFill>
                <a:latin typeface="Arial" charset="0"/>
              </a:rPr>
              <a:t>2vHPV</a:t>
            </a:r>
            <a:r>
              <a:rPr lang="lv-LV" altLang="en-US" sz="900" b="1" dirty="0">
                <a:solidFill>
                  <a:srgbClr val="FF00FF"/>
                </a:solidFill>
                <a:latin typeface="Arial" charset="0"/>
              </a:rPr>
              <a:t>,</a:t>
            </a:r>
            <a:r>
              <a:rPr lang="en-US" altLang="en-US" sz="900" b="1" dirty="0">
                <a:solidFill>
                  <a:srgbClr val="FF00FF"/>
                </a:solidFill>
                <a:latin typeface="Arial" charset="0"/>
              </a:rPr>
              <a:t> </a:t>
            </a:r>
            <a:r>
              <a:rPr lang="en-US" altLang="en-US" sz="900" b="1" dirty="0">
                <a:solidFill>
                  <a:srgbClr val="000000"/>
                </a:solidFill>
                <a:latin typeface="Arial" charset="0"/>
              </a:rPr>
              <a:t>Both </a:t>
            </a:r>
            <a:r>
              <a:rPr lang="lv-LV" altLang="en-US" sz="900" b="1" dirty="0" err="1">
                <a:solidFill>
                  <a:srgbClr val="000000"/>
                </a:solidFill>
                <a:latin typeface="Arial" charset="0"/>
              </a:rPr>
              <a:t>provider</a:t>
            </a:r>
            <a:r>
              <a:rPr lang="lv-LV" altLang="en-US" sz="900" b="1" dirty="0">
                <a:solidFill>
                  <a:srgbClr val="000000"/>
                </a:solidFill>
                <a:latin typeface="Arial" charset="0"/>
              </a:rPr>
              <a:t> ‘s </a:t>
            </a:r>
            <a:r>
              <a:rPr lang="en-US" altLang="en-US" sz="900" b="1" dirty="0">
                <a:solidFill>
                  <a:srgbClr val="000000"/>
                </a:solidFill>
                <a:latin typeface="Arial" charset="0"/>
              </a:rPr>
              <a:t>vaccines</a:t>
            </a:r>
          </a:p>
          <a:p>
            <a:pPr eaLnBrk="1" fontAlgn="base" hangingPunct="1">
              <a:spcBef>
                <a:spcPct val="0"/>
              </a:spcBef>
              <a:spcAft>
                <a:spcPct val="0"/>
              </a:spcAft>
              <a:buFontTx/>
              <a:buNone/>
            </a:pPr>
            <a:r>
              <a:rPr lang="en-US" altLang="en-US" sz="900" dirty="0">
                <a:solidFill>
                  <a:srgbClr val="000000"/>
                </a:solidFill>
              </a:rPr>
              <a:t>*Male Recommendation **Male </a:t>
            </a:r>
            <a:r>
              <a:rPr lang="en-US" altLang="en-US" sz="900" dirty="0" err="1">
                <a:solidFill>
                  <a:srgbClr val="000000"/>
                </a:solidFill>
              </a:rPr>
              <a:t>Reco</a:t>
            </a:r>
            <a:r>
              <a:rPr lang="en-US" altLang="en-US" sz="900" dirty="0">
                <a:solidFill>
                  <a:srgbClr val="000000"/>
                </a:solidFill>
              </a:rPr>
              <a:t> &amp; Funding</a:t>
            </a:r>
            <a:endParaRPr lang="en-US" altLang="en-US" sz="900" b="1" dirty="0">
              <a:solidFill>
                <a:srgbClr val="000000"/>
              </a:solidFill>
              <a:latin typeface="Arial" charset="0"/>
            </a:endParaRPr>
          </a:p>
        </p:txBody>
      </p:sp>
      <p:sp>
        <p:nvSpPr>
          <p:cNvPr id="264" name="AutoShape 264"/>
          <p:cNvSpPr>
            <a:spLocks noChangeArrowheads="1"/>
          </p:cNvSpPr>
          <p:nvPr/>
        </p:nvSpPr>
        <p:spPr bwMode="auto">
          <a:xfrm>
            <a:off x="5150540" y="3976814"/>
            <a:ext cx="1863725" cy="2759679"/>
          </a:xfrm>
          <a:prstGeom prst="wedgeRectCallout">
            <a:avLst>
              <a:gd name="adj1" fmla="val 50327"/>
              <a:gd name="adj2" fmla="val -70826"/>
            </a:avLst>
          </a:prstGeom>
          <a:solidFill>
            <a:schemeClr val="bg1">
              <a:alpha val="50980"/>
            </a:schemeClr>
          </a:solidFill>
          <a:ln w="22225" algn="ctr">
            <a:solidFill>
              <a:schemeClr val="bg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73038" indent="-173038" algn="l" defTabSz="1087438" eaLnBrk="0" hangingPunct="0">
              <a:spcBef>
                <a:spcPct val="20000"/>
              </a:spcBef>
              <a:buFont typeface="Arial" charset="0"/>
              <a:buChar char="•"/>
              <a:defRPr sz="3200">
                <a:solidFill>
                  <a:schemeClr val="tx1"/>
                </a:solidFill>
                <a:latin typeface="Calibri" pitchFamily="34" charset="0"/>
              </a:defRPr>
            </a:lvl1pPr>
            <a:lvl2pPr marL="742950" indent="-285750" algn="l" defTabSz="1087438" eaLnBrk="0" hangingPunct="0">
              <a:spcBef>
                <a:spcPct val="20000"/>
              </a:spcBef>
              <a:buFont typeface="Arial" charset="0"/>
              <a:buChar char="–"/>
              <a:defRPr sz="2800">
                <a:solidFill>
                  <a:schemeClr val="tx1"/>
                </a:solidFill>
                <a:latin typeface="Calibri" pitchFamily="34" charset="0"/>
              </a:defRPr>
            </a:lvl2pPr>
            <a:lvl3pPr marL="1143000" indent="-228600" algn="l" defTabSz="1087438" eaLnBrk="0" hangingPunct="0">
              <a:spcBef>
                <a:spcPct val="20000"/>
              </a:spcBef>
              <a:buFont typeface="Arial" charset="0"/>
              <a:buChar char="•"/>
              <a:defRPr sz="2400">
                <a:solidFill>
                  <a:schemeClr val="tx1"/>
                </a:solidFill>
                <a:latin typeface="Calibri" pitchFamily="34" charset="0"/>
              </a:defRPr>
            </a:lvl3pPr>
            <a:lvl4pPr marL="1600200" indent="-228600" algn="l" defTabSz="1087438" eaLnBrk="0" hangingPunct="0">
              <a:spcBef>
                <a:spcPct val="20000"/>
              </a:spcBef>
              <a:buFont typeface="Arial" charset="0"/>
              <a:buChar char="–"/>
              <a:defRPr sz="2000">
                <a:solidFill>
                  <a:schemeClr val="tx1"/>
                </a:solidFill>
                <a:latin typeface="Calibri" pitchFamily="34" charset="0"/>
              </a:defRPr>
            </a:lvl4pPr>
            <a:lvl5pPr marL="2057400" indent="-228600" algn="l" defTabSz="1087438" eaLnBrk="0" hangingPunct="0">
              <a:spcBef>
                <a:spcPct val="20000"/>
              </a:spcBef>
              <a:buFont typeface="Arial" charset="0"/>
              <a:buChar char="»"/>
              <a:defRPr sz="2000">
                <a:solidFill>
                  <a:schemeClr val="tx1"/>
                </a:solidFill>
                <a:latin typeface="Calibri" pitchFamily="34" charset="0"/>
              </a:defRPr>
            </a:lvl5pPr>
            <a:lvl6pPr marL="2514600" indent="-228600" defTabSz="1087438"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1087438"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1087438"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1087438"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defRPr/>
            </a:pPr>
            <a:r>
              <a:rPr lang="en-US" altLang="en-US" sz="1000" b="1" u="sng" dirty="0">
                <a:solidFill>
                  <a:srgbClr val="000000"/>
                </a:solidFill>
                <a:latin typeface="Arial" charset="0"/>
              </a:rPr>
              <a:t>Asia Pacific</a:t>
            </a:r>
          </a:p>
          <a:p>
            <a:pPr eaLnBrk="1" fontAlgn="base" hangingPunct="1">
              <a:spcBef>
                <a:spcPct val="0"/>
              </a:spcBef>
              <a:spcAft>
                <a:spcPct val="0"/>
              </a:spcAft>
              <a:buFontTx/>
              <a:buNone/>
              <a:defRPr/>
            </a:pPr>
            <a:r>
              <a:rPr lang="en-US" altLang="en-US" sz="1000" b="1" dirty="0">
                <a:solidFill>
                  <a:srgbClr val="00B050"/>
                </a:solidFill>
                <a:latin typeface="Arial" charset="0"/>
              </a:rPr>
              <a:t>Australia</a:t>
            </a:r>
            <a:r>
              <a:rPr lang="lv-LV" altLang="en-US" sz="1000" b="1" dirty="0">
                <a:solidFill>
                  <a:srgbClr val="00B050"/>
                </a:solidFill>
                <a:latin typeface="Arial" charset="0"/>
              </a:rPr>
              <a:t> (</a:t>
            </a:r>
            <a:r>
              <a:rPr lang="lv-LV" altLang="en-US" sz="1000" b="1" dirty="0" err="1">
                <a:solidFill>
                  <a:srgbClr val="00B050"/>
                </a:solidFill>
                <a:latin typeface="Arial" charset="0"/>
              </a:rPr>
              <a:t>Jan</a:t>
            </a:r>
            <a:r>
              <a:rPr lang="lv-LV" altLang="en-US" sz="1000" b="1" dirty="0">
                <a:solidFill>
                  <a:srgbClr val="00B050"/>
                </a:solidFill>
                <a:latin typeface="Arial" charset="0"/>
              </a:rPr>
              <a:t> ‘18)</a:t>
            </a:r>
            <a:r>
              <a:rPr lang="en-US" altLang="en-US" sz="1000" b="1" dirty="0">
                <a:solidFill>
                  <a:prstClr val="black"/>
                </a:solidFill>
                <a:latin typeface="Arial" charset="0"/>
              </a:rPr>
              <a:t>**</a:t>
            </a:r>
          </a:p>
          <a:p>
            <a:pPr eaLnBrk="1" fontAlgn="base" hangingPunct="1">
              <a:spcBef>
                <a:spcPct val="0"/>
              </a:spcBef>
              <a:spcAft>
                <a:spcPct val="0"/>
              </a:spcAft>
              <a:buFontTx/>
              <a:buNone/>
              <a:defRPr/>
            </a:pPr>
            <a:r>
              <a:rPr lang="en-US" altLang="en-US" sz="1000" b="1" dirty="0">
                <a:solidFill>
                  <a:srgbClr val="00B050"/>
                </a:solidFill>
                <a:latin typeface="Arial" charset="0"/>
              </a:rPr>
              <a:t>New Zealand</a:t>
            </a:r>
            <a:r>
              <a:rPr lang="en-US" altLang="en-US" sz="1000" b="1" dirty="0">
                <a:latin typeface="Arial" charset="0"/>
              </a:rPr>
              <a:t>**</a:t>
            </a:r>
            <a:endParaRPr lang="en-US" altLang="en-US" sz="1000" b="1" dirty="0">
              <a:solidFill>
                <a:srgbClr val="3399FF"/>
              </a:solidFill>
              <a:latin typeface="Arial" charset="0"/>
            </a:endParaRPr>
          </a:p>
          <a:p>
            <a:pPr eaLnBrk="1" fontAlgn="base" hangingPunct="1">
              <a:spcBef>
                <a:spcPct val="0"/>
              </a:spcBef>
              <a:spcAft>
                <a:spcPct val="0"/>
              </a:spcAft>
              <a:buFontTx/>
              <a:buNone/>
              <a:defRPr/>
            </a:pPr>
            <a:r>
              <a:rPr lang="lv-LV" altLang="en-US" sz="1000" b="1" dirty="0" err="1">
                <a:solidFill>
                  <a:srgbClr val="3399FF"/>
                </a:solidFill>
                <a:latin typeface="Arial" charset="0"/>
              </a:rPr>
              <a:t>Hong</a:t>
            </a:r>
            <a:r>
              <a:rPr lang="lv-LV" altLang="en-US" sz="1000" b="1" dirty="0">
                <a:solidFill>
                  <a:srgbClr val="3399FF"/>
                </a:solidFill>
                <a:latin typeface="Arial" charset="0"/>
              </a:rPr>
              <a:t> </a:t>
            </a:r>
            <a:r>
              <a:rPr lang="lv-LV" altLang="en-US" sz="1000" b="1" dirty="0" err="1">
                <a:solidFill>
                  <a:srgbClr val="3399FF"/>
                </a:solidFill>
                <a:latin typeface="Arial" charset="0"/>
              </a:rPr>
              <a:t>Kong</a:t>
            </a:r>
            <a:endParaRPr lang="lv-LV" altLang="en-US" sz="1000" b="1" dirty="0">
              <a:solidFill>
                <a:srgbClr val="3399FF"/>
              </a:solidFill>
              <a:latin typeface="Arial" charset="0"/>
            </a:endParaRPr>
          </a:p>
          <a:p>
            <a:pPr eaLnBrk="1" fontAlgn="base" hangingPunct="1">
              <a:spcBef>
                <a:spcPct val="0"/>
              </a:spcBef>
              <a:spcAft>
                <a:spcPct val="0"/>
              </a:spcAft>
              <a:buFontTx/>
              <a:buNone/>
              <a:defRPr/>
            </a:pPr>
            <a:r>
              <a:rPr lang="lv-LV" altLang="en-US" sz="1000" b="1" dirty="0" err="1">
                <a:solidFill>
                  <a:srgbClr val="3399FF"/>
                </a:solidFill>
                <a:latin typeface="Arial" charset="0"/>
              </a:rPr>
              <a:t>Punjab</a:t>
            </a:r>
            <a:r>
              <a:rPr lang="lv-LV" altLang="en-US" sz="1000" b="1" dirty="0">
                <a:solidFill>
                  <a:srgbClr val="3399FF"/>
                </a:solidFill>
                <a:latin typeface="Arial" charset="0"/>
              </a:rPr>
              <a:t>, </a:t>
            </a:r>
            <a:r>
              <a:rPr lang="lv-LV" altLang="en-US" sz="1000" b="1" dirty="0" err="1">
                <a:solidFill>
                  <a:srgbClr val="3399FF"/>
                </a:solidFill>
                <a:latin typeface="Arial" charset="0"/>
              </a:rPr>
              <a:t>India</a:t>
            </a:r>
            <a:endParaRPr lang="lv-LV" altLang="en-US" sz="1000" b="1" dirty="0">
              <a:solidFill>
                <a:srgbClr val="3399FF"/>
              </a:solidFill>
              <a:latin typeface="Arial" charset="0"/>
            </a:endParaRPr>
          </a:p>
          <a:p>
            <a:pPr eaLnBrk="1" fontAlgn="base" hangingPunct="1">
              <a:spcBef>
                <a:spcPct val="0"/>
              </a:spcBef>
              <a:spcAft>
                <a:spcPct val="0"/>
              </a:spcAft>
              <a:buFontTx/>
              <a:buNone/>
              <a:defRPr/>
            </a:pPr>
            <a:r>
              <a:rPr lang="lv-LV" altLang="en-US" sz="1000" b="1" dirty="0" err="1">
                <a:latin typeface="Arial" charset="0"/>
              </a:rPr>
              <a:t>Indonesia</a:t>
            </a:r>
            <a:endParaRPr lang="lv-LV" altLang="en-US" sz="1000" b="1" dirty="0">
              <a:latin typeface="Arial" charset="0"/>
            </a:endParaRPr>
          </a:p>
          <a:p>
            <a:pPr eaLnBrk="1" fontAlgn="base" hangingPunct="1">
              <a:spcBef>
                <a:spcPct val="0"/>
              </a:spcBef>
              <a:spcAft>
                <a:spcPct val="0"/>
              </a:spcAft>
              <a:buFontTx/>
              <a:buNone/>
              <a:defRPr/>
            </a:pPr>
            <a:r>
              <a:rPr lang="en-US" altLang="en-US" sz="1000" b="1" dirty="0">
                <a:solidFill>
                  <a:srgbClr val="FF00FF"/>
                </a:solidFill>
                <a:latin typeface="Arial" charset="0"/>
              </a:rPr>
              <a:t>Malaysia</a:t>
            </a:r>
          </a:p>
          <a:p>
            <a:pPr eaLnBrk="1" fontAlgn="base" hangingPunct="1">
              <a:spcBef>
                <a:spcPct val="0"/>
              </a:spcBef>
              <a:spcAft>
                <a:spcPct val="0"/>
              </a:spcAft>
              <a:buFontTx/>
              <a:buNone/>
              <a:defRPr/>
            </a:pPr>
            <a:r>
              <a:rPr lang="en-US" altLang="en-US" sz="1000" b="1" dirty="0">
                <a:solidFill>
                  <a:srgbClr val="3399FF"/>
                </a:solidFill>
                <a:latin typeface="Arial" charset="0"/>
              </a:rPr>
              <a:t>Brunei</a:t>
            </a:r>
          </a:p>
          <a:p>
            <a:pPr eaLnBrk="1" fontAlgn="base" hangingPunct="1">
              <a:spcBef>
                <a:spcPct val="0"/>
              </a:spcBef>
              <a:spcAft>
                <a:spcPct val="0"/>
              </a:spcAft>
              <a:buFontTx/>
              <a:buNone/>
              <a:defRPr/>
            </a:pPr>
            <a:r>
              <a:rPr lang="en-US" altLang="en-US" sz="1000" b="1" dirty="0">
                <a:solidFill>
                  <a:srgbClr val="000000"/>
                </a:solidFill>
                <a:latin typeface="Arial" charset="0"/>
              </a:rPr>
              <a:t>Japan</a:t>
            </a:r>
          </a:p>
          <a:p>
            <a:pPr eaLnBrk="1" fontAlgn="base" hangingPunct="1">
              <a:spcBef>
                <a:spcPct val="0"/>
              </a:spcBef>
              <a:spcAft>
                <a:spcPct val="0"/>
              </a:spcAft>
              <a:buFontTx/>
              <a:buNone/>
              <a:defRPr/>
            </a:pPr>
            <a:r>
              <a:rPr lang="en-US" altLang="en-US" sz="1000" b="1" dirty="0">
                <a:solidFill>
                  <a:srgbClr val="00B050"/>
                </a:solidFill>
                <a:latin typeface="Arial" charset="0"/>
              </a:rPr>
              <a:t>Macau</a:t>
            </a:r>
          </a:p>
          <a:p>
            <a:pPr eaLnBrk="1" fontAlgn="base" hangingPunct="1">
              <a:spcBef>
                <a:spcPct val="0"/>
              </a:spcBef>
              <a:spcAft>
                <a:spcPct val="0"/>
              </a:spcAft>
              <a:buFontTx/>
              <a:buNone/>
              <a:defRPr/>
            </a:pPr>
            <a:r>
              <a:rPr lang="en-US" altLang="en-US" sz="1000" b="1" dirty="0">
                <a:solidFill>
                  <a:srgbClr val="00B0F0"/>
                </a:solidFill>
                <a:latin typeface="Arial" charset="0"/>
              </a:rPr>
              <a:t>Philippines</a:t>
            </a:r>
          </a:p>
          <a:p>
            <a:pPr eaLnBrk="1" fontAlgn="base" hangingPunct="1">
              <a:spcBef>
                <a:spcPct val="0"/>
              </a:spcBef>
              <a:spcAft>
                <a:spcPct val="0"/>
              </a:spcAft>
              <a:buFontTx/>
              <a:buNone/>
              <a:defRPr/>
            </a:pPr>
            <a:r>
              <a:rPr lang="lv-LV" altLang="en-US" sz="1000" b="1" dirty="0" err="1">
                <a:latin typeface="Arial" charset="0"/>
              </a:rPr>
              <a:t>South</a:t>
            </a:r>
            <a:r>
              <a:rPr lang="lv-LV" altLang="en-US" sz="1000" b="1" dirty="0">
                <a:latin typeface="Arial" charset="0"/>
              </a:rPr>
              <a:t> </a:t>
            </a:r>
            <a:r>
              <a:rPr lang="lv-LV" altLang="en-US" sz="1000" b="1" dirty="0" err="1">
                <a:latin typeface="Arial" charset="0"/>
              </a:rPr>
              <a:t>Koea</a:t>
            </a:r>
            <a:endParaRPr lang="lv-LV" altLang="en-US" sz="1000" b="1" dirty="0">
              <a:latin typeface="Arial" charset="0"/>
            </a:endParaRPr>
          </a:p>
          <a:p>
            <a:pPr eaLnBrk="1" fontAlgn="base" hangingPunct="1">
              <a:spcBef>
                <a:spcPct val="0"/>
              </a:spcBef>
              <a:spcAft>
                <a:spcPct val="0"/>
              </a:spcAft>
              <a:buFontTx/>
              <a:buNone/>
              <a:defRPr/>
            </a:pPr>
            <a:r>
              <a:rPr lang="lv-LV" altLang="en-US" sz="1000" b="1" dirty="0" err="1">
                <a:solidFill>
                  <a:srgbClr val="0070C0"/>
                </a:solidFill>
                <a:latin typeface="Arial" charset="0"/>
              </a:rPr>
              <a:t>Sri</a:t>
            </a:r>
            <a:r>
              <a:rPr lang="lv-LV" altLang="en-US" sz="1000" b="1" dirty="0">
                <a:solidFill>
                  <a:srgbClr val="0070C0"/>
                </a:solidFill>
                <a:latin typeface="Arial" charset="0"/>
              </a:rPr>
              <a:t> </a:t>
            </a:r>
            <a:r>
              <a:rPr lang="lv-LV" altLang="en-US" sz="1000" b="1" dirty="0" err="1">
                <a:solidFill>
                  <a:srgbClr val="0070C0"/>
                </a:solidFill>
                <a:latin typeface="Arial" charset="0"/>
              </a:rPr>
              <a:t>Lanka</a:t>
            </a:r>
            <a:r>
              <a:rPr lang="lv-LV" altLang="en-US" sz="1000" b="1" dirty="0">
                <a:solidFill>
                  <a:srgbClr val="0070C0"/>
                </a:solidFill>
                <a:latin typeface="Arial" charset="0"/>
              </a:rPr>
              <a:t> </a:t>
            </a:r>
          </a:p>
          <a:p>
            <a:pPr eaLnBrk="1" fontAlgn="base" hangingPunct="1">
              <a:spcBef>
                <a:spcPct val="0"/>
              </a:spcBef>
              <a:spcAft>
                <a:spcPct val="0"/>
              </a:spcAft>
              <a:buFontTx/>
              <a:buNone/>
              <a:defRPr/>
            </a:pPr>
            <a:r>
              <a:rPr lang="lv-LV" altLang="en-US" sz="1000" b="1" dirty="0" err="1">
                <a:latin typeface="Arial" charset="0"/>
              </a:rPr>
              <a:t>Taiwan</a:t>
            </a:r>
            <a:endParaRPr lang="lv-LV" altLang="en-US" sz="1000" b="1" dirty="0">
              <a:latin typeface="Arial" charset="0"/>
            </a:endParaRPr>
          </a:p>
          <a:p>
            <a:pPr eaLnBrk="1" fontAlgn="base" hangingPunct="1">
              <a:spcBef>
                <a:spcPct val="0"/>
              </a:spcBef>
              <a:spcAft>
                <a:spcPct val="0"/>
              </a:spcAft>
              <a:buFontTx/>
              <a:buNone/>
              <a:defRPr/>
            </a:pPr>
            <a:r>
              <a:rPr lang="lv-LV" altLang="en-US" sz="1000" b="1" dirty="0" err="1">
                <a:solidFill>
                  <a:srgbClr val="FF00FF"/>
                </a:solidFill>
                <a:latin typeface="Arial" charset="0"/>
              </a:rPr>
              <a:t>Thailand</a:t>
            </a:r>
            <a:endParaRPr lang="en-US" altLang="en-US" sz="1000" b="1" dirty="0">
              <a:solidFill>
                <a:srgbClr val="FF00FF"/>
              </a:solidFill>
              <a:latin typeface="Arial" charset="0"/>
            </a:endParaRPr>
          </a:p>
        </p:txBody>
      </p:sp>
      <p:sp>
        <p:nvSpPr>
          <p:cNvPr id="265" name="Rectangle 2">
            <a:extLst>
              <a:ext uri="{FF2B5EF4-FFF2-40B4-BE49-F238E27FC236}">
                <a16:creationId xmlns:a16="http://schemas.microsoft.com/office/drawing/2014/main" id="{4D005993-4217-4DE6-A150-A49EE56441F9}"/>
              </a:ext>
            </a:extLst>
          </p:cNvPr>
          <p:cNvSpPr>
            <a:spLocks noGrp="1" noChangeArrowheads="1"/>
          </p:cNvSpPr>
          <p:nvPr>
            <p:ph type="title"/>
          </p:nvPr>
        </p:nvSpPr>
        <p:spPr>
          <a:xfrm>
            <a:off x="-37408" y="69340"/>
            <a:ext cx="9067800" cy="381000"/>
          </a:xfrm>
        </p:spPr>
        <p:txBody>
          <a:bodyPr anchor="b">
            <a:normAutofit/>
          </a:bodyPr>
          <a:lstStyle/>
          <a:p>
            <a:pPr algn="l" eaLnBrk="1" hangingPunct="1"/>
            <a:r>
              <a:rPr lang="en-US" altLang="en-US" sz="1800" b="1" dirty="0">
                <a:solidFill>
                  <a:schemeClr val="accent4">
                    <a:lumMod val="50000"/>
                  </a:schemeClr>
                </a:solidFill>
                <a:latin typeface="Arial" panose="020B0604020202020204" pitchFamily="34" charset="0"/>
                <a:cs typeface="Arial" panose="020B0604020202020204" pitchFamily="34" charset="0"/>
              </a:rPr>
              <a:t>Government Funded HPV National Immunization Programs</a:t>
            </a:r>
            <a:r>
              <a:rPr lang="en-US" altLang="en-US" sz="1800" b="1" dirty="0">
                <a:latin typeface="Century Gothic" panose="020B0502020202020204" pitchFamily="34" charset="0"/>
              </a:rPr>
              <a:t>:</a:t>
            </a:r>
            <a:r>
              <a:rPr lang="en-US" altLang="en-US" sz="1800" b="1" dirty="0">
                <a:solidFill>
                  <a:srgbClr val="7030A0"/>
                </a:solidFill>
                <a:latin typeface="Century Gothic" panose="020B0502020202020204" pitchFamily="34" charset="0"/>
              </a:rPr>
              <a:t> </a:t>
            </a:r>
            <a:r>
              <a:rPr lang="lv-LV" altLang="en-US" sz="1800" b="1" dirty="0">
                <a:solidFill>
                  <a:srgbClr val="7030A0"/>
                </a:solidFill>
                <a:latin typeface="Century Gothic" panose="020B0502020202020204" pitchFamily="34" charset="0"/>
              </a:rPr>
              <a:t>85</a:t>
            </a:r>
            <a:endParaRPr lang="en-US" altLang="en-US" sz="1400" b="1" i="1" dirty="0">
              <a:solidFill>
                <a:srgbClr val="7030A0"/>
              </a:solidFill>
              <a:latin typeface="Century Gothic" panose="020B0502020202020204" pitchFamily="34" charset="0"/>
            </a:endParaRPr>
          </a:p>
        </p:txBody>
      </p:sp>
    </p:spTree>
    <p:extLst>
      <p:ext uri="{BB962C8B-B14F-4D97-AF65-F5344CB8AC3E}">
        <p14:creationId xmlns:p14="http://schemas.microsoft.com/office/powerpoint/2010/main" val="18783693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Virsraksts 1"/>
          <p:cNvSpPr txBox="1">
            <a:spLocks/>
          </p:cNvSpPr>
          <p:nvPr/>
        </p:nvSpPr>
        <p:spPr bwMode="auto">
          <a:xfrm>
            <a:off x="1278165" y="-165219"/>
            <a:ext cx="804545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defRPr/>
            </a:pPr>
            <a:r>
              <a:rPr lang="en-US" sz="2400" b="1" dirty="0" err="1">
                <a:solidFill>
                  <a:schemeClr val="accent4">
                    <a:lumMod val="50000"/>
                  </a:schemeClr>
                </a:solidFill>
                <a:latin typeface="Arial" charset="0"/>
                <a:ea typeface="Arial" charset="0"/>
                <a:cs typeface="Arial" charset="0"/>
              </a:rPr>
              <a:t>Vakcīnas</a:t>
            </a:r>
            <a:r>
              <a:rPr lang="en-US" sz="2400" b="1" dirty="0">
                <a:solidFill>
                  <a:schemeClr val="accent4">
                    <a:lumMod val="50000"/>
                  </a:schemeClr>
                </a:solidFill>
                <a:latin typeface="Arial" charset="0"/>
                <a:ea typeface="Arial" charset="0"/>
                <a:cs typeface="Arial" charset="0"/>
              </a:rPr>
              <a:t> HPV </a:t>
            </a:r>
            <a:r>
              <a:rPr lang="en-US" sz="2400" b="1" dirty="0" err="1">
                <a:solidFill>
                  <a:schemeClr val="accent4">
                    <a:lumMod val="50000"/>
                  </a:schemeClr>
                </a:solidFill>
                <a:latin typeface="Arial" charset="0"/>
                <a:ea typeface="Arial" charset="0"/>
                <a:cs typeface="Arial" charset="0"/>
              </a:rPr>
              <a:t>tipu</a:t>
            </a:r>
            <a:r>
              <a:rPr lang="en-US" sz="2400" b="1" dirty="0">
                <a:solidFill>
                  <a:schemeClr val="accent4">
                    <a:lumMod val="50000"/>
                  </a:schemeClr>
                </a:solidFill>
                <a:latin typeface="Arial" charset="0"/>
                <a:ea typeface="Arial" charset="0"/>
                <a:cs typeface="Arial" charset="0"/>
              </a:rPr>
              <a:t> </a:t>
            </a:r>
            <a:r>
              <a:rPr lang="en-US" sz="2400" b="1" dirty="0" err="1">
                <a:solidFill>
                  <a:schemeClr val="accent4">
                    <a:lumMod val="50000"/>
                  </a:schemeClr>
                </a:solidFill>
                <a:latin typeface="Arial" charset="0"/>
                <a:ea typeface="Arial" charset="0"/>
                <a:cs typeface="Arial" charset="0"/>
              </a:rPr>
              <a:t>samazinājums</a:t>
            </a:r>
            <a:r>
              <a:rPr lang="en-US" sz="2400" b="1" dirty="0">
                <a:solidFill>
                  <a:schemeClr val="accent4">
                    <a:lumMod val="50000"/>
                  </a:schemeClr>
                </a:solidFill>
                <a:latin typeface="Arial" charset="0"/>
                <a:ea typeface="Arial" charset="0"/>
                <a:cs typeface="Arial" charset="0"/>
              </a:rPr>
              <a:t> HPV </a:t>
            </a:r>
            <a:r>
              <a:rPr lang="en-US" sz="2400" b="1" dirty="0" err="1">
                <a:solidFill>
                  <a:schemeClr val="accent4">
                    <a:lumMod val="50000"/>
                  </a:schemeClr>
                </a:solidFill>
                <a:latin typeface="Arial" charset="0"/>
                <a:ea typeface="Arial" charset="0"/>
                <a:cs typeface="Arial" charset="0"/>
              </a:rPr>
              <a:t>vakcīnu</a:t>
            </a:r>
            <a:r>
              <a:rPr lang="en-US" sz="2400" b="1" dirty="0">
                <a:solidFill>
                  <a:schemeClr val="accent4">
                    <a:lumMod val="50000"/>
                  </a:schemeClr>
                </a:solidFill>
                <a:latin typeface="Arial" charset="0"/>
                <a:ea typeface="Arial" charset="0"/>
                <a:cs typeface="Arial" charset="0"/>
              </a:rPr>
              <a:t> </a:t>
            </a:r>
            <a:r>
              <a:rPr lang="en-US" sz="2400" b="1" dirty="0" err="1">
                <a:solidFill>
                  <a:schemeClr val="accent4">
                    <a:lumMod val="50000"/>
                  </a:schemeClr>
                </a:solidFill>
                <a:latin typeface="Arial" charset="0"/>
                <a:ea typeface="Arial" charset="0"/>
                <a:cs typeface="Arial" charset="0"/>
              </a:rPr>
              <a:t>ērā</a:t>
            </a:r>
            <a:endParaRPr lang="lv-LV" sz="2400" b="1" dirty="0">
              <a:solidFill>
                <a:schemeClr val="accent4">
                  <a:lumMod val="50000"/>
                </a:schemeClr>
              </a:solidFill>
              <a:latin typeface="Arial" charset="0"/>
              <a:ea typeface="Arial" charset="0"/>
              <a:cs typeface="Arial" charset="0"/>
            </a:endParaRPr>
          </a:p>
        </p:txBody>
      </p:sp>
      <p:pic>
        <p:nvPicPr>
          <p:cNvPr id="8" name="Picture 1434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265" y="-5221"/>
            <a:ext cx="1104900"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Content Placeholder 5"/>
          <p:cNvGraphicFramePr>
            <a:graphicFrameLocks noGrp="1"/>
          </p:cNvGraphicFramePr>
          <p:nvPr>
            <p:ph idx="4294967295"/>
            <p:extLst>
              <p:ext uri="{D42A27DB-BD31-4B8C-83A1-F6EECF244321}">
                <p14:modId xmlns:p14="http://schemas.microsoft.com/office/powerpoint/2010/main" val="637967298"/>
              </p:ext>
            </p:extLst>
          </p:nvPr>
        </p:nvGraphicFramePr>
        <p:xfrm>
          <a:off x="408214" y="1464289"/>
          <a:ext cx="8735786" cy="29429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2074749623"/>
              </p:ext>
            </p:extLst>
          </p:nvPr>
        </p:nvGraphicFramePr>
        <p:xfrm>
          <a:off x="725715" y="4340431"/>
          <a:ext cx="8089753" cy="1229252"/>
        </p:xfrm>
        <a:graphic>
          <a:graphicData uri="http://schemas.openxmlformats.org/drawingml/2006/table">
            <a:tbl>
              <a:tblPr firstRow="1" bandRow="1">
                <a:tableStyleId>{00A15C55-8517-42AA-B614-E9B94910E393}</a:tableStyleId>
              </a:tblPr>
              <a:tblGrid>
                <a:gridCol w="1566767">
                  <a:extLst>
                    <a:ext uri="{9D8B030D-6E8A-4147-A177-3AD203B41FA5}">
                      <a16:colId xmlns:a16="http://schemas.microsoft.com/office/drawing/2014/main" val="20000"/>
                    </a:ext>
                  </a:extLst>
                </a:gridCol>
                <a:gridCol w="1027159">
                  <a:extLst>
                    <a:ext uri="{9D8B030D-6E8A-4147-A177-3AD203B41FA5}">
                      <a16:colId xmlns:a16="http://schemas.microsoft.com/office/drawing/2014/main" val="20001"/>
                    </a:ext>
                  </a:extLst>
                </a:gridCol>
                <a:gridCol w="825962">
                  <a:extLst>
                    <a:ext uri="{9D8B030D-6E8A-4147-A177-3AD203B41FA5}">
                      <a16:colId xmlns:a16="http://schemas.microsoft.com/office/drawing/2014/main" val="20002"/>
                    </a:ext>
                  </a:extLst>
                </a:gridCol>
                <a:gridCol w="1471908">
                  <a:extLst>
                    <a:ext uri="{9D8B030D-6E8A-4147-A177-3AD203B41FA5}">
                      <a16:colId xmlns:a16="http://schemas.microsoft.com/office/drawing/2014/main" val="20003"/>
                    </a:ext>
                  </a:extLst>
                </a:gridCol>
                <a:gridCol w="1471908">
                  <a:extLst>
                    <a:ext uri="{9D8B030D-6E8A-4147-A177-3AD203B41FA5}">
                      <a16:colId xmlns:a16="http://schemas.microsoft.com/office/drawing/2014/main" val="20004"/>
                    </a:ext>
                  </a:extLst>
                </a:gridCol>
                <a:gridCol w="1726049">
                  <a:extLst>
                    <a:ext uri="{9D8B030D-6E8A-4147-A177-3AD203B41FA5}">
                      <a16:colId xmlns:a16="http://schemas.microsoft.com/office/drawing/2014/main" val="20005"/>
                    </a:ext>
                  </a:extLst>
                </a:gridCol>
              </a:tblGrid>
              <a:tr h="307313">
                <a:tc>
                  <a:txBody>
                    <a:bodyPr/>
                    <a:lstStyle/>
                    <a:p>
                      <a:pPr algn="ctr"/>
                      <a:r>
                        <a:rPr lang="en-US" sz="1100" dirty="0"/>
                        <a:t>Study</a:t>
                      </a:r>
                      <a:endParaRPr lang="en-US" sz="1100" dirty="0">
                        <a:latin typeface="Arial" charset="0"/>
                        <a:ea typeface="Arial" charset="0"/>
                        <a:cs typeface="Arial" charset="0"/>
                      </a:endParaRPr>
                    </a:p>
                  </a:txBody>
                  <a:tcPr/>
                </a:tc>
                <a:tc>
                  <a:txBody>
                    <a:bodyPr/>
                    <a:lstStyle/>
                    <a:p>
                      <a:pPr algn="ctr"/>
                      <a:r>
                        <a:rPr lang="en-US" sz="1100" dirty="0"/>
                        <a:t>Country</a:t>
                      </a:r>
                      <a:endParaRPr lang="en-US" sz="1100" dirty="0">
                        <a:latin typeface="Arial" charset="0"/>
                        <a:ea typeface="Arial" charset="0"/>
                        <a:cs typeface="Arial" charset="0"/>
                      </a:endParaRPr>
                    </a:p>
                  </a:txBody>
                  <a:tcPr/>
                </a:tc>
                <a:tc>
                  <a:txBody>
                    <a:bodyPr/>
                    <a:lstStyle/>
                    <a:p>
                      <a:pPr algn="ctr"/>
                      <a:r>
                        <a:rPr lang="en-US" sz="1100" dirty="0"/>
                        <a:t>Age</a:t>
                      </a:r>
                      <a:endParaRPr lang="en-US" sz="1100" dirty="0">
                        <a:latin typeface="Arial" charset="0"/>
                        <a:ea typeface="Arial" charset="0"/>
                        <a:cs typeface="Arial" charset="0"/>
                      </a:endParaRPr>
                    </a:p>
                  </a:txBody>
                  <a:tcPr/>
                </a:tc>
                <a:tc>
                  <a:txBody>
                    <a:bodyPr/>
                    <a:lstStyle/>
                    <a:p>
                      <a:pPr algn="ctr"/>
                      <a:r>
                        <a:rPr lang="en-US" sz="1100" dirty="0"/>
                        <a:t>Pre-vaccine Era</a:t>
                      </a:r>
                      <a:endParaRPr lang="en-US" sz="1100" dirty="0">
                        <a:latin typeface="Arial" charset="0"/>
                        <a:ea typeface="Arial" charset="0"/>
                        <a:cs typeface="Arial" charset="0"/>
                      </a:endParaRPr>
                    </a:p>
                  </a:txBody>
                  <a:tcPr/>
                </a:tc>
                <a:tc>
                  <a:txBody>
                    <a:bodyPr/>
                    <a:lstStyle/>
                    <a:p>
                      <a:pPr algn="ctr"/>
                      <a:r>
                        <a:rPr lang="en-US" sz="1100" dirty="0"/>
                        <a:t>Vaccine Era</a:t>
                      </a:r>
                      <a:endParaRPr lang="en-US" sz="1100" baseline="30000" dirty="0">
                        <a:latin typeface="Arial" charset="0"/>
                        <a:ea typeface="Arial" charset="0"/>
                        <a:cs typeface="Arial" charset="0"/>
                      </a:endParaRPr>
                    </a:p>
                  </a:txBody>
                  <a:tcPr/>
                </a:tc>
                <a:tc>
                  <a:txBody>
                    <a:bodyPr/>
                    <a:lstStyle/>
                    <a:p>
                      <a:pPr algn="ctr"/>
                      <a:r>
                        <a:rPr lang="en-US" sz="1100" baseline="0" dirty="0"/>
                        <a:t>Vaccination Status</a:t>
                      </a:r>
                      <a:endParaRPr lang="en-US" sz="1100" baseline="0" dirty="0">
                        <a:latin typeface="Arial" charset="0"/>
                        <a:ea typeface="Arial" charset="0"/>
                        <a:cs typeface="Arial" charset="0"/>
                      </a:endParaRPr>
                    </a:p>
                  </a:txBody>
                  <a:tcPr/>
                </a:tc>
                <a:extLst>
                  <a:ext uri="{0D108BD9-81ED-4DB2-BD59-A6C34878D82A}">
                    <a16:rowId xmlns:a16="http://schemas.microsoft.com/office/drawing/2014/main" val="10000"/>
                  </a:ext>
                </a:extLst>
              </a:tr>
              <a:tr h="307313">
                <a:tc>
                  <a:txBody>
                    <a:bodyPr/>
                    <a:lstStyle/>
                    <a:p>
                      <a:r>
                        <a:rPr lang="en-US" sz="1100" dirty="0" err="1"/>
                        <a:t>Tabrizi</a:t>
                      </a:r>
                      <a:r>
                        <a:rPr lang="en-US" sz="1100" dirty="0"/>
                        <a:t> 2014</a:t>
                      </a:r>
                      <a:endParaRPr lang="en-US" sz="1100" baseline="30000" dirty="0">
                        <a:solidFill>
                          <a:srgbClr val="FF0000"/>
                        </a:solidFill>
                        <a:latin typeface="Arial" charset="0"/>
                        <a:ea typeface="Arial" charset="0"/>
                        <a:cs typeface="Arial" charset="0"/>
                      </a:endParaRPr>
                    </a:p>
                  </a:txBody>
                  <a:tcPr/>
                </a:tc>
                <a:tc>
                  <a:txBody>
                    <a:bodyPr/>
                    <a:lstStyle/>
                    <a:p>
                      <a:pPr algn="ctr"/>
                      <a:r>
                        <a:rPr lang="en-US" sz="1100" dirty="0"/>
                        <a:t>Australia</a:t>
                      </a:r>
                      <a:endParaRPr lang="en-US" sz="1100" dirty="0">
                        <a:latin typeface="Arial" charset="0"/>
                        <a:ea typeface="Arial" charset="0"/>
                        <a:cs typeface="Arial" charset="0"/>
                      </a:endParaRPr>
                    </a:p>
                  </a:txBody>
                  <a:tcPr/>
                </a:tc>
                <a:tc>
                  <a:txBody>
                    <a:bodyPr/>
                    <a:lstStyle/>
                    <a:p>
                      <a:pPr algn="ctr"/>
                      <a:r>
                        <a:rPr lang="en-US" sz="1100" dirty="0"/>
                        <a:t>18–24 y</a:t>
                      </a:r>
                      <a:endParaRPr lang="en-US" sz="1100" dirty="0">
                        <a:latin typeface="Arial" charset="0"/>
                        <a:ea typeface="Arial" charset="0"/>
                        <a:cs typeface="Arial" charset="0"/>
                      </a:endParaRPr>
                    </a:p>
                  </a:txBody>
                  <a:tcPr/>
                </a:tc>
                <a:tc>
                  <a:txBody>
                    <a:bodyPr/>
                    <a:lstStyle/>
                    <a:p>
                      <a:pPr algn="ctr"/>
                      <a:r>
                        <a:rPr lang="en-US" sz="1100" dirty="0"/>
                        <a:t>2005–2007</a:t>
                      </a:r>
                      <a:endParaRPr lang="en-US" sz="1100" dirty="0">
                        <a:latin typeface="Arial" charset="0"/>
                        <a:ea typeface="Arial" charset="0"/>
                        <a:cs typeface="Arial" charset="0"/>
                      </a:endParaRPr>
                    </a:p>
                  </a:txBody>
                  <a:tcPr/>
                </a:tc>
                <a:tc>
                  <a:txBody>
                    <a:bodyPr/>
                    <a:lstStyle/>
                    <a:p>
                      <a:pPr algn="ctr"/>
                      <a:r>
                        <a:rPr lang="en-US" sz="1100" dirty="0"/>
                        <a:t>2010–2012</a:t>
                      </a:r>
                      <a:endParaRPr lang="en-US" sz="1100" dirty="0">
                        <a:latin typeface="Arial" charset="0"/>
                        <a:ea typeface="Arial" charset="0"/>
                        <a:cs typeface="Arial" charset="0"/>
                      </a:endParaRPr>
                    </a:p>
                  </a:txBody>
                  <a:tcPr/>
                </a:tc>
                <a:tc>
                  <a:txBody>
                    <a:bodyPr/>
                    <a:lstStyle/>
                    <a:p>
                      <a:pPr algn="ctr"/>
                      <a:r>
                        <a:rPr lang="en-US" sz="1100" dirty="0"/>
                        <a:t>3 doses</a:t>
                      </a:r>
                      <a:endParaRPr lang="en-US" sz="1100" dirty="0">
                        <a:latin typeface="Arial" charset="0"/>
                        <a:ea typeface="Arial" charset="0"/>
                        <a:cs typeface="Arial" charset="0"/>
                      </a:endParaRPr>
                    </a:p>
                  </a:txBody>
                  <a:tcPr/>
                </a:tc>
                <a:extLst>
                  <a:ext uri="{0D108BD9-81ED-4DB2-BD59-A6C34878D82A}">
                    <a16:rowId xmlns:a16="http://schemas.microsoft.com/office/drawing/2014/main" val="10001"/>
                  </a:ext>
                </a:extLst>
              </a:tr>
              <a:tr h="307313">
                <a:tc>
                  <a:txBody>
                    <a:bodyPr/>
                    <a:lstStyle/>
                    <a:p>
                      <a:r>
                        <a:rPr lang="en-US" sz="1100" dirty="0"/>
                        <a:t>Markowitz 2013</a:t>
                      </a:r>
                      <a:endParaRPr lang="en-US" sz="1100" dirty="0">
                        <a:latin typeface="Arial" charset="0"/>
                        <a:ea typeface="Arial" charset="0"/>
                        <a:cs typeface="Arial" charset="0"/>
                      </a:endParaRPr>
                    </a:p>
                  </a:txBody>
                  <a:tcPr/>
                </a:tc>
                <a:tc>
                  <a:txBody>
                    <a:bodyPr/>
                    <a:lstStyle/>
                    <a:p>
                      <a:pPr algn="ctr"/>
                      <a:r>
                        <a:rPr lang="en-US" sz="1100" dirty="0"/>
                        <a:t>United States</a:t>
                      </a:r>
                      <a:endParaRPr lang="en-US" sz="1100" dirty="0">
                        <a:latin typeface="Arial" charset="0"/>
                        <a:ea typeface="Arial" charset="0"/>
                        <a:cs typeface="Arial" charset="0"/>
                      </a:endParaRPr>
                    </a:p>
                  </a:txBody>
                  <a:tcPr/>
                </a:tc>
                <a:tc>
                  <a:txBody>
                    <a:bodyPr/>
                    <a:lstStyle/>
                    <a:p>
                      <a:pPr algn="ctr"/>
                      <a:r>
                        <a:rPr lang="en-US" sz="1100" dirty="0"/>
                        <a:t>14–19 y</a:t>
                      </a:r>
                      <a:endParaRPr lang="en-US" sz="1100" dirty="0">
                        <a:latin typeface="Arial" charset="0"/>
                        <a:ea typeface="Arial" charset="0"/>
                        <a:cs typeface="Arial" charset="0"/>
                      </a:endParaRPr>
                    </a:p>
                  </a:txBody>
                  <a:tcPr/>
                </a:tc>
                <a:tc>
                  <a:txBody>
                    <a:bodyPr/>
                    <a:lstStyle/>
                    <a:p>
                      <a:pPr algn="ctr"/>
                      <a:r>
                        <a:rPr lang="en-US" sz="1100" dirty="0"/>
                        <a:t>2003–2006</a:t>
                      </a:r>
                      <a:endParaRPr lang="en-US" sz="1100" dirty="0">
                        <a:latin typeface="Arial" charset="0"/>
                        <a:ea typeface="Arial" charset="0"/>
                        <a:cs typeface="Arial"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2007–2010</a:t>
                      </a:r>
                      <a:endParaRPr lang="en-US" sz="1100" dirty="0">
                        <a:latin typeface="Arial" charset="0"/>
                        <a:ea typeface="Arial" charset="0"/>
                        <a:cs typeface="Arial"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Unknown</a:t>
                      </a:r>
                      <a:endParaRPr lang="en-US" sz="1100" dirty="0">
                        <a:latin typeface="Arial" charset="0"/>
                        <a:ea typeface="Arial" charset="0"/>
                        <a:cs typeface="Arial" charset="0"/>
                      </a:endParaRPr>
                    </a:p>
                  </a:txBody>
                  <a:tcPr/>
                </a:tc>
                <a:extLst>
                  <a:ext uri="{0D108BD9-81ED-4DB2-BD59-A6C34878D82A}">
                    <a16:rowId xmlns:a16="http://schemas.microsoft.com/office/drawing/2014/main" val="10002"/>
                  </a:ext>
                </a:extLst>
              </a:tr>
              <a:tr h="307313">
                <a:tc>
                  <a:txBody>
                    <a:bodyPr/>
                    <a:lstStyle/>
                    <a:p>
                      <a:r>
                        <a:rPr lang="en-US" sz="1100" dirty="0"/>
                        <a:t>Markowitz 2016</a:t>
                      </a:r>
                      <a:endParaRPr lang="en-US" sz="1100" dirty="0">
                        <a:latin typeface="Arial" charset="0"/>
                        <a:ea typeface="Arial" charset="0"/>
                        <a:cs typeface="Arial" charset="0"/>
                      </a:endParaRPr>
                    </a:p>
                  </a:txBody>
                  <a:tcPr/>
                </a:tc>
                <a:tc>
                  <a:txBody>
                    <a:bodyPr/>
                    <a:lstStyle/>
                    <a:p>
                      <a:pPr algn="ctr"/>
                      <a:r>
                        <a:rPr lang="en-US" sz="1100" dirty="0"/>
                        <a:t>United States</a:t>
                      </a:r>
                      <a:endParaRPr lang="en-US" sz="1100" dirty="0">
                        <a:latin typeface="Arial" charset="0"/>
                        <a:ea typeface="Arial" charset="0"/>
                        <a:cs typeface="Arial" charset="0"/>
                      </a:endParaRPr>
                    </a:p>
                  </a:txBody>
                  <a:tcPr/>
                </a:tc>
                <a:tc>
                  <a:txBody>
                    <a:bodyPr/>
                    <a:lstStyle/>
                    <a:p>
                      <a:pPr algn="ctr"/>
                      <a:r>
                        <a:rPr lang="en-US" sz="1100" dirty="0"/>
                        <a:t>14–19 y</a:t>
                      </a:r>
                      <a:endParaRPr lang="en-US" sz="1100" dirty="0">
                        <a:latin typeface="Arial" charset="0"/>
                        <a:ea typeface="Arial" charset="0"/>
                        <a:cs typeface="Arial" charset="0"/>
                      </a:endParaRPr>
                    </a:p>
                  </a:txBody>
                  <a:tcPr/>
                </a:tc>
                <a:tc>
                  <a:txBody>
                    <a:bodyPr/>
                    <a:lstStyle/>
                    <a:p>
                      <a:pPr algn="ctr"/>
                      <a:r>
                        <a:rPr lang="en-US" sz="1100" dirty="0"/>
                        <a:t>2003–2006</a:t>
                      </a:r>
                      <a:endParaRPr lang="en-US" sz="1100" dirty="0">
                        <a:latin typeface="Arial" charset="0"/>
                        <a:ea typeface="Arial" charset="0"/>
                        <a:cs typeface="Arial" charset="0"/>
                      </a:endParaRPr>
                    </a:p>
                  </a:txBody>
                  <a:tcPr/>
                </a:tc>
                <a:tc>
                  <a:txBody>
                    <a:bodyPr/>
                    <a:lstStyle/>
                    <a:p>
                      <a:pPr algn="ctr"/>
                      <a:r>
                        <a:rPr lang="en-US" sz="1100" dirty="0"/>
                        <a:t>2009–2012</a:t>
                      </a:r>
                      <a:endParaRPr lang="en-US" sz="1100" dirty="0">
                        <a:latin typeface="Arial" charset="0"/>
                        <a:ea typeface="Arial" charset="0"/>
                        <a:cs typeface="Arial" charset="0"/>
                      </a:endParaRPr>
                    </a:p>
                  </a:txBody>
                  <a:tcPr/>
                </a:tc>
                <a:tc>
                  <a:txBody>
                    <a:bodyPr/>
                    <a:lstStyle/>
                    <a:p>
                      <a:pPr algn="ctr"/>
                      <a:r>
                        <a:rPr lang="en-US" sz="1100" dirty="0"/>
                        <a:t>Unknown</a:t>
                      </a:r>
                      <a:endParaRPr lang="en-US" sz="1100" dirty="0">
                        <a:latin typeface="Arial" charset="0"/>
                        <a:ea typeface="Arial" charset="0"/>
                        <a:cs typeface="Arial" charset="0"/>
                      </a:endParaRPr>
                    </a:p>
                  </a:txBody>
                  <a:tcPr/>
                </a:tc>
                <a:extLst>
                  <a:ext uri="{0D108BD9-81ED-4DB2-BD59-A6C34878D82A}">
                    <a16:rowId xmlns:a16="http://schemas.microsoft.com/office/drawing/2014/main" val="10003"/>
                  </a:ext>
                </a:extLst>
              </a:tr>
            </a:tbl>
          </a:graphicData>
        </a:graphic>
      </p:graphicFrame>
      <p:sp>
        <p:nvSpPr>
          <p:cNvPr id="16" name="TextBox 15"/>
          <p:cNvSpPr txBox="1"/>
          <p:nvPr/>
        </p:nvSpPr>
        <p:spPr>
          <a:xfrm>
            <a:off x="2191443" y="1715946"/>
            <a:ext cx="1619910" cy="276999"/>
          </a:xfrm>
          <a:prstGeom prst="rect">
            <a:avLst/>
          </a:prstGeom>
          <a:noFill/>
        </p:spPr>
        <p:txBody>
          <a:bodyPr wrap="square" rtlCol="0">
            <a:spAutoFit/>
          </a:bodyPr>
          <a:lstStyle/>
          <a:p>
            <a:pPr algn="ctr"/>
            <a:r>
              <a:rPr lang="en-US" sz="1200" dirty="0" err="1">
                <a:solidFill>
                  <a:schemeClr val="accent4">
                    <a:lumMod val="50000"/>
                  </a:schemeClr>
                </a:solidFill>
                <a:latin typeface="Arial" charset="0"/>
                <a:ea typeface="Arial" charset="0"/>
                <a:cs typeface="Arial" charset="0"/>
              </a:rPr>
              <a:t>Tabrizi</a:t>
            </a:r>
            <a:r>
              <a:rPr lang="en-US" sz="1200" dirty="0">
                <a:solidFill>
                  <a:schemeClr val="accent4">
                    <a:lumMod val="50000"/>
                  </a:schemeClr>
                </a:solidFill>
                <a:latin typeface="Arial" charset="0"/>
                <a:ea typeface="Arial" charset="0"/>
                <a:cs typeface="Arial" charset="0"/>
              </a:rPr>
              <a:t> 2014</a:t>
            </a:r>
          </a:p>
        </p:txBody>
      </p:sp>
      <p:sp>
        <p:nvSpPr>
          <p:cNvPr id="17" name="TextBox 16"/>
          <p:cNvSpPr txBox="1"/>
          <p:nvPr/>
        </p:nvSpPr>
        <p:spPr>
          <a:xfrm>
            <a:off x="588053" y="1055803"/>
            <a:ext cx="3930266" cy="307777"/>
          </a:xfrm>
          <a:prstGeom prst="rect">
            <a:avLst/>
          </a:prstGeom>
          <a:noFill/>
        </p:spPr>
        <p:txBody>
          <a:bodyPr wrap="square" rtlCol="0">
            <a:spAutoFit/>
          </a:bodyPr>
          <a:lstStyle/>
          <a:p>
            <a:pPr algn="ctr"/>
            <a:r>
              <a:rPr lang="en-US" sz="1400" u="sng" dirty="0" err="1">
                <a:solidFill>
                  <a:schemeClr val="accent4">
                    <a:lumMod val="50000"/>
                  </a:schemeClr>
                </a:solidFill>
                <a:latin typeface="Arial" charset="0"/>
                <a:ea typeface="Arial" charset="0"/>
                <a:cs typeface="Arial" charset="0"/>
              </a:rPr>
              <a:t>Vakcinēti</a:t>
            </a:r>
            <a:r>
              <a:rPr lang="en-US" sz="1400" u="sng" dirty="0">
                <a:solidFill>
                  <a:schemeClr val="accent4">
                    <a:lumMod val="50000"/>
                  </a:schemeClr>
                </a:solidFill>
                <a:latin typeface="Arial" charset="0"/>
                <a:ea typeface="Arial" charset="0"/>
                <a:cs typeface="Arial" charset="0"/>
              </a:rPr>
              <a:t> </a:t>
            </a:r>
            <a:r>
              <a:rPr lang="en-US" sz="1400" u="sng" dirty="0" err="1">
                <a:solidFill>
                  <a:schemeClr val="accent4">
                    <a:lumMod val="50000"/>
                  </a:schemeClr>
                </a:solidFill>
                <a:latin typeface="Arial" charset="0"/>
                <a:ea typeface="Arial" charset="0"/>
                <a:cs typeface="Arial" charset="0"/>
              </a:rPr>
              <a:t>pret</a:t>
            </a:r>
            <a:r>
              <a:rPr lang="en-US" sz="1400" u="sng" dirty="0">
                <a:solidFill>
                  <a:schemeClr val="accent4">
                    <a:lumMod val="50000"/>
                  </a:schemeClr>
                </a:solidFill>
                <a:latin typeface="Arial" charset="0"/>
                <a:ea typeface="Arial" charset="0"/>
                <a:cs typeface="Arial" charset="0"/>
              </a:rPr>
              <a:t> </a:t>
            </a:r>
            <a:r>
              <a:rPr lang="en-US" sz="1400" u="sng" dirty="0" err="1">
                <a:solidFill>
                  <a:schemeClr val="accent4">
                    <a:lumMod val="50000"/>
                  </a:schemeClr>
                </a:solidFill>
                <a:latin typeface="Arial" charset="0"/>
                <a:ea typeface="Arial" charset="0"/>
                <a:cs typeface="Arial" charset="0"/>
              </a:rPr>
              <a:t>nevakcinētiem</a:t>
            </a:r>
            <a:endParaRPr lang="en-US" sz="1400" u="sng" dirty="0">
              <a:solidFill>
                <a:schemeClr val="accent4">
                  <a:lumMod val="50000"/>
                </a:schemeClr>
              </a:solidFill>
              <a:latin typeface="Arial" charset="0"/>
              <a:ea typeface="Arial" charset="0"/>
              <a:cs typeface="Arial" charset="0"/>
            </a:endParaRPr>
          </a:p>
        </p:txBody>
      </p:sp>
      <p:sp>
        <p:nvSpPr>
          <p:cNvPr id="18" name="TextBox 17"/>
          <p:cNvSpPr txBox="1"/>
          <p:nvPr/>
        </p:nvSpPr>
        <p:spPr>
          <a:xfrm>
            <a:off x="5039234" y="1036922"/>
            <a:ext cx="2894258" cy="307777"/>
          </a:xfrm>
          <a:prstGeom prst="rect">
            <a:avLst/>
          </a:prstGeom>
          <a:noFill/>
        </p:spPr>
        <p:txBody>
          <a:bodyPr wrap="square" rtlCol="0">
            <a:spAutoFit/>
          </a:bodyPr>
          <a:lstStyle/>
          <a:p>
            <a:pPr algn="ctr"/>
            <a:r>
              <a:rPr lang="en-US" sz="1400" u="sng" dirty="0" err="1">
                <a:solidFill>
                  <a:schemeClr val="accent4">
                    <a:lumMod val="50000"/>
                  </a:schemeClr>
                </a:solidFill>
                <a:latin typeface="Arial" charset="0"/>
                <a:ea typeface="Arial" charset="0"/>
                <a:cs typeface="Arial" charset="0"/>
              </a:rPr>
              <a:t>Pirms</a:t>
            </a:r>
            <a:r>
              <a:rPr lang="en-US" sz="1400" u="sng" dirty="0">
                <a:solidFill>
                  <a:schemeClr val="accent4">
                    <a:lumMod val="50000"/>
                  </a:schemeClr>
                </a:solidFill>
                <a:latin typeface="Arial" charset="0"/>
                <a:ea typeface="Arial" charset="0"/>
                <a:cs typeface="Arial" charset="0"/>
              </a:rPr>
              <a:t> </a:t>
            </a:r>
            <a:r>
              <a:rPr lang="en-US" sz="1400" u="sng" dirty="0" err="1">
                <a:solidFill>
                  <a:schemeClr val="accent4">
                    <a:lumMod val="50000"/>
                  </a:schemeClr>
                </a:solidFill>
                <a:latin typeface="Arial" charset="0"/>
                <a:ea typeface="Arial" charset="0"/>
                <a:cs typeface="Arial" charset="0"/>
              </a:rPr>
              <a:t>vakcīnu</a:t>
            </a:r>
            <a:r>
              <a:rPr lang="en-US" sz="1400" u="sng" dirty="0">
                <a:solidFill>
                  <a:schemeClr val="accent4">
                    <a:lumMod val="50000"/>
                  </a:schemeClr>
                </a:solidFill>
                <a:latin typeface="Arial" charset="0"/>
                <a:ea typeface="Arial" charset="0"/>
                <a:cs typeface="Arial" charset="0"/>
              </a:rPr>
              <a:t> vs </a:t>
            </a:r>
            <a:r>
              <a:rPr lang="en-US" sz="1400" u="sng" dirty="0" err="1">
                <a:solidFill>
                  <a:schemeClr val="accent4">
                    <a:lumMod val="50000"/>
                  </a:schemeClr>
                </a:solidFill>
                <a:latin typeface="Arial" charset="0"/>
                <a:ea typeface="Arial" charset="0"/>
                <a:cs typeface="Arial" charset="0"/>
              </a:rPr>
              <a:t>vakcīnu</a:t>
            </a:r>
            <a:r>
              <a:rPr lang="en-US" sz="1400" u="sng" dirty="0">
                <a:solidFill>
                  <a:schemeClr val="accent4">
                    <a:lumMod val="50000"/>
                  </a:schemeClr>
                </a:solidFill>
                <a:latin typeface="Arial" charset="0"/>
                <a:ea typeface="Arial" charset="0"/>
                <a:cs typeface="Arial" charset="0"/>
              </a:rPr>
              <a:t> </a:t>
            </a:r>
            <a:r>
              <a:rPr lang="en-US" sz="1400" u="sng" dirty="0" err="1">
                <a:solidFill>
                  <a:schemeClr val="accent4">
                    <a:lumMod val="50000"/>
                  </a:schemeClr>
                </a:solidFill>
                <a:latin typeface="Arial" charset="0"/>
                <a:ea typeface="Arial" charset="0"/>
                <a:cs typeface="Arial" charset="0"/>
              </a:rPr>
              <a:t>laiks</a:t>
            </a:r>
            <a:endParaRPr lang="en-US" sz="1400" u="sng" dirty="0">
              <a:solidFill>
                <a:schemeClr val="accent4">
                  <a:lumMod val="50000"/>
                </a:schemeClr>
              </a:solidFill>
              <a:latin typeface="Arial" charset="0"/>
              <a:ea typeface="Arial" charset="0"/>
              <a:cs typeface="Arial" charset="0"/>
            </a:endParaRPr>
          </a:p>
        </p:txBody>
      </p:sp>
      <p:sp>
        <p:nvSpPr>
          <p:cNvPr id="21" name="Rectangle 20"/>
          <p:cNvSpPr/>
          <p:nvPr/>
        </p:nvSpPr>
        <p:spPr>
          <a:xfrm>
            <a:off x="6397423" y="1492319"/>
            <a:ext cx="100584" cy="10058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Rectangle 21"/>
          <p:cNvSpPr/>
          <p:nvPr/>
        </p:nvSpPr>
        <p:spPr>
          <a:xfrm>
            <a:off x="6405616" y="1859694"/>
            <a:ext cx="100584" cy="100584"/>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ectangle 22"/>
          <p:cNvSpPr/>
          <p:nvPr/>
        </p:nvSpPr>
        <p:spPr>
          <a:xfrm>
            <a:off x="6397675" y="1681111"/>
            <a:ext cx="100584" cy="100584"/>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p:cNvSpPr txBox="1"/>
          <p:nvPr/>
        </p:nvSpPr>
        <p:spPr>
          <a:xfrm>
            <a:off x="6475556" y="1592903"/>
            <a:ext cx="1342316" cy="276999"/>
          </a:xfrm>
          <a:prstGeom prst="rect">
            <a:avLst/>
          </a:prstGeom>
          <a:noFill/>
        </p:spPr>
        <p:txBody>
          <a:bodyPr wrap="square" rtlCol="0">
            <a:spAutoFit/>
          </a:bodyPr>
          <a:lstStyle/>
          <a:p>
            <a:pPr algn="ctr"/>
            <a:r>
              <a:rPr lang="en-US" sz="1200" dirty="0">
                <a:solidFill>
                  <a:schemeClr val="accent4">
                    <a:lumMod val="50000"/>
                  </a:schemeClr>
                </a:solidFill>
                <a:latin typeface="Arial" charset="0"/>
                <a:ea typeface="Arial" charset="0"/>
                <a:cs typeface="Arial" charset="0"/>
              </a:rPr>
              <a:t>Markowitz 2013</a:t>
            </a:r>
          </a:p>
        </p:txBody>
      </p:sp>
      <p:sp>
        <p:nvSpPr>
          <p:cNvPr id="25" name="TextBox 24"/>
          <p:cNvSpPr txBox="1"/>
          <p:nvPr/>
        </p:nvSpPr>
        <p:spPr>
          <a:xfrm>
            <a:off x="6455908" y="1769193"/>
            <a:ext cx="1409374" cy="276999"/>
          </a:xfrm>
          <a:prstGeom prst="rect">
            <a:avLst/>
          </a:prstGeom>
          <a:noFill/>
        </p:spPr>
        <p:txBody>
          <a:bodyPr wrap="square" rtlCol="0">
            <a:spAutoFit/>
          </a:bodyPr>
          <a:lstStyle/>
          <a:p>
            <a:pPr algn="ctr"/>
            <a:r>
              <a:rPr lang="en-US" sz="1200" dirty="0">
                <a:solidFill>
                  <a:schemeClr val="accent4">
                    <a:lumMod val="50000"/>
                  </a:schemeClr>
                </a:solidFill>
                <a:latin typeface="Arial" charset="0"/>
                <a:ea typeface="Arial" charset="0"/>
                <a:cs typeface="Arial" charset="0"/>
              </a:rPr>
              <a:t>Markowitz 2016</a:t>
            </a:r>
          </a:p>
        </p:txBody>
      </p:sp>
      <p:sp>
        <p:nvSpPr>
          <p:cNvPr id="32" name="TextBox 31"/>
          <p:cNvSpPr txBox="1"/>
          <p:nvPr/>
        </p:nvSpPr>
        <p:spPr>
          <a:xfrm>
            <a:off x="6517655" y="1389468"/>
            <a:ext cx="1005494" cy="276999"/>
          </a:xfrm>
          <a:prstGeom prst="rect">
            <a:avLst/>
          </a:prstGeom>
          <a:noFill/>
        </p:spPr>
        <p:txBody>
          <a:bodyPr wrap="square" rtlCol="0">
            <a:spAutoFit/>
          </a:bodyPr>
          <a:lstStyle/>
          <a:p>
            <a:pPr algn="ctr"/>
            <a:r>
              <a:rPr lang="en-US" sz="1200" dirty="0" err="1">
                <a:solidFill>
                  <a:schemeClr val="accent4">
                    <a:lumMod val="50000"/>
                  </a:schemeClr>
                </a:solidFill>
                <a:latin typeface="Arial" charset="0"/>
                <a:ea typeface="Arial" charset="0"/>
                <a:cs typeface="Arial" charset="0"/>
              </a:rPr>
              <a:t>Tabrizi</a:t>
            </a:r>
            <a:r>
              <a:rPr lang="en-US" sz="1200" dirty="0">
                <a:solidFill>
                  <a:schemeClr val="accent4">
                    <a:lumMod val="50000"/>
                  </a:schemeClr>
                </a:solidFill>
                <a:latin typeface="Arial" charset="0"/>
                <a:ea typeface="Arial" charset="0"/>
                <a:cs typeface="Arial" charset="0"/>
              </a:rPr>
              <a:t> 2014</a:t>
            </a:r>
          </a:p>
        </p:txBody>
      </p:sp>
      <p:sp>
        <p:nvSpPr>
          <p:cNvPr id="33" name="Rectangle 32"/>
          <p:cNvSpPr/>
          <p:nvPr/>
        </p:nvSpPr>
        <p:spPr>
          <a:xfrm>
            <a:off x="2362905" y="1802062"/>
            <a:ext cx="100584" cy="100584"/>
          </a:xfrm>
          <a:prstGeom prst="rect">
            <a:avLst/>
          </a:prstGeom>
          <a:pattFill prst="dkUp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TextBox 33"/>
          <p:cNvSpPr txBox="1"/>
          <p:nvPr/>
        </p:nvSpPr>
        <p:spPr>
          <a:xfrm>
            <a:off x="1874982" y="1992945"/>
            <a:ext cx="298381" cy="276999"/>
          </a:xfrm>
          <a:prstGeom prst="rect">
            <a:avLst/>
          </a:prstGeom>
          <a:noFill/>
        </p:spPr>
        <p:txBody>
          <a:bodyPr wrap="square" rtlCol="0">
            <a:spAutoFit/>
          </a:bodyPr>
          <a:lstStyle/>
          <a:p>
            <a:pPr algn="ctr"/>
            <a:r>
              <a:rPr lang="en-US" sz="1200" dirty="0"/>
              <a:t>*</a:t>
            </a:r>
          </a:p>
        </p:txBody>
      </p:sp>
      <p:sp>
        <p:nvSpPr>
          <p:cNvPr id="35" name="TextBox 34"/>
          <p:cNvSpPr txBox="1"/>
          <p:nvPr/>
        </p:nvSpPr>
        <p:spPr>
          <a:xfrm>
            <a:off x="2703017" y="2164018"/>
            <a:ext cx="298381" cy="276999"/>
          </a:xfrm>
          <a:prstGeom prst="rect">
            <a:avLst/>
          </a:prstGeom>
          <a:noFill/>
        </p:spPr>
        <p:txBody>
          <a:bodyPr wrap="square" rtlCol="0">
            <a:spAutoFit/>
          </a:bodyPr>
          <a:lstStyle/>
          <a:p>
            <a:pPr algn="ctr"/>
            <a:r>
              <a:rPr lang="en-US" sz="1200" dirty="0"/>
              <a:t>*</a:t>
            </a:r>
          </a:p>
        </p:txBody>
      </p:sp>
      <p:sp>
        <p:nvSpPr>
          <p:cNvPr id="36" name="TextBox 35"/>
          <p:cNvSpPr txBox="1"/>
          <p:nvPr/>
        </p:nvSpPr>
        <p:spPr>
          <a:xfrm>
            <a:off x="3335419" y="2645565"/>
            <a:ext cx="298381" cy="276999"/>
          </a:xfrm>
          <a:prstGeom prst="rect">
            <a:avLst/>
          </a:prstGeom>
          <a:noFill/>
        </p:spPr>
        <p:txBody>
          <a:bodyPr wrap="square" rtlCol="0">
            <a:spAutoFit/>
          </a:bodyPr>
          <a:lstStyle/>
          <a:p>
            <a:pPr algn="ctr"/>
            <a:r>
              <a:rPr lang="en-US" sz="1200" dirty="0"/>
              <a:t>*</a:t>
            </a:r>
          </a:p>
        </p:txBody>
      </p:sp>
      <p:sp>
        <p:nvSpPr>
          <p:cNvPr id="37" name="TextBox 36"/>
          <p:cNvSpPr txBox="1"/>
          <p:nvPr/>
        </p:nvSpPr>
        <p:spPr>
          <a:xfrm>
            <a:off x="3950840" y="2429376"/>
            <a:ext cx="298381" cy="276999"/>
          </a:xfrm>
          <a:prstGeom prst="rect">
            <a:avLst/>
          </a:prstGeom>
          <a:noFill/>
        </p:spPr>
        <p:txBody>
          <a:bodyPr wrap="square" rtlCol="0">
            <a:spAutoFit/>
          </a:bodyPr>
          <a:lstStyle/>
          <a:p>
            <a:pPr algn="ctr"/>
            <a:r>
              <a:rPr lang="en-US" sz="1200" dirty="0"/>
              <a:t>*</a:t>
            </a:r>
          </a:p>
        </p:txBody>
      </p:sp>
      <p:sp>
        <p:nvSpPr>
          <p:cNvPr id="38" name="TextBox 37"/>
          <p:cNvSpPr txBox="1"/>
          <p:nvPr/>
        </p:nvSpPr>
        <p:spPr>
          <a:xfrm>
            <a:off x="5620709" y="1739472"/>
            <a:ext cx="298381" cy="276999"/>
          </a:xfrm>
          <a:prstGeom prst="rect">
            <a:avLst/>
          </a:prstGeom>
          <a:noFill/>
        </p:spPr>
        <p:txBody>
          <a:bodyPr wrap="square" rtlCol="0">
            <a:spAutoFit/>
          </a:bodyPr>
          <a:lstStyle/>
          <a:p>
            <a:pPr algn="ctr"/>
            <a:r>
              <a:rPr lang="en-US" sz="1200" dirty="0"/>
              <a:t>*</a:t>
            </a:r>
          </a:p>
        </p:txBody>
      </p:sp>
      <p:sp>
        <p:nvSpPr>
          <p:cNvPr id="39" name="TextBox 38"/>
          <p:cNvSpPr txBox="1"/>
          <p:nvPr/>
        </p:nvSpPr>
        <p:spPr>
          <a:xfrm>
            <a:off x="1993820" y="5926114"/>
            <a:ext cx="3914041" cy="400110"/>
          </a:xfrm>
          <a:prstGeom prst="rect">
            <a:avLst/>
          </a:prstGeom>
          <a:noFill/>
        </p:spPr>
        <p:txBody>
          <a:bodyPr wrap="square" rtlCol="0">
            <a:spAutoFit/>
          </a:bodyPr>
          <a:lstStyle/>
          <a:p>
            <a:pPr marL="0" lvl="4">
              <a:spcAft>
                <a:spcPts val="300"/>
              </a:spcAft>
            </a:pPr>
            <a:r>
              <a:rPr lang="fr-FR" sz="1000" dirty="0">
                <a:solidFill>
                  <a:schemeClr val="accent4">
                    <a:lumMod val="75000"/>
                  </a:schemeClr>
                </a:solidFill>
                <a:latin typeface="Arial" charset="0"/>
                <a:ea typeface="Arial" charset="0"/>
                <a:cs typeface="Arial" charset="0"/>
              </a:rPr>
              <a:t>*</a:t>
            </a:r>
            <a:r>
              <a:rPr lang="en-US" sz="1000" dirty="0" err="1">
                <a:solidFill>
                  <a:schemeClr val="accent4">
                    <a:lumMod val="75000"/>
                  </a:schemeClr>
                </a:solidFill>
                <a:latin typeface="Arial" charset="0"/>
                <a:ea typeface="Arial" charset="0"/>
                <a:cs typeface="Arial" charset="0"/>
              </a:rPr>
              <a:t>Statistiksi</a:t>
            </a:r>
            <a:r>
              <a:rPr lang="en-US" sz="1000" dirty="0">
                <a:solidFill>
                  <a:schemeClr val="accent4">
                    <a:lumMod val="75000"/>
                  </a:schemeClr>
                </a:solidFill>
                <a:latin typeface="Arial" charset="0"/>
                <a:ea typeface="Arial" charset="0"/>
                <a:cs typeface="Arial" charset="0"/>
              </a:rPr>
              <a:t> </a:t>
            </a:r>
            <a:r>
              <a:rPr lang="en-US" sz="1000" dirty="0" err="1">
                <a:solidFill>
                  <a:schemeClr val="accent4">
                    <a:lumMod val="75000"/>
                  </a:schemeClr>
                </a:solidFill>
                <a:latin typeface="Arial" charset="0"/>
                <a:ea typeface="Arial" charset="0"/>
                <a:cs typeface="Arial" charset="0"/>
              </a:rPr>
              <a:t>liela</a:t>
            </a:r>
            <a:r>
              <a:rPr lang="en-US" sz="1000" dirty="0">
                <a:solidFill>
                  <a:schemeClr val="accent4">
                    <a:lumMod val="75000"/>
                  </a:schemeClr>
                </a:solidFill>
                <a:latin typeface="Arial" charset="0"/>
                <a:ea typeface="Arial" charset="0"/>
                <a:cs typeface="Arial" charset="0"/>
              </a:rPr>
              <a:t> </a:t>
            </a:r>
            <a:r>
              <a:rPr lang="en-US" sz="1000" dirty="0" err="1">
                <a:solidFill>
                  <a:schemeClr val="accent4">
                    <a:lumMod val="75000"/>
                  </a:schemeClr>
                </a:solidFill>
                <a:latin typeface="Arial" charset="0"/>
                <a:ea typeface="Arial" charset="0"/>
                <a:cs typeface="Arial" charset="0"/>
              </a:rPr>
              <a:t>atšķirība</a:t>
            </a:r>
            <a:r>
              <a:rPr lang="en-US" sz="1000" dirty="0">
                <a:solidFill>
                  <a:schemeClr val="accent4">
                    <a:lumMod val="75000"/>
                  </a:schemeClr>
                </a:solidFill>
                <a:latin typeface="Arial" charset="0"/>
                <a:ea typeface="Arial" charset="0"/>
                <a:cs typeface="Arial" charset="0"/>
              </a:rPr>
              <a:t> </a:t>
            </a:r>
            <a:r>
              <a:rPr lang="en-US" sz="1000" dirty="0" err="1">
                <a:solidFill>
                  <a:schemeClr val="accent4">
                    <a:lumMod val="75000"/>
                  </a:schemeClr>
                </a:solidFill>
                <a:latin typeface="Arial" charset="0"/>
                <a:ea typeface="Arial" charset="0"/>
                <a:cs typeface="Arial" charset="0"/>
              </a:rPr>
              <a:t>starp</a:t>
            </a:r>
            <a:r>
              <a:rPr lang="en-US" sz="1000" dirty="0">
                <a:solidFill>
                  <a:schemeClr val="accent4">
                    <a:lumMod val="75000"/>
                  </a:schemeClr>
                </a:solidFill>
                <a:latin typeface="Arial" charset="0"/>
                <a:ea typeface="Arial" charset="0"/>
                <a:cs typeface="Arial" charset="0"/>
              </a:rPr>
              <a:t> </a:t>
            </a:r>
            <a:r>
              <a:rPr lang="en-US" sz="1000" dirty="0" err="1">
                <a:solidFill>
                  <a:schemeClr val="accent4">
                    <a:lumMod val="75000"/>
                  </a:schemeClr>
                </a:solidFill>
                <a:latin typeface="Arial" charset="0"/>
                <a:ea typeface="Arial" charset="0"/>
                <a:cs typeface="Arial" charset="0"/>
              </a:rPr>
              <a:t>pirms</a:t>
            </a:r>
            <a:r>
              <a:rPr lang="en-US" sz="1000" dirty="0">
                <a:solidFill>
                  <a:schemeClr val="accent4">
                    <a:lumMod val="75000"/>
                  </a:schemeClr>
                </a:solidFill>
                <a:latin typeface="Arial" charset="0"/>
                <a:ea typeface="Arial" charset="0"/>
                <a:cs typeface="Arial" charset="0"/>
              </a:rPr>
              <a:t> </a:t>
            </a:r>
            <a:r>
              <a:rPr lang="en-US" sz="1000" dirty="0" err="1">
                <a:solidFill>
                  <a:schemeClr val="accent4">
                    <a:lumMod val="75000"/>
                  </a:schemeClr>
                </a:solidFill>
                <a:latin typeface="Arial" charset="0"/>
                <a:ea typeface="Arial" charset="0"/>
                <a:cs typeface="Arial" charset="0"/>
              </a:rPr>
              <a:t>vakcīnas</a:t>
            </a:r>
            <a:r>
              <a:rPr lang="en-US" sz="1000" dirty="0">
                <a:solidFill>
                  <a:schemeClr val="accent4">
                    <a:lumMod val="75000"/>
                  </a:schemeClr>
                </a:solidFill>
                <a:latin typeface="Arial" charset="0"/>
                <a:ea typeface="Arial" charset="0"/>
                <a:cs typeface="Arial" charset="0"/>
              </a:rPr>
              <a:t> </a:t>
            </a:r>
            <a:r>
              <a:rPr lang="en-US" sz="1000" dirty="0" err="1">
                <a:solidFill>
                  <a:schemeClr val="accent4">
                    <a:lumMod val="75000"/>
                  </a:schemeClr>
                </a:solidFill>
                <a:latin typeface="Arial" charset="0"/>
                <a:ea typeface="Arial" charset="0"/>
                <a:cs typeface="Arial" charset="0"/>
              </a:rPr>
              <a:t>grupu</a:t>
            </a:r>
            <a:r>
              <a:rPr lang="en-US" sz="1000" dirty="0">
                <a:solidFill>
                  <a:schemeClr val="accent4">
                    <a:lumMod val="75000"/>
                  </a:schemeClr>
                </a:solidFill>
                <a:latin typeface="Arial" charset="0"/>
                <a:ea typeface="Arial" charset="0"/>
                <a:cs typeface="Arial" charset="0"/>
              </a:rPr>
              <a:t> un </a:t>
            </a:r>
            <a:r>
              <a:rPr lang="en-US" sz="1000" dirty="0" err="1">
                <a:solidFill>
                  <a:schemeClr val="accent4">
                    <a:lumMod val="75000"/>
                  </a:schemeClr>
                </a:solidFill>
                <a:latin typeface="Arial" charset="0"/>
                <a:ea typeface="Arial" charset="0"/>
                <a:cs typeface="Arial" charset="0"/>
              </a:rPr>
              <a:t>pēc</a:t>
            </a:r>
            <a:r>
              <a:rPr lang="en-US" sz="1000" dirty="0">
                <a:solidFill>
                  <a:schemeClr val="accent4">
                    <a:lumMod val="75000"/>
                  </a:schemeClr>
                </a:solidFill>
                <a:latin typeface="Arial" charset="0"/>
                <a:ea typeface="Arial" charset="0"/>
                <a:cs typeface="Arial" charset="0"/>
              </a:rPr>
              <a:t>.</a:t>
            </a:r>
            <a:br>
              <a:rPr lang="en-US" sz="1000" dirty="0">
                <a:solidFill>
                  <a:schemeClr val="accent4">
                    <a:lumMod val="75000"/>
                  </a:schemeClr>
                </a:solidFill>
                <a:latin typeface="Arial" charset="0"/>
                <a:ea typeface="Arial" charset="0"/>
                <a:cs typeface="Arial" charset="0"/>
              </a:rPr>
            </a:br>
            <a:endParaRPr lang="en-US" altLang="en-US" sz="1000" dirty="0">
              <a:solidFill>
                <a:schemeClr val="accent4">
                  <a:lumMod val="75000"/>
                </a:schemeClr>
              </a:solidFill>
              <a:latin typeface="Arial" charset="0"/>
              <a:ea typeface="Arial" charset="0"/>
              <a:cs typeface="Arial" charset="0"/>
            </a:endParaRPr>
          </a:p>
        </p:txBody>
      </p:sp>
      <p:sp>
        <p:nvSpPr>
          <p:cNvPr id="2" name="Rectangle 1"/>
          <p:cNvSpPr/>
          <p:nvPr/>
        </p:nvSpPr>
        <p:spPr>
          <a:xfrm>
            <a:off x="683301" y="5623334"/>
            <a:ext cx="7644269" cy="323165"/>
          </a:xfrm>
          <a:prstGeom prst="rect">
            <a:avLst/>
          </a:prstGeom>
        </p:spPr>
        <p:txBody>
          <a:bodyPr wrap="square">
            <a:spAutoFit/>
          </a:bodyPr>
          <a:lstStyle/>
          <a:p>
            <a:r>
              <a:rPr lang="en-US" sz="1500" dirty="0">
                <a:solidFill>
                  <a:schemeClr val="accent4">
                    <a:lumMod val="75000"/>
                  </a:schemeClr>
                </a:solidFill>
                <a:latin typeface="Arial" charset="0"/>
                <a:ea typeface="Arial" charset="0"/>
                <a:cs typeface="Arial" charset="0"/>
              </a:rPr>
              <a:t>HPV </a:t>
            </a:r>
            <a:r>
              <a:rPr lang="en-US" sz="1500" dirty="0" err="1">
                <a:solidFill>
                  <a:schemeClr val="accent4">
                    <a:lumMod val="75000"/>
                  </a:schemeClr>
                </a:solidFill>
                <a:latin typeface="Arial" charset="0"/>
                <a:ea typeface="Arial" charset="0"/>
                <a:cs typeface="Arial" charset="0"/>
              </a:rPr>
              <a:t>izplatība</a:t>
            </a:r>
            <a:r>
              <a:rPr lang="en-US" sz="1500" dirty="0">
                <a:solidFill>
                  <a:schemeClr val="accent4">
                    <a:lumMod val="75000"/>
                  </a:schemeClr>
                </a:solidFill>
                <a:latin typeface="Arial" charset="0"/>
                <a:ea typeface="Arial" charset="0"/>
                <a:cs typeface="Arial" charset="0"/>
              </a:rPr>
              <a:t> </a:t>
            </a:r>
            <a:r>
              <a:rPr lang="en-US" sz="1500" dirty="0" err="1">
                <a:solidFill>
                  <a:schemeClr val="accent4">
                    <a:lumMod val="75000"/>
                  </a:schemeClr>
                </a:solidFill>
                <a:latin typeface="Arial" charset="0"/>
                <a:ea typeface="Arial" charset="0"/>
                <a:cs typeface="Arial" charset="0"/>
              </a:rPr>
              <a:t>ietver</a:t>
            </a:r>
            <a:r>
              <a:rPr lang="en-US" sz="1500" dirty="0">
                <a:solidFill>
                  <a:schemeClr val="accent4">
                    <a:lumMod val="75000"/>
                  </a:schemeClr>
                </a:solidFill>
                <a:latin typeface="Arial" charset="0"/>
                <a:ea typeface="Arial" charset="0"/>
                <a:cs typeface="Arial" charset="0"/>
              </a:rPr>
              <a:t> </a:t>
            </a:r>
            <a:r>
              <a:rPr lang="en-US" sz="1500" dirty="0" err="1">
                <a:solidFill>
                  <a:schemeClr val="accent4">
                    <a:lumMod val="75000"/>
                  </a:schemeClr>
                </a:solidFill>
                <a:latin typeface="Arial" charset="0"/>
                <a:ea typeface="Arial" charset="0"/>
                <a:cs typeface="Arial" charset="0"/>
              </a:rPr>
              <a:t>incidentu</a:t>
            </a:r>
            <a:r>
              <a:rPr lang="en-US" sz="1500" dirty="0">
                <a:solidFill>
                  <a:schemeClr val="accent4">
                    <a:lumMod val="75000"/>
                  </a:schemeClr>
                </a:solidFill>
                <a:latin typeface="Arial" charset="0"/>
                <a:ea typeface="Arial" charset="0"/>
                <a:cs typeface="Arial" charset="0"/>
              </a:rPr>
              <a:t> </a:t>
            </a:r>
            <a:r>
              <a:rPr lang="en-US" sz="1500" dirty="0" err="1">
                <a:solidFill>
                  <a:schemeClr val="accent4">
                    <a:lumMod val="75000"/>
                  </a:schemeClr>
                </a:solidFill>
                <a:latin typeface="Arial" charset="0"/>
                <a:ea typeface="Arial" charset="0"/>
                <a:cs typeface="Arial" charset="0"/>
              </a:rPr>
              <a:t>infekciju</a:t>
            </a:r>
            <a:r>
              <a:rPr lang="en-US" sz="1500" dirty="0">
                <a:solidFill>
                  <a:schemeClr val="accent4">
                    <a:lumMod val="75000"/>
                  </a:schemeClr>
                </a:solidFill>
                <a:latin typeface="Arial" charset="0"/>
                <a:ea typeface="Arial" charset="0"/>
                <a:cs typeface="Arial" charset="0"/>
              </a:rPr>
              <a:t>, </a:t>
            </a:r>
            <a:r>
              <a:rPr lang="en-US" sz="1500" dirty="0" err="1">
                <a:solidFill>
                  <a:schemeClr val="accent4">
                    <a:lumMod val="75000"/>
                  </a:schemeClr>
                </a:solidFill>
                <a:latin typeface="Arial" charset="0"/>
                <a:ea typeface="Arial" charset="0"/>
                <a:cs typeface="Arial" charset="0"/>
              </a:rPr>
              <a:t>pastāvīgu</a:t>
            </a:r>
            <a:r>
              <a:rPr lang="en-US" sz="1500" dirty="0">
                <a:solidFill>
                  <a:schemeClr val="accent4">
                    <a:lumMod val="75000"/>
                  </a:schemeClr>
                </a:solidFill>
                <a:latin typeface="Arial" charset="0"/>
                <a:ea typeface="Arial" charset="0"/>
                <a:cs typeface="Arial" charset="0"/>
              </a:rPr>
              <a:t> </a:t>
            </a:r>
            <a:r>
              <a:rPr lang="en-US" sz="1500" dirty="0" err="1">
                <a:solidFill>
                  <a:schemeClr val="accent4">
                    <a:lumMod val="75000"/>
                  </a:schemeClr>
                </a:solidFill>
                <a:latin typeface="Arial" charset="0"/>
                <a:ea typeface="Arial" charset="0"/>
                <a:cs typeface="Arial" charset="0"/>
              </a:rPr>
              <a:t>infekciju</a:t>
            </a:r>
            <a:r>
              <a:rPr lang="en-US" sz="1500" dirty="0">
                <a:solidFill>
                  <a:schemeClr val="accent4">
                    <a:lumMod val="75000"/>
                  </a:schemeClr>
                </a:solidFill>
                <a:latin typeface="Arial" charset="0"/>
                <a:ea typeface="Arial" charset="0"/>
                <a:cs typeface="Arial" charset="0"/>
              </a:rPr>
              <a:t> un HPV </a:t>
            </a:r>
            <a:r>
              <a:rPr lang="en-US" sz="1500" dirty="0" err="1">
                <a:solidFill>
                  <a:schemeClr val="accent4">
                    <a:lumMod val="75000"/>
                  </a:schemeClr>
                </a:solidFill>
                <a:latin typeface="Arial" charset="0"/>
                <a:ea typeface="Arial" charset="0"/>
                <a:cs typeface="Arial" charset="0"/>
              </a:rPr>
              <a:t>nogulsnēšanos</a:t>
            </a:r>
            <a:r>
              <a:rPr lang="en-US" sz="1500" dirty="0">
                <a:solidFill>
                  <a:schemeClr val="accent4">
                    <a:lumMod val="75000"/>
                  </a:schemeClr>
                </a:solidFill>
                <a:latin typeface="Arial" charset="0"/>
                <a:ea typeface="Arial" charset="0"/>
                <a:cs typeface="Arial" charset="0"/>
              </a:rPr>
              <a:t>.</a:t>
            </a:r>
          </a:p>
        </p:txBody>
      </p:sp>
      <p:sp>
        <p:nvSpPr>
          <p:cNvPr id="3" name="Rectangle 2"/>
          <p:cNvSpPr/>
          <p:nvPr/>
        </p:nvSpPr>
        <p:spPr>
          <a:xfrm>
            <a:off x="-65317" y="6477759"/>
            <a:ext cx="8815469" cy="400110"/>
          </a:xfrm>
          <a:prstGeom prst="rect">
            <a:avLst/>
          </a:prstGeom>
        </p:spPr>
        <p:txBody>
          <a:bodyPr wrap="square">
            <a:spAutoFit/>
          </a:bodyPr>
          <a:lstStyle/>
          <a:p>
            <a:r>
              <a:rPr lang="lv-LV" sz="1000" dirty="0" err="1">
                <a:solidFill>
                  <a:schemeClr val="bg1"/>
                </a:solidFill>
                <a:latin typeface="Arial" charset="0"/>
                <a:ea typeface="Arial" charset="0"/>
                <a:cs typeface="Arial" charset="0"/>
              </a:rPr>
              <a:t>Tabrizi</a:t>
            </a:r>
            <a:r>
              <a:rPr lang="lv-LV" sz="1000" dirty="0">
                <a:solidFill>
                  <a:schemeClr val="bg1"/>
                </a:solidFill>
                <a:latin typeface="Arial" charset="0"/>
                <a:ea typeface="Arial" charset="0"/>
                <a:cs typeface="Arial" charset="0"/>
              </a:rPr>
              <a:t> SN </a:t>
            </a:r>
            <a:r>
              <a:rPr lang="lv-LV" sz="1000" dirty="0" err="1">
                <a:solidFill>
                  <a:schemeClr val="bg1"/>
                </a:solidFill>
                <a:latin typeface="Arial" charset="0"/>
                <a:ea typeface="Arial" charset="0"/>
                <a:cs typeface="Arial" charset="0"/>
              </a:rPr>
              <a:t>et</a:t>
            </a:r>
            <a:r>
              <a:rPr lang="lv-LV" sz="1000" dirty="0">
                <a:solidFill>
                  <a:schemeClr val="bg1"/>
                </a:solidFill>
                <a:latin typeface="Arial" charset="0"/>
                <a:ea typeface="Arial" charset="0"/>
                <a:cs typeface="Arial" charset="0"/>
              </a:rPr>
              <a:t> </a:t>
            </a:r>
            <a:r>
              <a:rPr lang="lv-LV" sz="1000" dirty="0" err="1">
                <a:solidFill>
                  <a:schemeClr val="bg1"/>
                </a:solidFill>
                <a:latin typeface="Arial" charset="0"/>
                <a:ea typeface="Arial" charset="0"/>
                <a:cs typeface="Arial" charset="0"/>
              </a:rPr>
              <a:t>al</a:t>
            </a:r>
            <a:r>
              <a:rPr lang="lv-LV" sz="1000" dirty="0">
                <a:solidFill>
                  <a:schemeClr val="bg1"/>
                </a:solidFill>
                <a:latin typeface="Arial" charset="0"/>
                <a:ea typeface="Arial" charset="0"/>
                <a:cs typeface="Arial" charset="0"/>
              </a:rPr>
              <a:t>. Lancet </a:t>
            </a:r>
            <a:r>
              <a:rPr lang="lv-LV" sz="1000" dirty="0" err="1">
                <a:solidFill>
                  <a:schemeClr val="bg1"/>
                </a:solidFill>
                <a:latin typeface="Arial" charset="0"/>
                <a:ea typeface="Arial" charset="0"/>
                <a:cs typeface="Arial" charset="0"/>
              </a:rPr>
              <a:t>Infect</a:t>
            </a:r>
            <a:r>
              <a:rPr lang="lv-LV" sz="1000" dirty="0">
                <a:solidFill>
                  <a:schemeClr val="bg1"/>
                </a:solidFill>
                <a:latin typeface="Arial" charset="0"/>
                <a:ea typeface="Arial" charset="0"/>
                <a:cs typeface="Arial" charset="0"/>
              </a:rPr>
              <a:t> </a:t>
            </a:r>
            <a:r>
              <a:rPr lang="lv-LV" sz="1000" dirty="0" err="1">
                <a:solidFill>
                  <a:schemeClr val="bg1"/>
                </a:solidFill>
                <a:latin typeface="Arial" charset="0"/>
                <a:ea typeface="Arial" charset="0"/>
                <a:cs typeface="Arial" charset="0"/>
              </a:rPr>
              <a:t>Dis</a:t>
            </a:r>
            <a:r>
              <a:rPr lang="lv-LV" sz="1000" dirty="0">
                <a:solidFill>
                  <a:schemeClr val="bg1"/>
                </a:solidFill>
                <a:latin typeface="Arial" charset="0"/>
                <a:ea typeface="Arial" charset="0"/>
                <a:cs typeface="Arial" charset="0"/>
              </a:rPr>
              <a:t>. 2014;14:958–966.;  </a:t>
            </a:r>
            <a:r>
              <a:rPr lang="lv-LV" sz="1000" dirty="0" err="1">
                <a:solidFill>
                  <a:schemeClr val="bg1"/>
                </a:solidFill>
                <a:latin typeface="Arial" charset="0"/>
                <a:ea typeface="Arial" charset="0"/>
                <a:cs typeface="Arial" charset="0"/>
              </a:rPr>
              <a:t>Markowitz</a:t>
            </a:r>
            <a:r>
              <a:rPr lang="lv-LV" sz="1000" dirty="0">
                <a:solidFill>
                  <a:schemeClr val="bg1"/>
                </a:solidFill>
                <a:latin typeface="Arial" charset="0"/>
                <a:ea typeface="Arial" charset="0"/>
                <a:cs typeface="Arial" charset="0"/>
              </a:rPr>
              <a:t> L </a:t>
            </a:r>
            <a:r>
              <a:rPr lang="lv-LV" sz="1000" dirty="0" err="1">
                <a:solidFill>
                  <a:schemeClr val="bg1"/>
                </a:solidFill>
                <a:latin typeface="Arial" charset="0"/>
                <a:ea typeface="Arial" charset="0"/>
                <a:cs typeface="Arial" charset="0"/>
              </a:rPr>
              <a:t>et</a:t>
            </a:r>
            <a:r>
              <a:rPr lang="lv-LV" sz="1000" dirty="0">
                <a:solidFill>
                  <a:schemeClr val="bg1"/>
                </a:solidFill>
                <a:latin typeface="Arial" charset="0"/>
                <a:ea typeface="Arial" charset="0"/>
                <a:cs typeface="Arial" charset="0"/>
              </a:rPr>
              <a:t> </a:t>
            </a:r>
            <a:r>
              <a:rPr lang="lv-LV" sz="1000" dirty="0" err="1">
                <a:solidFill>
                  <a:schemeClr val="bg1"/>
                </a:solidFill>
                <a:latin typeface="Arial" charset="0"/>
                <a:ea typeface="Arial" charset="0"/>
                <a:cs typeface="Arial" charset="0"/>
              </a:rPr>
              <a:t>al</a:t>
            </a:r>
            <a:r>
              <a:rPr lang="lv-LV" sz="1000" dirty="0">
                <a:solidFill>
                  <a:schemeClr val="bg1"/>
                </a:solidFill>
                <a:latin typeface="Arial" charset="0"/>
                <a:ea typeface="Arial" charset="0"/>
                <a:cs typeface="Arial" charset="0"/>
              </a:rPr>
              <a:t>. J </a:t>
            </a:r>
            <a:r>
              <a:rPr lang="lv-LV" sz="1000" dirty="0" err="1">
                <a:solidFill>
                  <a:schemeClr val="bg1"/>
                </a:solidFill>
                <a:latin typeface="Arial" charset="0"/>
                <a:ea typeface="Arial" charset="0"/>
                <a:cs typeface="Arial" charset="0"/>
              </a:rPr>
              <a:t>Infect</a:t>
            </a:r>
            <a:r>
              <a:rPr lang="lv-LV" sz="1000" dirty="0">
                <a:solidFill>
                  <a:schemeClr val="bg1"/>
                </a:solidFill>
                <a:latin typeface="Arial" charset="0"/>
                <a:ea typeface="Arial" charset="0"/>
                <a:cs typeface="Arial" charset="0"/>
              </a:rPr>
              <a:t> </a:t>
            </a:r>
            <a:r>
              <a:rPr lang="lv-LV" sz="1000" dirty="0" err="1">
                <a:solidFill>
                  <a:schemeClr val="bg1"/>
                </a:solidFill>
                <a:latin typeface="Arial" charset="0"/>
                <a:ea typeface="Arial" charset="0"/>
                <a:cs typeface="Arial" charset="0"/>
              </a:rPr>
              <a:t>Dis</a:t>
            </a:r>
            <a:r>
              <a:rPr lang="lv-LV" sz="1000" dirty="0">
                <a:solidFill>
                  <a:schemeClr val="bg1"/>
                </a:solidFill>
                <a:latin typeface="Arial" charset="0"/>
                <a:ea typeface="Arial" charset="0"/>
                <a:cs typeface="Arial" charset="0"/>
              </a:rPr>
              <a:t>. 2013;208:385–393.; </a:t>
            </a:r>
            <a:r>
              <a:rPr lang="lv-LV" sz="1000" dirty="0" err="1">
                <a:solidFill>
                  <a:schemeClr val="bg1"/>
                </a:solidFill>
                <a:latin typeface="Arial" charset="0"/>
                <a:ea typeface="Arial" charset="0"/>
                <a:cs typeface="Arial" charset="0"/>
              </a:rPr>
              <a:t>Markowitz</a:t>
            </a:r>
            <a:r>
              <a:rPr lang="lv-LV" sz="1000" dirty="0">
                <a:solidFill>
                  <a:schemeClr val="bg1"/>
                </a:solidFill>
                <a:latin typeface="Arial" charset="0"/>
                <a:ea typeface="Arial" charset="0"/>
                <a:cs typeface="Arial" charset="0"/>
              </a:rPr>
              <a:t> L </a:t>
            </a:r>
            <a:r>
              <a:rPr lang="lv-LV" sz="1000" dirty="0" err="1">
                <a:solidFill>
                  <a:schemeClr val="bg1"/>
                </a:solidFill>
                <a:latin typeface="Arial" charset="0"/>
                <a:ea typeface="Arial" charset="0"/>
                <a:cs typeface="Arial" charset="0"/>
              </a:rPr>
              <a:t>et</a:t>
            </a:r>
            <a:r>
              <a:rPr lang="lv-LV" sz="1000" dirty="0">
                <a:solidFill>
                  <a:schemeClr val="bg1"/>
                </a:solidFill>
                <a:latin typeface="Arial" charset="0"/>
                <a:ea typeface="Arial" charset="0"/>
                <a:cs typeface="Arial" charset="0"/>
              </a:rPr>
              <a:t> </a:t>
            </a:r>
            <a:r>
              <a:rPr lang="lv-LV" sz="1000" dirty="0" err="1">
                <a:solidFill>
                  <a:schemeClr val="bg1"/>
                </a:solidFill>
                <a:latin typeface="Arial" charset="0"/>
                <a:ea typeface="Arial" charset="0"/>
                <a:cs typeface="Arial" charset="0"/>
              </a:rPr>
              <a:t>al</a:t>
            </a:r>
            <a:r>
              <a:rPr lang="lv-LV" sz="1000" dirty="0">
                <a:solidFill>
                  <a:schemeClr val="bg1"/>
                </a:solidFill>
                <a:latin typeface="Arial" charset="0"/>
                <a:ea typeface="Arial" charset="0"/>
                <a:cs typeface="Arial" charset="0"/>
              </a:rPr>
              <a:t>. </a:t>
            </a:r>
            <a:r>
              <a:rPr lang="lv-LV" sz="1000" dirty="0" err="1">
                <a:solidFill>
                  <a:schemeClr val="bg1"/>
                </a:solidFill>
                <a:latin typeface="Arial" charset="0"/>
                <a:ea typeface="Arial" charset="0"/>
                <a:cs typeface="Arial" charset="0"/>
              </a:rPr>
              <a:t>Pediatrics</a:t>
            </a:r>
            <a:r>
              <a:rPr lang="lv-LV" sz="1000" dirty="0">
                <a:solidFill>
                  <a:schemeClr val="bg1"/>
                </a:solidFill>
                <a:latin typeface="Arial" charset="0"/>
                <a:ea typeface="Arial" charset="0"/>
                <a:cs typeface="Arial" charset="0"/>
              </a:rPr>
              <a:t>. 2016;137:e20151968.</a:t>
            </a:r>
          </a:p>
        </p:txBody>
      </p:sp>
    </p:spTree>
    <p:extLst>
      <p:ext uri="{BB962C8B-B14F-4D97-AF65-F5344CB8AC3E}">
        <p14:creationId xmlns:p14="http://schemas.microsoft.com/office/powerpoint/2010/main" val="11200849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270000" y="53975"/>
            <a:ext cx="8229600" cy="1143000"/>
          </a:xfrm>
        </p:spPr>
        <p:txBody>
          <a:bodyPr/>
          <a:lstStyle/>
          <a:p>
            <a:pPr algn="l" eaLnBrk="1" hangingPunct="1"/>
            <a:r>
              <a:rPr lang="lv-LV" altLang="lv-LV" sz="3000" dirty="0">
                <a:solidFill>
                  <a:srgbClr val="403152"/>
                </a:solidFill>
                <a:latin typeface="Arial" charset="0"/>
                <a:ea typeface="Arial" charset="0"/>
                <a:cs typeface="Arial" charset="0"/>
              </a:rPr>
              <a:t>2 HPV tipu vakcīna</a:t>
            </a:r>
          </a:p>
        </p:txBody>
      </p:sp>
      <p:pic>
        <p:nvPicPr>
          <p:cNvPr id="11267" name="Picture 21" descr="C:\Users\Liga\Desktop\mikrosko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66688"/>
            <a:ext cx="109855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atura vietturis 2"/>
          <p:cNvSpPr txBox="1">
            <a:spLocks/>
          </p:cNvSpPr>
          <p:nvPr/>
        </p:nvSpPr>
        <p:spPr bwMode="auto">
          <a:xfrm>
            <a:off x="704396" y="1708944"/>
            <a:ext cx="7715250" cy="444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656"/>
              </a:spcBef>
              <a:buFont typeface="Wingdings" charset="2"/>
              <a:buChar char="§"/>
            </a:pPr>
            <a:r>
              <a:rPr lang="en-US" sz="1900">
                <a:solidFill>
                  <a:schemeClr val="accent4">
                    <a:lumMod val="50000"/>
                  </a:schemeClr>
                </a:solidFill>
                <a:latin typeface="Arial" charset="0"/>
                <a:ea typeface="Arial" charset="0"/>
                <a:cs typeface="Arial" charset="0"/>
              </a:rPr>
              <a:t>15- 25</a:t>
            </a:r>
            <a:r>
              <a:rPr lang="lv-LV" sz="1900" dirty="0">
                <a:solidFill>
                  <a:schemeClr val="accent4">
                    <a:lumMod val="50000"/>
                  </a:schemeClr>
                </a:solidFill>
                <a:latin typeface="Arial" charset="0"/>
                <a:ea typeface="Arial" charset="0"/>
                <a:cs typeface="Arial" charset="0"/>
              </a:rPr>
              <a:t> gadus vecām </a:t>
            </a:r>
            <a:r>
              <a:rPr lang="lv-LV" sz="1900" i="1" dirty="0">
                <a:solidFill>
                  <a:schemeClr val="accent4">
                    <a:lumMod val="50000"/>
                  </a:schemeClr>
                </a:solidFill>
                <a:latin typeface="Arial" charset="0"/>
                <a:ea typeface="Arial" charset="0"/>
                <a:cs typeface="Arial" charset="0"/>
              </a:rPr>
              <a:t>(pirms </a:t>
            </a:r>
            <a:r>
              <a:rPr lang="lv-LV" sz="1900" i="1" dirty="0" err="1">
                <a:solidFill>
                  <a:schemeClr val="accent4">
                    <a:lumMod val="50000"/>
                  </a:schemeClr>
                </a:solidFill>
                <a:latin typeface="Arial" charset="0"/>
                <a:ea typeface="Arial" charset="0"/>
                <a:cs typeface="Arial" charset="0"/>
              </a:rPr>
              <a:t>sex</a:t>
            </a:r>
            <a:r>
              <a:rPr lang="lv-LV" sz="1900" i="1" dirty="0">
                <a:solidFill>
                  <a:schemeClr val="accent4">
                    <a:lumMod val="50000"/>
                  </a:schemeClr>
                </a:solidFill>
                <a:latin typeface="Arial" charset="0"/>
                <a:ea typeface="Arial" charset="0"/>
                <a:cs typeface="Arial" charset="0"/>
              </a:rPr>
              <a:t> debijas, HPV 16 un 18 </a:t>
            </a:r>
            <a:r>
              <a:rPr lang="lv-LV" sz="1900" i="1" dirty="0" err="1">
                <a:solidFill>
                  <a:schemeClr val="accent4">
                    <a:lumMod val="50000"/>
                  </a:schemeClr>
                </a:solidFill>
                <a:latin typeface="Arial" charset="0"/>
                <a:ea typeface="Arial" charset="0"/>
                <a:cs typeface="Arial" charset="0"/>
              </a:rPr>
              <a:t>neg</a:t>
            </a:r>
            <a:r>
              <a:rPr lang="lv-LV" sz="1900" i="1" dirty="0">
                <a:solidFill>
                  <a:schemeClr val="accent4">
                    <a:lumMod val="50000"/>
                  </a:schemeClr>
                </a:solidFill>
                <a:latin typeface="Arial" charset="0"/>
                <a:ea typeface="Arial" charset="0"/>
                <a:cs typeface="Arial" charset="0"/>
              </a:rPr>
              <a:t>, </a:t>
            </a:r>
            <a:r>
              <a:rPr lang="lv-LV" sz="1900" i="1" dirty="0" err="1">
                <a:solidFill>
                  <a:schemeClr val="accent4">
                    <a:lumMod val="50000"/>
                  </a:schemeClr>
                </a:solidFill>
                <a:latin typeface="Arial" charset="0"/>
                <a:ea typeface="Arial" charset="0"/>
                <a:cs typeface="Arial" charset="0"/>
              </a:rPr>
              <a:t>N</a:t>
            </a:r>
            <a:r>
              <a:rPr lang="lv-LV" sz="1900" i="1" dirty="0">
                <a:solidFill>
                  <a:schemeClr val="accent4">
                    <a:lumMod val="50000"/>
                  </a:schemeClr>
                </a:solidFill>
                <a:latin typeface="Arial" charset="0"/>
                <a:ea typeface="Arial" charset="0"/>
                <a:cs typeface="Arial" charset="0"/>
              </a:rPr>
              <a:t> citoloģija, PCR </a:t>
            </a:r>
            <a:r>
              <a:rPr lang="lv-LV" sz="1900" i="1" dirty="0" err="1">
                <a:solidFill>
                  <a:schemeClr val="accent4">
                    <a:lumMod val="50000"/>
                  </a:schemeClr>
                </a:solidFill>
                <a:latin typeface="Arial" charset="0"/>
                <a:ea typeface="Arial" charset="0"/>
                <a:cs typeface="Arial" charset="0"/>
              </a:rPr>
              <a:t>neg</a:t>
            </a:r>
            <a:r>
              <a:rPr lang="lv-LV" sz="1900" i="1" dirty="0">
                <a:solidFill>
                  <a:schemeClr val="accent4">
                    <a:lumMod val="50000"/>
                  </a:schemeClr>
                </a:solidFill>
                <a:latin typeface="Arial" charset="0"/>
                <a:ea typeface="Arial" charset="0"/>
                <a:cs typeface="Arial" charset="0"/>
              </a:rPr>
              <a:t> 14 </a:t>
            </a:r>
            <a:r>
              <a:rPr lang="lv-LV" sz="1900" i="1" dirty="0" err="1">
                <a:solidFill>
                  <a:schemeClr val="accent4">
                    <a:lumMod val="50000"/>
                  </a:schemeClr>
                </a:solidFill>
                <a:latin typeface="Arial" charset="0"/>
                <a:ea typeface="Arial" charset="0"/>
                <a:cs typeface="Arial" charset="0"/>
              </a:rPr>
              <a:t>onko</a:t>
            </a:r>
            <a:r>
              <a:rPr lang="lv-LV" sz="1900" i="1" dirty="0">
                <a:solidFill>
                  <a:schemeClr val="accent4">
                    <a:lumMod val="50000"/>
                  </a:schemeClr>
                </a:solidFill>
                <a:latin typeface="Arial" charset="0"/>
                <a:ea typeface="Arial" charset="0"/>
                <a:cs typeface="Arial" charset="0"/>
              </a:rPr>
              <a:t> tipiem) </a:t>
            </a:r>
            <a:r>
              <a:rPr lang="lv-LV" sz="1900" dirty="0">
                <a:solidFill>
                  <a:schemeClr val="accent4">
                    <a:lumMod val="50000"/>
                  </a:schemeClr>
                </a:solidFill>
                <a:latin typeface="Arial" charset="0"/>
                <a:ea typeface="Arial" charset="0"/>
                <a:cs typeface="Arial" charset="0"/>
              </a:rPr>
              <a:t>sievietēm </a:t>
            </a:r>
            <a:r>
              <a:rPr lang="lv-LV" sz="1900" b="1" dirty="0" err="1">
                <a:solidFill>
                  <a:schemeClr val="accent4">
                    <a:lumMod val="50000"/>
                  </a:schemeClr>
                </a:solidFill>
                <a:latin typeface="Arial" charset="0"/>
                <a:ea typeface="Arial" charset="0"/>
                <a:cs typeface="Arial" charset="0"/>
              </a:rPr>
              <a:t>Cervarix</a:t>
            </a:r>
            <a:r>
              <a:rPr lang="lv-LV" sz="1900" b="1" dirty="0">
                <a:solidFill>
                  <a:schemeClr val="accent4">
                    <a:lumMod val="50000"/>
                  </a:schemeClr>
                </a:solidFill>
                <a:latin typeface="Arial" charset="0"/>
                <a:ea typeface="Arial" charset="0"/>
                <a:cs typeface="Arial" charset="0"/>
              </a:rPr>
              <a:t> efektivitāte </a:t>
            </a:r>
            <a:r>
              <a:rPr lang="lv-LV" sz="1900" dirty="0">
                <a:solidFill>
                  <a:schemeClr val="accent4">
                    <a:lumMod val="50000"/>
                  </a:schemeClr>
                </a:solidFill>
                <a:latin typeface="Arial" charset="0"/>
                <a:ea typeface="Arial" charset="0"/>
                <a:cs typeface="Arial" charset="0"/>
              </a:rPr>
              <a:t>neatkarīgi no</a:t>
            </a:r>
            <a:r>
              <a:rPr lang="en-US" sz="1900" dirty="0">
                <a:solidFill>
                  <a:schemeClr val="accent4">
                    <a:lumMod val="50000"/>
                  </a:schemeClr>
                </a:solidFill>
                <a:latin typeface="Arial" charset="0"/>
                <a:ea typeface="Arial" charset="0"/>
                <a:cs typeface="Arial" charset="0"/>
              </a:rPr>
              <a:t> HPV t</a:t>
            </a:r>
            <a:r>
              <a:rPr lang="lv-LV" sz="1900" dirty="0" err="1">
                <a:solidFill>
                  <a:schemeClr val="accent4">
                    <a:lumMod val="50000"/>
                  </a:schemeClr>
                </a:solidFill>
                <a:latin typeface="Arial" charset="0"/>
                <a:ea typeface="Arial" charset="0"/>
                <a:cs typeface="Arial" charset="0"/>
              </a:rPr>
              <a:t>ipa</a:t>
            </a:r>
            <a:r>
              <a:rPr lang="en-US" sz="1900" dirty="0">
                <a:solidFill>
                  <a:schemeClr val="accent4">
                    <a:lumMod val="50000"/>
                  </a:schemeClr>
                </a:solidFill>
                <a:latin typeface="Arial" charset="0"/>
                <a:ea typeface="Arial" charset="0"/>
                <a:cs typeface="Arial" charset="0"/>
              </a:rPr>
              <a:t> </a:t>
            </a:r>
            <a:r>
              <a:rPr lang="lv-LV" sz="1900" b="1" dirty="0" err="1">
                <a:solidFill>
                  <a:schemeClr val="accent4">
                    <a:lumMod val="50000"/>
                  </a:schemeClr>
                </a:solidFill>
                <a:latin typeface="Arial" charset="0"/>
                <a:ea typeface="Arial" charset="0"/>
                <a:cs typeface="Arial" charset="0"/>
              </a:rPr>
              <a:t>pre</a:t>
            </a:r>
            <a:r>
              <a:rPr lang="en-US" sz="1900" b="1" dirty="0">
                <a:solidFill>
                  <a:schemeClr val="accent4">
                    <a:lumMod val="50000"/>
                  </a:schemeClr>
                </a:solidFill>
                <a:latin typeface="Arial" charset="0"/>
                <a:ea typeface="Arial" charset="0"/>
                <a:cs typeface="Arial" charset="0"/>
              </a:rPr>
              <a:t>t CIN3+ </a:t>
            </a:r>
            <a:r>
              <a:rPr lang="en-US" sz="1900" b="1" dirty="0" err="1">
                <a:solidFill>
                  <a:srgbClr val="7030A0"/>
                </a:solidFill>
                <a:latin typeface="Arial" charset="0"/>
                <a:ea typeface="Arial" charset="0"/>
                <a:cs typeface="Arial" charset="0"/>
              </a:rPr>
              <a:t>i</a:t>
            </a:r>
            <a:r>
              <a:rPr lang="lv-LV" sz="1900" b="1" dirty="0" err="1">
                <a:solidFill>
                  <a:srgbClr val="7030A0"/>
                </a:solidFill>
                <a:latin typeface="Arial" charset="0"/>
                <a:ea typeface="Arial" charset="0"/>
                <a:cs typeface="Arial" charset="0"/>
              </a:rPr>
              <a:t>r</a:t>
            </a:r>
            <a:r>
              <a:rPr lang="en-US" sz="1900" b="1" dirty="0">
                <a:solidFill>
                  <a:srgbClr val="7030A0"/>
                </a:solidFill>
                <a:latin typeface="Arial" charset="0"/>
                <a:ea typeface="Arial" charset="0"/>
                <a:cs typeface="Arial" charset="0"/>
              </a:rPr>
              <a:t> 93%</a:t>
            </a:r>
            <a:r>
              <a:rPr lang="en-US" sz="1900" b="1" baseline="30000" dirty="0">
                <a:solidFill>
                  <a:srgbClr val="7030A0"/>
                </a:solidFill>
                <a:latin typeface="Arial" charset="0"/>
                <a:ea typeface="Arial" charset="0"/>
                <a:cs typeface="Arial" charset="0"/>
              </a:rPr>
              <a:t>1</a:t>
            </a:r>
            <a:endParaRPr lang="lv-LV" sz="1900" baseline="30000" dirty="0">
              <a:solidFill>
                <a:srgbClr val="7030A0"/>
              </a:solidFill>
              <a:latin typeface="Arial" charset="0"/>
              <a:ea typeface="Arial" charset="0"/>
              <a:cs typeface="Arial" charset="0"/>
            </a:endParaRPr>
          </a:p>
          <a:p>
            <a:pPr lvl="1">
              <a:spcBef>
                <a:spcPts val="1656"/>
              </a:spcBef>
              <a:buFont typeface="Wingdings" charset="2"/>
              <a:buChar char="§"/>
            </a:pPr>
            <a:r>
              <a:rPr lang="en-US" sz="1900" dirty="0">
                <a:solidFill>
                  <a:schemeClr val="accent4">
                    <a:lumMod val="50000"/>
                  </a:schemeClr>
                </a:solidFill>
                <a:latin typeface="Arial" charset="0"/>
                <a:ea typeface="Arial" charset="0"/>
                <a:cs typeface="Arial" charset="0"/>
              </a:rPr>
              <a:t>63.2% </a:t>
            </a:r>
            <a:r>
              <a:rPr lang="en-US" sz="1900" b="1" dirty="0">
                <a:solidFill>
                  <a:schemeClr val="accent4">
                    <a:lumMod val="50000"/>
                  </a:schemeClr>
                </a:solidFill>
                <a:latin typeface="Arial" charset="0"/>
                <a:ea typeface="Arial" charset="0"/>
                <a:cs typeface="Arial" charset="0"/>
              </a:rPr>
              <a:t>HPV 16 </a:t>
            </a:r>
            <a:r>
              <a:rPr lang="lv-LV" sz="1900" b="1" dirty="0">
                <a:solidFill>
                  <a:schemeClr val="accent4">
                    <a:lumMod val="50000"/>
                  </a:schemeClr>
                </a:solidFill>
                <a:latin typeface="Arial" charset="0"/>
                <a:ea typeface="Arial" charset="0"/>
                <a:cs typeface="Arial" charset="0"/>
              </a:rPr>
              <a:t>un</a:t>
            </a:r>
            <a:r>
              <a:rPr lang="en-US" sz="1900" b="1" dirty="0">
                <a:solidFill>
                  <a:schemeClr val="accent4">
                    <a:lumMod val="50000"/>
                  </a:schemeClr>
                </a:solidFill>
                <a:latin typeface="Arial" charset="0"/>
                <a:ea typeface="Arial" charset="0"/>
                <a:cs typeface="Arial" charset="0"/>
              </a:rPr>
              <a:t> 18 prevalence </a:t>
            </a:r>
            <a:r>
              <a:rPr lang="lv-LV" sz="1900" b="1" dirty="0">
                <a:solidFill>
                  <a:schemeClr val="accent4">
                    <a:lumMod val="50000"/>
                  </a:schemeClr>
                </a:solidFill>
                <a:latin typeface="Arial" charset="0"/>
                <a:ea typeface="Arial" charset="0"/>
                <a:cs typeface="Arial" charset="0"/>
              </a:rPr>
              <a:t>sievietēm ar </a:t>
            </a:r>
            <a:r>
              <a:rPr lang="en-US" sz="1900" b="1" dirty="0">
                <a:solidFill>
                  <a:schemeClr val="accent4">
                    <a:lumMod val="50000"/>
                  </a:schemeClr>
                </a:solidFill>
                <a:latin typeface="Arial" charset="0"/>
                <a:ea typeface="Arial" charset="0"/>
                <a:cs typeface="Arial" charset="0"/>
              </a:rPr>
              <a:t>CIN3 </a:t>
            </a:r>
            <a:r>
              <a:rPr lang="lv-LV" sz="1900" b="1" dirty="0">
                <a:solidFill>
                  <a:schemeClr val="accent4">
                    <a:lumMod val="50000"/>
                  </a:schemeClr>
                </a:solidFill>
                <a:latin typeface="Arial" charset="0"/>
                <a:ea typeface="Arial" charset="0"/>
                <a:cs typeface="Arial" charset="0"/>
              </a:rPr>
              <a:t>Anglijā</a:t>
            </a:r>
            <a:r>
              <a:rPr lang="en-US" sz="1900" b="1" baseline="30000" dirty="0">
                <a:solidFill>
                  <a:schemeClr val="accent4">
                    <a:lumMod val="50000"/>
                  </a:schemeClr>
                </a:solidFill>
                <a:latin typeface="Arial" charset="0"/>
                <a:ea typeface="Arial" charset="0"/>
                <a:cs typeface="Arial" charset="0"/>
              </a:rPr>
              <a:t>2</a:t>
            </a:r>
            <a:r>
              <a:rPr lang="en-US" sz="1900" b="1" dirty="0">
                <a:solidFill>
                  <a:schemeClr val="accent4">
                    <a:lumMod val="50000"/>
                  </a:schemeClr>
                </a:solidFill>
                <a:latin typeface="Arial" charset="0"/>
                <a:ea typeface="Arial" charset="0"/>
                <a:cs typeface="Arial" charset="0"/>
              </a:rPr>
              <a:t> </a:t>
            </a:r>
          </a:p>
          <a:p>
            <a:pPr lvl="1">
              <a:spcBef>
                <a:spcPts val="1656"/>
              </a:spcBef>
              <a:buFont typeface="Wingdings" charset="2"/>
              <a:buChar char="§"/>
            </a:pPr>
            <a:r>
              <a:rPr lang="en-US" sz="1900" dirty="0">
                <a:solidFill>
                  <a:schemeClr val="accent4">
                    <a:lumMod val="50000"/>
                  </a:schemeClr>
                </a:solidFill>
                <a:latin typeface="Arial" charset="0"/>
                <a:ea typeface="Arial" charset="0"/>
                <a:cs typeface="Arial" charset="0"/>
              </a:rPr>
              <a:t>67.3% </a:t>
            </a:r>
            <a:r>
              <a:rPr lang="en-US" sz="1900" b="1" dirty="0">
                <a:solidFill>
                  <a:schemeClr val="accent4">
                    <a:lumMod val="50000"/>
                  </a:schemeClr>
                </a:solidFill>
                <a:latin typeface="Arial" charset="0"/>
                <a:ea typeface="Arial" charset="0"/>
                <a:cs typeface="Arial" charset="0"/>
              </a:rPr>
              <a:t>HPV 16 </a:t>
            </a:r>
            <a:r>
              <a:rPr lang="lv-LV" sz="1900" b="1" dirty="0">
                <a:solidFill>
                  <a:schemeClr val="accent4">
                    <a:lumMod val="50000"/>
                  </a:schemeClr>
                </a:solidFill>
                <a:latin typeface="Arial" charset="0"/>
                <a:ea typeface="Arial" charset="0"/>
                <a:cs typeface="Arial" charset="0"/>
              </a:rPr>
              <a:t>un</a:t>
            </a:r>
            <a:r>
              <a:rPr lang="en-US" sz="1900" b="1" dirty="0">
                <a:solidFill>
                  <a:schemeClr val="accent4">
                    <a:lumMod val="50000"/>
                  </a:schemeClr>
                </a:solidFill>
                <a:latin typeface="Arial" charset="0"/>
                <a:ea typeface="Arial" charset="0"/>
                <a:cs typeface="Arial" charset="0"/>
              </a:rPr>
              <a:t> 18 prevalence </a:t>
            </a:r>
            <a:r>
              <a:rPr lang="lv-LV" sz="1900" b="1" dirty="0">
                <a:solidFill>
                  <a:schemeClr val="accent4">
                    <a:lumMod val="50000"/>
                  </a:schemeClr>
                </a:solidFill>
                <a:latin typeface="Arial" charset="0"/>
                <a:ea typeface="Arial" charset="0"/>
                <a:cs typeface="Arial" charset="0"/>
              </a:rPr>
              <a:t>sievietēm ar</a:t>
            </a:r>
            <a:r>
              <a:rPr lang="en-US" sz="1900" b="1" dirty="0">
                <a:solidFill>
                  <a:schemeClr val="accent4">
                    <a:lumMod val="50000"/>
                  </a:schemeClr>
                </a:solidFill>
                <a:latin typeface="Arial" charset="0"/>
                <a:ea typeface="Arial" charset="0"/>
                <a:cs typeface="Arial" charset="0"/>
              </a:rPr>
              <a:t> CIN3 17 E</a:t>
            </a:r>
            <a:r>
              <a:rPr lang="lv-LV" sz="1900" b="1" dirty="0" err="1">
                <a:solidFill>
                  <a:schemeClr val="accent4">
                    <a:lumMod val="50000"/>
                  </a:schemeClr>
                </a:solidFill>
                <a:latin typeface="Arial" charset="0"/>
                <a:ea typeface="Arial" charset="0"/>
                <a:cs typeface="Arial" charset="0"/>
              </a:rPr>
              <a:t>iropas</a:t>
            </a:r>
            <a:r>
              <a:rPr lang="lv-LV" sz="1900" b="1" dirty="0">
                <a:solidFill>
                  <a:schemeClr val="accent4">
                    <a:lumMod val="50000"/>
                  </a:schemeClr>
                </a:solidFill>
                <a:latin typeface="Arial" charset="0"/>
                <a:ea typeface="Arial" charset="0"/>
                <a:cs typeface="Arial" charset="0"/>
              </a:rPr>
              <a:t> valstīs</a:t>
            </a:r>
            <a:r>
              <a:rPr lang="en-US" sz="1900" b="1" baseline="30000" dirty="0">
                <a:solidFill>
                  <a:schemeClr val="accent4">
                    <a:lumMod val="50000"/>
                  </a:schemeClr>
                </a:solidFill>
                <a:latin typeface="Arial" charset="0"/>
                <a:ea typeface="Arial" charset="0"/>
                <a:cs typeface="Arial" charset="0"/>
              </a:rPr>
              <a:t>3</a:t>
            </a:r>
            <a:r>
              <a:rPr lang="en-US" sz="1900" b="1" dirty="0">
                <a:solidFill>
                  <a:schemeClr val="accent4">
                    <a:lumMod val="50000"/>
                  </a:schemeClr>
                </a:solidFill>
                <a:latin typeface="Arial" charset="0"/>
                <a:ea typeface="Arial" charset="0"/>
                <a:cs typeface="Arial" charset="0"/>
              </a:rPr>
              <a:t> </a:t>
            </a:r>
          </a:p>
          <a:p>
            <a:pPr lvl="1">
              <a:spcBef>
                <a:spcPts val="1656"/>
              </a:spcBef>
              <a:buFont typeface="Wingdings" charset="2"/>
              <a:buChar char="§"/>
            </a:pPr>
            <a:r>
              <a:rPr lang="en-US" sz="1900" dirty="0">
                <a:solidFill>
                  <a:schemeClr val="accent4">
                    <a:lumMod val="50000"/>
                  </a:schemeClr>
                </a:solidFill>
                <a:latin typeface="Arial" charset="0"/>
                <a:ea typeface="Arial" charset="0"/>
                <a:cs typeface="Arial" charset="0"/>
              </a:rPr>
              <a:t>71% </a:t>
            </a:r>
            <a:r>
              <a:rPr lang="en-US" sz="1900" b="1" dirty="0">
                <a:solidFill>
                  <a:schemeClr val="accent4">
                    <a:lumMod val="50000"/>
                  </a:schemeClr>
                </a:solidFill>
                <a:latin typeface="Arial" charset="0"/>
                <a:ea typeface="Arial" charset="0"/>
                <a:cs typeface="Arial" charset="0"/>
              </a:rPr>
              <a:t>HPV 16 </a:t>
            </a:r>
            <a:r>
              <a:rPr lang="lv-LV" sz="1900" b="1" dirty="0">
                <a:solidFill>
                  <a:schemeClr val="accent4">
                    <a:lumMod val="50000"/>
                  </a:schemeClr>
                </a:solidFill>
                <a:latin typeface="Arial" charset="0"/>
                <a:ea typeface="Arial" charset="0"/>
                <a:cs typeface="Arial" charset="0"/>
              </a:rPr>
              <a:t>un</a:t>
            </a:r>
            <a:r>
              <a:rPr lang="en-US" sz="1900" b="1" dirty="0">
                <a:solidFill>
                  <a:schemeClr val="accent4">
                    <a:lumMod val="50000"/>
                  </a:schemeClr>
                </a:solidFill>
                <a:latin typeface="Arial" charset="0"/>
                <a:ea typeface="Arial" charset="0"/>
                <a:cs typeface="Arial" charset="0"/>
              </a:rPr>
              <a:t> 18 prevalence</a:t>
            </a:r>
            <a:r>
              <a:rPr lang="lv-LV" sz="1900" b="1" dirty="0">
                <a:solidFill>
                  <a:schemeClr val="accent4">
                    <a:lumMod val="50000"/>
                  </a:schemeClr>
                </a:solidFill>
                <a:latin typeface="Arial" charset="0"/>
                <a:ea typeface="Arial" charset="0"/>
                <a:cs typeface="Arial" charset="0"/>
              </a:rPr>
              <a:t> sievietēm ar dzemdes kakla vēzi pasaulē</a:t>
            </a:r>
            <a:r>
              <a:rPr lang="en-US" sz="1900" b="1" baseline="30000" dirty="0">
                <a:solidFill>
                  <a:schemeClr val="accent4">
                    <a:lumMod val="50000"/>
                  </a:schemeClr>
                </a:solidFill>
                <a:latin typeface="Arial" charset="0"/>
                <a:ea typeface="Arial" charset="0"/>
                <a:cs typeface="Arial" charset="0"/>
              </a:rPr>
              <a:t>4</a:t>
            </a:r>
            <a:r>
              <a:rPr lang="en-US" sz="1900" b="1" dirty="0">
                <a:solidFill>
                  <a:schemeClr val="accent4">
                    <a:lumMod val="50000"/>
                  </a:schemeClr>
                </a:solidFill>
                <a:latin typeface="Arial" charset="0"/>
                <a:ea typeface="Arial" charset="0"/>
                <a:cs typeface="Arial" charset="0"/>
              </a:rPr>
              <a:t> </a:t>
            </a:r>
            <a:r>
              <a:rPr lang="lv-LV" sz="1900" b="1" dirty="0">
                <a:solidFill>
                  <a:schemeClr val="accent4">
                    <a:lumMod val="50000"/>
                  </a:schemeClr>
                </a:solidFill>
                <a:latin typeface="Arial" charset="0"/>
                <a:ea typeface="Arial" charset="0"/>
                <a:cs typeface="Arial" charset="0"/>
              </a:rPr>
              <a:t>C</a:t>
            </a:r>
            <a:r>
              <a:rPr lang="en-US" sz="1900" b="1" dirty="0" err="1">
                <a:solidFill>
                  <a:schemeClr val="accent4">
                    <a:lumMod val="50000"/>
                  </a:schemeClr>
                </a:solidFill>
                <a:latin typeface="Arial" charset="0"/>
                <a:ea typeface="Arial" charset="0"/>
                <a:cs typeface="Arial" charset="0"/>
              </a:rPr>
              <a:t>ervarixTM</a:t>
            </a:r>
            <a:r>
              <a:rPr lang="en-US" sz="1900" b="1" dirty="0">
                <a:solidFill>
                  <a:schemeClr val="accent4">
                    <a:lumMod val="50000"/>
                  </a:schemeClr>
                </a:solidFill>
                <a:latin typeface="Arial" charset="0"/>
                <a:ea typeface="Arial" charset="0"/>
                <a:cs typeface="Arial" charset="0"/>
              </a:rPr>
              <a:t> </a:t>
            </a:r>
            <a:r>
              <a:rPr lang="lv-LV" sz="1900" b="1" dirty="0">
                <a:solidFill>
                  <a:schemeClr val="accent4">
                    <a:lumMod val="50000"/>
                  </a:schemeClr>
                </a:solidFill>
                <a:latin typeface="Arial" charset="0"/>
                <a:ea typeface="Arial" charset="0"/>
                <a:cs typeface="Arial" charset="0"/>
              </a:rPr>
              <a:t>neatkarīgi no </a:t>
            </a:r>
            <a:r>
              <a:rPr lang="en-US" sz="1900" b="1" dirty="0">
                <a:solidFill>
                  <a:schemeClr val="accent4">
                    <a:lumMod val="50000"/>
                  </a:schemeClr>
                </a:solidFill>
                <a:latin typeface="Arial" charset="0"/>
                <a:ea typeface="Arial" charset="0"/>
                <a:cs typeface="Arial" charset="0"/>
              </a:rPr>
              <a:t>HPV t</a:t>
            </a:r>
            <a:r>
              <a:rPr lang="lv-LV" sz="1900" b="1" dirty="0" err="1">
                <a:solidFill>
                  <a:schemeClr val="accent4">
                    <a:lumMod val="50000"/>
                  </a:schemeClr>
                </a:solidFill>
                <a:latin typeface="Arial" charset="0"/>
                <a:ea typeface="Arial" charset="0"/>
                <a:cs typeface="Arial" charset="0"/>
              </a:rPr>
              <a:t>ipa</a:t>
            </a:r>
            <a:r>
              <a:rPr lang="lv-LV" sz="1900" b="1" dirty="0">
                <a:solidFill>
                  <a:schemeClr val="accent4">
                    <a:lumMod val="50000"/>
                  </a:schemeClr>
                </a:solidFill>
                <a:latin typeface="Arial" charset="0"/>
                <a:ea typeface="Arial" charset="0"/>
                <a:cs typeface="Arial" charset="0"/>
              </a:rPr>
              <a:t> pret </a:t>
            </a:r>
            <a:r>
              <a:rPr lang="en-US" sz="1900" b="1" dirty="0">
                <a:solidFill>
                  <a:schemeClr val="accent4">
                    <a:lumMod val="50000"/>
                  </a:schemeClr>
                </a:solidFill>
                <a:latin typeface="Arial" charset="0"/>
                <a:ea typeface="Arial" charset="0"/>
                <a:cs typeface="Arial" charset="0"/>
              </a:rPr>
              <a:t>CIN3+ </a:t>
            </a:r>
            <a:r>
              <a:rPr lang="en-US" sz="1900" b="1" dirty="0" err="1">
                <a:solidFill>
                  <a:schemeClr val="accent4">
                    <a:lumMod val="50000"/>
                  </a:schemeClr>
                </a:solidFill>
                <a:latin typeface="Arial" charset="0"/>
                <a:ea typeface="Arial" charset="0"/>
                <a:cs typeface="Arial" charset="0"/>
              </a:rPr>
              <a:t>i</a:t>
            </a:r>
            <a:r>
              <a:rPr lang="lv-LV" sz="1900" b="1" dirty="0" err="1">
                <a:solidFill>
                  <a:schemeClr val="accent4">
                    <a:lumMod val="50000"/>
                  </a:schemeClr>
                </a:solidFill>
                <a:latin typeface="Arial" charset="0"/>
                <a:ea typeface="Arial" charset="0"/>
                <a:cs typeface="Arial" charset="0"/>
              </a:rPr>
              <a:t>r</a:t>
            </a:r>
            <a:r>
              <a:rPr lang="en-US" sz="1900" b="1" dirty="0">
                <a:solidFill>
                  <a:schemeClr val="accent4">
                    <a:lumMod val="50000"/>
                  </a:schemeClr>
                </a:solidFill>
                <a:latin typeface="Arial" charset="0"/>
                <a:ea typeface="Arial" charset="0"/>
                <a:cs typeface="Arial" charset="0"/>
              </a:rPr>
              <a:t> 93%</a:t>
            </a:r>
            <a:r>
              <a:rPr lang="en-US" sz="1900" b="1" baseline="30000" dirty="0">
                <a:solidFill>
                  <a:schemeClr val="accent4">
                    <a:lumMod val="50000"/>
                  </a:schemeClr>
                </a:solidFill>
                <a:latin typeface="Arial" charset="0"/>
                <a:ea typeface="Arial" charset="0"/>
                <a:cs typeface="Arial" charset="0"/>
              </a:rPr>
              <a:t>1</a:t>
            </a:r>
            <a:endParaRPr lang="lv-LV" sz="1900" b="1" baseline="30000" dirty="0">
              <a:solidFill>
                <a:schemeClr val="accent4">
                  <a:lumMod val="50000"/>
                </a:schemeClr>
              </a:solidFill>
              <a:latin typeface="Arial" charset="0"/>
              <a:ea typeface="Arial" charset="0"/>
              <a:cs typeface="Arial" charset="0"/>
            </a:endParaRPr>
          </a:p>
        </p:txBody>
      </p:sp>
      <p:sp>
        <p:nvSpPr>
          <p:cNvPr id="2" name="Rectangle 1"/>
          <p:cNvSpPr/>
          <p:nvPr/>
        </p:nvSpPr>
        <p:spPr>
          <a:xfrm>
            <a:off x="3098800" y="5447986"/>
            <a:ext cx="4572000" cy="707886"/>
          </a:xfrm>
          <a:prstGeom prst="rect">
            <a:avLst/>
          </a:prstGeom>
        </p:spPr>
        <p:txBody>
          <a:bodyPr>
            <a:spAutoFit/>
          </a:bodyPr>
          <a:lstStyle/>
          <a:p>
            <a:pPr marL="228600" indent="-228600"/>
            <a:r>
              <a:rPr lang="lv-LV" sz="1000" dirty="0">
                <a:solidFill>
                  <a:schemeClr val="accent4">
                    <a:lumMod val="50000"/>
                  </a:schemeClr>
                </a:solidFill>
                <a:latin typeface="Arial" charset="0"/>
                <a:ea typeface="Arial" charset="0"/>
                <a:cs typeface="Arial" charset="0"/>
              </a:rPr>
              <a:t>1.</a:t>
            </a:r>
            <a:r>
              <a:rPr lang="fr-FR" sz="1000" dirty="0" err="1">
                <a:solidFill>
                  <a:schemeClr val="accent4">
                    <a:lumMod val="50000"/>
                  </a:schemeClr>
                </a:solidFill>
                <a:latin typeface="Arial" charset="0"/>
                <a:ea typeface="Arial" charset="0"/>
                <a:cs typeface="Arial" charset="0"/>
              </a:rPr>
              <a:t>Lehtinen</a:t>
            </a:r>
            <a:r>
              <a:rPr lang="fr-FR" sz="1000" dirty="0">
                <a:solidFill>
                  <a:schemeClr val="accent4">
                    <a:lumMod val="50000"/>
                  </a:schemeClr>
                </a:solidFill>
                <a:latin typeface="Arial" charset="0"/>
                <a:ea typeface="Arial" charset="0"/>
                <a:cs typeface="Arial" charset="0"/>
              </a:rPr>
              <a:t> M. et al. </a:t>
            </a:r>
            <a:r>
              <a:rPr lang="fr-FR" sz="1000" i="1" dirty="0">
                <a:solidFill>
                  <a:schemeClr val="accent4">
                    <a:lumMod val="50000"/>
                  </a:schemeClr>
                </a:solidFill>
                <a:latin typeface="Arial" charset="0"/>
                <a:ea typeface="Arial" charset="0"/>
                <a:cs typeface="Arial" charset="0"/>
              </a:rPr>
              <a:t>Lancet </a:t>
            </a:r>
            <a:r>
              <a:rPr lang="fr-FR" sz="1000" i="1" dirty="0" err="1">
                <a:solidFill>
                  <a:schemeClr val="accent4">
                    <a:lumMod val="50000"/>
                  </a:schemeClr>
                </a:solidFill>
                <a:latin typeface="Arial" charset="0"/>
                <a:ea typeface="Arial" charset="0"/>
                <a:cs typeface="Arial" charset="0"/>
              </a:rPr>
              <a:t>Oncol</a:t>
            </a:r>
            <a:r>
              <a:rPr lang="fr-FR" sz="1000" i="1" dirty="0">
                <a:solidFill>
                  <a:schemeClr val="accent4">
                    <a:lumMod val="50000"/>
                  </a:schemeClr>
                </a:solidFill>
                <a:latin typeface="Arial" charset="0"/>
                <a:ea typeface="Arial" charset="0"/>
                <a:cs typeface="Arial" charset="0"/>
              </a:rPr>
              <a:t>. 2012;</a:t>
            </a:r>
            <a:endParaRPr lang="lv-LV" sz="1000" i="1" dirty="0">
              <a:solidFill>
                <a:schemeClr val="accent4">
                  <a:lumMod val="50000"/>
                </a:schemeClr>
              </a:solidFill>
              <a:latin typeface="Arial" charset="0"/>
              <a:ea typeface="Arial" charset="0"/>
              <a:cs typeface="Arial" charset="0"/>
            </a:endParaRPr>
          </a:p>
          <a:p>
            <a:r>
              <a:rPr lang="lv-LV" sz="1000" dirty="0">
                <a:solidFill>
                  <a:schemeClr val="accent4">
                    <a:lumMod val="50000"/>
                  </a:schemeClr>
                </a:solidFill>
                <a:latin typeface="Arial" charset="0"/>
                <a:ea typeface="Arial" charset="0"/>
                <a:cs typeface="Arial" charset="0"/>
              </a:rPr>
              <a:t>2.Howell-Jones R. </a:t>
            </a:r>
            <a:r>
              <a:rPr lang="lv-LV" sz="1000" dirty="0" err="1">
                <a:solidFill>
                  <a:schemeClr val="accent4">
                    <a:lumMod val="50000"/>
                  </a:schemeClr>
                </a:solidFill>
                <a:latin typeface="Arial" charset="0"/>
                <a:ea typeface="Arial" charset="0"/>
                <a:cs typeface="Arial" charset="0"/>
              </a:rPr>
              <a:t>et</a:t>
            </a:r>
            <a:r>
              <a:rPr lang="lv-LV" sz="1000" dirty="0">
                <a:solidFill>
                  <a:schemeClr val="accent4">
                    <a:lumMod val="50000"/>
                  </a:schemeClr>
                </a:solidFill>
                <a:latin typeface="Arial" charset="0"/>
                <a:ea typeface="Arial" charset="0"/>
                <a:cs typeface="Arial" charset="0"/>
              </a:rPr>
              <a:t> </a:t>
            </a:r>
            <a:r>
              <a:rPr lang="lv-LV" sz="1000" dirty="0" err="1">
                <a:solidFill>
                  <a:schemeClr val="accent4">
                    <a:lumMod val="50000"/>
                  </a:schemeClr>
                </a:solidFill>
                <a:latin typeface="Arial" charset="0"/>
                <a:ea typeface="Arial" charset="0"/>
                <a:cs typeface="Arial" charset="0"/>
              </a:rPr>
              <a:t>al</a:t>
            </a:r>
            <a:r>
              <a:rPr lang="lv-LV" sz="1000" dirty="0">
                <a:solidFill>
                  <a:schemeClr val="accent4">
                    <a:lumMod val="50000"/>
                  </a:schemeClr>
                </a:solidFill>
                <a:latin typeface="Arial" charset="0"/>
                <a:ea typeface="Arial" charset="0"/>
                <a:cs typeface="Arial" charset="0"/>
              </a:rPr>
              <a:t>. </a:t>
            </a:r>
            <a:r>
              <a:rPr lang="lv-LV" sz="1000" i="1" dirty="0" err="1">
                <a:solidFill>
                  <a:schemeClr val="accent4">
                    <a:lumMod val="50000"/>
                  </a:schemeClr>
                </a:solidFill>
                <a:latin typeface="Arial" charset="0"/>
                <a:ea typeface="Arial" charset="0"/>
                <a:cs typeface="Arial" charset="0"/>
              </a:rPr>
              <a:t>Br</a:t>
            </a:r>
            <a:r>
              <a:rPr lang="lv-LV" sz="1000" i="1" dirty="0">
                <a:solidFill>
                  <a:schemeClr val="accent4">
                    <a:lumMod val="50000"/>
                  </a:schemeClr>
                </a:solidFill>
                <a:latin typeface="Arial" charset="0"/>
                <a:ea typeface="Arial" charset="0"/>
                <a:cs typeface="Arial" charset="0"/>
              </a:rPr>
              <a:t> J </a:t>
            </a:r>
            <a:r>
              <a:rPr lang="lv-LV" sz="1000" i="1" dirty="0" err="1">
                <a:solidFill>
                  <a:schemeClr val="accent4">
                    <a:lumMod val="50000"/>
                  </a:schemeClr>
                </a:solidFill>
                <a:latin typeface="Arial" charset="0"/>
                <a:ea typeface="Arial" charset="0"/>
                <a:cs typeface="Arial" charset="0"/>
              </a:rPr>
              <a:t>Cancer</a:t>
            </a:r>
            <a:r>
              <a:rPr lang="lv-LV" sz="1000" i="1" dirty="0">
                <a:solidFill>
                  <a:schemeClr val="accent4">
                    <a:lumMod val="50000"/>
                  </a:schemeClr>
                </a:solidFill>
                <a:latin typeface="Arial" charset="0"/>
                <a:ea typeface="Arial" charset="0"/>
                <a:cs typeface="Arial" charset="0"/>
              </a:rPr>
              <a:t>. 2010; </a:t>
            </a:r>
          </a:p>
          <a:p>
            <a:r>
              <a:rPr lang="lv-LV" sz="1000" i="1" dirty="0">
                <a:solidFill>
                  <a:schemeClr val="accent4">
                    <a:lumMod val="50000"/>
                  </a:schemeClr>
                </a:solidFill>
                <a:latin typeface="Arial" charset="0"/>
                <a:ea typeface="Arial" charset="0"/>
                <a:cs typeface="Arial" charset="0"/>
              </a:rPr>
              <a:t>3.Tjalma WA. </a:t>
            </a:r>
            <a:r>
              <a:rPr lang="lv-LV" sz="1000" i="1" dirty="0" err="1">
                <a:solidFill>
                  <a:schemeClr val="accent4">
                    <a:lumMod val="50000"/>
                  </a:schemeClr>
                </a:solidFill>
                <a:latin typeface="Arial" charset="0"/>
                <a:ea typeface="Arial" charset="0"/>
                <a:cs typeface="Arial" charset="0"/>
              </a:rPr>
              <a:t>et</a:t>
            </a:r>
            <a:r>
              <a:rPr lang="lv-LV" sz="1000" i="1" dirty="0">
                <a:solidFill>
                  <a:schemeClr val="accent4">
                    <a:lumMod val="50000"/>
                  </a:schemeClr>
                </a:solidFill>
                <a:latin typeface="Arial" charset="0"/>
                <a:ea typeface="Arial" charset="0"/>
                <a:cs typeface="Arial" charset="0"/>
              </a:rPr>
              <a:t> </a:t>
            </a:r>
            <a:r>
              <a:rPr lang="lv-LV" sz="1000" i="1" dirty="0" err="1">
                <a:solidFill>
                  <a:schemeClr val="accent4">
                    <a:lumMod val="50000"/>
                  </a:schemeClr>
                </a:solidFill>
                <a:latin typeface="Arial" charset="0"/>
                <a:ea typeface="Arial" charset="0"/>
                <a:cs typeface="Arial" charset="0"/>
              </a:rPr>
              <a:t>al</a:t>
            </a:r>
            <a:r>
              <a:rPr lang="lv-LV" sz="1000" i="1" dirty="0">
                <a:solidFill>
                  <a:schemeClr val="accent4">
                    <a:lumMod val="50000"/>
                  </a:schemeClr>
                </a:solidFill>
                <a:latin typeface="Arial" charset="0"/>
                <a:ea typeface="Arial" charset="0"/>
                <a:cs typeface="Arial" charset="0"/>
              </a:rPr>
              <a:t>. Int J </a:t>
            </a:r>
            <a:r>
              <a:rPr lang="lv-LV" sz="1000" i="1" dirty="0" err="1">
                <a:solidFill>
                  <a:schemeClr val="accent4">
                    <a:lumMod val="50000"/>
                  </a:schemeClr>
                </a:solidFill>
                <a:latin typeface="Arial" charset="0"/>
                <a:ea typeface="Arial" charset="0"/>
                <a:cs typeface="Arial" charset="0"/>
              </a:rPr>
              <a:t>Cancer</a:t>
            </a:r>
            <a:r>
              <a:rPr lang="lv-LV" sz="1000" i="1" dirty="0">
                <a:solidFill>
                  <a:schemeClr val="accent4">
                    <a:lumMod val="50000"/>
                  </a:schemeClr>
                </a:solidFill>
                <a:latin typeface="Arial" charset="0"/>
                <a:ea typeface="Arial" charset="0"/>
                <a:cs typeface="Arial" charset="0"/>
              </a:rPr>
              <a:t>. 2013; </a:t>
            </a:r>
          </a:p>
          <a:p>
            <a:r>
              <a:rPr lang="lv-LV" sz="1000" i="1" dirty="0">
                <a:solidFill>
                  <a:schemeClr val="accent4">
                    <a:lumMod val="50000"/>
                  </a:schemeClr>
                </a:solidFill>
                <a:latin typeface="Arial" charset="0"/>
                <a:ea typeface="Arial" charset="0"/>
                <a:cs typeface="Arial" charset="0"/>
              </a:rPr>
              <a:t>4.de </a:t>
            </a:r>
            <a:r>
              <a:rPr lang="lv-LV" sz="1000" i="1" dirty="0" err="1">
                <a:solidFill>
                  <a:schemeClr val="accent4">
                    <a:lumMod val="50000"/>
                  </a:schemeClr>
                </a:solidFill>
                <a:latin typeface="Arial" charset="0"/>
                <a:ea typeface="Arial" charset="0"/>
                <a:cs typeface="Arial" charset="0"/>
              </a:rPr>
              <a:t>Sanjose</a:t>
            </a:r>
            <a:r>
              <a:rPr lang="lv-LV" sz="1000" i="1" dirty="0">
                <a:solidFill>
                  <a:schemeClr val="accent4">
                    <a:lumMod val="50000"/>
                  </a:schemeClr>
                </a:solidFill>
                <a:latin typeface="Arial" charset="0"/>
                <a:ea typeface="Arial" charset="0"/>
                <a:cs typeface="Arial" charset="0"/>
              </a:rPr>
              <a:t> S. </a:t>
            </a:r>
            <a:r>
              <a:rPr lang="lv-LV" sz="1000" i="1" dirty="0" err="1">
                <a:solidFill>
                  <a:schemeClr val="accent4">
                    <a:lumMod val="50000"/>
                  </a:schemeClr>
                </a:solidFill>
                <a:latin typeface="Arial" charset="0"/>
                <a:ea typeface="Arial" charset="0"/>
                <a:cs typeface="Arial" charset="0"/>
              </a:rPr>
              <a:t>et</a:t>
            </a:r>
            <a:r>
              <a:rPr lang="lv-LV" sz="1000" i="1" dirty="0">
                <a:solidFill>
                  <a:schemeClr val="accent4">
                    <a:lumMod val="50000"/>
                  </a:schemeClr>
                </a:solidFill>
                <a:latin typeface="Arial" charset="0"/>
                <a:ea typeface="Arial" charset="0"/>
                <a:cs typeface="Arial" charset="0"/>
              </a:rPr>
              <a:t> </a:t>
            </a:r>
            <a:r>
              <a:rPr lang="lv-LV" sz="1000" i="1" dirty="0" err="1">
                <a:solidFill>
                  <a:schemeClr val="accent4">
                    <a:lumMod val="50000"/>
                  </a:schemeClr>
                </a:solidFill>
                <a:latin typeface="Arial" charset="0"/>
                <a:ea typeface="Arial" charset="0"/>
                <a:cs typeface="Arial" charset="0"/>
              </a:rPr>
              <a:t>al</a:t>
            </a:r>
            <a:r>
              <a:rPr lang="lv-LV" sz="1000" i="1" dirty="0">
                <a:solidFill>
                  <a:schemeClr val="accent4">
                    <a:lumMod val="50000"/>
                  </a:schemeClr>
                </a:solidFill>
                <a:latin typeface="Arial" charset="0"/>
                <a:ea typeface="Arial" charset="0"/>
                <a:cs typeface="Arial" charset="0"/>
              </a:rPr>
              <a:t>. Lancet </a:t>
            </a:r>
            <a:r>
              <a:rPr lang="lv-LV" sz="1000" i="1" dirty="0" err="1">
                <a:solidFill>
                  <a:schemeClr val="accent4">
                    <a:lumMod val="50000"/>
                  </a:schemeClr>
                </a:solidFill>
                <a:latin typeface="Arial" charset="0"/>
                <a:ea typeface="Arial" charset="0"/>
                <a:cs typeface="Arial" charset="0"/>
              </a:rPr>
              <a:t>Oncol</a:t>
            </a:r>
            <a:r>
              <a:rPr lang="lv-LV" sz="1000" i="1" dirty="0">
                <a:solidFill>
                  <a:schemeClr val="accent4">
                    <a:lumMod val="50000"/>
                  </a:schemeClr>
                </a:solidFill>
                <a:latin typeface="Arial" charset="0"/>
                <a:ea typeface="Arial" charset="0"/>
                <a:cs typeface="Arial" charset="0"/>
              </a:rPr>
              <a:t>. 2010</a:t>
            </a:r>
            <a:endParaRPr lang="lv-LV" sz="1000" dirty="0">
              <a:solidFill>
                <a:schemeClr val="accent4">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9453979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1000"/>
                                        <p:tgtEl>
                                          <p:spTgt spid="11">
                                            <p:txEl>
                                              <p:pRg st="2" end="2"/>
                                            </p:txEl>
                                          </p:spTgt>
                                        </p:tgtEl>
                                      </p:cBhvr>
                                    </p:animEffect>
                                    <p:anim calcmode="lin" valueType="num">
                                      <p:cBhvr>
                                        <p:cTn id="1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1000"/>
                                        <p:tgtEl>
                                          <p:spTgt spid="11">
                                            <p:txEl>
                                              <p:pRg st="3" end="3"/>
                                            </p:txEl>
                                          </p:spTgt>
                                        </p:tgtEl>
                                      </p:cBhvr>
                                    </p:animEffect>
                                    <p:anim calcmode="lin" valueType="num">
                                      <p:cBhvr>
                                        <p:cTn id="23"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4" name="Rectangle 3"/>
          <p:cNvSpPr txBox="1">
            <a:spLocks noChangeArrowheads="1"/>
          </p:cNvSpPr>
          <p:nvPr/>
        </p:nvSpPr>
        <p:spPr bwMode="auto">
          <a:xfrm>
            <a:off x="1220350" y="-125725"/>
            <a:ext cx="766008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lv-LV" sz="3000" u="sng" dirty="0">
                <a:solidFill>
                  <a:schemeClr val="accent4">
                    <a:lumMod val="50000"/>
                  </a:schemeClr>
                </a:solidFill>
                <a:latin typeface="Arial" charset="0"/>
                <a:ea typeface="Arial" charset="0"/>
                <a:cs typeface="Arial" charset="0"/>
              </a:rPr>
              <a:t>4valentās </a:t>
            </a:r>
            <a:r>
              <a:rPr lang="lv-LV" sz="3000" dirty="0">
                <a:solidFill>
                  <a:schemeClr val="accent4">
                    <a:lumMod val="50000"/>
                  </a:schemeClr>
                </a:solidFill>
                <a:latin typeface="Arial" charset="0"/>
                <a:ea typeface="Arial" charset="0"/>
                <a:cs typeface="Arial" charset="0"/>
              </a:rPr>
              <a:t>vakcīnas programmas pasaulē</a:t>
            </a:r>
            <a:endParaRPr lang="en-GB" sz="3000" baseline="30000" dirty="0">
              <a:solidFill>
                <a:schemeClr val="accent4">
                  <a:lumMod val="50000"/>
                </a:schemeClr>
              </a:solidFill>
              <a:latin typeface="Arial" charset="0"/>
              <a:ea typeface="Arial" charset="0"/>
              <a:cs typeface="Arial" charset="0"/>
            </a:endParaRPr>
          </a:p>
        </p:txBody>
      </p:sp>
      <p:grpSp>
        <p:nvGrpSpPr>
          <p:cNvPr id="716" name="Group 715"/>
          <p:cNvGrpSpPr/>
          <p:nvPr/>
        </p:nvGrpSpPr>
        <p:grpSpPr>
          <a:xfrm>
            <a:off x="-81645" y="942975"/>
            <a:ext cx="9192985" cy="5310868"/>
            <a:chOff x="1470175" y="915343"/>
            <a:chExt cx="9248925" cy="5271719"/>
          </a:xfrm>
        </p:grpSpPr>
        <p:sp>
          <p:nvSpPr>
            <p:cNvPr id="717" name="TextBox 716"/>
            <p:cNvSpPr txBox="1"/>
            <p:nvPr/>
          </p:nvSpPr>
          <p:spPr>
            <a:xfrm>
              <a:off x="4344492" y="915343"/>
              <a:ext cx="6263640" cy="2631490"/>
            </a:xfrm>
            <a:prstGeom prst="rect">
              <a:avLst/>
            </a:prstGeom>
            <a:solidFill>
              <a:schemeClr val="accent4">
                <a:lumMod val="40000"/>
                <a:lumOff val="60000"/>
                <a:alpha val="25098"/>
              </a:schemeClr>
            </a:solidFill>
            <a:ln>
              <a:noFill/>
            </a:ln>
          </p:spPr>
          <p:txBody>
            <a:bodyPr wrap="square" rtlCol="0">
              <a:spAutoFit/>
            </a:bodyPr>
            <a:lstStyle/>
            <a:p>
              <a:pPr fontAlgn="base">
                <a:spcBef>
                  <a:spcPct val="0"/>
                </a:spcBef>
                <a:spcAft>
                  <a:spcPct val="0"/>
                </a:spcAft>
              </a:pPr>
              <a:r>
                <a:rPr lang="en-US" sz="1100" b="1" dirty="0">
                  <a:solidFill>
                    <a:srgbClr val="800000"/>
                  </a:solidFill>
                  <a:latin typeface="Arial" charset="0"/>
                </a:rPr>
                <a:t>Genital Warts</a:t>
              </a:r>
            </a:p>
            <a:p>
              <a:pPr fontAlgn="base">
                <a:spcBef>
                  <a:spcPct val="0"/>
                </a:spcBef>
                <a:spcAft>
                  <a:spcPct val="0"/>
                </a:spcAft>
              </a:pPr>
              <a:endParaRPr lang="en-US" sz="1100" b="1" dirty="0">
                <a:solidFill>
                  <a:srgbClr val="000000"/>
                </a:solidFill>
                <a:latin typeface="Arial" charset="0"/>
              </a:endParaRPr>
            </a:p>
            <a:p>
              <a:pPr fontAlgn="base">
                <a:spcBef>
                  <a:spcPct val="0"/>
                </a:spcBef>
                <a:spcAft>
                  <a:spcPct val="0"/>
                </a:spcAft>
              </a:pPr>
              <a:endParaRPr lang="en-US" sz="1100" b="1" dirty="0">
                <a:solidFill>
                  <a:srgbClr val="000000"/>
                </a:solidFill>
                <a:latin typeface="Arial" charset="0"/>
              </a:endParaRPr>
            </a:p>
            <a:p>
              <a:pPr fontAlgn="base">
                <a:spcBef>
                  <a:spcPct val="0"/>
                </a:spcBef>
                <a:spcAft>
                  <a:spcPct val="0"/>
                </a:spcAft>
              </a:pPr>
              <a:endParaRPr lang="en-US" sz="1100" b="1" dirty="0">
                <a:solidFill>
                  <a:srgbClr val="000000"/>
                </a:solidFill>
                <a:latin typeface="Arial" charset="0"/>
              </a:endParaRPr>
            </a:p>
            <a:p>
              <a:pPr fontAlgn="base">
                <a:spcBef>
                  <a:spcPct val="0"/>
                </a:spcBef>
                <a:spcAft>
                  <a:spcPct val="0"/>
                </a:spcAft>
              </a:pPr>
              <a:endParaRPr lang="en-US" sz="1100" b="1" dirty="0">
                <a:solidFill>
                  <a:srgbClr val="000000"/>
                </a:solidFill>
                <a:latin typeface="Arial" charset="0"/>
              </a:endParaRPr>
            </a:p>
            <a:p>
              <a:pPr fontAlgn="base">
                <a:spcBef>
                  <a:spcPct val="0"/>
                </a:spcBef>
                <a:spcAft>
                  <a:spcPct val="0"/>
                </a:spcAft>
              </a:pPr>
              <a:endParaRPr lang="en-US" sz="1100" b="1" dirty="0">
                <a:solidFill>
                  <a:srgbClr val="000000"/>
                </a:solidFill>
                <a:latin typeface="Arial" charset="0"/>
              </a:endParaRPr>
            </a:p>
            <a:p>
              <a:pPr fontAlgn="base">
                <a:spcBef>
                  <a:spcPct val="0"/>
                </a:spcBef>
                <a:spcAft>
                  <a:spcPct val="0"/>
                </a:spcAft>
              </a:pPr>
              <a:endParaRPr lang="en-US" sz="1100" b="1" dirty="0">
                <a:solidFill>
                  <a:srgbClr val="000000"/>
                </a:solidFill>
                <a:latin typeface="Arial" charset="0"/>
              </a:endParaRPr>
            </a:p>
            <a:p>
              <a:pPr fontAlgn="base">
                <a:spcBef>
                  <a:spcPct val="0"/>
                </a:spcBef>
                <a:spcAft>
                  <a:spcPct val="0"/>
                </a:spcAft>
              </a:pPr>
              <a:endParaRPr lang="en-US" sz="1100" b="1" dirty="0">
                <a:solidFill>
                  <a:srgbClr val="000000"/>
                </a:solidFill>
                <a:latin typeface="Arial" charset="0"/>
              </a:endParaRPr>
            </a:p>
            <a:p>
              <a:pPr fontAlgn="base">
                <a:spcBef>
                  <a:spcPct val="0"/>
                </a:spcBef>
                <a:spcAft>
                  <a:spcPct val="0"/>
                </a:spcAft>
              </a:pPr>
              <a:endParaRPr lang="en-US" sz="1100" b="1" dirty="0">
                <a:solidFill>
                  <a:srgbClr val="000000"/>
                </a:solidFill>
                <a:latin typeface="Arial" charset="0"/>
              </a:endParaRPr>
            </a:p>
            <a:p>
              <a:pPr fontAlgn="base">
                <a:spcBef>
                  <a:spcPct val="0"/>
                </a:spcBef>
                <a:spcAft>
                  <a:spcPct val="0"/>
                </a:spcAft>
              </a:pPr>
              <a:endParaRPr lang="en-US" sz="1100" b="1" dirty="0">
                <a:solidFill>
                  <a:srgbClr val="000000"/>
                </a:solidFill>
                <a:latin typeface="Arial" charset="0"/>
              </a:endParaRPr>
            </a:p>
            <a:p>
              <a:pPr fontAlgn="base">
                <a:spcBef>
                  <a:spcPct val="0"/>
                </a:spcBef>
                <a:spcAft>
                  <a:spcPct val="0"/>
                </a:spcAft>
              </a:pPr>
              <a:endParaRPr lang="en-US" sz="1100" b="1" dirty="0">
                <a:solidFill>
                  <a:srgbClr val="000000"/>
                </a:solidFill>
                <a:latin typeface="Arial" charset="0"/>
              </a:endParaRPr>
            </a:p>
            <a:p>
              <a:pPr fontAlgn="base">
                <a:spcBef>
                  <a:spcPct val="0"/>
                </a:spcBef>
                <a:spcAft>
                  <a:spcPct val="0"/>
                </a:spcAft>
              </a:pPr>
              <a:endParaRPr lang="en-US" sz="1100" b="1" dirty="0">
                <a:solidFill>
                  <a:srgbClr val="000000"/>
                </a:solidFill>
                <a:latin typeface="Arial" charset="0"/>
              </a:endParaRPr>
            </a:p>
            <a:p>
              <a:pPr fontAlgn="base">
                <a:spcBef>
                  <a:spcPct val="0"/>
                </a:spcBef>
                <a:spcAft>
                  <a:spcPct val="0"/>
                </a:spcAft>
              </a:pPr>
              <a:endParaRPr lang="en-US" sz="1100" b="1" dirty="0">
                <a:solidFill>
                  <a:srgbClr val="000000"/>
                </a:solidFill>
                <a:latin typeface="Arial" charset="0"/>
              </a:endParaRPr>
            </a:p>
            <a:p>
              <a:pPr fontAlgn="base">
                <a:spcBef>
                  <a:spcPct val="0"/>
                </a:spcBef>
                <a:spcAft>
                  <a:spcPct val="0"/>
                </a:spcAft>
              </a:pPr>
              <a:endParaRPr lang="en-US" sz="1100" b="1" dirty="0">
                <a:solidFill>
                  <a:srgbClr val="000000"/>
                </a:solidFill>
                <a:latin typeface="Arial" charset="0"/>
              </a:endParaRPr>
            </a:p>
            <a:p>
              <a:pPr fontAlgn="base">
                <a:spcBef>
                  <a:spcPct val="0"/>
                </a:spcBef>
                <a:spcAft>
                  <a:spcPct val="0"/>
                </a:spcAft>
              </a:pPr>
              <a:endParaRPr lang="en-US" sz="1100" b="1" dirty="0">
                <a:solidFill>
                  <a:srgbClr val="000000"/>
                </a:solidFill>
                <a:latin typeface="Arial" charset="0"/>
              </a:endParaRPr>
            </a:p>
          </p:txBody>
        </p:sp>
        <p:sp>
          <p:nvSpPr>
            <p:cNvPr id="718" name="TextBox 717"/>
            <p:cNvSpPr txBox="1"/>
            <p:nvPr/>
          </p:nvSpPr>
          <p:spPr>
            <a:xfrm>
              <a:off x="9964794" y="3733801"/>
              <a:ext cx="643339" cy="461665"/>
            </a:xfrm>
            <a:prstGeom prst="rect">
              <a:avLst/>
            </a:prstGeom>
            <a:noFill/>
            <a:ln>
              <a:noFill/>
            </a:ln>
          </p:spPr>
          <p:txBody>
            <a:bodyPr wrap="square" rtlCol="0">
              <a:spAutoFit/>
            </a:bodyPr>
            <a:lstStyle/>
            <a:p>
              <a:pPr fontAlgn="base">
                <a:spcBef>
                  <a:spcPct val="0"/>
                </a:spcBef>
                <a:spcAft>
                  <a:spcPct val="0"/>
                </a:spcAft>
              </a:pPr>
              <a:r>
                <a:rPr lang="fr-FR" sz="800" dirty="0">
                  <a:solidFill>
                    <a:srgbClr val="800000"/>
                  </a:solidFill>
                  <a:latin typeface="Arial" charset="0"/>
                </a:rPr>
                <a:t>Drolet, Lancet Infect Dis. </a:t>
              </a:r>
              <a:endParaRPr lang="en-US" sz="800" dirty="0">
                <a:solidFill>
                  <a:srgbClr val="000000"/>
                </a:solidFill>
                <a:latin typeface="Arial" charset="0"/>
              </a:endParaRPr>
            </a:p>
          </p:txBody>
        </p:sp>
        <p:sp>
          <p:nvSpPr>
            <p:cNvPr id="719" name="TextBox 718"/>
            <p:cNvSpPr txBox="1"/>
            <p:nvPr/>
          </p:nvSpPr>
          <p:spPr>
            <a:xfrm>
              <a:off x="4344967" y="5250360"/>
              <a:ext cx="6263640" cy="769441"/>
            </a:xfrm>
            <a:prstGeom prst="rect">
              <a:avLst/>
            </a:prstGeom>
            <a:solidFill>
              <a:schemeClr val="accent1">
                <a:lumMod val="60000"/>
                <a:lumOff val="40000"/>
                <a:alpha val="25098"/>
              </a:schemeClr>
            </a:solidFill>
            <a:ln>
              <a:noFill/>
            </a:ln>
          </p:spPr>
          <p:txBody>
            <a:bodyPr wrap="square" rtlCol="0">
              <a:spAutoFit/>
            </a:bodyPr>
            <a:lstStyle/>
            <a:p>
              <a:pPr fontAlgn="base">
                <a:spcBef>
                  <a:spcPct val="0"/>
                </a:spcBef>
                <a:spcAft>
                  <a:spcPct val="0"/>
                </a:spcAft>
              </a:pPr>
              <a:r>
                <a:rPr lang="en-US" sz="1100" b="1" dirty="0">
                  <a:solidFill>
                    <a:srgbClr val="800000"/>
                  </a:solidFill>
                  <a:latin typeface="Arial" charset="0"/>
                </a:rPr>
                <a:t>HPV Prevalence</a:t>
              </a:r>
            </a:p>
            <a:p>
              <a:pPr fontAlgn="base">
                <a:spcBef>
                  <a:spcPct val="0"/>
                </a:spcBef>
                <a:spcAft>
                  <a:spcPct val="0"/>
                </a:spcAft>
              </a:pPr>
              <a:endParaRPr lang="en-US" sz="1100" b="1" dirty="0">
                <a:solidFill>
                  <a:srgbClr val="000000"/>
                </a:solidFill>
                <a:latin typeface="Arial" charset="0"/>
              </a:endParaRPr>
            </a:p>
            <a:p>
              <a:pPr fontAlgn="base">
                <a:spcBef>
                  <a:spcPct val="0"/>
                </a:spcBef>
                <a:spcAft>
                  <a:spcPct val="0"/>
                </a:spcAft>
              </a:pPr>
              <a:endParaRPr lang="en-US" sz="1100" b="1" dirty="0">
                <a:solidFill>
                  <a:srgbClr val="000000"/>
                </a:solidFill>
                <a:latin typeface="Arial" charset="0"/>
              </a:endParaRPr>
            </a:p>
            <a:p>
              <a:pPr fontAlgn="base">
                <a:spcBef>
                  <a:spcPct val="0"/>
                </a:spcBef>
                <a:spcAft>
                  <a:spcPct val="0"/>
                </a:spcAft>
              </a:pPr>
              <a:endParaRPr lang="en-US" sz="1100" b="1" dirty="0">
                <a:solidFill>
                  <a:srgbClr val="000000"/>
                </a:solidFill>
                <a:latin typeface="Arial" charset="0"/>
              </a:endParaRPr>
            </a:p>
          </p:txBody>
        </p:sp>
        <p:sp>
          <p:nvSpPr>
            <p:cNvPr id="720" name="Rectangle 719"/>
            <p:cNvSpPr/>
            <p:nvPr/>
          </p:nvSpPr>
          <p:spPr bwMode="auto">
            <a:xfrm>
              <a:off x="1617626" y="2896083"/>
              <a:ext cx="2631970" cy="2458957"/>
            </a:xfrm>
            <a:prstGeom prst="rect">
              <a:avLst/>
            </a:prstGeom>
            <a:solidFill>
              <a:schemeClr val="accent4">
                <a:lumMod val="20000"/>
                <a:lumOff val="80000"/>
              </a:schemeClr>
            </a:solidFill>
            <a:ln w="3175"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cxnSp>
          <p:nvCxnSpPr>
            <p:cNvPr id="721" name="Straight Arrow Connector 720"/>
            <p:cNvCxnSpPr/>
            <p:nvPr/>
          </p:nvCxnSpPr>
          <p:spPr bwMode="auto">
            <a:xfrm>
              <a:off x="1599260" y="5812140"/>
              <a:ext cx="9052560" cy="0"/>
            </a:xfrm>
            <a:prstGeom prst="straightConnector1">
              <a:avLst/>
            </a:prstGeom>
            <a:solidFill>
              <a:schemeClr val="bg1"/>
            </a:solidFill>
            <a:ln w="38100" cap="flat" cmpd="sng" algn="ctr">
              <a:solidFill>
                <a:schemeClr val="accent1"/>
              </a:solidFill>
              <a:prstDash val="solid"/>
              <a:round/>
              <a:headEnd type="none" w="med" len="med"/>
              <a:tailEnd type="triangle" w="lg" len="lg"/>
            </a:ln>
            <a:effectLst/>
          </p:spPr>
        </p:cxnSp>
        <p:grpSp>
          <p:nvGrpSpPr>
            <p:cNvPr id="722" name="Group 721"/>
            <p:cNvGrpSpPr/>
            <p:nvPr/>
          </p:nvGrpSpPr>
          <p:grpSpPr>
            <a:xfrm>
              <a:off x="3480588" y="3734114"/>
              <a:ext cx="822960" cy="646641"/>
              <a:chOff x="5340454" y="743611"/>
              <a:chExt cx="1097280" cy="867590"/>
            </a:xfrm>
          </p:grpSpPr>
          <p:pic>
            <p:nvPicPr>
              <p:cNvPr id="949" name="Picture 22" descr="pmsncqcww"/>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99315" y="743611"/>
                <a:ext cx="609600" cy="36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0" name="TextBox 949"/>
              <p:cNvSpPr txBox="1"/>
              <p:nvPr/>
            </p:nvSpPr>
            <p:spPr>
              <a:xfrm>
                <a:off x="5340454" y="1053388"/>
                <a:ext cx="1097280" cy="557813"/>
              </a:xfrm>
              <a:prstGeom prst="rect">
                <a:avLst/>
              </a:prstGeom>
              <a:noFill/>
              <a:ln>
                <a:noFill/>
              </a:ln>
            </p:spPr>
            <p:txBody>
              <a:bodyPr wrap="square" rtlCol="0">
                <a:spAutoFit/>
              </a:bodyPr>
              <a:lstStyle/>
              <a:p>
                <a:pPr algn="ctr" fontAlgn="base">
                  <a:spcBef>
                    <a:spcPct val="0"/>
                  </a:spcBef>
                  <a:spcAft>
                    <a:spcPct val="0"/>
                  </a:spcAft>
                </a:pPr>
                <a:r>
                  <a:rPr lang="en-US" sz="1051" dirty="0">
                    <a:solidFill>
                      <a:srgbClr val="522D24"/>
                    </a:solidFill>
                    <a:latin typeface="Arial" charset="0"/>
                  </a:rPr>
                  <a:t>New Zealand</a:t>
                </a:r>
              </a:p>
            </p:txBody>
          </p:sp>
        </p:grpSp>
        <p:grpSp>
          <p:nvGrpSpPr>
            <p:cNvPr id="723" name="Group 722"/>
            <p:cNvGrpSpPr/>
            <p:nvPr/>
          </p:nvGrpSpPr>
          <p:grpSpPr>
            <a:xfrm>
              <a:off x="3487861" y="4477150"/>
              <a:ext cx="822960" cy="523995"/>
              <a:chOff x="2724840" y="730771"/>
              <a:chExt cx="1097280" cy="703036"/>
            </a:xfrm>
          </p:grpSpPr>
          <p:pic>
            <p:nvPicPr>
              <p:cNvPr id="947" name="Picture 8"/>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2805" y="730771"/>
                <a:ext cx="609600" cy="368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8" name="TextBox 947"/>
              <p:cNvSpPr txBox="1"/>
              <p:nvPr/>
            </p:nvSpPr>
            <p:spPr>
              <a:xfrm>
                <a:off x="2724840" y="1092960"/>
                <a:ext cx="1097280" cy="340847"/>
              </a:xfrm>
              <a:prstGeom prst="rect">
                <a:avLst/>
              </a:prstGeom>
              <a:noFill/>
              <a:ln>
                <a:noFill/>
              </a:ln>
            </p:spPr>
            <p:txBody>
              <a:bodyPr wrap="square" rtlCol="0">
                <a:spAutoFit/>
              </a:bodyPr>
              <a:lstStyle/>
              <a:p>
                <a:pPr algn="ctr" fontAlgn="base">
                  <a:spcBef>
                    <a:spcPct val="0"/>
                  </a:spcBef>
                  <a:spcAft>
                    <a:spcPct val="0"/>
                  </a:spcAft>
                </a:pPr>
                <a:r>
                  <a:rPr lang="en-US" sz="1051" dirty="0">
                    <a:solidFill>
                      <a:srgbClr val="522D24"/>
                    </a:solidFill>
                    <a:latin typeface="Arial" charset="0"/>
                  </a:rPr>
                  <a:t>Denmark</a:t>
                </a:r>
              </a:p>
            </p:txBody>
          </p:sp>
        </p:grpSp>
        <p:grpSp>
          <p:nvGrpSpPr>
            <p:cNvPr id="724" name="Group 723"/>
            <p:cNvGrpSpPr/>
            <p:nvPr/>
          </p:nvGrpSpPr>
          <p:grpSpPr>
            <a:xfrm>
              <a:off x="1695614" y="3795759"/>
              <a:ext cx="822960" cy="530218"/>
              <a:chOff x="6648261" y="722422"/>
              <a:chExt cx="1097280" cy="711386"/>
            </a:xfrm>
          </p:grpSpPr>
          <p:pic>
            <p:nvPicPr>
              <p:cNvPr id="945" name="Picture 2"/>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0384" y="722422"/>
                <a:ext cx="609600" cy="368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6" name="TextBox 945"/>
              <p:cNvSpPr txBox="1"/>
              <p:nvPr/>
            </p:nvSpPr>
            <p:spPr>
              <a:xfrm>
                <a:off x="6648261" y="1092961"/>
                <a:ext cx="1097280" cy="340847"/>
              </a:xfrm>
              <a:prstGeom prst="rect">
                <a:avLst/>
              </a:prstGeom>
              <a:noFill/>
              <a:ln>
                <a:noFill/>
              </a:ln>
            </p:spPr>
            <p:txBody>
              <a:bodyPr wrap="square" rtlCol="0">
                <a:spAutoFit/>
              </a:bodyPr>
              <a:lstStyle/>
              <a:p>
                <a:pPr algn="ctr" fontAlgn="base">
                  <a:spcBef>
                    <a:spcPct val="0"/>
                  </a:spcBef>
                  <a:spcAft>
                    <a:spcPct val="0"/>
                  </a:spcAft>
                </a:pPr>
                <a:r>
                  <a:rPr lang="en-US" sz="1051" dirty="0">
                    <a:solidFill>
                      <a:srgbClr val="522D24"/>
                    </a:solidFill>
                    <a:latin typeface="Arial" charset="0"/>
                  </a:rPr>
                  <a:t>Sweden</a:t>
                </a:r>
              </a:p>
            </p:txBody>
          </p:sp>
        </p:grpSp>
        <p:grpSp>
          <p:nvGrpSpPr>
            <p:cNvPr id="725" name="Group 724"/>
            <p:cNvGrpSpPr/>
            <p:nvPr/>
          </p:nvGrpSpPr>
          <p:grpSpPr>
            <a:xfrm>
              <a:off x="1658604" y="4500005"/>
              <a:ext cx="822960" cy="678410"/>
              <a:chOff x="7931042" y="733798"/>
              <a:chExt cx="1097280" cy="910214"/>
            </a:xfrm>
          </p:grpSpPr>
          <p:pic>
            <p:nvPicPr>
              <p:cNvPr id="943" name="Picture 23" descr="usa-flag"/>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90841" y="733798"/>
                <a:ext cx="609600" cy="36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4" name="TextBox 943"/>
              <p:cNvSpPr txBox="1"/>
              <p:nvPr/>
            </p:nvSpPr>
            <p:spPr>
              <a:xfrm>
                <a:off x="7931042" y="1086199"/>
                <a:ext cx="1097280" cy="557813"/>
              </a:xfrm>
              <a:prstGeom prst="rect">
                <a:avLst/>
              </a:prstGeom>
              <a:noFill/>
              <a:ln>
                <a:noFill/>
              </a:ln>
            </p:spPr>
            <p:txBody>
              <a:bodyPr wrap="square" rtlCol="0">
                <a:spAutoFit/>
              </a:bodyPr>
              <a:lstStyle/>
              <a:p>
                <a:pPr algn="ctr" fontAlgn="base">
                  <a:spcBef>
                    <a:spcPct val="0"/>
                  </a:spcBef>
                  <a:spcAft>
                    <a:spcPct val="0"/>
                  </a:spcAft>
                </a:pPr>
                <a:r>
                  <a:rPr lang="en-US" sz="1051" dirty="0">
                    <a:solidFill>
                      <a:srgbClr val="522D24"/>
                    </a:solidFill>
                    <a:latin typeface="Arial" charset="0"/>
                  </a:rPr>
                  <a:t>United States</a:t>
                </a:r>
              </a:p>
            </p:txBody>
          </p:sp>
        </p:grpSp>
        <p:grpSp>
          <p:nvGrpSpPr>
            <p:cNvPr id="726" name="Group 725"/>
            <p:cNvGrpSpPr/>
            <p:nvPr/>
          </p:nvGrpSpPr>
          <p:grpSpPr>
            <a:xfrm>
              <a:off x="2561830" y="4476426"/>
              <a:ext cx="822960" cy="515579"/>
              <a:chOff x="4055616" y="729800"/>
              <a:chExt cx="1097280" cy="691745"/>
            </a:xfrm>
          </p:grpSpPr>
          <p:pic>
            <p:nvPicPr>
              <p:cNvPr id="941" name="Picture 6"/>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78436" y="729800"/>
                <a:ext cx="609600" cy="368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 name="TextBox 941"/>
              <p:cNvSpPr txBox="1"/>
              <p:nvPr/>
            </p:nvSpPr>
            <p:spPr>
              <a:xfrm>
                <a:off x="4055616" y="1080698"/>
                <a:ext cx="1097280" cy="340847"/>
              </a:xfrm>
              <a:prstGeom prst="rect">
                <a:avLst/>
              </a:prstGeom>
              <a:noFill/>
              <a:ln>
                <a:noFill/>
              </a:ln>
            </p:spPr>
            <p:txBody>
              <a:bodyPr wrap="square" rtlCol="0">
                <a:spAutoFit/>
              </a:bodyPr>
              <a:lstStyle/>
              <a:p>
                <a:pPr algn="ctr" fontAlgn="base">
                  <a:spcBef>
                    <a:spcPct val="0"/>
                  </a:spcBef>
                  <a:spcAft>
                    <a:spcPct val="0"/>
                  </a:spcAft>
                </a:pPr>
                <a:r>
                  <a:rPr lang="en-US" sz="1051" dirty="0">
                    <a:solidFill>
                      <a:srgbClr val="522D24"/>
                    </a:solidFill>
                    <a:latin typeface="Arial" charset="0"/>
                  </a:rPr>
                  <a:t>Germany</a:t>
                </a:r>
              </a:p>
            </p:txBody>
          </p:sp>
        </p:grpSp>
        <p:grpSp>
          <p:nvGrpSpPr>
            <p:cNvPr id="727" name="Group 726"/>
            <p:cNvGrpSpPr/>
            <p:nvPr/>
          </p:nvGrpSpPr>
          <p:grpSpPr>
            <a:xfrm>
              <a:off x="2591337" y="3155631"/>
              <a:ext cx="822960" cy="518844"/>
              <a:chOff x="73013" y="737682"/>
              <a:chExt cx="1097280" cy="696126"/>
            </a:xfrm>
          </p:grpSpPr>
          <p:pic>
            <p:nvPicPr>
              <p:cNvPr id="939" name="Picture 5" descr="australian-flag"/>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9253" y="737682"/>
                <a:ext cx="609600" cy="36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0" name="TextBox 939"/>
              <p:cNvSpPr txBox="1"/>
              <p:nvPr/>
            </p:nvSpPr>
            <p:spPr>
              <a:xfrm>
                <a:off x="73013" y="1092961"/>
                <a:ext cx="1097280" cy="340847"/>
              </a:xfrm>
              <a:prstGeom prst="rect">
                <a:avLst/>
              </a:prstGeom>
              <a:noFill/>
              <a:ln>
                <a:noFill/>
              </a:ln>
            </p:spPr>
            <p:txBody>
              <a:bodyPr wrap="square" rtlCol="0">
                <a:spAutoFit/>
              </a:bodyPr>
              <a:lstStyle/>
              <a:p>
                <a:pPr algn="ctr" fontAlgn="base">
                  <a:spcBef>
                    <a:spcPct val="0"/>
                  </a:spcBef>
                  <a:spcAft>
                    <a:spcPct val="0"/>
                  </a:spcAft>
                </a:pPr>
                <a:r>
                  <a:rPr lang="en-US" sz="1051" dirty="0">
                    <a:solidFill>
                      <a:srgbClr val="522D24"/>
                    </a:solidFill>
                    <a:latin typeface="Arial" charset="0"/>
                  </a:rPr>
                  <a:t>Australia</a:t>
                </a:r>
              </a:p>
            </p:txBody>
          </p:sp>
        </p:grpSp>
        <p:grpSp>
          <p:nvGrpSpPr>
            <p:cNvPr id="728" name="Group 727"/>
            <p:cNvGrpSpPr/>
            <p:nvPr/>
          </p:nvGrpSpPr>
          <p:grpSpPr>
            <a:xfrm>
              <a:off x="2544603" y="3761065"/>
              <a:ext cx="822960" cy="532825"/>
              <a:chOff x="1020603" y="3761064"/>
              <a:chExt cx="822960" cy="532825"/>
            </a:xfrm>
          </p:grpSpPr>
          <p:sp>
            <p:nvSpPr>
              <p:cNvPr id="937" name="TextBox 936"/>
              <p:cNvSpPr txBox="1"/>
              <p:nvPr/>
            </p:nvSpPr>
            <p:spPr>
              <a:xfrm>
                <a:off x="1020603" y="4039845"/>
                <a:ext cx="822960" cy="254044"/>
              </a:xfrm>
              <a:prstGeom prst="rect">
                <a:avLst/>
              </a:prstGeom>
              <a:noFill/>
              <a:ln>
                <a:noFill/>
              </a:ln>
            </p:spPr>
            <p:txBody>
              <a:bodyPr wrap="square" rtlCol="0">
                <a:spAutoFit/>
              </a:bodyPr>
              <a:lstStyle/>
              <a:p>
                <a:pPr algn="ctr" fontAlgn="base">
                  <a:spcBef>
                    <a:spcPct val="0"/>
                  </a:spcBef>
                  <a:spcAft>
                    <a:spcPct val="0"/>
                  </a:spcAft>
                </a:pPr>
                <a:r>
                  <a:rPr lang="en-US" sz="1051" dirty="0">
                    <a:solidFill>
                      <a:srgbClr val="522D24"/>
                    </a:solidFill>
                    <a:latin typeface="Arial" charset="0"/>
                  </a:rPr>
                  <a:t>Canada</a:t>
                </a:r>
              </a:p>
            </p:txBody>
          </p:sp>
          <p:pic>
            <p:nvPicPr>
              <p:cNvPr id="938" name="Picture 2" descr="http://upload.wikimedia.org/wikipedia/commons/thumb/d/d9/Flag_of_Canada_%28Pantone%29.svg/1024px-Flag_of_Canada_%28Pantone%29.svg.png"/>
              <p:cNvPicPr preferRelativeResize="0">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06751" y="3761064"/>
                <a:ext cx="45720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729" name="Elbow Connector 728"/>
            <p:cNvCxnSpPr/>
            <p:nvPr/>
          </p:nvCxnSpPr>
          <p:spPr bwMode="auto">
            <a:xfrm rot="5400000" flipH="1" flipV="1">
              <a:off x="2674030" y="3926818"/>
              <a:ext cx="3552119" cy="118799"/>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cxnSp>
          <p:nvCxnSpPr>
            <p:cNvPr id="730" name="Elbow Connector 729"/>
            <p:cNvCxnSpPr/>
            <p:nvPr/>
          </p:nvCxnSpPr>
          <p:spPr bwMode="auto">
            <a:xfrm rot="16200000" flipV="1">
              <a:off x="5140961" y="4787226"/>
              <a:ext cx="1739033" cy="211067"/>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cxnSp>
          <p:nvCxnSpPr>
            <p:cNvPr id="731" name="Elbow Connector 730"/>
            <p:cNvCxnSpPr/>
            <p:nvPr/>
          </p:nvCxnSpPr>
          <p:spPr bwMode="auto">
            <a:xfrm rot="16200000" flipV="1">
              <a:off x="6118938" y="4827979"/>
              <a:ext cx="1747532" cy="121061"/>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cxnSp>
          <p:nvCxnSpPr>
            <p:cNvPr id="732" name="Elbow Connector 731"/>
            <p:cNvCxnSpPr/>
            <p:nvPr/>
          </p:nvCxnSpPr>
          <p:spPr bwMode="auto">
            <a:xfrm rot="5400000" flipH="1" flipV="1">
              <a:off x="5786009" y="3438485"/>
              <a:ext cx="4571830" cy="75750"/>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cxnSp>
          <p:nvCxnSpPr>
            <p:cNvPr id="733" name="Elbow Connector 732"/>
            <p:cNvCxnSpPr/>
            <p:nvPr/>
          </p:nvCxnSpPr>
          <p:spPr bwMode="auto">
            <a:xfrm rot="16200000" flipV="1">
              <a:off x="7934972" y="4674486"/>
              <a:ext cx="2008547" cy="167032"/>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cxnSp>
          <p:nvCxnSpPr>
            <p:cNvPr id="734" name="Elbow Connector 733"/>
            <p:cNvCxnSpPr/>
            <p:nvPr/>
          </p:nvCxnSpPr>
          <p:spPr bwMode="auto">
            <a:xfrm rot="5400000" flipH="1" flipV="1">
              <a:off x="8638797" y="4863268"/>
              <a:ext cx="1282973" cy="515045"/>
            </a:xfrm>
            <a:prstGeom prst="bentConnector4">
              <a:avLst>
                <a:gd name="adj1" fmla="val 45403"/>
                <a:gd name="adj2" fmla="val -545"/>
              </a:avLst>
            </a:prstGeom>
            <a:solidFill>
              <a:schemeClr val="bg1"/>
            </a:solidFill>
            <a:ln w="12700" cap="flat" cmpd="sng" algn="ctr">
              <a:solidFill>
                <a:schemeClr val="accent1"/>
              </a:solidFill>
              <a:prstDash val="solid"/>
              <a:round/>
              <a:headEnd type="none" w="med" len="med"/>
              <a:tailEnd type="none" w="med" len="med"/>
            </a:ln>
            <a:effectLst/>
          </p:spPr>
        </p:cxnSp>
        <p:cxnSp>
          <p:nvCxnSpPr>
            <p:cNvPr id="735" name="Elbow Connector 734"/>
            <p:cNvCxnSpPr/>
            <p:nvPr/>
          </p:nvCxnSpPr>
          <p:spPr bwMode="auto">
            <a:xfrm rot="16200000" flipV="1">
              <a:off x="8105692" y="4845207"/>
              <a:ext cx="1266730" cy="567406"/>
            </a:xfrm>
            <a:prstGeom prst="bentConnector4">
              <a:avLst>
                <a:gd name="adj1" fmla="val 45344"/>
                <a:gd name="adj2" fmla="val 512"/>
              </a:avLst>
            </a:prstGeom>
            <a:solidFill>
              <a:schemeClr val="bg1"/>
            </a:solidFill>
            <a:ln w="12700" cap="flat" cmpd="sng" algn="ctr">
              <a:solidFill>
                <a:schemeClr val="accent1"/>
              </a:solidFill>
              <a:prstDash val="solid"/>
              <a:round/>
              <a:headEnd type="none" w="med" len="med"/>
              <a:tailEnd type="none" w="med" len="med"/>
            </a:ln>
            <a:effectLst/>
          </p:spPr>
        </p:cxnSp>
        <p:cxnSp>
          <p:nvCxnSpPr>
            <p:cNvPr id="736" name="Elbow Connector 735"/>
            <p:cNvCxnSpPr/>
            <p:nvPr/>
          </p:nvCxnSpPr>
          <p:spPr bwMode="auto">
            <a:xfrm rot="16200000" flipV="1">
              <a:off x="6622758" y="4350984"/>
              <a:ext cx="2757690" cy="64893"/>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cxnSp>
          <p:nvCxnSpPr>
            <p:cNvPr id="737" name="Elbow Connector 736"/>
            <p:cNvCxnSpPr/>
            <p:nvPr/>
          </p:nvCxnSpPr>
          <p:spPr bwMode="auto">
            <a:xfrm rot="5400000" flipH="1" flipV="1">
              <a:off x="8757074" y="5404313"/>
              <a:ext cx="623651" cy="92277"/>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cxnSp>
          <p:nvCxnSpPr>
            <p:cNvPr id="738" name="Elbow Connector 737"/>
            <p:cNvCxnSpPr/>
            <p:nvPr/>
          </p:nvCxnSpPr>
          <p:spPr bwMode="auto">
            <a:xfrm rot="16200000" flipV="1">
              <a:off x="7650939" y="5379164"/>
              <a:ext cx="635505" cy="130718"/>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cxnSp>
          <p:nvCxnSpPr>
            <p:cNvPr id="739" name="Elbow Connector 738"/>
            <p:cNvCxnSpPr/>
            <p:nvPr/>
          </p:nvCxnSpPr>
          <p:spPr bwMode="auto">
            <a:xfrm rot="16200000" flipV="1">
              <a:off x="5319758" y="4028798"/>
              <a:ext cx="3318559" cy="148397"/>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cxnSp>
          <p:nvCxnSpPr>
            <p:cNvPr id="740" name="Elbow Connector 739"/>
            <p:cNvCxnSpPr/>
            <p:nvPr/>
          </p:nvCxnSpPr>
          <p:spPr bwMode="auto">
            <a:xfrm rot="5400000" flipH="1" flipV="1">
              <a:off x="6365001" y="3977303"/>
              <a:ext cx="3454020" cy="115924"/>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cxnSp>
          <p:nvCxnSpPr>
            <p:cNvPr id="741" name="Elbow Connector 740"/>
            <p:cNvCxnSpPr>
              <a:endCxn id="947" idx="1"/>
            </p:cNvCxnSpPr>
            <p:nvPr/>
          </p:nvCxnSpPr>
          <p:spPr bwMode="auto">
            <a:xfrm rot="5400000" flipH="1" flipV="1">
              <a:off x="1448180" y="4434438"/>
              <a:ext cx="2469484" cy="186190"/>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cxnSp>
          <p:nvCxnSpPr>
            <p:cNvPr id="742" name="Elbow Connector 741"/>
            <p:cNvCxnSpPr/>
            <p:nvPr/>
          </p:nvCxnSpPr>
          <p:spPr bwMode="auto">
            <a:xfrm rot="5400000" flipH="1" flipV="1">
              <a:off x="1728265" y="4759788"/>
              <a:ext cx="1864051" cy="140924"/>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cxnSp>
          <p:nvCxnSpPr>
            <p:cNvPr id="743" name="Elbow Connector 742"/>
            <p:cNvCxnSpPr>
              <a:endCxn id="944" idx="1"/>
            </p:cNvCxnSpPr>
            <p:nvPr/>
          </p:nvCxnSpPr>
          <p:spPr bwMode="auto">
            <a:xfrm rot="5400000" flipH="1" flipV="1">
              <a:off x="2085041" y="5118371"/>
              <a:ext cx="1148690" cy="139118"/>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cxnSp>
          <p:nvCxnSpPr>
            <p:cNvPr id="744" name="Elbow Connector 743"/>
            <p:cNvCxnSpPr>
              <a:endCxn id="924" idx="1"/>
            </p:cNvCxnSpPr>
            <p:nvPr/>
          </p:nvCxnSpPr>
          <p:spPr bwMode="auto">
            <a:xfrm rot="5400000" flipH="1" flipV="1">
              <a:off x="2645967" y="4733510"/>
              <a:ext cx="1891002" cy="166531"/>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cxnSp>
          <p:nvCxnSpPr>
            <p:cNvPr id="745" name="Elbow Connector 744"/>
            <p:cNvCxnSpPr>
              <a:endCxn id="927" idx="1"/>
            </p:cNvCxnSpPr>
            <p:nvPr/>
          </p:nvCxnSpPr>
          <p:spPr bwMode="auto">
            <a:xfrm rot="5400000" flipH="1" flipV="1">
              <a:off x="3017036" y="5105476"/>
              <a:ext cx="1147966" cy="165632"/>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grpSp>
          <p:nvGrpSpPr>
            <p:cNvPr id="746" name="Group 745"/>
            <p:cNvGrpSpPr>
              <a:grpSpLocks/>
            </p:cNvGrpSpPr>
            <p:nvPr/>
          </p:nvGrpSpPr>
          <p:grpSpPr>
            <a:xfrm>
              <a:off x="4509488" y="2072996"/>
              <a:ext cx="457200" cy="274320"/>
              <a:chOff x="-1208966" y="2961800"/>
              <a:chExt cx="914400" cy="457200"/>
            </a:xfrm>
          </p:grpSpPr>
          <p:sp>
            <p:nvSpPr>
              <p:cNvPr id="935" name="Rectangle 934"/>
              <p:cNvSpPr/>
              <p:nvPr/>
            </p:nvSpPr>
            <p:spPr bwMode="auto">
              <a:xfrm>
                <a:off x="-1208966" y="2961800"/>
                <a:ext cx="914400" cy="45720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pic>
            <p:nvPicPr>
              <p:cNvPr id="936" name="Picture 5" descr="australian-fla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3246" y="2993804"/>
                <a:ext cx="822960" cy="39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7" name="Group 746"/>
            <p:cNvGrpSpPr>
              <a:grpSpLocks/>
            </p:cNvGrpSpPr>
            <p:nvPr/>
          </p:nvGrpSpPr>
          <p:grpSpPr>
            <a:xfrm>
              <a:off x="5470602" y="3886082"/>
              <a:ext cx="457200" cy="274320"/>
              <a:chOff x="-1208966" y="2961800"/>
              <a:chExt cx="914400" cy="457200"/>
            </a:xfrm>
          </p:grpSpPr>
          <p:sp>
            <p:nvSpPr>
              <p:cNvPr id="933" name="Rectangle 932"/>
              <p:cNvSpPr/>
              <p:nvPr/>
            </p:nvSpPr>
            <p:spPr bwMode="auto">
              <a:xfrm>
                <a:off x="-1208966" y="2961800"/>
                <a:ext cx="914400" cy="45720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pic>
            <p:nvPicPr>
              <p:cNvPr id="934" name="Picture 5" descr="australian-fla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3246" y="2993804"/>
                <a:ext cx="822960" cy="39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8" name="Group 747"/>
            <p:cNvGrpSpPr>
              <a:grpSpLocks/>
            </p:cNvGrpSpPr>
            <p:nvPr/>
          </p:nvGrpSpPr>
          <p:grpSpPr>
            <a:xfrm>
              <a:off x="8127113" y="2171095"/>
              <a:ext cx="457200" cy="274320"/>
              <a:chOff x="8870995" y="1228288"/>
              <a:chExt cx="914400" cy="457200"/>
            </a:xfrm>
          </p:grpSpPr>
          <p:sp>
            <p:nvSpPr>
              <p:cNvPr id="931" name="Rectangle 930"/>
              <p:cNvSpPr/>
              <p:nvPr/>
            </p:nvSpPr>
            <p:spPr bwMode="auto">
              <a:xfrm>
                <a:off x="8870995" y="1228288"/>
                <a:ext cx="914400" cy="45720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pic>
            <p:nvPicPr>
              <p:cNvPr id="932" name="Picture 23" descr="usa-flag"/>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16715" y="1260292"/>
                <a:ext cx="822960" cy="39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9" name="Group 748"/>
            <p:cNvGrpSpPr>
              <a:grpSpLocks/>
            </p:cNvGrpSpPr>
            <p:nvPr/>
          </p:nvGrpSpPr>
          <p:grpSpPr>
            <a:xfrm>
              <a:off x="7534816" y="2867424"/>
              <a:ext cx="457200" cy="274320"/>
              <a:chOff x="-1536390" y="5273715"/>
              <a:chExt cx="914400" cy="457200"/>
            </a:xfrm>
          </p:grpSpPr>
          <p:sp>
            <p:nvSpPr>
              <p:cNvPr id="929" name="Rectangle 928"/>
              <p:cNvSpPr/>
              <p:nvPr/>
            </p:nvSpPr>
            <p:spPr bwMode="auto">
              <a:xfrm>
                <a:off x="-1536390" y="5273715"/>
                <a:ext cx="914400" cy="45720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pic>
            <p:nvPicPr>
              <p:cNvPr id="930"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90670" y="5307768"/>
                <a:ext cx="822960" cy="389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50" name="Group 749"/>
            <p:cNvGrpSpPr>
              <a:grpSpLocks/>
            </p:cNvGrpSpPr>
            <p:nvPr/>
          </p:nvGrpSpPr>
          <p:grpSpPr>
            <a:xfrm>
              <a:off x="6470497" y="2306556"/>
              <a:ext cx="457200" cy="274320"/>
              <a:chOff x="8870995" y="1228288"/>
              <a:chExt cx="914400" cy="457200"/>
            </a:xfrm>
          </p:grpSpPr>
          <p:sp>
            <p:nvSpPr>
              <p:cNvPr id="927" name="Rectangle 926"/>
              <p:cNvSpPr/>
              <p:nvPr/>
            </p:nvSpPr>
            <p:spPr bwMode="auto">
              <a:xfrm>
                <a:off x="8870995" y="1228288"/>
                <a:ext cx="914400" cy="45720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pic>
            <p:nvPicPr>
              <p:cNvPr id="928" name="Picture 23" descr="usa-flag"/>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16715" y="1260292"/>
                <a:ext cx="822960" cy="39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51" name="Group 750"/>
            <p:cNvGrpSpPr>
              <a:grpSpLocks/>
            </p:cNvGrpSpPr>
            <p:nvPr/>
          </p:nvGrpSpPr>
          <p:grpSpPr>
            <a:xfrm>
              <a:off x="9103465" y="4342142"/>
              <a:ext cx="457200" cy="274320"/>
              <a:chOff x="-1692469" y="4276111"/>
              <a:chExt cx="914400" cy="457200"/>
            </a:xfrm>
          </p:grpSpPr>
          <p:sp>
            <p:nvSpPr>
              <p:cNvPr id="925" name="Rectangle 924"/>
              <p:cNvSpPr/>
              <p:nvPr/>
            </p:nvSpPr>
            <p:spPr bwMode="auto">
              <a:xfrm>
                <a:off x="-1692469" y="4276111"/>
                <a:ext cx="914400" cy="45720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pic>
            <p:nvPicPr>
              <p:cNvPr id="926" name="Picture 2" descr="http://upload.wikimedia.org/wikipedia/commons/thumb/d/d9/Flag_of_Canada_%28Pantone%29.svg/1024px-Flag_of_Canada_%28Pantone%29.svg.png"/>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46749" y="4308115"/>
                <a:ext cx="822960" cy="39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52" name="Group 751"/>
            <p:cNvGrpSpPr>
              <a:grpSpLocks/>
            </p:cNvGrpSpPr>
            <p:nvPr/>
          </p:nvGrpSpPr>
          <p:grpSpPr>
            <a:xfrm>
              <a:off x="8421388" y="3616568"/>
              <a:ext cx="457200" cy="274320"/>
              <a:chOff x="-2723430" y="3321357"/>
              <a:chExt cx="914400" cy="457200"/>
            </a:xfrm>
          </p:grpSpPr>
          <p:pic>
            <p:nvPicPr>
              <p:cNvPr id="923" name="Picture 8"/>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77710" y="3353361"/>
                <a:ext cx="822960" cy="393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4" name="Rectangle 923"/>
              <p:cNvSpPr/>
              <p:nvPr/>
            </p:nvSpPr>
            <p:spPr bwMode="auto">
              <a:xfrm>
                <a:off x="-2723430" y="3321357"/>
                <a:ext cx="914400" cy="45720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grpSp>
        <p:grpSp>
          <p:nvGrpSpPr>
            <p:cNvPr id="753" name="Group 752"/>
            <p:cNvGrpSpPr>
              <a:grpSpLocks/>
            </p:cNvGrpSpPr>
            <p:nvPr/>
          </p:nvGrpSpPr>
          <p:grpSpPr>
            <a:xfrm>
              <a:off x="9115037" y="5001464"/>
              <a:ext cx="457200" cy="274320"/>
              <a:chOff x="-1536390" y="5273715"/>
              <a:chExt cx="914400" cy="457200"/>
            </a:xfrm>
          </p:grpSpPr>
          <p:sp>
            <p:nvSpPr>
              <p:cNvPr id="921" name="Rectangle 920"/>
              <p:cNvSpPr/>
              <p:nvPr/>
            </p:nvSpPr>
            <p:spPr bwMode="auto">
              <a:xfrm>
                <a:off x="-1536390" y="5273715"/>
                <a:ext cx="914400" cy="45720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pic>
            <p:nvPicPr>
              <p:cNvPr id="922"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90670" y="5307768"/>
                <a:ext cx="822960" cy="389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54" name="Flowchart: Connector 280"/>
            <p:cNvSpPr/>
            <p:nvPr/>
          </p:nvSpPr>
          <p:spPr bwMode="auto">
            <a:xfrm>
              <a:off x="4344969" y="5762275"/>
              <a:ext cx="91440" cy="91440"/>
            </a:xfrm>
            <a:prstGeom prst="flowChartConnector">
              <a:avLst/>
            </a:prstGeom>
            <a:solidFill>
              <a:schemeClr val="accent1"/>
            </a:solidFill>
            <a:ln w="31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sp>
          <p:nvSpPr>
            <p:cNvPr id="755" name="Flowchart: Connector 281"/>
            <p:cNvSpPr/>
            <p:nvPr/>
          </p:nvSpPr>
          <p:spPr bwMode="auto">
            <a:xfrm>
              <a:off x="6070289" y="5762275"/>
              <a:ext cx="91440" cy="91440"/>
            </a:xfrm>
            <a:prstGeom prst="flowChartConnector">
              <a:avLst/>
            </a:prstGeom>
            <a:solidFill>
              <a:schemeClr val="accent1"/>
            </a:solidFill>
            <a:ln w="31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sp>
          <p:nvSpPr>
            <p:cNvPr id="756" name="Flowchart: Connector 282"/>
            <p:cNvSpPr/>
            <p:nvPr/>
          </p:nvSpPr>
          <p:spPr bwMode="auto">
            <a:xfrm>
              <a:off x="7007514" y="5762275"/>
              <a:ext cx="91440" cy="91440"/>
            </a:xfrm>
            <a:prstGeom prst="flowChartConnector">
              <a:avLst/>
            </a:prstGeom>
            <a:solidFill>
              <a:schemeClr val="accent1"/>
            </a:solidFill>
            <a:ln w="31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sp>
          <p:nvSpPr>
            <p:cNvPr id="757" name="Flowchart: Connector 283"/>
            <p:cNvSpPr/>
            <p:nvPr/>
          </p:nvSpPr>
          <p:spPr bwMode="auto">
            <a:xfrm>
              <a:off x="7988329" y="5762275"/>
              <a:ext cx="91440" cy="91440"/>
            </a:xfrm>
            <a:prstGeom prst="flowChartConnector">
              <a:avLst/>
            </a:prstGeom>
            <a:solidFill>
              <a:schemeClr val="accent1"/>
            </a:solidFill>
            <a:ln w="31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sp>
          <p:nvSpPr>
            <p:cNvPr id="758" name="Flowchart: Connector 284"/>
            <p:cNvSpPr/>
            <p:nvPr/>
          </p:nvSpPr>
          <p:spPr bwMode="auto">
            <a:xfrm>
              <a:off x="8977040" y="5762275"/>
              <a:ext cx="91440" cy="91440"/>
            </a:xfrm>
            <a:prstGeom prst="flowChartConnector">
              <a:avLst/>
            </a:prstGeom>
            <a:solidFill>
              <a:schemeClr val="accent1"/>
            </a:solidFill>
            <a:ln w="31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sp>
          <p:nvSpPr>
            <p:cNvPr id="759" name="Flowchart: Connector 285"/>
            <p:cNvSpPr/>
            <p:nvPr/>
          </p:nvSpPr>
          <p:spPr bwMode="auto">
            <a:xfrm>
              <a:off x="5203057" y="5762275"/>
              <a:ext cx="91440" cy="91440"/>
            </a:xfrm>
            <a:prstGeom prst="flowChartConnector">
              <a:avLst/>
            </a:prstGeom>
            <a:solidFill>
              <a:schemeClr val="accent1"/>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sp>
          <p:nvSpPr>
            <p:cNvPr id="760" name="Flowchart: Connector 286"/>
            <p:cNvSpPr/>
            <p:nvPr/>
          </p:nvSpPr>
          <p:spPr bwMode="auto">
            <a:xfrm>
              <a:off x="3462483" y="5762275"/>
              <a:ext cx="91440" cy="91440"/>
            </a:xfrm>
            <a:prstGeom prst="flowChartConnector">
              <a:avLst/>
            </a:prstGeom>
            <a:solidFill>
              <a:schemeClr val="accent1"/>
            </a:solidFill>
            <a:ln w="31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sp>
          <p:nvSpPr>
            <p:cNvPr id="761" name="Flowchart: Connector 287"/>
            <p:cNvSpPr/>
            <p:nvPr/>
          </p:nvSpPr>
          <p:spPr bwMode="auto">
            <a:xfrm>
              <a:off x="2544107" y="5762275"/>
              <a:ext cx="91440" cy="91440"/>
            </a:xfrm>
            <a:prstGeom prst="flowChartConnector">
              <a:avLst/>
            </a:prstGeom>
            <a:solidFill>
              <a:schemeClr val="accent1"/>
            </a:solidFill>
            <a:ln w="31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sp>
          <p:nvSpPr>
            <p:cNvPr id="762" name="Flowchart: Connector 288"/>
            <p:cNvSpPr/>
            <p:nvPr/>
          </p:nvSpPr>
          <p:spPr bwMode="auto">
            <a:xfrm>
              <a:off x="1665923" y="5762275"/>
              <a:ext cx="91440" cy="91440"/>
            </a:xfrm>
            <a:prstGeom prst="flowChartConnector">
              <a:avLst/>
            </a:prstGeom>
            <a:solidFill>
              <a:schemeClr val="accent1"/>
            </a:solidFill>
            <a:ln w="31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sp>
          <p:nvSpPr>
            <p:cNvPr id="763" name="TextBox 762"/>
            <p:cNvSpPr txBox="1"/>
            <p:nvPr/>
          </p:nvSpPr>
          <p:spPr>
            <a:xfrm>
              <a:off x="1617626" y="2755220"/>
              <a:ext cx="2629217" cy="261610"/>
            </a:xfrm>
            <a:prstGeom prst="rect">
              <a:avLst/>
            </a:prstGeom>
            <a:solidFill>
              <a:schemeClr val="accent4">
                <a:lumMod val="20000"/>
                <a:lumOff val="80000"/>
              </a:schemeClr>
            </a:solidFill>
            <a:ln>
              <a:solidFill>
                <a:schemeClr val="accent4">
                  <a:lumMod val="20000"/>
                  <a:lumOff val="80000"/>
                </a:schemeClr>
              </a:solidFill>
            </a:ln>
          </p:spPr>
          <p:txBody>
            <a:bodyPr wrap="square" rtlCol="0">
              <a:spAutoFit/>
            </a:bodyPr>
            <a:lstStyle/>
            <a:p>
              <a:pPr algn="ctr" fontAlgn="base">
                <a:spcBef>
                  <a:spcPct val="0"/>
                </a:spcBef>
                <a:spcAft>
                  <a:spcPct val="0"/>
                </a:spcAft>
              </a:pPr>
              <a:r>
                <a:rPr lang="en-GB" sz="1100" b="1" dirty="0">
                  <a:solidFill>
                    <a:srgbClr val="800000"/>
                  </a:solidFill>
                </a:rPr>
                <a:t>Introduction of </a:t>
              </a:r>
              <a:r>
                <a:rPr lang="en-GB" sz="1100" b="1" dirty="0" err="1">
                  <a:solidFill>
                    <a:srgbClr val="800000"/>
                  </a:solidFill>
                </a:rPr>
                <a:t>qHPV</a:t>
              </a:r>
              <a:r>
                <a:rPr lang="en-GB" sz="1100" b="1" dirty="0">
                  <a:solidFill>
                    <a:srgbClr val="800000"/>
                  </a:solidFill>
                </a:rPr>
                <a:t> vaccine</a:t>
              </a:r>
              <a:r>
                <a:rPr lang="en-GB" sz="1100" b="1" baseline="30000" dirty="0">
                  <a:solidFill>
                    <a:srgbClr val="800000"/>
                  </a:solidFill>
                </a:rPr>
                <a:t>1–5</a:t>
              </a:r>
            </a:p>
          </p:txBody>
        </p:sp>
        <p:grpSp>
          <p:nvGrpSpPr>
            <p:cNvPr id="764" name="Group 763"/>
            <p:cNvGrpSpPr>
              <a:grpSpLocks/>
            </p:cNvGrpSpPr>
            <p:nvPr/>
          </p:nvGrpSpPr>
          <p:grpSpPr>
            <a:xfrm>
              <a:off x="8109799" y="1027039"/>
              <a:ext cx="457200" cy="326812"/>
              <a:chOff x="-1208966" y="2961800"/>
              <a:chExt cx="914400" cy="457200"/>
            </a:xfrm>
          </p:grpSpPr>
          <p:sp>
            <p:nvSpPr>
              <p:cNvPr id="919" name="Rectangle 918"/>
              <p:cNvSpPr/>
              <p:nvPr/>
            </p:nvSpPr>
            <p:spPr bwMode="auto">
              <a:xfrm>
                <a:off x="-1208966" y="2961800"/>
                <a:ext cx="914400" cy="45720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pic>
            <p:nvPicPr>
              <p:cNvPr id="920" name="Picture 5" descr="australian-fla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3246" y="2993804"/>
                <a:ext cx="822960" cy="39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5" name="TextBox 764"/>
            <p:cNvSpPr txBox="1"/>
            <p:nvPr/>
          </p:nvSpPr>
          <p:spPr>
            <a:xfrm>
              <a:off x="4440139" y="2284194"/>
              <a:ext cx="930307" cy="507831"/>
            </a:xfrm>
            <a:prstGeom prst="rect">
              <a:avLst/>
            </a:prstGeom>
            <a:noFill/>
            <a:ln>
              <a:noFill/>
            </a:ln>
          </p:spPr>
          <p:txBody>
            <a:bodyPr wrap="square" rtlCol="0">
              <a:spAutoFit/>
            </a:bodyPr>
            <a:lstStyle/>
            <a:p>
              <a:pPr fontAlgn="base">
                <a:spcBef>
                  <a:spcPct val="0"/>
                </a:spcBef>
                <a:spcAft>
                  <a:spcPct val="0"/>
                </a:spcAft>
              </a:pPr>
              <a:r>
                <a:rPr lang="en-US" sz="900" dirty="0">
                  <a:solidFill>
                    <a:srgbClr val="800000"/>
                  </a:solidFill>
                  <a:latin typeface="Arial" charset="0"/>
                </a:rPr>
                <a:t>Fairley </a:t>
              </a:r>
              <a:br>
                <a:rPr lang="en-US" sz="900" dirty="0">
                  <a:solidFill>
                    <a:srgbClr val="800000"/>
                  </a:solidFill>
                  <a:latin typeface="Arial" charset="0"/>
                </a:rPr>
              </a:br>
              <a:r>
                <a:rPr lang="en-US" sz="900" i="1" dirty="0">
                  <a:solidFill>
                    <a:srgbClr val="800000"/>
                  </a:solidFill>
                  <a:latin typeface="Arial" charset="0"/>
                </a:rPr>
                <a:t>Sex Trans Infect</a:t>
              </a:r>
              <a:r>
                <a:rPr lang="en-US" sz="900" baseline="30000" dirty="0">
                  <a:solidFill>
                    <a:srgbClr val="800000"/>
                  </a:solidFill>
                  <a:latin typeface="Arial" charset="0"/>
                </a:rPr>
                <a:t>6</a:t>
              </a:r>
            </a:p>
          </p:txBody>
        </p:sp>
        <p:sp>
          <p:nvSpPr>
            <p:cNvPr id="766" name="TextBox 765"/>
            <p:cNvSpPr txBox="1"/>
            <p:nvPr/>
          </p:nvSpPr>
          <p:spPr>
            <a:xfrm>
              <a:off x="8036772" y="1146768"/>
              <a:ext cx="1134887" cy="507831"/>
            </a:xfrm>
            <a:prstGeom prst="rect">
              <a:avLst/>
            </a:prstGeom>
            <a:noFill/>
            <a:ln>
              <a:noFill/>
            </a:ln>
          </p:spPr>
          <p:txBody>
            <a:bodyPr wrap="square" rtlCol="0">
              <a:spAutoFit/>
            </a:bodyPr>
            <a:lstStyle/>
            <a:p>
              <a:pPr fontAlgn="base">
                <a:spcBef>
                  <a:spcPct val="0"/>
                </a:spcBef>
                <a:spcAft>
                  <a:spcPct val="0"/>
                </a:spcAft>
              </a:pPr>
              <a:endParaRPr lang="en-US" sz="900" dirty="0">
                <a:solidFill>
                  <a:srgbClr val="800000"/>
                </a:solidFill>
                <a:latin typeface="Arial" charset="0"/>
              </a:endParaRPr>
            </a:p>
            <a:p>
              <a:pPr fontAlgn="base">
                <a:spcBef>
                  <a:spcPct val="0"/>
                </a:spcBef>
                <a:spcAft>
                  <a:spcPct val="0"/>
                </a:spcAft>
              </a:pPr>
              <a:r>
                <a:rPr lang="en-US" sz="900" dirty="0">
                  <a:solidFill>
                    <a:srgbClr val="800000"/>
                  </a:solidFill>
                  <a:latin typeface="Arial" charset="0"/>
                </a:rPr>
                <a:t>Ali </a:t>
              </a:r>
              <a:br>
                <a:rPr lang="en-US" sz="900" dirty="0">
                  <a:solidFill>
                    <a:srgbClr val="800000"/>
                  </a:solidFill>
                  <a:latin typeface="Arial" charset="0"/>
                </a:rPr>
              </a:br>
              <a:r>
                <a:rPr lang="en-US" sz="900" i="1" dirty="0">
                  <a:solidFill>
                    <a:srgbClr val="800000"/>
                  </a:solidFill>
                  <a:latin typeface="Arial" charset="0"/>
                </a:rPr>
                <a:t>BMC Infect Dis</a:t>
              </a:r>
              <a:r>
                <a:rPr lang="en-US" sz="900" baseline="30000" dirty="0">
                  <a:solidFill>
                    <a:srgbClr val="800000"/>
                  </a:solidFill>
                  <a:latin typeface="Arial" charset="0"/>
                </a:rPr>
                <a:t>14</a:t>
              </a:r>
            </a:p>
          </p:txBody>
        </p:sp>
        <p:grpSp>
          <p:nvGrpSpPr>
            <p:cNvPr id="767" name="Group 766"/>
            <p:cNvGrpSpPr>
              <a:grpSpLocks/>
            </p:cNvGrpSpPr>
            <p:nvPr/>
          </p:nvGrpSpPr>
          <p:grpSpPr>
            <a:xfrm>
              <a:off x="8118142" y="1597905"/>
              <a:ext cx="457200" cy="274320"/>
              <a:chOff x="-1208966" y="2961800"/>
              <a:chExt cx="914400" cy="457200"/>
            </a:xfrm>
          </p:grpSpPr>
          <p:sp>
            <p:nvSpPr>
              <p:cNvPr id="917" name="Rectangle 916"/>
              <p:cNvSpPr/>
              <p:nvPr/>
            </p:nvSpPr>
            <p:spPr bwMode="auto">
              <a:xfrm>
                <a:off x="-1208966" y="2961800"/>
                <a:ext cx="914400" cy="45720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pic>
            <p:nvPicPr>
              <p:cNvPr id="918" name="Picture 5" descr="australian-fla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3246" y="2993804"/>
                <a:ext cx="822960" cy="39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8" name="TextBox 767"/>
            <p:cNvSpPr txBox="1"/>
            <p:nvPr/>
          </p:nvSpPr>
          <p:spPr>
            <a:xfrm>
              <a:off x="8060945" y="1810460"/>
              <a:ext cx="523368" cy="369332"/>
            </a:xfrm>
            <a:prstGeom prst="rect">
              <a:avLst/>
            </a:prstGeom>
            <a:noFill/>
            <a:ln>
              <a:noFill/>
            </a:ln>
          </p:spPr>
          <p:txBody>
            <a:bodyPr wrap="square" rtlCol="0">
              <a:spAutoFit/>
            </a:bodyPr>
            <a:lstStyle/>
            <a:p>
              <a:pPr fontAlgn="base">
                <a:spcBef>
                  <a:spcPct val="0"/>
                </a:spcBef>
                <a:spcAft>
                  <a:spcPct val="0"/>
                </a:spcAft>
              </a:pPr>
              <a:r>
                <a:rPr lang="en-US" sz="900" dirty="0">
                  <a:solidFill>
                    <a:srgbClr val="800000"/>
                  </a:solidFill>
                  <a:latin typeface="Arial" charset="0"/>
                </a:rPr>
                <a:t>Ali </a:t>
              </a:r>
              <a:br>
                <a:rPr lang="en-US" sz="900" dirty="0">
                  <a:solidFill>
                    <a:srgbClr val="800000"/>
                  </a:solidFill>
                  <a:latin typeface="Arial" charset="0"/>
                </a:rPr>
              </a:br>
              <a:r>
                <a:rPr lang="en-US" sz="900" i="1" dirty="0">
                  <a:solidFill>
                    <a:srgbClr val="800000"/>
                  </a:solidFill>
                  <a:latin typeface="Arial" charset="0"/>
                </a:rPr>
                <a:t>BMJ</a:t>
              </a:r>
              <a:r>
                <a:rPr lang="en-US" sz="900" baseline="30000" dirty="0">
                  <a:solidFill>
                    <a:srgbClr val="800000"/>
                  </a:solidFill>
                  <a:latin typeface="Arial" charset="0"/>
                </a:rPr>
                <a:t>15</a:t>
              </a:r>
            </a:p>
          </p:txBody>
        </p:sp>
        <p:cxnSp>
          <p:nvCxnSpPr>
            <p:cNvPr id="769" name="Elbow Connector 768"/>
            <p:cNvCxnSpPr/>
            <p:nvPr/>
          </p:nvCxnSpPr>
          <p:spPr bwMode="auto">
            <a:xfrm rot="5400000" flipH="1" flipV="1">
              <a:off x="6073920" y="3695195"/>
              <a:ext cx="4027210" cy="106953"/>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cxnSp>
          <p:nvCxnSpPr>
            <p:cNvPr id="770" name="Elbow Connector 769"/>
            <p:cNvCxnSpPr/>
            <p:nvPr/>
          </p:nvCxnSpPr>
          <p:spPr bwMode="auto">
            <a:xfrm rot="16200000" flipV="1">
              <a:off x="6494976" y="4259782"/>
              <a:ext cx="3082780" cy="1459"/>
            </a:xfrm>
            <a:prstGeom prst="bentConnector3">
              <a:avLst>
                <a:gd name="adj1" fmla="val 50000"/>
              </a:avLst>
            </a:prstGeom>
            <a:solidFill>
              <a:schemeClr val="bg1"/>
            </a:solidFill>
            <a:ln w="12700" cap="flat" cmpd="sng" algn="ctr">
              <a:solidFill>
                <a:schemeClr val="accent1"/>
              </a:solidFill>
              <a:prstDash val="solid"/>
              <a:round/>
              <a:headEnd type="none" w="med" len="med"/>
              <a:tailEnd type="none" w="med" len="med"/>
            </a:ln>
            <a:effectLst/>
          </p:spPr>
        </p:cxnSp>
        <p:grpSp>
          <p:nvGrpSpPr>
            <p:cNvPr id="771" name="Group 770"/>
            <p:cNvGrpSpPr>
              <a:grpSpLocks/>
            </p:cNvGrpSpPr>
            <p:nvPr/>
          </p:nvGrpSpPr>
          <p:grpSpPr>
            <a:xfrm>
              <a:off x="7488067" y="1025736"/>
              <a:ext cx="457200" cy="326812"/>
              <a:chOff x="-2723430" y="3321357"/>
              <a:chExt cx="914400" cy="457200"/>
            </a:xfrm>
          </p:grpSpPr>
          <p:pic>
            <p:nvPicPr>
              <p:cNvPr id="915" name="Picture 8"/>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77710" y="3353361"/>
                <a:ext cx="822960" cy="393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6" name="Rectangle 915"/>
              <p:cNvSpPr/>
              <p:nvPr/>
            </p:nvSpPr>
            <p:spPr bwMode="auto">
              <a:xfrm>
                <a:off x="-2723430" y="3321357"/>
                <a:ext cx="914400" cy="45720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grpSp>
        <p:sp>
          <p:nvSpPr>
            <p:cNvPr id="772" name="TextBox 771"/>
            <p:cNvSpPr txBox="1"/>
            <p:nvPr/>
          </p:nvSpPr>
          <p:spPr>
            <a:xfrm>
              <a:off x="6949469" y="1286352"/>
              <a:ext cx="1075544" cy="369332"/>
            </a:xfrm>
            <a:prstGeom prst="rect">
              <a:avLst/>
            </a:prstGeom>
            <a:noFill/>
            <a:ln>
              <a:noFill/>
            </a:ln>
          </p:spPr>
          <p:txBody>
            <a:bodyPr wrap="square" rtlCol="0">
              <a:spAutoFit/>
            </a:bodyPr>
            <a:lstStyle/>
            <a:p>
              <a:pPr algn="r" fontAlgn="base">
                <a:spcBef>
                  <a:spcPct val="0"/>
                </a:spcBef>
                <a:spcAft>
                  <a:spcPct val="0"/>
                </a:spcAft>
              </a:pPr>
              <a:r>
                <a:rPr lang="en-US" sz="900" dirty="0">
                  <a:solidFill>
                    <a:srgbClr val="800000"/>
                  </a:solidFill>
                  <a:latin typeface="Arial" charset="0"/>
                </a:rPr>
                <a:t>Baandrup</a:t>
              </a:r>
              <a:br>
                <a:rPr lang="en-US" sz="900" dirty="0">
                  <a:solidFill>
                    <a:srgbClr val="800000"/>
                  </a:solidFill>
                  <a:latin typeface="Arial" charset="0"/>
                </a:rPr>
              </a:br>
              <a:r>
                <a:rPr lang="en-US" sz="900" i="1" dirty="0">
                  <a:solidFill>
                    <a:srgbClr val="800000"/>
                  </a:solidFill>
                  <a:latin typeface="Arial" charset="0"/>
                </a:rPr>
                <a:t>Sex </a:t>
              </a:r>
              <a:r>
                <a:rPr lang="en-US" sz="900" i="1" dirty="0" err="1">
                  <a:solidFill>
                    <a:srgbClr val="800000"/>
                  </a:solidFill>
                  <a:latin typeface="Arial" charset="0"/>
                </a:rPr>
                <a:t>Transm</a:t>
              </a:r>
              <a:r>
                <a:rPr lang="en-US" sz="900" i="1" dirty="0">
                  <a:solidFill>
                    <a:srgbClr val="800000"/>
                  </a:solidFill>
                  <a:latin typeface="Arial" charset="0"/>
                </a:rPr>
                <a:t> Dis</a:t>
              </a:r>
              <a:r>
                <a:rPr lang="en-US" sz="900" baseline="30000" dirty="0">
                  <a:solidFill>
                    <a:srgbClr val="800000"/>
                  </a:solidFill>
                  <a:latin typeface="Arial" charset="0"/>
                </a:rPr>
                <a:t>4</a:t>
              </a:r>
            </a:p>
          </p:txBody>
        </p:sp>
        <p:cxnSp>
          <p:nvCxnSpPr>
            <p:cNvPr id="773" name="Elbow Connector 772"/>
            <p:cNvCxnSpPr/>
            <p:nvPr/>
          </p:nvCxnSpPr>
          <p:spPr bwMode="auto">
            <a:xfrm rot="16200000" flipV="1">
              <a:off x="5691663" y="3419888"/>
              <a:ext cx="4573133" cy="111642"/>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sp>
          <p:nvSpPr>
            <p:cNvPr id="774" name="TextBox 773"/>
            <p:cNvSpPr txBox="1"/>
            <p:nvPr/>
          </p:nvSpPr>
          <p:spPr>
            <a:xfrm>
              <a:off x="7959926" y="3815476"/>
              <a:ext cx="1085812" cy="507831"/>
            </a:xfrm>
            <a:prstGeom prst="rect">
              <a:avLst/>
            </a:prstGeom>
            <a:noFill/>
            <a:ln>
              <a:noFill/>
            </a:ln>
          </p:spPr>
          <p:txBody>
            <a:bodyPr wrap="square" rtlCol="0">
              <a:spAutoFit/>
            </a:bodyPr>
            <a:lstStyle/>
            <a:p>
              <a:pPr algn="r" fontAlgn="base">
                <a:spcBef>
                  <a:spcPct val="0"/>
                </a:spcBef>
                <a:spcAft>
                  <a:spcPct val="0"/>
                </a:spcAft>
              </a:pPr>
              <a:r>
                <a:rPr lang="en-US" sz="900" dirty="0">
                  <a:solidFill>
                    <a:srgbClr val="800000"/>
                  </a:solidFill>
                  <a:latin typeface="Arial" charset="0"/>
                </a:rPr>
                <a:t>Baldur-Felskov</a:t>
              </a:r>
              <a:br>
                <a:rPr lang="en-US" sz="900" dirty="0">
                  <a:solidFill>
                    <a:srgbClr val="800000"/>
                  </a:solidFill>
                  <a:latin typeface="Arial" charset="0"/>
                </a:rPr>
              </a:br>
              <a:r>
                <a:rPr lang="en-US" sz="900" i="1" dirty="0">
                  <a:solidFill>
                    <a:srgbClr val="800000"/>
                  </a:solidFill>
                  <a:latin typeface="Arial" charset="0"/>
                </a:rPr>
                <a:t>Cancer Causes Control</a:t>
              </a:r>
              <a:r>
                <a:rPr lang="en-US" sz="900" baseline="30000" dirty="0">
                  <a:solidFill>
                    <a:srgbClr val="800000"/>
                  </a:solidFill>
                  <a:latin typeface="Arial" charset="0"/>
                </a:rPr>
                <a:t>26</a:t>
              </a:r>
            </a:p>
          </p:txBody>
        </p:sp>
        <p:grpSp>
          <p:nvGrpSpPr>
            <p:cNvPr id="775" name="Group 774"/>
            <p:cNvGrpSpPr>
              <a:grpSpLocks/>
            </p:cNvGrpSpPr>
            <p:nvPr/>
          </p:nvGrpSpPr>
          <p:grpSpPr>
            <a:xfrm>
              <a:off x="8432494" y="4358385"/>
              <a:ext cx="457200" cy="274320"/>
              <a:chOff x="-2723430" y="3321357"/>
              <a:chExt cx="914400" cy="457200"/>
            </a:xfrm>
          </p:grpSpPr>
          <p:pic>
            <p:nvPicPr>
              <p:cNvPr id="913" name="Picture 8"/>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77710" y="3353361"/>
                <a:ext cx="822960" cy="393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4" name="Rectangle 913"/>
              <p:cNvSpPr/>
              <p:nvPr/>
            </p:nvSpPr>
            <p:spPr bwMode="auto">
              <a:xfrm>
                <a:off x="-2723430" y="3321357"/>
                <a:ext cx="914400" cy="45720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grpSp>
        <p:sp>
          <p:nvSpPr>
            <p:cNvPr id="776" name="TextBox 775"/>
            <p:cNvSpPr txBox="1"/>
            <p:nvPr/>
          </p:nvSpPr>
          <p:spPr>
            <a:xfrm>
              <a:off x="7980381" y="4584486"/>
              <a:ext cx="1083459" cy="369332"/>
            </a:xfrm>
            <a:prstGeom prst="rect">
              <a:avLst/>
            </a:prstGeom>
            <a:noFill/>
            <a:ln>
              <a:noFill/>
            </a:ln>
          </p:spPr>
          <p:txBody>
            <a:bodyPr wrap="square" rtlCol="0">
              <a:spAutoFit/>
            </a:bodyPr>
            <a:lstStyle/>
            <a:p>
              <a:pPr algn="r" fontAlgn="base">
                <a:spcBef>
                  <a:spcPct val="0"/>
                </a:spcBef>
                <a:spcAft>
                  <a:spcPct val="0"/>
                </a:spcAft>
              </a:pPr>
              <a:r>
                <a:rPr lang="en-US" sz="900" dirty="0">
                  <a:solidFill>
                    <a:srgbClr val="800000"/>
                  </a:solidFill>
                  <a:latin typeface="Arial" charset="0"/>
                </a:rPr>
                <a:t>Baldur-Felskov</a:t>
              </a:r>
              <a:br>
                <a:rPr lang="en-US" sz="900" dirty="0">
                  <a:solidFill>
                    <a:srgbClr val="800000"/>
                  </a:solidFill>
                  <a:latin typeface="Arial" charset="0"/>
                </a:rPr>
              </a:br>
              <a:r>
                <a:rPr lang="en-US" sz="900" i="1" dirty="0">
                  <a:solidFill>
                    <a:srgbClr val="800000"/>
                  </a:solidFill>
                  <a:latin typeface="Arial" charset="0"/>
                </a:rPr>
                <a:t>JNCI</a:t>
              </a:r>
              <a:r>
                <a:rPr lang="en-US" sz="900" baseline="30000" dirty="0">
                  <a:solidFill>
                    <a:srgbClr val="800000"/>
                  </a:solidFill>
                  <a:latin typeface="Arial" charset="0"/>
                </a:rPr>
                <a:t>27</a:t>
              </a:r>
            </a:p>
          </p:txBody>
        </p:sp>
        <p:sp>
          <p:nvSpPr>
            <p:cNvPr id="777" name="TextBox 776"/>
            <p:cNvSpPr txBox="1"/>
            <p:nvPr/>
          </p:nvSpPr>
          <p:spPr>
            <a:xfrm>
              <a:off x="6116486" y="2512611"/>
              <a:ext cx="872453" cy="507831"/>
            </a:xfrm>
            <a:prstGeom prst="rect">
              <a:avLst/>
            </a:prstGeom>
            <a:noFill/>
            <a:ln>
              <a:noFill/>
            </a:ln>
          </p:spPr>
          <p:txBody>
            <a:bodyPr wrap="square" rtlCol="0">
              <a:spAutoFit/>
            </a:bodyPr>
            <a:lstStyle/>
            <a:p>
              <a:pPr algn="r" fontAlgn="base">
                <a:spcBef>
                  <a:spcPct val="0"/>
                </a:spcBef>
                <a:spcAft>
                  <a:spcPct val="0"/>
                </a:spcAft>
              </a:pPr>
              <a:r>
                <a:rPr lang="en-US" sz="900" dirty="0">
                  <a:solidFill>
                    <a:srgbClr val="800000"/>
                  </a:solidFill>
                  <a:latin typeface="Arial" charset="0"/>
                </a:rPr>
                <a:t>Bauer</a:t>
              </a:r>
              <a:br>
                <a:rPr lang="en-US" sz="900" dirty="0">
                  <a:solidFill>
                    <a:srgbClr val="800000"/>
                  </a:solidFill>
                  <a:latin typeface="Arial" charset="0"/>
                </a:rPr>
              </a:br>
              <a:r>
                <a:rPr lang="en-US" sz="900" i="1" dirty="0">
                  <a:solidFill>
                    <a:srgbClr val="800000"/>
                  </a:solidFill>
                  <a:latin typeface="Arial" charset="0"/>
                </a:rPr>
                <a:t>Am J Public Health</a:t>
              </a:r>
              <a:r>
                <a:rPr lang="en-US" sz="900" baseline="30000" dirty="0">
                  <a:solidFill>
                    <a:srgbClr val="800000"/>
                  </a:solidFill>
                  <a:latin typeface="Arial" charset="0"/>
                </a:rPr>
                <a:t>11</a:t>
              </a:r>
            </a:p>
          </p:txBody>
        </p:sp>
        <p:sp>
          <p:nvSpPr>
            <p:cNvPr id="778" name="TextBox 777"/>
            <p:cNvSpPr txBox="1"/>
            <p:nvPr/>
          </p:nvSpPr>
          <p:spPr>
            <a:xfrm>
              <a:off x="1470175" y="5901845"/>
              <a:ext cx="538921" cy="276999"/>
            </a:xfrm>
            <a:prstGeom prst="rect">
              <a:avLst/>
            </a:prstGeom>
            <a:noFill/>
            <a:ln>
              <a:noFill/>
            </a:ln>
          </p:spPr>
          <p:txBody>
            <a:bodyPr wrap="square" rtlCol="0">
              <a:spAutoFit/>
            </a:bodyPr>
            <a:lstStyle/>
            <a:p>
              <a:pPr fontAlgn="base">
                <a:spcBef>
                  <a:spcPct val="0"/>
                </a:spcBef>
                <a:spcAft>
                  <a:spcPct val="0"/>
                </a:spcAft>
              </a:pPr>
              <a:r>
                <a:rPr lang="en-US" sz="1200" b="1" dirty="0">
                  <a:solidFill>
                    <a:srgbClr val="800000"/>
                  </a:solidFill>
                  <a:latin typeface="Arial" charset="0"/>
                </a:rPr>
                <a:t>2006</a:t>
              </a:r>
            </a:p>
          </p:txBody>
        </p:sp>
        <p:sp>
          <p:nvSpPr>
            <p:cNvPr id="779" name="TextBox 778"/>
            <p:cNvSpPr txBox="1"/>
            <p:nvPr/>
          </p:nvSpPr>
          <p:spPr>
            <a:xfrm>
              <a:off x="2378484" y="5899640"/>
              <a:ext cx="538921" cy="276999"/>
            </a:xfrm>
            <a:prstGeom prst="rect">
              <a:avLst/>
            </a:prstGeom>
            <a:noFill/>
            <a:ln>
              <a:noFill/>
            </a:ln>
          </p:spPr>
          <p:txBody>
            <a:bodyPr wrap="square" rtlCol="0">
              <a:spAutoFit/>
            </a:bodyPr>
            <a:lstStyle/>
            <a:p>
              <a:pPr fontAlgn="base">
                <a:spcBef>
                  <a:spcPct val="0"/>
                </a:spcBef>
                <a:spcAft>
                  <a:spcPct val="0"/>
                </a:spcAft>
              </a:pPr>
              <a:r>
                <a:rPr lang="en-US" sz="1200" b="1" dirty="0">
                  <a:solidFill>
                    <a:srgbClr val="800000"/>
                  </a:solidFill>
                  <a:latin typeface="Arial" charset="0"/>
                </a:rPr>
                <a:t>2007</a:t>
              </a:r>
            </a:p>
          </p:txBody>
        </p:sp>
        <p:sp>
          <p:nvSpPr>
            <p:cNvPr id="780" name="TextBox 779"/>
            <p:cNvSpPr txBox="1"/>
            <p:nvPr/>
          </p:nvSpPr>
          <p:spPr>
            <a:xfrm>
              <a:off x="3312456" y="5899639"/>
              <a:ext cx="538921" cy="276999"/>
            </a:xfrm>
            <a:prstGeom prst="rect">
              <a:avLst/>
            </a:prstGeom>
            <a:noFill/>
            <a:ln>
              <a:noFill/>
            </a:ln>
          </p:spPr>
          <p:txBody>
            <a:bodyPr wrap="square" rtlCol="0">
              <a:spAutoFit/>
            </a:bodyPr>
            <a:lstStyle/>
            <a:p>
              <a:pPr fontAlgn="base">
                <a:spcBef>
                  <a:spcPct val="0"/>
                </a:spcBef>
                <a:spcAft>
                  <a:spcPct val="0"/>
                </a:spcAft>
              </a:pPr>
              <a:r>
                <a:rPr lang="en-US" sz="1200" b="1" dirty="0">
                  <a:solidFill>
                    <a:srgbClr val="800000"/>
                  </a:solidFill>
                  <a:latin typeface="Arial" charset="0"/>
                </a:rPr>
                <a:t>2008</a:t>
              </a:r>
            </a:p>
          </p:txBody>
        </p:sp>
        <p:sp>
          <p:nvSpPr>
            <p:cNvPr id="781" name="TextBox 780"/>
            <p:cNvSpPr txBox="1"/>
            <p:nvPr/>
          </p:nvSpPr>
          <p:spPr>
            <a:xfrm>
              <a:off x="4160479" y="5904750"/>
              <a:ext cx="538921" cy="276999"/>
            </a:xfrm>
            <a:prstGeom prst="rect">
              <a:avLst/>
            </a:prstGeom>
            <a:noFill/>
            <a:ln>
              <a:noFill/>
            </a:ln>
          </p:spPr>
          <p:txBody>
            <a:bodyPr wrap="square" rtlCol="0">
              <a:spAutoFit/>
            </a:bodyPr>
            <a:lstStyle/>
            <a:p>
              <a:pPr fontAlgn="base">
                <a:spcBef>
                  <a:spcPct val="0"/>
                </a:spcBef>
                <a:spcAft>
                  <a:spcPct val="0"/>
                </a:spcAft>
              </a:pPr>
              <a:r>
                <a:rPr lang="en-US" sz="1200" b="1" dirty="0">
                  <a:solidFill>
                    <a:srgbClr val="800000"/>
                  </a:solidFill>
                  <a:latin typeface="Arial" charset="0"/>
                </a:rPr>
                <a:t>2009</a:t>
              </a:r>
            </a:p>
          </p:txBody>
        </p:sp>
        <p:sp>
          <p:nvSpPr>
            <p:cNvPr id="782" name="TextBox 781"/>
            <p:cNvSpPr txBox="1"/>
            <p:nvPr/>
          </p:nvSpPr>
          <p:spPr>
            <a:xfrm>
              <a:off x="4979317" y="5899638"/>
              <a:ext cx="538921" cy="276999"/>
            </a:xfrm>
            <a:prstGeom prst="rect">
              <a:avLst/>
            </a:prstGeom>
            <a:noFill/>
            <a:ln>
              <a:noFill/>
            </a:ln>
          </p:spPr>
          <p:txBody>
            <a:bodyPr wrap="square" rtlCol="0">
              <a:spAutoFit/>
            </a:bodyPr>
            <a:lstStyle/>
            <a:p>
              <a:pPr fontAlgn="base">
                <a:spcBef>
                  <a:spcPct val="0"/>
                </a:spcBef>
                <a:spcAft>
                  <a:spcPct val="0"/>
                </a:spcAft>
              </a:pPr>
              <a:r>
                <a:rPr lang="en-US" sz="1200" b="1" dirty="0">
                  <a:solidFill>
                    <a:srgbClr val="800000"/>
                  </a:solidFill>
                  <a:latin typeface="Arial" charset="0"/>
                </a:rPr>
                <a:t>2010</a:t>
              </a:r>
            </a:p>
          </p:txBody>
        </p:sp>
        <p:sp>
          <p:nvSpPr>
            <p:cNvPr id="783" name="TextBox 782"/>
            <p:cNvSpPr txBox="1"/>
            <p:nvPr/>
          </p:nvSpPr>
          <p:spPr>
            <a:xfrm>
              <a:off x="5865013" y="5903580"/>
              <a:ext cx="538921" cy="276999"/>
            </a:xfrm>
            <a:prstGeom prst="rect">
              <a:avLst/>
            </a:prstGeom>
            <a:noFill/>
            <a:ln>
              <a:noFill/>
            </a:ln>
          </p:spPr>
          <p:txBody>
            <a:bodyPr wrap="square" rtlCol="0">
              <a:spAutoFit/>
            </a:bodyPr>
            <a:lstStyle/>
            <a:p>
              <a:pPr fontAlgn="base">
                <a:spcBef>
                  <a:spcPct val="0"/>
                </a:spcBef>
                <a:spcAft>
                  <a:spcPct val="0"/>
                </a:spcAft>
              </a:pPr>
              <a:r>
                <a:rPr lang="en-US" sz="1200" b="1" dirty="0">
                  <a:solidFill>
                    <a:srgbClr val="800000"/>
                  </a:solidFill>
                  <a:latin typeface="Arial" charset="0"/>
                </a:rPr>
                <a:t>2011</a:t>
              </a:r>
            </a:p>
          </p:txBody>
        </p:sp>
        <p:sp>
          <p:nvSpPr>
            <p:cNvPr id="784" name="TextBox 783"/>
            <p:cNvSpPr txBox="1"/>
            <p:nvPr/>
          </p:nvSpPr>
          <p:spPr>
            <a:xfrm>
              <a:off x="6876813" y="5910063"/>
              <a:ext cx="538921" cy="276999"/>
            </a:xfrm>
            <a:prstGeom prst="rect">
              <a:avLst/>
            </a:prstGeom>
            <a:noFill/>
            <a:ln>
              <a:noFill/>
            </a:ln>
          </p:spPr>
          <p:txBody>
            <a:bodyPr wrap="square" rtlCol="0">
              <a:spAutoFit/>
            </a:bodyPr>
            <a:lstStyle/>
            <a:p>
              <a:pPr fontAlgn="base">
                <a:spcBef>
                  <a:spcPct val="0"/>
                </a:spcBef>
                <a:spcAft>
                  <a:spcPct val="0"/>
                </a:spcAft>
              </a:pPr>
              <a:r>
                <a:rPr lang="en-US" sz="1200" b="1" dirty="0">
                  <a:solidFill>
                    <a:srgbClr val="800000"/>
                  </a:solidFill>
                  <a:latin typeface="Arial" charset="0"/>
                </a:rPr>
                <a:t>2012</a:t>
              </a:r>
            </a:p>
          </p:txBody>
        </p:sp>
        <p:sp>
          <p:nvSpPr>
            <p:cNvPr id="785" name="TextBox 784"/>
            <p:cNvSpPr txBox="1"/>
            <p:nvPr/>
          </p:nvSpPr>
          <p:spPr>
            <a:xfrm>
              <a:off x="7954966" y="5910063"/>
              <a:ext cx="538921" cy="276999"/>
            </a:xfrm>
            <a:prstGeom prst="rect">
              <a:avLst/>
            </a:prstGeom>
            <a:noFill/>
            <a:ln>
              <a:noFill/>
            </a:ln>
          </p:spPr>
          <p:txBody>
            <a:bodyPr wrap="square" rtlCol="0">
              <a:spAutoFit/>
            </a:bodyPr>
            <a:lstStyle/>
            <a:p>
              <a:pPr fontAlgn="base">
                <a:spcBef>
                  <a:spcPct val="0"/>
                </a:spcBef>
                <a:spcAft>
                  <a:spcPct val="0"/>
                </a:spcAft>
              </a:pPr>
              <a:r>
                <a:rPr lang="en-US" sz="1200" b="1" dirty="0">
                  <a:solidFill>
                    <a:srgbClr val="800000"/>
                  </a:solidFill>
                  <a:latin typeface="Arial" charset="0"/>
                </a:rPr>
                <a:t>2013</a:t>
              </a:r>
            </a:p>
          </p:txBody>
        </p:sp>
        <p:sp>
          <p:nvSpPr>
            <p:cNvPr id="786" name="TextBox 785"/>
            <p:cNvSpPr txBox="1"/>
            <p:nvPr/>
          </p:nvSpPr>
          <p:spPr>
            <a:xfrm>
              <a:off x="8778439" y="5893505"/>
              <a:ext cx="538921" cy="276999"/>
            </a:xfrm>
            <a:prstGeom prst="rect">
              <a:avLst/>
            </a:prstGeom>
            <a:noFill/>
            <a:ln>
              <a:noFill/>
            </a:ln>
          </p:spPr>
          <p:txBody>
            <a:bodyPr wrap="square" rtlCol="0">
              <a:spAutoFit/>
            </a:bodyPr>
            <a:lstStyle/>
            <a:p>
              <a:pPr fontAlgn="base">
                <a:spcBef>
                  <a:spcPct val="0"/>
                </a:spcBef>
                <a:spcAft>
                  <a:spcPct val="0"/>
                </a:spcAft>
              </a:pPr>
              <a:r>
                <a:rPr lang="en-US" sz="1200" b="1" dirty="0">
                  <a:solidFill>
                    <a:srgbClr val="800000"/>
                  </a:solidFill>
                  <a:latin typeface="Arial" charset="0"/>
                </a:rPr>
                <a:t>2014</a:t>
              </a:r>
            </a:p>
          </p:txBody>
        </p:sp>
        <p:grpSp>
          <p:nvGrpSpPr>
            <p:cNvPr id="787" name="Group 786"/>
            <p:cNvGrpSpPr>
              <a:grpSpLocks/>
            </p:cNvGrpSpPr>
            <p:nvPr/>
          </p:nvGrpSpPr>
          <p:grpSpPr>
            <a:xfrm>
              <a:off x="7501874" y="1656300"/>
              <a:ext cx="457200" cy="326812"/>
              <a:chOff x="-2723430" y="3321357"/>
              <a:chExt cx="914400" cy="457200"/>
            </a:xfrm>
          </p:grpSpPr>
          <p:pic>
            <p:nvPicPr>
              <p:cNvPr id="911" name="Picture 8"/>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77710" y="3353361"/>
                <a:ext cx="822960" cy="393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2" name="Rectangle 911"/>
              <p:cNvSpPr/>
              <p:nvPr/>
            </p:nvSpPr>
            <p:spPr bwMode="auto">
              <a:xfrm>
                <a:off x="-2723430" y="3321357"/>
                <a:ext cx="914400" cy="45720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grpSp>
        <p:sp>
          <p:nvSpPr>
            <p:cNvPr id="788" name="TextBox 787"/>
            <p:cNvSpPr txBox="1"/>
            <p:nvPr/>
          </p:nvSpPr>
          <p:spPr>
            <a:xfrm>
              <a:off x="7058516" y="1897427"/>
              <a:ext cx="975316" cy="369332"/>
            </a:xfrm>
            <a:prstGeom prst="rect">
              <a:avLst/>
            </a:prstGeom>
            <a:noFill/>
            <a:ln>
              <a:noFill/>
            </a:ln>
          </p:spPr>
          <p:txBody>
            <a:bodyPr wrap="square" rtlCol="0">
              <a:spAutoFit/>
            </a:bodyPr>
            <a:lstStyle/>
            <a:p>
              <a:pPr algn="r" fontAlgn="base">
                <a:spcBef>
                  <a:spcPct val="0"/>
                </a:spcBef>
                <a:spcAft>
                  <a:spcPct val="0"/>
                </a:spcAft>
              </a:pPr>
              <a:r>
                <a:rPr lang="en-US" sz="900" dirty="0">
                  <a:solidFill>
                    <a:srgbClr val="800000"/>
                  </a:solidFill>
                  <a:latin typeface="Arial" charset="0"/>
                </a:rPr>
                <a:t>Blomberg</a:t>
              </a:r>
              <a:br>
                <a:rPr lang="en-US" sz="900" dirty="0">
                  <a:solidFill>
                    <a:srgbClr val="800000"/>
                  </a:solidFill>
                  <a:latin typeface="Arial" charset="0"/>
                </a:rPr>
              </a:br>
              <a:r>
                <a:rPr lang="en-US" sz="900" i="1" dirty="0">
                  <a:solidFill>
                    <a:srgbClr val="800000"/>
                  </a:solidFill>
                  <a:latin typeface="Arial" charset="0"/>
                </a:rPr>
                <a:t>CID</a:t>
              </a:r>
              <a:r>
                <a:rPr lang="en-US" sz="900" baseline="30000" dirty="0">
                  <a:solidFill>
                    <a:srgbClr val="800000"/>
                  </a:solidFill>
                  <a:latin typeface="Arial" charset="0"/>
                </a:rPr>
                <a:t>12</a:t>
              </a:r>
            </a:p>
          </p:txBody>
        </p:sp>
        <p:cxnSp>
          <p:nvCxnSpPr>
            <p:cNvPr id="789" name="Elbow Connector 788"/>
            <p:cNvCxnSpPr/>
            <p:nvPr/>
          </p:nvCxnSpPr>
          <p:spPr bwMode="auto">
            <a:xfrm rot="16200000" flipV="1">
              <a:off x="6013849" y="3742074"/>
              <a:ext cx="3942569" cy="97835"/>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sp>
          <p:nvSpPr>
            <p:cNvPr id="790" name="TextBox 789"/>
            <p:cNvSpPr txBox="1"/>
            <p:nvPr/>
          </p:nvSpPr>
          <p:spPr>
            <a:xfrm>
              <a:off x="5042717" y="4102142"/>
              <a:ext cx="975316" cy="369332"/>
            </a:xfrm>
            <a:prstGeom prst="rect">
              <a:avLst/>
            </a:prstGeom>
            <a:noFill/>
            <a:ln>
              <a:noFill/>
            </a:ln>
          </p:spPr>
          <p:txBody>
            <a:bodyPr wrap="square" rtlCol="0">
              <a:spAutoFit/>
            </a:bodyPr>
            <a:lstStyle/>
            <a:p>
              <a:pPr algn="r" fontAlgn="base">
                <a:spcBef>
                  <a:spcPct val="0"/>
                </a:spcBef>
                <a:spcAft>
                  <a:spcPct val="0"/>
                </a:spcAft>
              </a:pPr>
              <a:r>
                <a:rPr lang="en-US" sz="900" dirty="0">
                  <a:solidFill>
                    <a:srgbClr val="800000"/>
                  </a:solidFill>
                  <a:latin typeface="Arial" charset="0"/>
                </a:rPr>
                <a:t>Brotherton</a:t>
              </a:r>
              <a:br>
                <a:rPr lang="en-US" sz="900" dirty="0">
                  <a:solidFill>
                    <a:srgbClr val="800000"/>
                  </a:solidFill>
                  <a:latin typeface="Arial" charset="0"/>
                </a:rPr>
              </a:br>
              <a:r>
                <a:rPr lang="en-US" sz="900" i="1" dirty="0">
                  <a:solidFill>
                    <a:srgbClr val="800000"/>
                  </a:solidFill>
                  <a:latin typeface="Arial" charset="0"/>
                </a:rPr>
                <a:t>Lancet</a:t>
              </a:r>
              <a:r>
                <a:rPr lang="en-US" sz="900" baseline="30000" dirty="0">
                  <a:solidFill>
                    <a:srgbClr val="800000"/>
                  </a:solidFill>
                  <a:latin typeface="Arial" charset="0"/>
                </a:rPr>
                <a:t>23</a:t>
              </a:r>
            </a:p>
          </p:txBody>
        </p:sp>
        <p:cxnSp>
          <p:nvCxnSpPr>
            <p:cNvPr id="791" name="Elbow Connector 790"/>
            <p:cNvCxnSpPr/>
            <p:nvPr/>
          </p:nvCxnSpPr>
          <p:spPr bwMode="auto">
            <a:xfrm rot="5400000" flipH="1" flipV="1">
              <a:off x="7090657" y="3704270"/>
              <a:ext cx="3990111" cy="125903"/>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grpSp>
          <p:nvGrpSpPr>
            <p:cNvPr id="792" name="Group 791"/>
            <p:cNvGrpSpPr>
              <a:grpSpLocks/>
            </p:cNvGrpSpPr>
            <p:nvPr/>
          </p:nvGrpSpPr>
          <p:grpSpPr>
            <a:xfrm>
              <a:off x="9125803" y="1635004"/>
              <a:ext cx="457200" cy="274320"/>
              <a:chOff x="-1208966" y="2961800"/>
              <a:chExt cx="914400" cy="457200"/>
            </a:xfrm>
          </p:grpSpPr>
          <p:sp>
            <p:nvSpPr>
              <p:cNvPr id="909" name="Rectangle 908"/>
              <p:cNvSpPr/>
              <p:nvPr/>
            </p:nvSpPr>
            <p:spPr bwMode="auto">
              <a:xfrm>
                <a:off x="-1208966" y="2961800"/>
                <a:ext cx="914400" cy="45720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pic>
            <p:nvPicPr>
              <p:cNvPr id="910" name="Picture 5" descr="australian-fla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3246" y="2993804"/>
                <a:ext cx="822960" cy="39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3" name="TextBox 792"/>
            <p:cNvSpPr txBox="1"/>
            <p:nvPr/>
          </p:nvSpPr>
          <p:spPr>
            <a:xfrm>
              <a:off x="9059005" y="1879153"/>
              <a:ext cx="975316" cy="369332"/>
            </a:xfrm>
            <a:prstGeom prst="rect">
              <a:avLst/>
            </a:prstGeom>
            <a:noFill/>
            <a:ln>
              <a:noFill/>
            </a:ln>
          </p:spPr>
          <p:txBody>
            <a:bodyPr wrap="square" rtlCol="0">
              <a:spAutoFit/>
            </a:bodyPr>
            <a:lstStyle/>
            <a:p>
              <a:pPr fontAlgn="base">
                <a:spcBef>
                  <a:spcPct val="0"/>
                </a:spcBef>
                <a:spcAft>
                  <a:spcPct val="0"/>
                </a:spcAft>
              </a:pPr>
              <a:r>
                <a:rPr lang="en-US" sz="900" dirty="0">
                  <a:solidFill>
                    <a:srgbClr val="800000"/>
                  </a:solidFill>
                  <a:latin typeface="Arial" charset="0"/>
                </a:rPr>
                <a:t>Chow</a:t>
              </a:r>
              <a:br>
                <a:rPr lang="en-US" sz="900" dirty="0">
                  <a:solidFill>
                    <a:srgbClr val="800000"/>
                  </a:solidFill>
                  <a:latin typeface="Arial" charset="0"/>
                </a:rPr>
              </a:br>
              <a:r>
                <a:rPr lang="en-US" sz="900" i="1" dirty="0">
                  <a:solidFill>
                    <a:srgbClr val="800000"/>
                  </a:solidFill>
                  <a:latin typeface="Arial" charset="0"/>
                </a:rPr>
                <a:t>BMJ</a:t>
              </a:r>
              <a:r>
                <a:rPr lang="en-US" sz="900" baseline="30000" dirty="0">
                  <a:solidFill>
                    <a:srgbClr val="800000"/>
                  </a:solidFill>
                  <a:latin typeface="Arial" charset="0"/>
                </a:rPr>
                <a:t>19</a:t>
              </a:r>
            </a:p>
          </p:txBody>
        </p:sp>
        <p:cxnSp>
          <p:nvCxnSpPr>
            <p:cNvPr id="794" name="Elbow Connector 793"/>
            <p:cNvCxnSpPr/>
            <p:nvPr/>
          </p:nvCxnSpPr>
          <p:spPr bwMode="auto">
            <a:xfrm rot="5400000" flipH="1" flipV="1">
              <a:off x="8131006" y="4743947"/>
              <a:ext cx="1910085" cy="126575"/>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sp>
          <p:nvSpPr>
            <p:cNvPr id="795" name="TextBox 794"/>
            <p:cNvSpPr txBox="1"/>
            <p:nvPr/>
          </p:nvSpPr>
          <p:spPr>
            <a:xfrm>
              <a:off x="9123756" y="3913623"/>
              <a:ext cx="641887" cy="369332"/>
            </a:xfrm>
            <a:prstGeom prst="rect">
              <a:avLst/>
            </a:prstGeom>
            <a:noFill/>
            <a:ln>
              <a:noFill/>
            </a:ln>
          </p:spPr>
          <p:txBody>
            <a:bodyPr wrap="square" rtlCol="0">
              <a:spAutoFit/>
            </a:bodyPr>
            <a:lstStyle/>
            <a:p>
              <a:pPr fontAlgn="base">
                <a:spcBef>
                  <a:spcPct val="0"/>
                </a:spcBef>
                <a:spcAft>
                  <a:spcPct val="0"/>
                </a:spcAft>
              </a:pPr>
              <a:r>
                <a:rPr lang="en-US" sz="900" dirty="0">
                  <a:solidFill>
                    <a:srgbClr val="800000"/>
                  </a:solidFill>
                  <a:latin typeface="Arial" charset="0"/>
                </a:rPr>
                <a:t>Crowe</a:t>
              </a:r>
              <a:br>
                <a:rPr lang="en-US" sz="900" dirty="0">
                  <a:solidFill>
                    <a:srgbClr val="800000"/>
                  </a:solidFill>
                  <a:latin typeface="Arial" charset="0"/>
                </a:rPr>
              </a:br>
              <a:r>
                <a:rPr lang="en-US" sz="900" i="1" dirty="0">
                  <a:solidFill>
                    <a:srgbClr val="800000"/>
                  </a:solidFill>
                  <a:latin typeface="Arial" charset="0"/>
                </a:rPr>
                <a:t>BMJ</a:t>
              </a:r>
              <a:r>
                <a:rPr lang="en-US" sz="900" baseline="30000" dirty="0">
                  <a:solidFill>
                    <a:srgbClr val="800000"/>
                  </a:solidFill>
                  <a:latin typeface="Arial" charset="0"/>
                </a:rPr>
                <a:t>28</a:t>
              </a:r>
            </a:p>
          </p:txBody>
        </p:sp>
        <p:sp>
          <p:nvSpPr>
            <p:cNvPr id="796" name="TextBox 795"/>
            <p:cNvSpPr txBox="1"/>
            <p:nvPr/>
          </p:nvSpPr>
          <p:spPr>
            <a:xfrm>
              <a:off x="9029673" y="5215990"/>
              <a:ext cx="969621" cy="507831"/>
            </a:xfrm>
            <a:prstGeom prst="rect">
              <a:avLst/>
            </a:prstGeom>
            <a:noFill/>
            <a:ln>
              <a:noFill/>
            </a:ln>
          </p:spPr>
          <p:txBody>
            <a:bodyPr wrap="square" rtlCol="0">
              <a:spAutoFit/>
            </a:bodyPr>
            <a:lstStyle/>
            <a:p>
              <a:pPr fontAlgn="base">
                <a:spcBef>
                  <a:spcPct val="0"/>
                </a:spcBef>
                <a:spcAft>
                  <a:spcPct val="0"/>
                </a:spcAft>
              </a:pPr>
              <a:r>
                <a:rPr lang="en-US" sz="900" dirty="0">
                  <a:solidFill>
                    <a:srgbClr val="800000"/>
                  </a:solidFill>
                  <a:latin typeface="Arial" charset="0"/>
                </a:rPr>
                <a:t>Deleré</a:t>
              </a:r>
              <a:br>
                <a:rPr lang="en-US" sz="900" dirty="0">
                  <a:solidFill>
                    <a:srgbClr val="800000"/>
                  </a:solidFill>
                  <a:latin typeface="Arial" charset="0"/>
                </a:rPr>
              </a:br>
              <a:r>
                <a:rPr lang="en-US" sz="900" i="1" dirty="0">
                  <a:solidFill>
                    <a:srgbClr val="800000"/>
                  </a:solidFill>
                  <a:latin typeface="Arial" charset="0"/>
                </a:rPr>
                <a:t>BMC Infect Dis</a:t>
              </a:r>
              <a:r>
                <a:rPr lang="en-US" sz="900" baseline="30000" dirty="0">
                  <a:solidFill>
                    <a:srgbClr val="800000"/>
                  </a:solidFill>
                  <a:latin typeface="Arial" charset="0"/>
                </a:rPr>
                <a:t>34</a:t>
              </a:r>
            </a:p>
          </p:txBody>
        </p:sp>
        <p:cxnSp>
          <p:nvCxnSpPr>
            <p:cNvPr id="797" name="Elbow Connector 796"/>
            <p:cNvCxnSpPr/>
            <p:nvPr/>
          </p:nvCxnSpPr>
          <p:spPr bwMode="auto">
            <a:xfrm rot="16200000" flipV="1">
              <a:off x="3859239" y="3505504"/>
              <a:ext cx="4261317" cy="252226"/>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sp>
          <p:nvSpPr>
            <p:cNvPr id="798" name="TextBox 797"/>
            <p:cNvSpPr txBox="1"/>
            <p:nvPr/>
          </p:nvSpPr>
          <p:spPr>
            <a:xfrm>
              <a:off x="5102311" y="2201351"/>
              <a:ext cx="878925" cy="507831"/>
            </a:xfrm>
            <a:prstGeom prst="rect">
              <a:avLst/>
            </a:prstGeom>
            <a:noFill/>
            <a:ln>
              <a:noFill/>
            </a:ln>
          </p:spPr>
          <p:txBody>
            <a:bodyPr wrap="square" rtlCol="0">
              <a:spAutoFit/>
            </a:bodyPr>
            <a:lstStyle/>
            <a:p>
              <a:pPr algn="r" fontAlgn="base">
                <a:spcBef>
                  <a:spcPct val="0"/>
                </a:spcBef>
                <a:spcAft>
                  <a:spcPct val="0"/>
                </a:spcAft>
              </a:pPr>
              <a:r>
                <a:rPr lang="en-US" sz="900" dirty="0">
                  <a:solidFill>
                    <a:srgbClr val="800000"/>
                  </a:solidFill>
                  <a:latin typeface="Arial" charset="0"/>
                </a:rPr>
                <a:t>Donovan</a:t>
              </a:r>
              <a:br>
                <a:rPr lang="en-US" sz="900" dirty="0">
                  <a:solidFill>
                    <a:srgbClr val="800000"/>
                  </a:solidFill>
                  <a:latin typeface="Arial" charset="0"/>
                </a:rPr>
              </a:br>
              <a:r>
                <a:rPr lang="en-US" sz="900" i="1" dirty="0">
                  <a:solidFill>
                    <a:srgbClr val="800000"/>
                  </a:solidFill>
                  <a:latin typeface="Arial" charset="0"/>
                </a:rPr>
                <a:t>Lancet Infect Dis</a:t>
              </a:r>
              <a:r>
                <a:rPr lang="en-US" sz="900" baseline="30000" dirty="0">
                  <a:solidFill>
                    <a:srgbClr val="800000"/>
                  </a:solidFill>
                  <a:latin typeface="Arial" charset="0"/>
                </a:rPr>
                <a:t>8</a:t>
              </a:r>
            </a:p>
          </p:txBody>
        </p:sp>
        <p:sp>
          <p:nvSpPr>
            <p:cNvPr id="799" name="TextBox 798"/>
            <p:cNvSpPr txBox="1"/>
            <p:nvPr/>
          </p:nvSpPr>
          <p:spPr>
            <a:xfrm>
              <a:off x="8054748" y="2379737"/>
              <a:ext cx="862063" cy="507831"/>
            </a:xfrm>
            <a:prstGeom prst="rect">
              <a:avLst/>
            </a:prstGeom>
            <a:noFill/>
            <a:ln>
              <a:noFill/>
            </a:ln>
          </p:spPr>
          <p:txBody>
            <a:bodyPr wrap="square" rtlCol="0">
              <a:spAutoFit/>
            </a:bodyPr>
            <a:lstStyle/>
            <a:p>
              <a:pPr fontAlgn="base">
                <a:spcBef>
                  <a:spcPct val="0"/>
                </a:spcBef>
                <a:spcAft>
                  <a:spcPct val="0"/>
                </a:spcAft>
              </a:pPr>
              <a:r>
                <a:rPr lang="en-US" sz="900" dirty="0">
                  <a:solidFill>
                    <a:srgbClr val="800000"/>
                  </a:solidFill>
                  <a:latin typeface="Arial" charset="0"/>
                </a:rPr>
                <a:t>Flagg</a:t>
              </a:r>
              <a:br>
                <a:rPr lang="en-US" sz="900" dirty="0">
                  <a:solidFill>
                    <a:srgbClr val="800000"/>
                  </a:solidFill>
                  <a:latin typeface="Arial" charset="0"/>
                </a:rPr>
              </a:br>
              <a:r>
                <a:rPr lang="en-US" sz="900" i="1" dirty="0">
                  <a:solidFill>
                    <a:srgbClr val="800000"/>
                  </a:solidFill>
                  <a:latin typeface="Arial" charset="0"/>
                </a:rPr>
                <a:t>Am J Public Health</a:t>
              </a:r>
              <a:r>
                <a:rPr lang="en-US" sz="900" baseline="30000" dirty="0">
                  <a:solidFill>
                    <a:srgbClr val="800000"/>
                  </a:solidFill>
                  <a:latin typeface="Arial" charset="0"/>
                </a:rPr>
                <a:t>16</a:t>
              </a:r>
            </a:p>
          </p:txBody>
        </p:sp>
        <p:grpSp>
          <p:nvGrpSpPr>
            <p:cNvPr id="800" name="Group 799"/>
            <p:cNvGrpSpPr>
              <a:grpSpLocks/>
            </p:cNvGrpSpPr>
            <p:nvPr/>
          </p:nvGrpSpPr>
          <p:grpSpPr>
            <a:xfrm>
              <a:off x="7422929" y="3886554"/>
              <a:ext cx="457200" cy="274320"/>
              <a:chOff x="-1208966" y="2961800"/>
              <a:chExt cx="914400" cy="457200"/>
            </a:xfrm>
          </p:grpSpPr>
          <p:sp>
            <p:nvSpPr>
              <p:cNvPr id="907" name="Rectangle 906"/>
              <p:cNvSpPr/>
              <p:nvPr/>
            </p:nvSpPr>
            <p:spPr bwMode="auto">
              <a:xfrm>
                <a:off x="-1208966" y="2961800"/>
                <a:ext cx="914400" cy="45720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pic>
            <p:nvPicPr>
              <p:cNvPr id="908" name="Picture 5" descr="australian-fla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3246" y="2993804"/>
                <a:ext cx="822960" cy="39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01" name="Group 800"/>
            <p:cNvGrpSpPr>
              <a:grpSpLocks/>
            </p:cNvGrpSpPr>
            <p:nvPr/>
          </p:nvGrpSpPr>
          <p:grpSpPr>
            <a:xfrm>
              <a:off x="6497833" y="3877583"/>
              <a:ext cx="457200" cy="274320"/>
              <a:chOff x="8870995" y="1228288"/>
              <a:chExt cx="914400" cy="457200"/>
            </a:xfrm>
          </p:grpSpPr>
          <p:sp>
            <p:nvSpPr>
              <p:cNvPr id="905" name="Rectangle 904"/>
              <p:cNvSpPr/>
              <p:nvPr/>
            </p:nvSpPr>
            <p:spPr bwMode="auto">
              <a:xfrm>
                <a:off x="8870995" y="1228288"/>
                <a:ext cx="914400" cy="45720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pic>
            <p:nvPicPr>
              <p:cNvPr id="906" name="Picture 23" descr="usa-flag"/>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16715" y="1260292"/>
                <a:ext cx="822960" cy="39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02" name="Elbow Connector 801"/>
            <p:cNvCxnSpPr/>
            <p:nvPr/>
          </p:nvCxnSpPr>
          <p:spPr bwMode="auto">
            <a:xfrm rot="16200000" flipV="1">
              <a:off x="7076380" y="4804605"/>
              <a:ext cx="1738561" cy="176780"/>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sp>
          <p:nvSpPr>
            <p:cNvPr id="803" name="TextBox 802"/>
            <p:cNvSpPr txBox="1"/>
            <p:nvPr/>
          </p:nvSpPr>
          <p:spPr>
            <a:xfrm>
              <a:off x="7084541" y="4117272"/>
              <a:ext cx="878925" cy="369332"/>
            </a:xfrm>
            <a:prstGeom prst="rect">
              <a:avLst/>
            </a:prstGeom>
            <a:noFill/>
            <a:ln>
              <a:noFill/>
            </a:ln>
          </p:spPr>
          <p:txBody>
            <a:bodyPr wrap="square" rtlCol="0">
              <a:spAutoFit/>
            </a:bodyPr>
            <a:lstStyle/>
            <a:p>
              <a:pPr algn="r" fontAlgn="base">
                <a:spcBef>
                  <a:spcPct val="0"/>
                </a:spcBef>
                <a:spcAft>
                  <a:spcPct val="0"/>
                </a:spcAft>
              </a:pPr>
              <a:r>
                <a:rPr lang="en-US" sz="900" dirty="0">
                  <a:solidFill>
                    <a:srgbClr val="800000"/>
                  </a:solidFill>
                  <a:latin typeface="Arial" charset="0"/>
                </a:rPr>
                <a:t>Gertig</a:t>
              </a:r>
              <a:br>
                <a:rPr lang="en-US" sz="900" dirty="0">
                  <a:solidFill>
                    <a:srgbClr val="800000"/>
                  </a:solidFill>
                  <a:latin typeface="Arial" charset="0"/>
                </a:rPr>
              </a:br>
              <a:r>
                <a:rPr lang="en-US" sz="900" i="1" dirty="0">
                  <a:solidFill>
                    <a:srgbClr val="800000"/>
                  </a:solidFill>
                  <a:latin typeface="Arial" charset="0"/>
                </a:rPr>
                <a:t>BMC Med</a:t>
              </a:r>
              <a:r>
                <a:rPr lang="en-US" sz="900" baseline="30000" dirty="0">
                  <a:solidFill>
                    <a:srgbClr val="800000"/>
                  </a:solidFill>
                  <a:latin typeface="Arial" charset="0"/>
                </a:rPr>
                <a:t>25</a:t>
              </a:r>
            </a:p>
          </p:txBody>
        </p:sp>
        <p:cxnSp>
          <p:nvCxnSpPr>
            <p:cNvPr id="804" name="Elbow Connector 803"/>
            <p:cNvCxnSpPr/>
            <p:nvPr/>
          </p:nvCxnSpPr>
          <p:spPr bwMode="auto">
            <a:xfrm rot="5400000" flipH="1" flipV="1">
              <a:off x="7397594" y="4011208"/>
              <a:ext cx="3376234" cy="125903"/>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grpSp>
          <p:nvGrpSpPr>
            <p:cNvPr id="805" name="Group 804"/>
            <p:cNvGrpSpPr>
              <a:grpSpLocks/>
            </p:cNvGrpSpPr>
            <p:nvPr/>
          </p:nvGrpSpPr>
          <p:grpSpPr>
            <a:xfrm>
              <a:off x="9125803" y="2248881"/>
              <a:ext cx="457200" cy="274320"/>
              <a:chOff x="-1208966" y="2961800"/>
              <a:chExt cx="914400" cy="457200"/>
            </a:xfrm>
          </p:grpSpPr>
          <p:sp>
            <p:nvSpPr>
              <p:cNvPr id="903" name="Rectangle 902"/>
              <p:cNvSpPr/>
              <p:nvPr/>
            </p:nvSpPr>
            <p:spPr bwMode="auto">
              <a:xfrm>
                <a:off x="-1208966" y="2961800"/>
                <a:ext cx="914400" cy="45720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pic>
            <p:nvPicPr>
              <p:cNvPr id="904" name="Picture 5" descr="australian-fla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3246" y="2993804"/>
                <a:ext cx="822960" cy="39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6" name="TextBox 805"/>
            <p:cNvSpPr txBox="1"/>
            <p:nvPr/>
          </p:nvSpPr>
          <p:spPr>
            <a:xfrm>
              <a:off x="9079440" y="2488473"/>
              <a:ext cx="975316" cy="369332"/>
            </a:xfrm>
            <a:prstGeom prst="rect">
              <a:avLst/>
            </a:prstGeom>
            <a:noFill/>
            <a:ln>
              <a:noFill/>
            </a:ln>
          </p:spPr>
          <p:txBody>
            <a:bodyPr wrap="square" rtlCol="0">
              <a:spAutoFit/>
            </a:bodyPr>
            <a:lstStyle/>
            <a:p>
              <a:pPr fontAlgn="base">
                <a:spcBef>
                  <a:spcPct val="0"/>
                </a:spcBef>
                <a:spcAft>
                  <a:spcPct val="0"/>
                </a:spcAft>
              </a:pPr>
              <a:r>
                <a:rPr lang="en-US" sz="900" dirty="0">
                  <a:solidFill>
                    <a:srgbClr val="800000"/>
                  </a:solidFill>
                  <a:latin typeface="Arial" charset="0"/>
                </a:rPr>
                <a:t>Harrison</a:t>
              </a:r>
              <a:br>
                <a:rPr lang="en-US" sz="900" dirty="0">
                  <a:solidFill>
                    <a:srgbClr val="800000"/>
                  </a:solidFill>
                  <a:latin typeface="Arial" charset="0"/>
                </a:rPr>
              </a:br>
              <a:r>
                <a:rPr lang="en-US" sz="900" i="1" dirty="0">
                  <a:solidFill>
                    <a:srgbClr val="800000"/>
                  </a:solidFill>
                  <a:latin typeface="Arial" charset="0"/>
                </a:rPr>
                <a:t>PLOS One</a:t>
              </a:r>
              <a:r>
                <a:rPr lang="en-US" sz="900" baseline="30000" dirty="0">
                  <a:solidFill>
                    <a:srgbClr val="800000"/>
                  </a:solidFill>
                  <a:latin typeface="Arial" charset="0"/>
                </a:rPr>
                <a:t>20</a:t>
              </a:r>
            </a:p>
          </p:txBody>
        </p:sp>
        <p:cxnSp>
          <p:nvCxnSpPr>
            <p:cNvPr id="807" name="Elbow Connector 806"/>
            <p:cNvCxnSpPr/>
            <p:nvPr/>
          </p:nvCxnSpPr>
          <p:spPr bwMode="auto">
            <a:xfrm rot="16200000" flipV="1">
              <a:off x="4920262" y="3629302"/>
              <a:ext cx="4120187" cy="145760"/>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sp>
          <p:nvSpPr>
            <p:cNvPr id="808" name="TextBox 807"/>
            <p:cNvSpPr txBox="1"/>
            <p:nvPr/>
          </p:nvSpPr>
          <p:spPr>
            <a:xfrm>
              <a:off x="6147558" y="1712523"/>
              <a:ext cx="872453" cy="369332"/>
            </a:xfrm>
            <a:prstGeom prst="rect">
              <a:avLst/>
            </a:prstGeom>
            <a:noFill/>
            <a:ln>
              <a:noFill/>
            </a:ln>
          </p:spPr>
          <p:txBody>
            <a:bodyPr wrap="square" rtlCol="0">
              <a:spAutoFit/>
            </a:bodyPr>
            <a:lstStyle/>
            <a:p>
              <a:pPr algn="r" fontAlgn="base">
                <a:spcBef>
                  <a:spcPct val="0"/>
                </a:spcBef>
                <a:spcAft>
                  <a:spcPct val="0"/>
                </a:spcAft>
              </a:pPr>
              <a:r>
                <a:rPr lang="en-US" sz="900" dirty="0">
                  <a:solidFill>
                    <a:srgbClr val="800000"/>
                  </a:solidFill>
                  <a:latin typeface="Arial" charset="0"/>
                </a:rPr>
                <a:t>Leval</a:t>
              </a:r>
              <a:br>
                <a:rPr lang="en-US" sz="900" dirty="0">
                  <a:solidFill>
                    <a:srgbClr val="800000"/>
                  </a:solidFill>
                  <a:latin typeface="Arial" charset="0"/>
                </a:rPr>
              </a:br>
              <a:r>
                <a:rPr lang="en-US" sz="900" i="1" dirty="0">
                  <a:solidFill>
                    <a:srgbClr val="800000"/>
                  </a:solidFill>
                  <a:latin typeface="Arial" charset="0"/>
                </a:rPr>
                <a:t>J Infect Dis</a:t>
              </a:r>
              <a:r>
                <a:rPr lang="en-US" sz="900" baseline="30000" dirty="0">
                  <a:solidFill>
                    <a:srgbClr val="800000"/>
                  </a:solidFill>
                  <a:latin typeface="Arial" charset="0"/>
                </a:rPr>
                <a:t>10</a:t>
              </a:r>
            </a:p>
          </p:txBody>
        </p:sp>
        <p:grpSp>
          <p:nvGrpSpPr>
            <p:cNvPr id="809" name="Group 808"/>
            <p:cNvGrpSpPr>
              <a:grpSpLocks/>
            </p:cNvGrpSpPr>
            <p:nvPr/>
          </p:nvGrpSpPr>
          <p:grpSpPr>
            <a:xfrm>
              <a:off x="6473134" y="1504928"/>
              <a:ext cx="457200" cy="274320"/>
              <a:chOff x="-1484069" y="1527852"/>
              <a:chExt cx="914400" cy="457200"/>
            </a:xfrm>
          </p:grpSpPr>
          <p:sp>
            <p:nvSpPr>
              <p:cNvPr id="901" name="Rectangle 900"/>
              <p:cNvSpPr/>
              <p:nvPr/>
            </p:nvSpPr>
            <p:spPr bwMode="auto">
              <a:xfrm>
                <a:off x="-1484069" y="1527852"/>
                <a:ext cx="914400" cy="45720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pic>
            <p:nvPicPr>
              <p:cNvPr id="902" name="Picture 2"/>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8349" y="1559856"/>
                <a:ext cx="822960" cy="393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810" name="Elbow Connector 809"/>
            <p:cNvCxnSpPr/>
            <p:nvPr/>
          </p:nvCxnSpPr>
          <p:spPr bwMode="auto">
            <a:xfrm rot="16200000" flipV="1">
              <a:off x="6313647" y="4041872"/>
              <a:ext cx="3352111" cy="88696"/>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sp>
          <p:nvSpPr>
            <p:cNvPr id="811" name="TextBox 810"/>
            <p:cNvSpPr txBox="1"/>
            <p:nvPr/>
          </p:nvSpPr>
          <p:spPr>
            <a:xfrm>
              <a:off x="7168484" y="2482459"/>
              <a:ext cx="872453" cy="369332"/>
            </a:xfrm>
            <a:prstGeom prst="rect">
              <a:avLst/>
            </a:prstGeom>
            <a:noFill/>
            <a:ln>
              <a:noFill/>
            </a:ln>
          </p:spPr>
          <p:txBody>
            <a:bodyPr wrap="square" rtlCol="0">
              <a:spAutoFit/>
            </a:bodyPr>
            <a:lstStyle/>
            <a:p>
              <a:pPr algn="r" fontAlgn="base">
                <a:spcBef>
                  <a:spcPct val="0"/>
                </a:spcBef>
                <a:spcAft>
                  <a:spcPct val="0"/>
                </a:spcAft>
              </a:pPr>
              <a:r>
                <a:rPr lang="en-US" sz="900" dirty="0">
                  <a:solidFill>
                    <a:srgbClr val="800000"/>
                  </a:solidFill>
                  <a:latin typeface="Arial" charset="0"/>
                </a:rPr>
                <a:t>Leval</a:t>
              </a:r>
              <a:br>
                <a:rPr lang="en-US" sz="900" dirty="0">
                  <a:solidFill>
                    <a:srgbClr val="800000"/>
                  </a:solidFill>
                  <a:latin typeface="Arial" charset="0"/>
                </a:rPr>
              </a:br>
              <a:r>
                <a:rPr lang="en-US" sz="900" i="1" dirty="0">
                  <a:solidFill>
                    <a:srgbClr val="800000"/>
                  </a:solidFill>
                  <a:latin typeface="Arial" charset="0"/>
                </a:rPr>
                <a:t>JNCI</a:t>
              </a:r>
              <a:r>
                <a:rPr lang="en-US" sz="900" baseline="30000" dirty="0">
                  <a:solidFill>
                    <a:srgbClr val="800000"/>
                  </a:solidFill>
                  <a:latin typeface="Arial" charset="0"/>
                </a:rPr>
                <a:t>3</a:t>
              </a:r>
            </a:p>
          </p:txBody>
        </p:sp>
        <p:grpSp>
          <p:nvGrpSpPr>
            <p:cNvPr id="812" name="Group 811"/>
            <p:cNvGrpSpPr>
              <a:grpSpLocks/>
            </p:cNvGrpSpPr>
            <p:nvPr/>
          </p:nvGrpSpPr>
          <p:grpSpPr>
            <a:xfrm>
              <a:off x="7511013" y="2273004"/>
              <a:ext cx="457200" cy="274320"/>
              <a:chOff x="-1484069" y="1527852"/>
              <a:chExt cx="914400" cy="457200"/>
            </a:xfrm>
          </p:grpSpPr>
          <p:sp>
            <p:nvSpPr>
              <p:cNvPr id="899" name="Rectangle 898"/>
              <p:cNvSpPr/>
              <p:nvPr/>
            </p:nvSpPr>
            <p:spPr bwMode="auto">
              <a:xfrm>
                <a:off x="-1484069" y="1527852"/>
                <a:ext cx="914400" cy="45720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pic>
            <p:nvPicPr>
              <p:cNvPr id="900" name="Picture 2"/>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8349" y="1559856"/>
                <a:ext cx="822960" cy="393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13" name="TextBox 812"/>
            <p:cNvSpPr txBox="1"/>
            <p:nvPr/>
          </p:nvSpPr>
          <p:spPr>
            <a:xfrm>
              <a:off x="9047856" y="4559695"/>
              <a:ext cx="974880" cy="369332"/>
            </a:xfrm>
            <a:prstGeom prst="rect">
              <a:avLst/>
            </a:prstGeom>
            <a:noFill/>
            <a:ln>
              <a:noFill/>
            </a:ln>
          </p:spPr>
          <p:txBody>
            <a:bodyPr wrap="square" rtlCol="0">
              <a:spAutoFit/>
            </a:bodyPr>
            <a:lstStyle/>
            <a:p>
              <a:pPr fontAlgn="base">
                <a:spcBef>
                  <a:spcPct val="0"/>
                </a:spcBef>
                <a:spcAft>
                  <a:spcPct val="0"/>
                </a:spcAft>
              </a:pPr>
              <a:r>
                <a:rPr lang="en-US" sz="900" dirty="0">
                  <a:solidFill>
                    <a:srgbClr val="800000"/>
                  </a:solidFill>
                  <a:latin typeface="Arial" charset="0"/>
                </a:rPr>
                <a:t>Mahmud</a:t>
              </a:r>
              <a:br>
                <a:rPr lang="en-US" sz="900" dirty="0">
                  <a:solidFill>
                    <a:srgbClr val="800000"/>
                  </a:solidFill>
                  <a:latin typeface="Arial" charset="0"/>
                </a:rPr>
              </a:br>
              <a:r>
                <a:rPr lang="en-US" sz="900" i="1" dirty="0">
                  <a:solidFill>
                    <a:srgbClr val="800000"/>
                  </a:solidFill>
                  <a:latin typeface="Arial" charset="0"/>
                </a:rPr>
                <a:t>J </a:t>
              </a:r>
              <a:r>
                <a:rPr lang="en-US" sz="900" i="1" dirty="0" err="1">
                  <a:solidFill>
                    <a:srgbClr val="800000"/>
                  </a:solidFill>
                  <a:latin typeface="Arial" charset="0"/>
                </a:rPr>
                <a:t>Clin</a:t>
              </a:r>
              <a:r>
                <a:rPr lang="en-US" sz="900" i="1" dirty="0">
                  <a:solidFill>
                    <a:srgbClr val="800000"/>
                  </a:solidFill>
                  <a:latin typeface="Arial" charset="0"/>
                </a:rPr>
                <a:t> Oncol</a:t>
              </a:r>
              <a:r>
                <a:rPr lang="en-US" sz="900" baseline="30000" dirty="0">
                  <a:solidFill>
                    <a:srgbClr val="800000"/>
                  </a:solidFill>
                  <a:latin typeface="Arial" charset="0"/>
                </a:rPr>
                <a:t>29</a:t>
              </a:r>
            </a:p>
          </p:txBody>
        </p:sp>
        <p:grpSp>
          <p:nvGrpSpPr>
            <p:cNvPr id="814" name="Group 813"/>
            <p:cNvGrpSpPr>
              <a:grpSpLocks/>
            </p:cNvGrpSpPr>
            <p:nvPr/>
          </p:nvGrpSpPr>
          <p:grpSpPr>
            <a:xfrm>
              <a:off x="7468991" y="4989610"/>
              <a:ext cx="457200" cy="274320"/>
              <a:chOff x="8870995" y="1228288"/>
              <a:chExt cx="914400" cy="457200"/>
            </a:xfrm>
          </p:grpSpPr>
          <p:sp>
            <p:nvSpPr>
              <p:cNvPr id="897" name="Rectangle 896"/>
              <p:cNvSpPr/>
              <p:nvPr/>
            </p:nvSpPr>
            <p:spPr bwMode="auto">
              <a:xfrm>
                <a:off x="8870995" y="1228288"/>
                <a:ext cx="914400" cy="45720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pic>
            <p:nvPicPr>
              <p:cNvPr id="898" name="Picture 23" descr="usa-flag"/>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16715" y="1260292"/>
                <a:ext cx="822960" cy="39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5" name="TextBox 814"/>
            <p:cNvSpPr txBox="1"/>
            <p:nvPr/>
          </p:nvSpPr>
          <p:spPr>
            <a:xfrm>
              <a:off x="7142708" y="5239005"/>
              <a:ext cx="862063" cy="369332"/>
            </a:xfrm>
            <a:prstGeom prst="rect">
              <a:avLst/>
            </a:prstGeom>
            <a:noFill/>
            <a:ln>
              <a:noFill/>
            </a:ln>
          </p:spPr>
          <p:txBody>
            <a:bodyPr wrap="square" rtlCol="0">
              <a:spAutoFit/>
            </a:bodyPr>
            <a:lstStyle/>
            <a:p>
              <a:pPr algn="r" fontAlgn="base">
                <a:spcBef>
                  <a:spcPct val="0"/>
                </a:spcBef>
                <a:spcAft>
                  <a:spcPct val="0"/>
                </a:spcAft>
              </a:pPr>
              <a:r>
                <a:rPr lang="en-US" sz="900" dirty="0">
                  <a:solidFill>
                    <a:srgbClr val="800000"/>
                  </a:solidFill>
                  <a:latin typeface="Arial" charset="0"/>
                </a:rPr>
                <a:t>Markowitz</a:t>
              </a:r>
              <a:br>
                <a:rPr lang="en-US" sz="900" dirty="0">
                  <a:solidFill>
                    <a:srgbClr val="800000"/>
                  </a:solidFill>
                  <a:latin typeface="Arial" charset="0"/>
                </a:rPr>
              </a:br>
              <a:r>
                <a:rPr lang="en-US" sz="900" i="1" dirty="0">
                  <a:solidFill>
                    <a:srgbClr val="800000"/>
                  </a:solidFill>
                  <a:latin typeface="Arial" charset="0"/>
                </a:rPr>
                <a:t>JID</a:t>
              </a:r>
              <a:r>
                <a:rPr lang="en-US" sz="900" baseline="30000" dirty="0">
                  <a:solidFill>
                    <a:srgbClr val="800000"/>
                  </a:solidFill>
                  <a:latin typeface="Arial" charset="0"/>
                </a:rPr>
                <a:t>32</a:t>
              </a:r>
            </a:p>
          </p:txBody>
        </p:sp>
        <p:sp>
          <p:nvSpPr>
            <p:cNvPr id="816" name="TextBox 815"/>
            <p:cNvSpPr txBox="1"/>
            <p:nvPr/>
          </p:nvSpPr>
          <p:spPr>
            <a:xfrm>
              <a:off x="6954187" y="3065847"/>
              <a:ext cx="1107656" cy="369332"/>
            </a:xfrm>
            <a:prstGeom prst="rect">
              <a:avLst/>
            </a:prstGeom>
            <a:noFill/>
            <a:ln>
              <a:noFill/>
            </a:ln>
          </p:spPr>
          <p:txBody>
            <a:bodyPr wrap="square" rtlCol="0">
              <a:spAutoFit/>
            </a:bodyPr>
            <a:lstStyle/>
            <a:p>
              <a:pPr algn="r" fontAlgn="base">
                <a:spcBef>
                  <a:spcPct val="0"/>
                </a:spcBef>
                <a:spcAft>
                  <a:spcPct val="0"/>
                </a:spcAft>
              </a:pPr>
              <a:r>
                <a:rPr lang="en-US" sz="900" dirty="0">
                  <a:solidFill>
                    <a:srgbClr val="800000"/>
                  </a:solidFill>
                  <a:latin typeface="Arial" charset="0"/>
                </a:rPr>
                <a:t>Mikolajczyk</a:t>
              </a:r>
              <a:br>
                <a:rPr lang="en-US" sz="900" dirty="0">
                  <a:solidFill>
                    <a:srgbClr val="800000"/>
                  </a:solidFill>
                  <a:latin typeface="Arial" charset="0"/>
                </a:rPr>
              </a:br>
              <a:r>
                <a:rPr lang="en-US" sz="900" i="1" dirty="0">
                  <a:solidFill>
                    <a:srgbClr val="800000"/>
                  </a:solidFill>
                  <a:latin typeface="Arial" charset="0"/>
                </a:rPr>
                <a:t>Sex </a:t>
              </a:r>
              <a:r>
                <a:rPr lang="en-US" sz="900" i="1" dirty="0" err="1">
                  <a:solidFill>
                    <a:srgbClr val="800000"/>
                  </a:solidFill>
                  <a:latin typeface="Arial" charset="0"/>
                </a:rPr>
                <a:t>Transm</a:t>
              </a:r>
              <a:r>
                <a:rPr lang="en-US" sz="900" i="1" dirty="0">
                  <a:solidFill>
                    <a:srgbClr val="800000"/>
                  </a:solidFill>
                  <a:latin typeface="Arial" charset="0"/>
                </a:rPr>
                <a:t> Dis</a:t>
              </a:r>
              <a:r>
                <a:rPr lang="en-US" sz="900" baseline="30000" dirty="0">
                  <a:solidFill>
                    <a:srgbClr val="800000"/>
                  </a:solidFill>
                  <a:latin typeface="Arial" charset="0"/>
                </a:rPr>
                <a:t>13</a:t>
              </a:r>
            </a:p>
          </p:txBody>
        </p:sp>
        <p:grpSp>
          <p:nvGrpSpPr>
            <p:cNvPr id="817" name="Group 816"/>
            <p:cNvGrpSpPr>
              <a:grpSpLocks/>
            </p:cNvGrpSpPr>
            <p:nvPr/>
          </p:nvGrpSpPr>
          <p:grpSpPr>
            <a:xfrm>
              <a:off x="5453316" y="2752046"/>
              <a:ext cx="457200" cy="274320"/>
              <a:chOff x="-2085030" y="6111195"/>
              <a:chExt cx="914400" cy="457200"/>
            </a:xfrm>
          </p:grpSpPr>
          <p:sp>
            <p:nvSpPr>
              <p:cNvPr id="895" name="Rectangle 894"/>
              <p:cNvSpPr/>
              <p:nvPr/>
            </p:nvSpPr>
            <p:spPr bwMode="auto">
              <a:xfrm>
                <a:off x="-2085030" y="6111195"/>
                <a:ext cx="914400" cy="45720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pic>
            <p:nvPicPr>
              <p:cNvPr id="896" name="Picture 22" descr="pmsncqcww"/>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39310" y="6143199"/>
                <a:ext cx="822960" cy="39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18" name="Elbow Connector 817"/>
            <p:cNvCxnSpPr/>
            <p:nvPr/>
          </p:nvCxnSpPr>
          <p:spPr bwMode="auto">
            <a:xfrm rot="16200000" flipV="1">
              <a:off x="4565300" y="4211565"/>
              <a:ext cx="2873069" cy="228353"/>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sp>
          <p:nvSpPr>
            <p:cNvPr id="819" name="TextBox 818"/>
            <p:cNvSpPr txBox="1"/>
            <p:nvPr/>
          </p:nvSpPr>
          <p:spPr>
            <a:xfrm>
              <a:off x="5108911" y="2980157"/>
              <a:ext cx="878925" cy="369332"/>
            </a:xfrm>
            <a:prstGeom prst="rect">
              <a:avLst/>
            </a:prstGeom>
            <a:noFill/>
            <a:ln>
              <a:noFill/>
            </a:ln>
          </p:spPr>
          <p:txBody>
            <a:bodyPr wrap="square" rtlCol="0">
              <a:spAutoFit/>
            </a:bodyPr>
            <a:lstStyle/>
            <a:p>
              <a:pPr algn="r" fontAlgn="base">
                <a:spcBef>
                  <a:spcPct val="0"/>
                </a:spcBef>
                <a:spcAft>
                  <a:spcPct val="0"/>
                </a:spcAft>
              </a:pPr>
              <a:r>
                <a:rPr lang="en-US" sz="900" dirty="0">
                  <a:solidFill>
                    <a:srgbClr val="800000"/>
                  </a:solidFill>
                  <a:latin typeface="Arial" charset="0"/>
                </a:rPr>
                <a:t>Oliphant</a:t>
              </a:r>
              <a:br>
                <a:rPr lang="en-US" sz="900" dirty="0">
                  <a:solidFill>
                    <a:srgbClr val="800000"/>
                  </a:solidFill>
                  <a:latin typeface="Arial" charset="0"/>
                </a:rPr>
              </a:br>
              <a:r>
                <a:rPr lang="en-US" sz="900" i="1" dirty="0">
                  <a:solidFill>
                    <a:srgbClr val="800000"/>
                  </a:solidFill>
                  <a:latin typeface="Arial" charset="0"/>
                </a:rPr>
                <a:t>NZMJ</a:t>
              </a:r>
              <a:r>
                <a:rPr lang="en-US" sz="900" baseline="30000" dirty="0">
                  <a:solidFill>
                    <a:srgbClr val="800000"/>
                  </a:solidFill>
                  <a:latin typeface="Arial" charset="0"/>
                </a:rPr>
                <a:t>9</a:t>
              </a:r>
            </a:p>
          </p:txBody>
        </p:sp>
        <p:sp>
          <p:nvSpPr>
            <p:cNvPr id="820" name="TextBox 819"/>
            <p:cNvSpPr txBox="1"/>
            <p:nvPr/>
          </p:nvSpPr>
          <p:spPr>
            <a:xfrm>
              <a:off x="6153398" y="4129108"/>
              <a:ext cx="878925" cy="369332"/>
            </a:xfrm>
            <a:prstGeom prst="rect">
              <a:avLst/>
            </a:prstGeom>
            <a:noFill/>
            <a:ln>
              <a:noFill/>
            </a:ln>
          </p:spPr>
          <p:txBody>
            <a:bodyPr wrap="square" rtlCol="0">
              <a:spAutoFit/>
            </a:bodyPr>
            <a:lstStyle/>
            <a:p>
              <a:pPr algn="r" fontAlgn="base">
                <a:spcBef>
                  <a:spcPct val="0"/>
                </a:spcBef>
                <a:spcAft>
                  <a:spcPct val="0"/>
                </a:spcAft>
              </a:pPr>
              <a:r>
                <a:rPr lang="en-US" sz="900" dirty="0">
                  <a:solidFill>
                    <a:srgbClr val="800000"/>
                  </a:solidFill>
                  <a:latin typeface="Arial" charset="0"/>
                </a:rPr>
                <a:t>Powell</a:t>
              </a:r>
              <a:br>
                <a:rPr lang="en-US" sz="900" dirty="0">
                  <a:solidFill>
                    <a:srgbClr val="800000"/>
                  </a:solidFill>
                  <a:latin typeface="Arial" charset="0"/>
                </a:rPr>
              </a:br>
              <a:r>
                <a:rPr lang="en-US" sz="900" i="1" dirty="0">
                  <a:solidFill>
                    <a:srgbClr val="800000"/>
                  </a:solidFill>
                  <a:latin typeface="Arial" charset="0"/>
                </a:rPr>
                <a:t>Vaccine</a:t>
              </a:r>
              <a:r>
                <a:rPr lang="en-US" sz="900" baseline="30000" dirty="0">
                  <a:solidFill>
                    <a:srgbClr val="800000"/>
                  </a:solidFill>
                  <a:latin typeface="Arial" charset="0"/>
                </a:rPr>
                <a:t>24</a:t>
              </a:r>
            </a:p>
          </p:txBody>
        </p:sp>
        <p:grpSp>
          <p:nvGrpSpPr>
            <p:cNvPr id="821" name="Group 820"/>
            <p:cNvGrpSpPr>
              <a:grpSpLocks/>
            </p:cNvGrpSpPr>
            <p:nvPr/>
          </p:nvGrpSpPr>
          <p:grpSpPr>
            <a:xfrm>
              <a:off x="5429443" y="1363798"/>
              <a:ext cx="457200" cy="274320"/>
              <a:chOff x="-1208966" y="2961800"/>
              <a:chExt cx="914400" cy="457200"/>
            </a:xfrm>
          </p:grpSpPr>
          <p:sp>
            <p:nvSpPr>
              <p:cNvPr id="893" name="Rectangle 892"/>
              <p:cNvSpPr/>
              <p:nvPr/>
            </p:nvSpPr>
            <p:spPr bwMode="auto">
              <a:xfrm>
                <a:off x="-1208966" y="2961800"/>
                <a:ext cx="914400" cy="45720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pic>
            <p:nvPicPr>
              <p:cNvPr id="894" name="Picture 5" descr="australian-fla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3246" y="2993804"/>
                <a:ext cx="822960" cy="39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2" name="TextBox 821"/>
            <p:cNvSpPr txBox="1"/>
            <p:nvPr/>
          </p:nvSpPr>
          <p:spPr>
            <a:xfrm>
              <a:off x="4742869" y="1576469"/>
              <a:ext cx="1211225" cy="369332"/>
            </a:xfrm>
            <a:prstGeom prst="rect">
              <a:avLst/>
            </a:prstGeom>
            <a:noFill/>
            <a:ln>
              <a:noFill/>
            </a:ln>
          </p:spPr>
          <p:txBody>
            <a:bodyPr wrap="square" rtlCol="0">
              <a:spAutoFit/>
            </a:bodyPr>
            <a:lstStyle/>
            <a:p>
              <a:pPr algn="r" fontAlgn="base">
                <a:spcBef>
                  <a:spcPct val="0"/>
                </a:spcBef>
                <a:spcAft>
                  <a:spcPct val="0"/>
                </a:spcAft>
              </a:pPr>
              <a:r>
                <a:rPr lang="en-US" sz="900" dirty="0">
                  <a:solidFill>
                    <a:srgbClr val="800000"/>
                  </a:solidFill>
                  <a:latin typeface="Arial" charset="0"/>
                </a:rPr>
                <a:t>Read</a:t>
              </a:r>
              <a:br>
                <a:rPr lang="en-US" sz="900" dirty="0">
                  <a:solidFill>
                    <a:srgbClr val="800000"/>
                  </a:solidFill>
                  <a:latin typeface="Arial" charset="0"/>
                </a:rPr>
              </a:br>
              <a:r>
                <a:rPr lang="en-US" sz="900" i="1" dirty="0">
                  <a:solidFill>
                    <a:srgbClr val="800000"/>
                  </a:solidFill>
                  <a:latin typeface="Arial" charset="0"/>
                </a:rPr>
                <a:t>Sex Trans Infect</a:t>
              </a:r>
              <a:r>
                <a:rPr lang="en-US" sz="900" baseline="30000" dirty="0">
                  <a:solidFill>
                    <a:srgbClr val="800000"/>
                  </a:solidFill>
                  <a:latin typeface="Arial" charset="0"/>
                </a:rPr>
                <a:t>7</a:t>
              </a:r>
            </a:p>
          </p:txBody>
        </p:sp>
        <p:grpSp>
          <p:nvGrpSpPr>
            <p:cNvPr id="823" name="Group 822"/>
            <p:cNvGrpSpPr>
              <a:grpSpLocks/>
            </p:cNvGrpSpPr>
            <p:nvPr/>
          </p:nvGrpSpPr>
          <p:grpSpPr>
            <a:xfrm>
              <a:off x="5454820" y="2001005"/>
              <a:ext cx="457200" cy="274320"/>
              <a:chOff x="-1208966" y="2961800"/>
              <a:chExt cx="914400" cy="457200"/>
            </a:xfrm>
          </p:grpSpPr>
          <p:sp>
            <p:nvSpPr>
              <p:cNvPr id="891" name="Rectangle 890"/>
              <p:cNvSpPr/>
              <p:nvPr/>
            </p:nvSpPr>
            <p:spPr bwMode="auto">
              <a:xfrm>
                <a:off x="-1208966" y="2961800"/>
                <a:ext cx="914400" cy="45720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pic>
            <p:nvPicPr>
              <p:cNvPr id="892" name="Picture 5" descr="australian-fla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3246" y="2993804"/>
                <a:ext cx="822960" cy="39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24" name="Group 823"/>
            <p:cNvGrpSpPr>
              <a:grpSpLocks/>
            </p:cNvGrpSpPr>
            <p:nvPr/>
          </p:nvGrpSpPr>
          <p:grpSpPr>
            <a:xfrm>
              <a:off x="9126475" y="3715030"/>
              <a:ext cx="457200" cy="274320"/>
              <a:chOff x="-1208966" y="2961800"/>
              <a:chExt cx="914400" cy="457200"/>
            </a:xfrm>
          </p:grpSpPr>
          <p:sp>
            <p:nvSpPr>
              <p:cNvPr id="889" name="Rectangle 888"/>
              <p:cNvSpPr/>
              <p:nvPr/>
            </p:nvSpPr>
            <p:spPr bwMode="auto">
              <a:xfrm>
                <a:off x="-1208966" y="2961800"/>
                <a:ext cx="914400" cy="45720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pic>
            <p:nvPicPr>
              <p:cNvPr id="890" name="Picture 5" descr="australian-fla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3246" y="2993804"/>
                <a:ext cx="822960" cy="39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25" name="Elbow Connector 824"/>
            <p:cNvCxnSpPr/>
            <p:nvPr/>
          </p:nvCxnSpPr>
          <p:spPr bwMode="auto">
            <a:xfrm rot="16200000" flipV="1">
              <a:off x="4190530" y="3836796"/>
              <a:ext cx="3624110" cy="226849"/>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cxnSp>
          <p:nvCxnSpPr>
            <p:cNvPr id="826" name="Elbow Connector 825"/>
            <p:cNvCxnSpPr/>
            <p:nvPr/>
          </p:nvCxnSpPr>
          <p:spPr bwMode="auto">
            <a:xfrm rot="16200000" flipV="1">
              <a:off x="6647034" y="5356075"/>
              <a:ext cx="639226" cy="173175"/>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sp>
          <p:nvSpPr>
            <p:cNvPr id="827" name="TextBox 826"/>
            <p:cNvSpPr txBox="1"/>
            <p:nvPr/>
          </p:nvSpPr>
          <p:spPr>
            <a:xfrm>
              <a:off x="6090590" y="5199316"/>
              <a:ext cx="878925" cy="369332"/>
            </a:xfrm>
            <a:prstGeom prst="rect">
              <a:avLst/>
            </a:prstGeom>
            <a:noFill/>
            <a:ln>
              <a:noFill/>
            </a:ln>
          </p:spPr>
          <p:txBody>
            <a:bodyPr wrap="square" rtlCol="0">
              <a:spAutoFit/>
            </a:bodyPr>
            <a:lstStyle/>
            <a:p>
              <a:pPr algn="r" fontAlgn="base">
                <a:spcBef>
                  <a:spcPct val="0"/>
                </a:spcBef>
                <a:spcAft>
                  <a:spcPct val="0"/>
                </a:spcAft>
              </a:pPr>
              <a:r>
                <a:rPr lang="en-US" sz="900" dirty="0">
                  <a:solidFill>
                    <a:srgbClr val="800000"/>
                  </a:solidFill>
                  <a:latin typeface="Arial" charset="0"/>
                </a:rPr>
                <a:t>Tabrizi</a:t>
              </a:r>
              <a:br>
                <a:rPr lang="en-US" sz="900" dirty="0">
                  <a:solidFill>
                    <a:srgbClr val="800000"/>
                  </a:solidFill>
                  <a:latin typeface="Arial" charset="0"/>
                </a:rPr>
              </a:br>
              <a:r>
                <a:rPr lang="en-US" sz="900" i="1" dirty="0">
                  <a:solidFill>
                    <a:srgbClr val="800000"/>
                  </a:solidFill>
                  <a:latin typeface="Arial" charset="0"/>
                </a:rPr>
                <a:t>JID</a:t>
              </a:r>
              <a:r>
                <a:rPr lang="en-US" sz="900" baseline="30000" dirty="0">
                  <a:solidFill>
                    <a:srgbClr val="800000"/>
                  </a:solidFill>
                  <a:latin typeface="Arial" charset="0"/>
                </a:rPr>
                <a:t>31</a:t>
              </a:r>
            </a:p>
          </p:txBody>
        </p:sp>
        <p:grpSp>
          <p:nvGrpSpPr>
            <p:cNvPr id="828" name="Group 827"/>
            <p:cNvGrpSpPr>
              <a:grpSpLocks/>
            </p:cNvGrpSpPr>
            <p:nvPr/>
          </p:nvGrpSpPr>
          <p:grpSpPr>
            <a:xfrm>
              <a:off x="6445719" y="4985889"/>
              <a:ext cx="457200" cy="274320"/>
              <a:chOff x="-1208966" y="2961800"/>
              <a:chExt cx="914400" cy="457200"/>
            </a:xfrm>
          </p:grpSpPr>
          <p:sp>
            <p:nvSpPr>
              <p:cNvPr id="887" name="Rectangle 886"/>
              <p:cNvSpPr/>
              <p:nvPr/>
            </p:nvSpPr>
            <p:spPr bwMode="auto">
              <a:xfrm>
                <a:off x="-1208966" y="2961800"/>
                <a:ext cx="914400" cy="45720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pic>
            <p:nvPicPr>
              <p:cNvPr id="888" name="Picture 5" descr="australian-fla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3246" y="2993804"/>
                <a:ext cx="822960" cy="39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29" name="Elbow Connector 828"/>
            <p:cNvCxnSpPr/>
            <p:nvPr/>
          </p:nvCxnSpPr>
          <p:spPr bwMode="auto">
            <a:xfrm rot="16200000" flipV="1">
              <a:off x="8631857" y="5371372"/>
              <a:ext cx="628710" cy="153097"/>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sp>
          <p:nvSpPr>
            <p:cNvPr id="830" name="TextBox 829"/>
            <p:cNvSpPr txBox="1"/>
            <p:nvPr/>
          </p:nvSpPr>
          <p:spPr>
            <a:xfrm>
              <a:off x="8059712" y="5232404"/>
              <a:ext cx="878925" cy="507831"/>
            </a:xfrm>
            <a:prstGeom prst="rect">
              <a:avLst/>
            </a:prstGeom>
            <a:noFill/>
            <a:ln>
              <a:noFill/>
            </a:ln>
          </p:spPr>
          <p:txBody>
            <a:bodyPr wrap="square" rtlCol="0">
              <a:spAutoFit/>
            </a:bodyPr>
            <a:lstStyle/>
            <a:p>
              <a:pPr algn="r" fontAlgn="base">
                <a:spcBef>
                  <a:spcPct val="0"/>
                </a:spcBef>
                <a:spcAft>
                  <a:spcPct val="0"/>
                </a:spcAft>
              </a:pPr>
              <a:r>
                <a:rPr lang="en-US" sz="900" dirty="0">
                  <a:solidFill>
                    <a:srgbClr val="800000"/>
                  </a:solidFill>
                  <a:latin typeface="Arial" charset="0"/>
                </a:rPr>
                <a:t>Tabrizi</a:t>
              </a:r>
              <a:br>
                <a:rPr lang="en-US" sz="900" dirty="0">
                  <a:solidFill>
                    <a:srgbClr val="800000"/>
                  </a:solidFill>
                  <a:latin typeface="Arial" charset="0"/>
                </a:rPr>
              </a:br>
              <a:r>
                <a:rPr lang="en-US" sz="900" i="1" dirty="0">
                  <a:solidFill>
                    <a:srgbClr val="800000"/>
                  </a:solidFill>
                  <a:latin typeface="Arial" charset="0"/>
                </a:rPr>
                <a:t>Lancet Infect Dis</a:t>
              </a:r>
              <a:r>
                <a:rPr lang="en-US" sz="900" baseline="30000" dirty="0">
                  <a:solidFill>
                    <a:srgbClr val="800000"/>
                  </a:solidFill>
                  <a:latin typeface="Arial" charset="0"/>
                </a:rPr>
                <a:t>33</a:t>
              </a:r>
            </a:p>
          </p:txBody>
        </p:sp>
        <p:grpSp>
          <p:nvGrpSpPr>
            <p:cNvPr id="831" name="Group 830"/>
            <p:cNvGrpSpPr>
              <a:grpSpLocks/>
            </p:cNvGrpSpPr>
            <p:nvPr/>
          </p:nvGrpSpPr>
          <p:grpSpPr>
            <a:xfrm>
              <a:off x="8435323" y="4996405"/>
              <a:ext cx="457200" cy="274320"/>
              <a:chOff x="-1208966" y="2961800"/>
              <a:chExt cx="914400" cy="457200"/>
            </a:xfrm>
          </p:grpSpPr>
          <p:sp>
            <p:nvSpPr>
              <p:cNvPr id="885" name="Rectangle 884"/>
              <p:cNvSpPr/>
              <p:nvPr/>
            </p:nvSpPr>
            <p:spPr bwMode="auto">
              <a:xfrm>
                <a:off x="-1208966" y="2961800"/>
                <a:ext cx="914400" cy="45720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pic>
            <p:nvPicPr>
              <p:cNvPr id="886" name="Picture 5" descr="australian-fla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3246" y="2993804"/>
                <a:ext cx="822960" cy="39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32" name="TextBox 831"/>
            <p:cNvSpPr txBox="1"/>
            <p:nvPr/>
          </p:nvSpPr>
          <p:spPr>
            <a:xfrm>
              <a:off x="6339329" y="5179246"/>
              <a:ext cx="268244" cy="338554"/>
            </a:xfrm>
            <a:prstGeom prst="rect">
              <a:avLst/>
            </a:prstGeom>
            <a:noFill/>
            <a:ln>
              <a:noFill/>
            </a:ln>
          </p:spPr>
          <p:txBody>
            <a:bodyPr wrap="square" rtlCol="0">
              <a:spAutoFit/>
            </a:bodyPr>
            <a:lstStyle/>
            <a:p>
              <a:pPr fontAlgn="base">
                <a:spcBef>
                  <a:spcPct val="0"/>
                </a:spcBef>
                <a:spcAft>
                  <a:spcPct val="0"/>
                </a:spcAft>
              </a:pPr>
              <a:r>
                <a:rPr lang="en-US" sz="1600" dirty="0">
                  <a:solidFill>
                    <a:srgbClr val="800000"/>
                  </a:solidFill>
                  <a:latin typeface="Arial" charset="0"/>
                </a:rPr>
                <a:t>*</a:t>
              </a:r>
            </a:p>
          </p:txBody>
        </p:sp>
        <p:sp>
          <p:nvSpPr>
            <p:cNvPr id="833" name="TextBox 832"/>
            <p:cNvSpPr txBox="1"/>
            <p:nvPr/>
          </p:nvSpPr>
          <p:spPr>
            <a:xfrm>
              <a:off x="7315669" y="4090556"/>
              <a:ext cx="268244" cy="338554"/>
            </a:xfrm>
            <a:prstGeom prst="rect">
              <a:avLst/>
            </a:prstGeom>
            <a:noFill/>
            <a:ln>
              <a:noFill/>
            </a:ln>
          </p:spPr>
          <p:txBody>
            <a:bodyPr wrap="square" rtlCol="0">
              <a:spAutoFit/>
            </a:bodyPr>
            <a:lstStyle/>
            <a:p>
              <a:pPr fontAlgn="base">
                <a:spcBef>
                  <a:spcPct val="0"/>
                </a:spcBef>
                <a:spcAft>
                  <a:spcPct val="0"/>
                </a:spcAft>
              </a:pPr>
              <a:r>
                <a:rPr lang="en-US" sz="1600" dirty="0">
                  <a:solidFill>
                    <a:srgbClr val="800000"/>
                  </a:solidFill>
                  <a:latin typeface="Arial" charset="0"/>
                </a:rPr>
                <a:t>*</a:t>
              </a:r>
            </a:p>
          </p:txBody>
        </p:sp>
        <p:sp>
          <p:nvSpPr>
            <p:cNvPr id="834" name="TextBox 833"/>
            <p:cNvSpPr txBox="1"/>
            <p:nvPr/>
          </p:nvSpPr>
          <p:spPr>
            <a:xfrm>
              <a:off x="8321353" y="5208261"/>
              <a:ext cx="268244" cy="338554"/>
            </a:xfrm>
            <a:prstGeom prst="rect">
              <a:avLst/>
            </a:prstGeom>
            <a:noFill/>
            <a:ln>
              <a:noFill/>
            </a:ln>
          </p:spPr>
          <p:txBody>
            <a:bodyPr wrap="square" rtlCol="0">
              <a:spAutoFit/>
            </a:bodyPr>
            <a:lstStyle/>
            <a:p>
              <a:pPr fontAlgn="base">
                <a:spcBef>
                  <a:spcPct val="0"/>
                </a:spcBef>
                <a:spcAft>
                  <a:spcPct val="0"/>
                </a:spcAft>
              </a:pPr>
              <a:r>
                <a:rPr lang="en-US" sz="1600" dirty="0">
                  <a:solidFill>
                    <a:srgbClr val="800000"/>
                  </a:solidFill>
                  <a:latin typeface="Arial" charset="0"/>
                </a:rPr>
                <a:t>*</a:t>
              </a:r>
            </a:p>
          </p:txBody>
        </p:sp>
        <p:sp>
          <p:nvSpPr>
            <p:cNvPr id="835" name="TextBox 834"/>
            <p:cNvSpPr txBox="1"/>
            <p:nvPr/>
          </p:nvSpPr>
          <p:spPr>
            <a:xfrm>
              <a:off x="9021643" y="3889783"/>
              <a:ext cx="268244" cy="338554"/>
            </a:xfrm>
            <a:prstGeom prst="rect">
              <a:avLst/>
            </a:prstGeom>
            <a:noFill/>
            <a:ln>
              <a:noFill/>
            </a:ln>
          </p:spPr>
          <p:txBody>
            <a:bodyPr wrap="square" rtlCol="0">
              <a:spAutoFit/>
            </a:bodyPr>
            <a:lstStyle/>
            <a:p>
              <a:pPr fontAlgn="base">
                <a:spcBef>
                  <a:spcPct val="0"/>
                </a:spcBef>
                <a:spcAft>
                  <a:spcPct val="0"/>
                </a:spcAft>
              </a:pPr>
              <a:r>
                <a:rPr lang="en-US" sz="1600" dirty="0">
                  <a:solidFill>
                    <a:srgbClr val="800000"/>
                  </a:solidFill>
                  <a:latin typeface="Arial" charset="0"/>
                </a:rPr>
                <a:t>*</a:t>
              </a:r>
            </a:p>
          </p:txBody>
        </p:sp>
        <p:sp>
          <p:nvSpPr>
            <p:cNvPr id="836" name="TextBox 835"/>
            <p:cNvSpPr txBox="1"/>
            <p:nvPr/>
          </p:nvSpPr>
          <p:spPr>
            <a:xfrm>
              <a:off x="7211723" y="1869369"/>
              <a:ext cx="268244" cy="338554"/>
            </a:xfrm>
            <a:prstGeom prst="rect">
              <a:avLst/>
            </a:prstGeom>
            <a:noFill/>
            <a:ln>
              <a:noFill/>
            </a:ln>
          </p:spPr>
          <p:txBody>
            <a:bodyPr wrap="square" rtlCol="0">
              <a:spAutoFit/>
            </a:bodyPr>
            <a:lstStyle/>
            <a:p>
              <a:pPr fontAlgn="base">
                <a:spcBef>
                  <a:spcPct val="0"/>
                </a:spcBef>
                <a:spcAft>
                  <a:spcPct val="0"/>
                </a:spcAft>
              </a:pPr>
              <a:r>
                <a:rPr lang="en-US" sz="1600" dirty="0">
                  <a:solidFill>
                    <a:srgbClr val="800000"/>
                  </a:solidFill>
                  <a:latin typeface="Arial" charset="0"/>
                </a:rPr>
                <a:t>*</a:t>
              </a:r>
            </a:p>
          </p:txBody>
        </p:sp>
        <p:sp>
          <p:nvSpPr>
            <p:cNvPr id="837" name="TextBox 836"/>
            <p:cNvSpPr txBox="1"/>
            <p:nvPr/>
          </p:nvSpPr>
          <p:spPr>
            <a:xfrm>
              <a:off x="8954215" y="4536542"/>
              <a:ext cx="268244" cy="338554"/>
            </a:xfrm>
            <a:prstGeom prst="rect">
              <a:avLst/>
            </a:prstGeom>
            <a:noFill/>
            <a:ln>
              <a:noFill/>
            </a:ln>
          </p:spPr>
          <p:txBody>
            <a:bodyPr wrap="square" rtlCol="0">
              <a:spAutoFit/>
            </a:bodyPr>
            <a:lstStyle/>
            <a:p>
              <a:pPr fontAlgn="base">
                <a:spcBef>
                  <a:spcPct val="0"/>
                </a:spcBef>
                <a:spcAft>
                  <a:spcPct val="0"/>
                </a:spcAft>
              </a:pPr>
              <a:r>
                <a:rPr lang="en-US" sz="1600" dirty="0">
                  <a:solidFill>
                    <a:srgbClr val="800000"/>
                  </a:solidFill>
                  <a:latin typeface="Arial" charset="0"/>
                </a:rPr>
                <a:t>*</a:t>
              </a:r>
            </a:p>
          </p:txBody>
        </p:sp>
        <p:sp>
          <p:nvSpPr>
            <p:cNvPr id="838" name="TextBox 837"/>
            <p:cNvSpPr txBox="1"/>
            <p:nvPr/>
          </p:nvSpPr>
          <p:spPr>
            <a:xfrm>
              <a:off x="7993528" y="3803919"/>
              <a:ext cx="268244" cy="338554"/>
            </a:xfrm>
            <a:prstGeom prst="rect">
              <a:avLst/>
            </a:prstGeom>
            <a:noFill/>
            <a:ln>
              <a:noFill/>
            </a:ln>
          </p:spPr>
          <p:txBody>
            <a:bodyPr wrap="square" rtlCol="0">
              <a:spAutoFit/>
            </a:bodyPr>
            <a:lstStyle/>
            <a:p>
              <a:pPr fontAlgn="base">
                <a:spcBef>
                  <a:spcPct val="0"/>
                </a:spcBef>
                <a:spcAft>
                  <a:spcPct val="0"/>
                </a:spcAft>
              </a:pPr>
              <a:r>
                <a:rPr lang="en-US" sz="1600" dirty="0">
                  <a:solidFill>
                    <a:srgbClr val="800000"/>
                  </a:solidFill>
                  <a:latin typeface="Arial" charset="0"/>
                </a:rPr>
                <a:t>*</a:t>
              </a:r>
            </a:p>
          </p:txBody>
        </p:sp>
        <p:sp>
          <p:nvSpPr>
            <p:cNvPr id="839" name="TextBox 838"/>
            <p:cNvSpPr txBox="1"/>
            <p:nvPr/>
          </p:nvSpPr>
          <p:spPr>
            <a:xfrm>
              <a:off x="7459226" y="2473052"/>
              <a:ext cx="268244" cy="338554"/>
            </a:xfrm>
            <a:prstGeom prst="rect">
              <a:avLst/>
            </a:prstGeom>
            <a:noFill/>
            <a:ln>
              <a:noFill/>
            </a:ln>
          </p:spPr>
          <p:txBody>
            <a:bodyPr wrap="square" rtlCol="0">
              <a:spAutoFit/>
            </a:bodyPr>
            <a:lstStyle/>
            <a:p>
              <a:pPr fontAlgn="base">
                <a:spcBef>
                  <a:spcPct val="0"/>
                </a:spcBef>
                <a:spcAft>
                  <a:spcPct val="0"/>
                </a:spcAft>
              </a:pPr>
              <a:r>
                <a:rPr lang="en-US" sz="1600" dirty="0">
                  <a:solidFill>
                    <a:srgbClr val="800000"/>
                  </a:solidFill>
                  <a:latin typeface="Arial" charset="0"/>
                </a:rPr>
                <a:t>*</a:t>
              </a:r>
            </a:p>
          </p:txBody>
        </p:sp>
        <p:sp>
          <p:nvSpPr>
            <p:cNvPr id="840" name="TextBox 839"/>
            <p:cNvSpPr txBox="1"/>
            <p:nvPr/>
          </p:nvSpPr>
          <p:spPr>
            <a:xfrm>
              <a:off x="6382193" y="4088867"/>
              <a:ext cx="268244" cy="338554"/>
            </a:xfrm>
            <a:prstGeom prst="rect">
              <a:avLst/>
            </a:prstGeom>
            <a:noFill/>
            <a:ln>
              <a:noFill/>
            </a:ln>
          </p:spPr>
          <p:txBody>
            <a:bodyPr wrap="square" rtlCol="0">
              <a:spAutoFit/>
            </a:bodyPr>
            <a:lstStyle/>
            <a:p>
              <a:pPr fontAlgn="base">
                <a:spcBef>
                  <a:spcPct val="0"/>
                </a:spcBef>
                <a:spcAft>
                  <a:spcPct val="0"/>
                </a:spcAft>
              </a:pPr>
              <a:r>
                <a:rPr lang="en-US" sz="1600" dirty="0">
                  <a:solidFill>
                    <a:srgbClr val="800000"/>
                  </a:solidFill>
                  <a:latin typeface="Arial" charset="0"/>
                </a:rPr>
                <a:t>*</a:t>
              </a:r>
            </a:p>
          </p:txBody>
        </p:sp>
        <p:sp>
          <p:nvSpPr>
            <p:cNvPr id="841" name="TextBox 840"/>
            <p:cNvSpPr txBox="1"/>
            <p:nvPr/>
          </p:nvSpPr>
          <p:spPr>
            <a:xfrm>
              <a:off x="7159994" y="5212797"/>
              <a:ext cx="268244" cy="338554"/>
            </a:xfrm>
            <a:prstGeom prst="rect">
              <a:avLst/>
            </a:prstGeom>
            <a:noFill/>
            <a:ln>
              <a:noFill/>
            </a:ln>
          </p:spPr>
          <p:txBody>
            <a:bodyPr wrap="square" rtlCol="0">
              <a:spAutoFit/>
            </a:bodyPr>
            <a:lstStyle/>
            <a:p>
              <a:pPr fontAlgn="base">
                <a:spcBef>
                  <a:spcPct val="0"/>
                </a:spcBef>
                <a:spcAft>
                  <a:spcPct val="0"/>
                </a:spcAft>
              </a:pPr>
              <a:r>
                <a:rPr lang="en-US" sz="1600" dirty="0">
                  <a:solidFill>
                    <a:srgbClr val="800000"/>
                  </a:solidFill>
                  <a:latin typeface="Arial" charset="0"/>
                </a:rPr>
                <a:t>*</a:t>
              </a:r>
            </a:p>
          </p:txBody>
        </p:sp>
        <p:sp>
          <p:nvSpPr>
            <p:cNvPr id="842" name="TextBox 841"/>
            <p:cNvSpPr txBox="1"/>
            <p:nvPr/>
          </p:nvSpPr>
          <p:spPr>
            <a:xfrm>
              <a:off x="8016335" y="4572294"/>
              <a:ext cx="268244" cy="338554"/>
            </a:xfrm>
            <a:prstGeom prst="rect">
              <a:avLst/>
            </a:prstGeom>
            <a:noFill/>
            <a:ln>
              <a:noFill/>
            </a:ln>
          </p:spPr>
          <p:txBody>
            <a:bodyPr wrap="square" rtlCol="0">
              <a:spAutoFit/>
            </a:bodyPr>
            <a:lstStyle/>
            <a:p>
              <a:pPr fontAlgn="base">
                <a:spcBef>
                  <a:spcPct val="0"/>
                </a:spcBef>
                <a:spcAft>
                  <a:spcPct val="0"/>
                </a:spcAft>
              </a:pPr>
              <a:r>
                <a:rPr lang="en-US" sz="1600" dirty="0">
                  <a:solidFill>
                    <a:srgbClr val="800000"/>
                  </a:solidFill>
                  <a:latin typeface="Arial" charset="0"/>
                </a:rPr>
                <a:t>*</a:t>
              </a:r>
            </a:p>
          </p:txBody>
        </p:sp>
        <p:grpSp>
          <p:nvGrpSpPr>
            <p:cNvPr id="843" name="Group 842"/>
            <p:cNvGrpSpPr>
              <a:grpSpLocks/>
            </p:cNvGrpSpPr>
            <p:nvPr/>
          </p:nvGrpSpPr>
          <p:grpSpPr>
            <a:xfrm>
              <a:off x="9140416" y="2845532"/>
              <a:ext cx="457200" cy="274320"/>
              <a:chOff x="-1208966" y="2961800"/>
              <a:chExt cx="914400" cy="457200"/>
            </a:xfrm>
          </p:grpSpPr>
          <p:sp>
            <p:nvSpPr>
              <p:cNvPr id="883" name="Rectangle 882"/>
              <p:cNvSpPr/>
              <p:nvPr/>
            </p:nvSpPr>
            <p:spPr bwMode="auto">
              <a:xfrm>
                <a:off x="-1208966" y="2961800"/>
                <a:ext cx="914400" cy="45720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pic>
            <p:nvPicPr>
              <p:cNvPr id="884" name="Picture 5" descr="australian-fla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3246" y="2993804"/>
                <a:ext cx="822960" cy="39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44" name="TextBox 843"/>
            <p:cNvSpPr txBox="1"/>
            <p:nvPr/>
          </p:nvSpPr>
          <p:spPr>
            <a:xfrm>
              <a:off x="9084005" y="3054981"/>
              <a:ext cx="975316" cy="507831"/>
            </a:xfrm>
            <a:prstGeom prst="rect">
              <a:avLst/>
            </a:prstGeom>
            <a:noFill/>
            <a:ln>
              <a:noFill/>
            </a:ln>
          </p:spPr>
          <p:txBody>
            <a:bodyPr wrap="square" rtlCol="0">
              <a:spAutoFit/>
            </a:bodyPr>
            <a:lstStyle/>
            <a:p>
              <a:pPr fontAlgn="base">
                <a:spcBef>
                  <a:spcPct val="0"/>
                </a:spcBef>
                <a:spcAft>
                  <a:spcPct val="0"/>
                </a:spcAft>
              </a:pPr>
              <a:r>
                <a:rPr lang="en-US" sz="900" dirty="0">
                  <a:solidFill>
                    <a:srgbClr val="800000"/>
                  </a:solidFill>
                  <a:latin typeface="Arial" charset="0"/>
                </a:rPr>
                <a:t>Liu</a:t>
              </a:r>
              <a:br>
                <a:rPr lang="en-US" sz="900" dirty="0">
                  <a:solidFill>
                    <a:srgbClr val="800000"/>
                  </a:solidFill>
                  <a:latin typeface="Arial" charset="0"/>
                </a:rPr>
              </a:br>
              <a:r>
                <a:rPr lang="en-US" sz="900" i="1" dirty="0">
                  <a:solidFill>
                    <a:srgbClr val="800000"/>
                  </a:solidFill>
                  <a:latin typeface="Arial" charset="0"/>
                </a:rPr>
                <a:t>Sex Trans Infect</a:t>
              </a:r>
              <a:r>
                <a:rPr lang="en-US" sz="900" baseline="30000" dirty="0">
                  <a:solidFill>
                    <a:srgbClr val="800000"/>
                  </a:solidFill>
                  <a:latin typeface="Arial" charset="0"/>
                </a:rPr>
                <a:t>21</a:t>
              </a:r>
            </a:p>
          </p:txBody>
        </p:sp>
        <p:cxnSp>
          <p:nvCxnSpPr>
            <p:cNvPr id="845" name="Elbow Connector 844"/>
            <p:cNvCxnSpPr>
              <a:endCxn id="914" idx="1"/>
            </p:cNvCxnSpPr>
            <p:nvPr/>
          </p:nvCxnSpPr>
          <p:spPr bwMode="auto">
            <a:xfrm rot="5400000" flipH="1" flipV="1">
              <a:off x="7703228" y="4302226"/>
              <a:ext cx="2779583" cy="140516"/>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sp>
          <p:nvSpPr>
            <p:cNvPr id="846" name="Flowchart: Connector 204"/>
            <p:cNvSpPr/>
            <p:nvPr/>
          </p:nvSpPr>
          <p:spPr bwMode="auto">
            <a:xfrm>
              <a:off x="9874423" y="5763948"/>
              <a:ext cx="91440" cy="91440"/>
            </a:xfrm>
            <a:prstGeom prst="flowChartConnector">
              <a:avLst/>
            </a:prstGeom>
            <a:solidFill>
              <a:schemeClr val="accent1"/>
            </a:solidFill>
            <a:ln w="31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sp>
          <p:nvSpPr>
            <p:cNvPr id="847" name="TextBox 846"/>
            <p:cNvSpPr txBox="1"/>
            <p:nvPr/>
          </p:nvSpPr>
          <p:spPr>
            <a:xfrm>
              <a:off x="9666491" y="5895178"/>
              <a:ext cx="538921" cy="276999"/>
            </a:xfrm>
            <a:prstGeom prst="rect">
              <a:avLst/>
            </a:prstGeom>
            <a:noFill/>
            <a:ln>
              <a:noFill/>
            </a:ln>
          </p:spPr>
          <p:txBody>
            <a:bodyPr wrap="square" rtlCol="0">
              <a:spAutoFit/>
            </a:bodyPr>
            <a:lstStyle/>
            <a:p>
              <a:pPr fontAlgn="base">
                <a:spcBef>
                  <a:spcPct val="0"/>
                </a:spcBef>
                <a:spcAft>
                  <a:spcPct val="0"/>
                </a:spcAft>
              </a:pPr>
              <a:r>
                <a:rPr lang="en-US" sz="1200" b="1" dirty="0">
                  <a:solidFill>
                    <a:srgbClr val="800000"/>
                  </a:solidFill>
                  <a:latin typeface="Arial" charset="0"/>
                </a:rPr>
                <a:t>2015</a:t>
              </a:r>
            </a:p>
          </p:txBody>
        </p:sp>
        <p:cxnSp>
          <p:nvCxnSpPr>
            <p:cNvPr id="848" name="Elbow Connector 847"/>
            <p:cNvCxnSpPr>
              <a:stCxn id="919" idx="0"/>
              <a:endCxn id="939" idx="1"/>
            </p:cNvCxnSpPr>
            <p:nvPr/>
          </p:nvCxnSpPr>
          <p:spPr bwMode="auto">
            <a:xfrm rot="5400000" flipH="1" flipV="1">
              <a:off x="8132712" y="3926333"/>
              <a:ext cx="3625049" cy="50185"/>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sp>
          <p:nvSpPr>
            <p:cNvPr id="849" name="Rectangle 848"/>
            <p:cNvSpPr/>
            <p:nvPr/>
          </p:nvSpPr>
          <p:spPr bwMode="auto">
            <a:xfrm>
              <a:off x="9947468" y="2001739"/>
              <a:ext cx="457200" cy="27432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grpSp>
          <p:nvGrpSpPr>
            <p:cNvPr id="850" name="Group 849"/>
            <p:cNvGrpSpPr/>
            <p:nvPr/>
          </p:nvGrpSpPr>
          <p:grpSpPr>
            <a:xfrm>
              <a:off x="9895893" y="2020942"/>
              <a:ext cx="730986" cy="714777"/>
              <a:chOff x="8371893" y="2020941"/>
              <a:chExt cx="730986" cy="714777"/>
            </a:xfrm>
          </p:grpSpPr>
          <p:pic>
            <p:nvPicPr>
              <p:cNvPr id="881" name="Picture 5" descr="australian-fla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6328" y="2020941"/>
                <a:ext cx="411480" cy="23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2" name="TextBox 881"/>
              <p:cNvSpPr txBox="1"/>
              <p:nvPr/>
            </p:nvSpPr>
            <p:spPr>
              <a:xfrm>
                <a:off x="8371893" y="2227887"/>
                <a:ext cx="730986" cy="507831"/>
              </a:xfrm>
              <a:prstGeom prst="rect">
                <a:avLst/>
              </a:prstGeom>
              <a:noFill/>
              <a:ln>
                <a:noFill/>
              </a:ln>
            </p:spPr>
            <p:txBody>
              <a:bodyPr wrap="square" rtlCol="0">
                <a:spAutoFit/>
              </a:bodyPr>
              <a:lstStyle/>
              <a:p>
                <a:pPr fontAlgn="base">
                  <a:spcBef>
                    <a:spcPct val="0"/>
                  </a:spcBef>
                  <a:spcAft>
                    <a:spcPct val="0"/>
                  </a:spcAft>
                </a:pPr>
                <a:r>
                  <a:rPr lang="en-US" sz="900" dirty="0">
                    <a:solidFill>
                      <a:srgbClr val="800000"/>
                    </a:solidFill>
                    <a:latin typeface="Arial" charset="0"/>
                  </a:rPr>
                  <a:t>Smith</a:t>
                </a:r>
                <a:br>
                  <a:rPr lang="en-US" sz="900" dirty="0">
                    <a:solidFill>
                      <a:srgbClr val="800000"/>
                    </a:solidFill>
                    <a:latin typeface="Arial" charset="0"/>
                  </a:rPr>
                </a:br>
                <a:r>
                  <a:rPr lang="en-US" sz="900" i="1" dirty="0">
                    <a:solidFill>
                      <a:srgbClr val="800000"/>
                    </a:solidFill>
                    <a:latin typeface="Arial" charset="0"/>
                  </a:rPr>
                  <a:t>J Infect Dis</a:t>
                </a:r>
                <a:r>
                  <a:rPr lang="en-US" sz="900" baseline="30000" dirty="0">
                    <a:solidFill>
                      <a:srgbClr val="800000"/>
                    </a:solidFill>
                    <a:latin typeface="Arial" charset="0"/>
                  </a:rPr>
                  <a:t>22</a:t>
                </a:r>
              </a:p>
            </p:txBody>
          </p:sp>
        </p:grpSp>
        <p:grpSp>
          <p:nvGrpSpPr>
            <p:cNvPr id="851" name="Group 850"/>
            <p:cNvGrpSpPr>
              <a:grpSpLocks/>
            </p:cNvGrpSpPr>
            <p:nvPr/>
          </p:nvGrpSpPr>
          <p:grpSpPr>
            <a:xfrm>
              <a:off x="9113267" y="1105324"/>
              <a:ext cx="457200" cy="274320"/>
              <a:chOff x="-2085030" y="6111195"/>
              <a:chExt cx="914400" cy="457200"/>
            </a:xfrm>
          </p:grpSpPr>
          <p:sp>
            <p:nvSpPr>
              <p:cNvPr id="879" name="Rectangle 878"/>
              <p:cNvSpPr/>
              <p:nvPr/>
            </p:nvSpPr>
            <p:spPr bwMode="auto">
              <a:xfrm>
                <a:off x="-2085030" y="6111195"/>
                <a:ext cx="914400" cy="45720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pic>
            <p:nvPicPr>
              <p:cNvPr id="880" name="Picture 22" descr="pmsncqcww"/>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39310" y="6143199"/>
                <a:ext cx="822960" cy="39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52" name="TextBox 851"/>
            <p:cNvSpPr txBox="1"/>
            <p:nvPr/>
          </p:nvSpPr>
          <p:spPr>
            <a:xfrm>
              <a:off x="9046424" y="1170270"/>
              <a:ext cx="1010201" cy="477054"/>
            </a:xfrm>
            <a:prstGeom prst="rect">
              <a:avLst/>
            </a:prstGeom>
            <a:noFill/>
            <a:ln>
              <a:noFill/>
            </a:ln>
          </p:spPr>
          <p:txBody>
            <a:bodyPr wrap="square" rtlCol="0">
              <a:spAutoFit/>
            </a:bodyPr>
            <a:lstStyle/>
            <a:p>
              <a:pPr fontAlgn="base">
                <a:spcBef>
                  <a:spcPct val="0"/>
                </a:spcBef>
                <a:spcAft>
                  <a:spcPct val="0"/>
                </a:spcAft>
              </a:pPr>
              <a:endParaRPr lang="en-US" sz="900" dirty="0">
                <a:solidFill>
                  <a:srgbClr val="000000"/>
                </a:solidFill>
                <a:latin typeface="Arial" charset="0"/>
              </a:endParaRPr>
            </a:p>
            <a:p>
              <a:pPr fontAlgn="base">
                <a:spcBef>
                  <a:spcPct val="0"/>
                </a:spcBef>
                <a:spcAft>
                  <a:spcPct val="0"/>
                </a:spcAft>
              </a:pPr>
              <a:r>
                <a:rPr lang="en-US" sz="800" dirty="0">
                  <a:solidFill>
                    <a:srgbClr val="800000"/>
                  </a:solidFill>
                  <a:latin typeface="Arial" charset="0"/>
                </a:rPr>
                <a:t>Wilson</a:t>
              </a:r>
              <a:br>
                <a:rPr lang="en-US" sz="800" dirty="0">
                  <a:solidFill>
                    <a:srgbClr val="800000"/>
                  </a:solidFill>
                  <a:latin typeface="Arial" charset="0"/>
                </a:rPr>
              </a:br>
              <a:r>
                <a:rPr lang="en-US" sz="800" i="1" dirty="0">
                  <a:solidFill>
                    <a:srgbClr val="800000"/>
                  </a:solidFill>
                  <a:latin typeface="Arial" charset="0"/>
                </a:rPr>
                <a:t>Sex Trans Infect</a:t>
              </a:r>
              <a:r>
                <a:rPr lang="en-US" sz="800" baseline="30000" dirty="0">
                  <a:solidFill>
                    <a:srgbClr val="800000"/>
                  </a:solidFill>
                  <a:latin typeface="Arial" charset="0"/>
                </a:rPr>
                <a:t>18</a:t>
              </a:r>
            </a:p>
          </p:txBody>
        </p:sp>
        <p:cxnSp>
          <p:nvCxnSpPr>
            <p:cNvPr id="853" name="Elbow Connector 852"/>
            <p:cNvCxnSpPr/>
            <p:nvPr/>
          </p:nvCxnSpPr>
          <p:spPr bwMode="auto">
            <a:xfrm rot="5400000" flipH="1" flipV="1">
              <a:off x="6819549" y="3445698"/>
              <a:ext cx="4519791" cy="113367"/>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cxnSp>
          <p:nvCxnSpPr>
            <p:cNvPr id="854" name="Elbow Connector 853"/>
            <p:cNvCxnSpPr/>
            <p:nvPr/>
          </p:nvCxnSpPr>
          <p:spPr bwMode="auto">
            <a:xfrm rot="5400000" flipH="1" flipV="1">
              <a:off x="6708058" y="4320359"/>
              <a:ext cx="2767909" cy="115924"/>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grpSp>
          <p:nvGrpSpPr>
            <p:cNvPr id="855" name="Group 854"/>
            <p:cNvGrpSpPr>
              <a:grpSpLocks/>
            </p:cNvGrpSpPr>
            <p:nvPr/>
          </p:nvGrpSpPr>
          <p:grpSpPr>
            <a:xfrm>
              <a:off x="8127113" y="2857206"/>
              <a:ext cx="457200" cy="274320"/>
              <a:chOff x="8870995" y="1228288"/>
              <a:chExt cx="914400" cy="457200"/>
            </a:xfrm>
          </p:grpSpPr>
          <p:sp>
            <p:nvSpPr>
              <p:cNvPr id="877" name="Rectangle 876"/>
              <p:cNvSpPr/>
              <p:nvPr/>
            </p:nvSpPr>
            <p:spPr bwMode="auto">
              <a:xfrm>
                <a:off x="8870995" y="1228288"/>
                <a:ext cx="914400" cy="45720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pic>
            <p:nvPicPr>
              <p:cNvPr id="878" name="Picture 23" descr="usa-flag"/>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16715" y="1260292"/>
                <a:ext cx="822960" cy="39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56" name="TextBox 855"/>
            <p:cNvSpPr txBox="1"/>
            <p:nvPr/>
          </p:nvSpPr>
          <p:spPr>
            <a:xfrm>
              <a:off x="8054748" y="3065848"/>
              <a:ext cx="862063" cy="507831"/>
            </a:xfrm>
            <a:prstGeom prst="rect">
              <a:avLst/>
            </a:prstGeom>
            <a:noFill/>
            <a:ln>
              <a:noFill/>
            </a:ln>
          </p:spPr>
          <p:txBody>
            <a:bodyPr wrap="square" rtlCol="0">
              <a:spAutoFit/>
            </a:bodyPr>
            <a:lstStyle/>
            <a:p>
              <a:pPr fontAlgn="base">
                <a:spcBef>
                  <a:spcPct val="0"/>
                </a:spcBef>
                <a:spcAft>
                  <a:spcPct val="0"/>
                </a:spcAft>
              </a:pPr>
              <a:r>
                <a:rPr lang="en-US" sz="900" dirty="0" err="1">
                  <a:solidFill>
                    <a:srgbClr val="800000"/>
                  </a:solidFill>
                  <a:latin typeface="Arial" charset="0"/>
                </a:rPr>
                <a:t>Nsouli-Maktabi</a:t>
              </a:r>
              <a:br>
                <a:rPr lang="en-US" sz="900" dirty="0">
                  <a:solidFill>
                    <a:srgbClr val="800000"/>
                  </a:solidFill>
                  <a:latin typeface="Arial" charset="0"/>
                </a:rPr>
              </a:br>
              <a:r>
                <a:rPr lang="en-US" sz="900" i="1" dirty="0">
                  <a:solidFill>
                    <a:srgbClr val="800000"/>
                  </a:solidFill>
                  <a:latin typeface="Arial" charset="0"/>
                </a:rPr>
                <a:t>MSMR</a:t>
              </a:r>
              <a:r>
                <a:rPr lang="en-US" sz="900" baseline="30000" dirty="0">
                  <a:solidFill>
                    <a:srgbClr val="800000"/>
                  </a:solidFill>
                  <a:latin typeface="Arial" charset="0"/>
                </a:rPr>
                <a:t>17</a:t>
              </a:r>
            </a:p>
          </p:txBody>
        </p:sp>
        <p:grpSp>
          <p:nvGrpSpPr>
            <p:cNvPr id="857" name="Group 856"/>
            <p:cNvGrpSpPr>
              <a:grpSpLocks/>
            </p:cNvGrpSpPr>
            <p:nvPr/>
          </p:nvGrpSpPr>
          <p:grpSpPr>
            <a:xfrm>
              <a:off x="9972645" y="4422341"/>
              <a:ext cx="457200" cy="274320"/>
              <a:chOff x="-1692469" y="4276111"/>
              <a:chExt cx="914400" cy="457200"/>
            </a:xfrm>
          </p:grpSpPr>
          <p:sp>
            <p:nvSpPr>
              <p:cNvPr id="875" name="Rectangle 874"/>
              <p:cNvSpPr/>
              <p:nvPr/>
            </p:nvSpPr>
            <p:spPr bwMode="auto">
              <a:xfrm>
                <a:off x="-1692469" y="4276111"/>
                <a:ext cx="914400" cy="45720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pic>
            <p:nvPicPr>
              <p:cNvPr id="876" name="Picture 2" descr="http://upload.wikimedia.org/wikipedia/commons/thumb/d/d9/Flag_of_Canada_%28Pantone%29.svg/1024px-Flag_of_Canada_%28Pantone%29.svg.png"/>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46749" y="4308115"/>
                <a:ext cx="822960" cy="39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58" name="TextBox 857"/>
            <p:cNvSpPr txBox="1"/>
            <p:nvPr/>
          </p:nvSpPr>
          <p:spPr>
            <a:xfrm>
              <a:off x="9891313" y="4682978"/>
              <a:ext cx="827787" cy="369332"/>
            </a:xfrm>
            <a:prstGeom prst="rect">
              <a:avLst/>
            </a:prstGeom>
            <a:noFill/>
            <a:ln>
              <a:noFill/>
            </a:ln>
          </p:spPr>
          <p:txBody>
            <a:bodyPr wrap="square" rtlCol="0">
              <a:spAutoFit/>
            </a:bodyPr>
            <a:lstStyle/>
            <a:p>
              <a:pPr fontAlgn="base">
                <a:spcBef>
                  <a:spcPct val="0"/>
                </a:spcBef>
                <a:spcAft>
                  <a:spcPct val="0"/>
                </a:spcAft>
              </a:pPr>
              <a:r>
                <a:rPr lang="en-US" sz="900" dirty="0">
                  <a:solidFill>
                    <a:srgbClr val="800000"/>
                  </a:solidFill>
                  <a:latin typeface="Arial" charset="0"/>
                </a:rPr>
                <a:t>   Smith</a:t>
              </a:r>
              <a:br>
                <a:rPr lang="en-US" sz="900" dirty="0">
                  <a:solidFill>
                    <a:srgbClr val="800000"/>
                  </a:solidFill>
                  <a:latin typeface="Arial" charset="0"/>
                </a:rPr>
              </a:br>
              <a:r>
                <a:rPr lang="en-US" sz="900" i="1" dirty="0">
                  <a:solidFill>
                    <a:srgbClr val="800000"/>
                  </a:solidFill>
                  <a:latin typeface="Arial" charset="0"/>
                </a:rPr>
                <a:t>Pediatrics</a:t>
              </a:r>
              <a:r>
                <a:rPr lang="en-US" sz="900" i="1" baseline="30000" dirty="0">
                  <a:solidFill>
                    <a:srgbClr val="800000"/>
                  </a:solidFill>
                  <a:latin typeface="Arial" charset="0"/>
                </a:rPr>
                <a:t>30</a:t>
              </a:r>
              <a:endParaRPr lang="en-US" sz="900" baseline="30000" dirty="0">
                <a:solidFill>
                  <a:srgbClr val="800000"/>
                </a:solidFill>
                <a:latin typeface="Arial" charset="0"/>
              </a:endParaRPr>
            </a:p>
          </p:txBody>
        </p:sp>
        <p:sp>
          <p:nvSpPr>
            <p:cNvPr id="859" name="TextBox 858"/>
            <p:cNvSpPr txBox="1"/>
            <p:nvPr/>
          </p:nvSpPr>
          <p:spPr>
            <a:xfrm>
              <a:off x="9888614" y="4690646"/>
              <a:ext cx="268244" cy="338554"/>
            </a:xfrm>
            <a:prstGeom prst="rect">
              <a:avLst/>
            </a:prstGeom>
            <a:noFill/>
            <a:ln>
              <a:noFill/>
            </a:ln>
          </p:spPr>
          <p:txBody>
            <a:bodyPr wrap="square" rtlCol="0">
              <a:spAutoFit/>
            </a:bodyPr>
            <a:lstStyle/>
            <a:p>
              <a:pPr fontAlgn="base">
                <a:spcBef>
                  <a:spcPct val="0"/>
                </a:spcBef>
                <a:spcAft>
                  <a:spcPct val="0"/>
                </a:spcAft>
              </a:pPr>
              <a:r>
                <a:rPr lang="en-US" sz="1600" dirty="0">
                  <a:solidFill>
                    <a:srgbClr val="800000"/>
                  </a:solidFill>
                  <a:latin typeface="Arial" charset="0"/>
                </a:rPr>
                <a:t>*</a:t>
              </a:r>
            </a:p>
          </p:txBody>
        </p:sp>
        <p:cxnSp>
          <p:nvCxnSpPr>
            <p:cNvPr id="860" name="Elbow Connector 859"/>
            <p:cNvCxnSpPr>
              <a:stCxn id="919" idx="0"/>
            </p:cNvCxnSpPr>
            <p:nvPr/>
          </p:nvCxnSpPr>
          <p:spPr bwMode="auto">
            <a:xfrm rot="5400000" flipH="1" flipV="1">
              <a:off x="9355602" y="5124044"/>
              <a:ext cx="1204447" cy="75362"/>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cxnSp>
          <p:nvCxnSpPr>
            <p:cNvPr id="861" name="Elbow Connector 860"/>
            <p:cNvCxnSpPr/>
            <p:nvPr/>
          </p:nvCxnSpPr>
          <p:spPr bwMode="auto">
            <a:xfrm rot="5400000" flipH="1" flipV="1">
              <a:off x="551479" y="4430439"/>
              <a:ext cx="2469484" cy="186190"/>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cxnSp>
          <p:nvCxnSpPr>
            <p:cNvPr id="862" name="Elbow Connector 861"/>
            <p:cNvCxnSpPr/>
            <p:nvPr/>
          </p:nvCxnSpPr>
          <p:spPr bwMode="auto">
            <a:xfrm rot="5400000" flipH="1" flipV="1">
              <a:off x="831564" y="4755789"/>
              <a:ext cx="1864051" cy="140924"/>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cxnSp>
          <p:nvCxnSpPr>
            <p:cNvPr id="863" name="Elbow Connector 862"/>
            <p:cNvCxnSpPr/>
            <p:nvPr/>
          </p:nvCxnSpPr>
          <p:spPr bwMode="auto">
            <a:xfrm rot="5400000" flipH="1" flipV="1">
              <a:off x="1188340" y="5114372"/>
              <a:ext cx="1148690" cy="139118"/>
            </a:xfrm>
            <a:prstGeom prst="bentConnector2">
              <a:avLst/>
            </a:prstGeom>
            <a:solidFill>
              <a:schemeClr val="bg1"/>
            </a:solidFill>
            <a:ln w="12700" cap="flat" cmpd="sng" algn="ctr">
              <a:solidFill>
                <a:schemeClr val="accent1"/>
              </a:solidFill>
              <a:prstDash val="solid"/>
              <a:round/>
              <a:headEnd type="none" w="med" len="med"/>
              <a:tailEnd type="none" w="med" len="med"/>
            </a:ln>
            <a:effectLst/>
          </p:spPr>
        </p:cxnSp>
        <p:grpSp>
          <p:nvGrpSpPr>
            <p:cNvPr id="864" name="Group 863"/>
            <p:cNvGrpSpPr/>
            <p:nvPr/>
          </p:nvGrpSpPr>
          <p:grpSpPr>
            <a:xfrm>
              <a:off x="1601234" y="3161446"/>
              <a:ext cx="1019027" cy="627574"/>
              <a:chOff x="77233" y="3161446"/>
              <a:chExt cx="1019027" cy="627574"/>
            </a:xfrm>
          </p:grpSpPr>
          <p:pic>
            <p:nvPicPr>
              <p:cNvPr id="873" name="Picture 872"/>
              <p:cNvPicPr>
                <a:picLocks/>
              </p:cNvPicPr>
              <p:nvPr/>
            </p:nvPicPr>
            <p:blipFill>
              <a:blip r:embed="rId15" cstate="print">
                <a:extLst>
                  <a:ext uri="{28A0092B-C50C-407E-A947-70E740481C1C}">
                    <a14:useLocalDpi xmlns:a14="http://schemas.microsoft.com/office/drawing/2010/main" val="0"/>
                  </a:ext>
                </a:extLst>
              </a:blip>
              <a:stretch>
                <a:fillRect/>
              </a:stretch>
            </p:blipFill>
            <p:spPr>
              <a:xfrm>
                <a:off x="376516" y="3161446"/>
                <a:ext cx="459356" cy="274320"/>
              </a:xfrm>
              <a:prstGeom prst="rect">
                <a:avLst/>
              </a:prstGeom>
            </p:spPr>
          </p:pic>
          <p:sp>
            <p:nvSpPr>
              <p:cNvPr id="874" name="TextBox 873"/>
              <p:cNvSpPr txBox="1"/>
              <p:nvPr/>
            </p:nvSpPr>
            <p:spPr>
              <a:xfrm>
                <a:off x="77233" y="3373265"/>
                <a:ext cx="1019027" cy="415755"/>
              </a:xfrm>
              <a:prstGeom prst="rect">
                <a:avLst/>
              </a:prstGeom>
              <a:noFill/>
              <a:ln>
                <a:noFill/>
              </a:ln>
            </p:spPr>
            <p:txBody>
              <a:bodyPr wrap="square" rtlCol="0">
                <a:spAutoFit/>
              </a:bodyPr>
              <a:lstStyle/>
              <a:p>
                <a:pPr algn="ctr" fontAlgn="base">
                  <a:spcBef>
                    <a:spcPct val="0"/>
                  </a:spcBef>
                  <a:spcAft>
                    <a:spcPct val="0"/>
                  </a:spcAft>
                </a:pPr>
                <a:r>
                  <a:rPr lang="en-US" sz="1000" dirty="0">
                    <a:solidFill>
                      <a:srgbClr val="522D24"/>
                    </a:solidFill>
                    <a:latin typeface="Arial" charset="0"/>
                  </a:rPr>
                  <a:t>Czech Republic</a:t>
                </a:r>
              </a:p>
            </p:txBody>
          </p:sp>
        </p:grpSp>
        <p:pic>
          <p:nvPicPr>
            <p:cNvPr id="865" name="Picture 864"/>
            <p:cNvPicPr>
              <a:picLocks noChangeAspect="1"/>
            </p:cNvPicPr>
            <p:nvPr/>
          </p:nvPicPr>
          <p:blipFill>
            <a:blip r:embed="rId16"/>
            <a:stretch>
              <a:fillRect/>
            </a:stretch>
          </p:blipFill>
          <p:spPr>
            <a:xfrm>
              <a:off x="9926291" y="2971801"/>
              <a:ext cx="47911" cy="2855531"/>
            </a:xfrm>
            <a:prstGeom prst="rect">
              <a:avLst/>
            </a:prstGeom>
          </p:spPr>
        </p:pic>
        <p:grpSp>
          <p:nvGrpSpPr>
            <p:cNvPr id="866" name="Group 865"/>
            <p:cNvGrpSpPr/>
            <p:nvPr/>
          </p:nvGrpSpPr>
          <p:grpSpPr>
            <a:xfrm>
              <a:off x="9904561" y="2855084"/>
              <a:ext cx="730986" cy="556346"/>
              <a:chOff x="8380561" y="2855084"/>
              <a:chExt cx="730986" cy="556346"/>
            </a:xfrm>
          </p:grpSpPr>
          <p:pic>
            <p:nvPicPr>
              <p:cNvPr id="871" name="Picture 870"/>
              <p:cNvPicPr>
                <a:picLocks/>
              </p:cNvPicPr>
              <p:nvPr/>
            </p:nvPicPr>
            <p:blipFill>
              <a:blip r:embed="rId17" cstate="print">
                <a:extLst>
                  <a:ext uri="{28A0092B-C50C-407E-A947-70E740481C1C}">
                    <a14:useLocalDpi xmlns:a14="http://schemas.microsoft.com/office/drawing/2010/main" val="0"/>
                  </a:ext>
                </a:extLst>
              </a:blip>
              <a:stretch>
                <a:fillRect/>
              </a:stretch>
            </p:blipFill>
            <p:spPr>
              <a:xfrm>
                <a:off x="8462111" y="2855084"/>
                <a:ext cx="411480" cy="237744"/>
              </a:xfrm>
              <a:prstGeom prst="rect">
                <a:avLst/>
              </a:prstGeom>
            </p:spPr>
          </p:pic>
          <p:sp>
            <p:nvSpPr>
              <p:cNvPr id="872" name="TextBox 871"/>
              <p:cNvSpPr txBox="1"/>
              <p:nvPr/>
            </p:nvSpPr>
            <p:spPr>
              <a:xfrm>
                <a:off x="8380561" y="3042098"/>
                <a:ext cx="730986" cy="369332"/>
              </a:xfrm>
              <a:prstGeom prst="rect">
                <a:avLst/>
              </a:prstGeom>
              <a:noFill/>
              <a:ln>
                <a:noFill/>
              </a:ln>
            </p:spPr>
            <p:txBody>
              <a:bodyPr wrap="square" rtlCol="0">
                <a:spAutoFit/>
              </a:bodyPr>
              <a:lstStyle/>
              <a:p>
                <a:pPr fontAlgn="base">
                  <a:spcBef>
                    <a:spcPct val="0"/>
                  </a:spcBef>
                  <a:spcAft>
                    <a:spcPct val="0"/>
                  </a:spcAft>
                </a:pPr>
                <a:r>
                  <a:rPr lang="en-US" sz="900" dirty="0" err="1">
                    <a:solidFill>
                      <a:srgbClr val="800000"/>
                    </a:solidFill>
                    <a:latin typeface="Arial" charset="0"/>
                  </a:rPr>
                  <a:t>Petrás</a:t>
                </a:r>
                <a:br>
                  <a:rPr lang="en-US" sz="900" dirty="0">
                    <a:solidFill>
                      <a:srgbClr val="800000"/>
                    </a:solidFill>
                    <a:latin typeface="Arial" charset="0"/>
                  </a:rPr>
                </a:br>
                <a:r>
                  <a:rPr lang="en-US" sz="900" i="1" dirty="0">
                    <a:solidFill>
                      <a:srgbClr val="800000"/>
                    </a:solidFill>
                    <a:latin typeface="Arial" charset="0"/>
                  </a:rPr>
                  <a:t>Vaccine</a:t>
                </a:r>
                <a:r>
                  <a:rPr lang="en-US" sz="900" baseline="30000" dirty="0">
                    <a:solidFill>
                      <a:srgbClr val="800000"/>
                    </a:solidFill>
                    <a:latin typeface="Arial" charset="0"/>
                  </a:rPr>
                  <a:t>5</a:t>
                </a:r>
              </a:p>
            </p:txBody>
          </p:sp>
        </p:grpSp>
        <p:sp>
          <p:nvSpPr>
            <p:cNvPr id="867" name="TextBox 866"/>
            <p:cNvSpPr txBox="1"/>
            <p:nvPr/>
          </p:nvSpPr>
          <p:spPr>
            <a:xfrm>
              <a:off x="10352665" y="3028893"/>
              <a:ext cx="268244" cy="338554"/>
            </a:xfrm>
            <a:prstGeom prst="rect">
              <a:avLst/>
            </a:prstGeom>
            <a:noFill/>
            <a:ln>
              <a:noFill/>
            </a:ln>
          </p:spPr>
          <p:txBody>
            <a:bodyPr wrap="square" rtlCol="0">
              <a:spAutoFit/>
            </a:bodyPr>
            <a:lstStyle/>
            <a:p>
              <a:pPr fontAlgn="base">
                <a:spcBef>
                  <a:spcPct val="0"/>
                </a:spcBef>
                <a:spcAft>
                  <a:spcPct val="0"/>
                </a:spcAft>
              </a:pPr>
              <a:r>
                <a:rPr lang="en-US" sz="1600" dirty="0">
                  <a:solidFill>
                    <a:srgbClr val="800000"/>
                  </a:solidFill>
                  <a:latin typeface="Arial" charset="0"/>
                </a:rPr>
                <a:t>*</a:t>
              </a:r>
            </a:p>
          </p:txBody>
        </p:sp>
        <p:grpSp>
          <p:nvGrpSpPr>
            <p:cNvPr id="868" name="Group 867"/>
            <p:cNvGrpSpPr>
              <a:grpSpLocks/>
            </p:cNvGrpSpPr>
            <p:nvPr/>
          </p:nvGrpSpPr>
          <p:grpSpPr>
            <a:xfrm>
              <a:off x="9982200" y="3459480"/>
              <a:ext cx="457200" cy="274320"/>
              <a:chOff x="-1692469" y="4276111"/>
              <a:chExt cx="914400" cy="457200"/>
            </a:xfrm>
          </p:grpSpPr>
          <p:sp>
            <p:nvSpPr>
              <p:cNvPr id="869" name="Rectangle 868"/>
              <p:cNvSpPr/>
              <p:nvPr/>
            </p:nvSpPr>
            <p:spPr bwMode="auto">
              <a:xfrm>
                <a:off x="-1692469" y="4276111"/>
                <a:ext cx="914400" cy="457200"/>
              </a:xfrm>
              <a:prstGeom prst="rect">
                <a:avLst/>
              </a:prstGeom>
              <a:noFill/>
              <a:ln w="3175" cap="flat" cmpd="sng" algn="ctr">
                <a:noFill/>
                <a:prstDash val="solid"/>
                <a:round/>
                <a:headEnd type="none" w="med" len="med"/>
                <a:tailEnd type="none" w="med" len="med"/>
              </a:ln>
              <a:effectLst>
                <a:outerShdw dist="35921" dir="2700000" algn="ctr" rotWithShape="0">
                  <a:schemeClr val="tx1">
                    <a:alpha val="50000"/>
                  </a:schemeClr>
                </a:outerShdw>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pic>
            <p:nvPicPr>
              <p:cNvPr id="870" name="Picture 2" descr="http://upload.wikimedia.org/wikipedia/commons/thumb/d/d9/Flag_of_Canada_%28Pantone%29.svg/1024px-Flag_of_Canada_%28Pantone%29.svg.png"/>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46749" y="4308115"/>
                <a:ext cx="822960" cy="39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51" name="Text Box 4"/>
          <p:cNvSpPr txBox="1">
            <a:spLocks noChangeArrowheads="1"/>
          </p:cNvSpPr>
          <p:nvPr/>
        </p:nvSpPr>
        <p:spPr bwMode="auto">
          <a:xfrm>
            <a:off x="265804" y="6254829"/>
            <a:ext cx="7981950" cy="507831"/>
          </a:xfrm>
          <a:prstGeom prst="rect">
            <a:avLst/>
          </a:prstGeom>
          <a:noFill/>
          <a:ln w="9525">
            <a:noFill/>
            <a:miter lim="800000"/>
            <a:headEnd/>
            <a:tailEnd/>
          </a:ln>
        </p:spPr>
        <p:txBody>
          <a:bodyPr>
            <a:spAutoFit/>
          </a:bodyPr>
          <a:lstStyle/>
          <a:p>
            <a:pPr eaLnBrk="0" fontAlgn="base" hangingPunct="0">
              <a:spcBef>
                <a:spcPct val="0"/>
              </a:spcBef>
              <a:spcAft>
                <a:spcPts val="600"/>
              </a:spcAft>
              <a:defRPr/>
            </a:pPr>
            <a:r>
              <a:rPr lang="en-US" sz="900" dirty="0">
                <a:solidFill>
                  <a:srgbClr val="522D24"/>
                </a:solidFill>
                <a:latin typeface="Arial" charset="0"/>
              </a:rPr>
              <a:t>*Study links effectiveness data to vaccination status.</a:t>
            </a:r>
            <a:br>
              <a:rPr lang="en-US" sz="900" dirty="0">
                <a:solidFill>
                  <a:srgbClr val="522D24"/>
                </a:solidFill>
                <a:latin typeface="Arial" charset="0"/>
              </a:rPr>
            </a:br>
            <a:r>
              <a:rPr lang="en-US" sz="900" baseline="30000" dirty="0">
                <a:solidFill>
                  <a:srgbClr val="522D24"/>
                </a:solidFill>
                <a:latin typeface="Arial" charset="0"/>
              </a:rPr>
              <a:t>a</a:t>
            </a:r>
            <a:r>
              <a:rPr lang="en-US" sz="900" dirty="0">
                <a:solidFill>
                  <a:srgbClr val="522D24"/>
                </a:solidFill>
                <a:latin typeface="Arial" charset="0"/>
              </a:rPr>
              <a:t>Includes reports published in the peer-reviewed scientific literature and does not encompass reports at scientific conferences.</a:t>
            </a:r>
            <a:br>
              <a:rPr lang="en-US" sz="900" dirty="0">
                <a:solidFill>
                  <a:srgbClr val="522D24"/>
                </a:solidFill>
                <a:latin typeface="Arial" charset="0"/>
                <a:ea typeface="MS PGothic" pitchFamily="34" charset="-128"/>
              </a:rPr>
            </a:br>
            <a:r>
              <a:rPr lang="en-US" sz="900" dirty="0">
                <a:solidFill>
                  <a:srgbClr val="522D24"/>
                </a:solidFill>
                <a:latin typeface="Arial" charset="0"/>
                <a:ea typeface="MS PGothic" pitchFamily="34" charset="-128"/>
              </a:rPr>
              <a:t>Please see corresponding slide notes for references.</a:t>
            </a:r>
          </a:p>
        </p:txBody>
      </p:sp>
      <p:pic>
        <p:nvPicPr>
          <p:cNvPr id="952" name="Picture 21" descr="C:\Users\Liga\Desktop\mikroskops.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9957" y="250623"/>
            <a:ext cx="109855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84095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ttēls 4" descr="Attēls, kurā ir ekrānuzņē​​​mums&#10;&#10;Apraksts izveidots ar ļoti augstu ticamību">
            <a:extLst>
              <a:ext uri="{FF2B5EF4-FFF2-40B4-BE49-F238E27FC236}">
                <a16:creationId xmlns:a16="http://schemas.microsoft.com/office/drawing/2014/main" id="{0FDCC65F-D985-439A-B8F8-FAA1CB33BFAB}"/>
              </a:ext>
            </a:extLst>
          </p:cNvPr>
          <p:cNvPicPr>
            <a:picLocks noGrp="1" noChangeAspect="1"/>
          </p:cNvPicPr>
          <p:nvPr>
            <p:ph idx="1"/>
          </p:nvPr>
        </p:nvPicPr>
        <p:blipFill>
          <a:blip r:embed="rId2"/>
          <a:stretch>
            <a:fillRect/>
          </a:stretch>
        </p:blipFill>
        <p:spPr>
          <a:xfrm>
            <a:off x="482600" y="1046925"/>
            <a:ext cx="8178799" cy="4764150"/>
          </a:xfrm>
          <a:prstGeom prst="rect">
            <a:avLst/>
          </a:prstGeom>
        </p:spPr>
      </p:pic>
    </p:spTree>
    <p:extLst>
      <p:ext uri="{BB962C8B-B14F-4D97-AF65-F5344CB8AC3E}">
        <p14:creationId xmlns:p14="http://schemas.microsoft.com/office/powerpoint/2010/main" val="28286490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8343600-5F1E-4E06-BD49-B9EE3C040AFB}"/>
              </a:ext>
            </a:extLst>
          </p:cNvPr>
          <p:cNvSpPr>
            <a:spLocks noGrp="1"/>
          </p:cNvSpPr>
          <p:nvPr>
            <p:ph type="title"/>
          </p:nvPr>
        </p:nvSpPr>
        <p:spPr/>
        <p:txBody>
          <a:bodyPr/>
          <a:lstStyle/>
          <a:p>
            <a:r>
              <a:rPr lang="lv-LV" b="1" dirty="0">
                <a:solidFill>
                  <a:srgbClr val="7030A0"/>
                </a:solidFill>
                <a:latin typeface="Arial" panose="020B0604020202020204" pitchFamily="34" charset="0"/>
                <a:cs typeface="Arial" panose="020B0604020202020204" pitchFamily="34" charset="0"/>
              </a:rPr>
              <a:t>2</a:t>
            </a:r>
            <a:r>
              <a:rPr lang="lv-LV" dirty="0">
                <a:solidFill>
                  <a:schemeClr val="accent4">
                    <a:lumMod val="50000"/>
                  </a:schemeClr>
                </a:solidFill>
                <a:latin typeface="Arial" panose="020B0604020202020204" pitchFamily="34" charset="0"/>
                <a:cs typeface="Arial" panose="020B0604020202020204" pitchFamily="34" charset="0"/>
              </a:rPr>
              <a:t>,4 un 9 tipu </a:t>
            </a:r>
            <a:r>
              <a:rPr lang="lv-LV" b="1" dirty="0">
                <a:solidFill>
                  <a:srgbClr val="7030A0"/>
                </a:solidFill>
                <a:latin typeface="Arial" panose="020B0604020202020204" pitchFamily="34" charset="0"/>
                <a:cs typeface="Arial" panose="020B0604020202020204" pitchFamily="34" charset="0"/>
              </a:rPr>
              <a:t>3</a:t>
            </a:r>
            <a:r>
              <a:rPr lang="lv-LV" dirty="0">
                <a:solidFill>
                  <a:schemeClr val="accent4">
                    <a:lumMod val="50000"/>
                  </a:schemeClr>
                </a:solidFill>
                <a:latin typeface="Arial" panose="020B0604020202020204" pitchFamily="34" charset="0"/>
                <a:cs typeface="Arial" panose="020B0604020202020204" pitchFamily="34" charset="0"/>
              </a:rPr>
              <a:t> devu vakcīnu efektivitāte</a:t>
            </a:r>
          </a:p>
        </p:txBody>
      </p:sp>
      <p:sp>
        <p:nvSpPr>
          <p:cNvPr id="3" name="Satura vietturis 2">
            <a:extLst>
              <a:ext uri="{FF2B5EF4-FFF2-40B4-BE49-F238E27FC236}">
                <a16:creationId xmlns:a16="http://schemas.microsoft.com/office/drawing/2014/main" id="{95710FAB-BABB-41D6-9D18-19065BCDBF02}"/>
              </a:ext>
            </a:extLst>
          </p:cNvPr>
          <p:cNvSpPr>
            <a:spLocks noGrp="1"/>
          </p:cNvSpPr>
          <p:nvPr>
            <p:ph idx="1"/>
          </p:nvPr>
        </p:nvSpPr>
        <p:spPr/>
        <p:txBody>
          <a:bodyPr/>
          <a:lstStyle/>
          <a:p>
            <a:r>
              <a:rPr lang="lv-LV" sz="2800" dirty="0">
                <a:solidFill>
                  <a:schemeClr val="accent4">
                    <a:lumMod val="50000"/>
                  </a:schemeClr>
                </a:solidFill>
                <a:latin typeface="Arial" panose="020B0604020202020204" pitchFamily="34" charset="0"/>
                <a:cs typeface="Arial" panose="020B0604020202020204" pitchFamily="34" charset="0"/>
              </a:rPr>
              <a:t>Dati no 2</a:t>
            </a:r>
            <a:r>
              <a:rPr lang="en-US" sz="2800" dirty="0">
                <a:solidFill>
                  <a:schemeClr val="accent4">
                    <a:lumMod val="50000"/>
                  </a:schemeClr>
                </a:solidFill>
                <a:latin typeface="Arial" panose="020B0604020202020204" pitchFamily="34" charset="0"/>
                <a:cs typeface="Arial" panose="020B0604020202020204" pitchFamily="34" charset="0"/>
              </a:rPr>
              <a:t>  II/III </a:t>
            </a:r>
            <a:r>
              <a:rPr lang="lv-LV" sz="2800" dirty="0">
                <a:solidFill>
                  <a:schemeClr val="accent4">
                    <a:lumMod val="50000"/>
                  </a:schemeClr>
                </a:solidFill>
                <a:latin typeface="Arial" panose="020B0604020202020204" pitchFamily="34" charset="0"/>
                <a:cs typeface="Arial" panose="020B0604020202020204" pitchFamily="34" charset="0"/>
              </a:rPr>
              <a:t>fāzes pirms </a:t>
            </a:r>
            <a:r>
              <a:rPr lang="lv-LV" sz="2800" dirty="0" err="1">
                <a:solidFill>
                  <a:schemeClr val="accent4">
                    <a:lumMod val="50000"/>
                  </a:schemeClr>
                </a:solidFill>
                <a:latin typeface="Arial" panose="020B0604020202020204" pitchFamily="34" charset="0"/>
                <a:cs typeface="Arial" panose="020B0604020202020204" pitchFamily="34" charset="0"/>
              </a:rPr>
              <a:t>licenzēšanas</a:t>
            </a:r>
            <a:r>
              <a:rPr lang="lv-LV" sz="2800" dirty="0">
                <a:solidFill>
                  <a:schemeClr val="accent4">
                    <a:lumMod val="50000"/>
                  </a:schemeClr>
                </a:solidFill>
                <a:latin typeface="Arial" panose="020B0604020202020204" pitchFamily="34" charset="0"/>
                <a:cs typeface="Arial" panose="020B0604020202020204" pitchFamily="34" charset="0"/>
              </a:rPr>
              <a:t> pētījumiem, ar ilgstošu novērošana pēc tiem:</a:t>
            </a:r>
          </a:p>
          <a:p>
            <a:r>
              <a:rPr lang="lv-LV" sz="2800" b="1" dirty="0">
                <a:solidFill>
                  <a:schemeClr val="accent4">
                    <a:lumMod val="50000"/>
                  </a:schemeClr>
                </a:solidFill>
                <a:latin typeface="Arial" panose="020B0604020202020204" pitchFamily="34" charset="0"/>
                <a:cs typeface="Arial" panose="020B0604020202020204" pitchFamily="34" charset="0"/>
              </a:rPr>
              <a:t>Augsta efektivitāte </a:t>
            </a:r>
            <a:r>
              <a:rPr lang="lv-LV" sz="2800" dirty="0">
                <a:solidFill>
                  <a:schemeClr val="accent4">
                    <a:lumMod val="50000"/>
                  </a:schemeClr>
                </a:solidFill>
                <a:latin typeface="Arial" panose="020B0604020202020204" pitchFamily="34" charset="0"/>
                <a:cs typeface="Arial" panose="020B0604020202020204" pitchFamily="34" charset="0"/>
              </a:rPr>
              <a:t>pret HPV infekciju un </a:t>
            </a:r>
            <a:r>
              <a:rPr lang="lv-LV" sz="2800" dirty="0" err="1">
                <a:solidFill>
                  <a:schemeClr val="accent4">
                    <a:lumMod val="50000"/>
                  </a:schemeClr>
                </a:solidFill>
                <a:latin typeface="Arial" panose="020B0604020202020204" pitchFamily="34" charset="0"/>
                <a:cs typeface="Arial" panose="020B0604020202020204" pitchFamily="34" charset="0"/>
              </a:rPr>
              <a:t>DzK</a:t>
            </a:r>
            <a:r>
              <a:rPr lang="lv-LV" sz="2800" dirty="0">
                <a:solidFill>
                  <a:schemeClr val="accent4">
                    <a:lumMod val="50000"/>
                  </a:schemeClr>
                </a:solidFill>
                <a:latin typeface="Arial" panose="020B0604020202020204" pitchFamily="34" charset="0"/>
                <a:cs typeface="Arial" panose="020B0604020202020204" pitchFamily="34" charset="0"/>
              </a:rPr>
              <a:t> bojājumiem</a:t>
            </a:r>
            <a:r>
              <a:rPr lang="en-US" sz="2800" dirty="0">
                <a:solidFill>
                  <a:schemeClr val="accent4">
                    <a:lumMod val="50000"/>
                  </a:schemeClr>
                </a:solidFill>
                <a:latin typeface="Arial" panose="020B0604020202020204" pitchFamily="34" charset="0"/>
                <a:cs typeface="Arial" panose="020B0604020202020204" pitchFamily="34" charset="0"/>
              </a:rPr>
              <a:t> </a:t>
            </a:r>
            <a:r>
              <a:rPr lang="lv-LV" sz="2400" dirty="0">
                <a:solidFill>
                  <a:schemeClr val="accent4">
                    <a:lumMod val="50000"/>
                  </a:schemeClr>
                </a:solidFill>
                <a:latin typeface="Arial" panose="020B0604020202020204" pitchFamily="34" charset="0"/>
                <a:cs typeface="Arial" panose="020B0604020202020204" pitchFamily="34" charset="0"/>
              </a:rPr>
              <a:t>(vakcīnas tipu ierosinātiem, iepriekš neinficētām sievietēm)</a:t>
            </a:r>
          </a:p>
          <a:p>
            <a:r>
              <a:rPr lang="lv-LV" sz="2400" dirty="0">
                <a:solidFill>
                  <a:schemeClr val="accent4">
                    <a:lumMod val="50000"/>
                  </a:schemeClr>
                </a:solidFill>
                <a:latin typeface="Arial" panose="020B0604020202020204" pitchFamily="34" charset="0"/>
                <a:cs typeface="Arial" panose="020B0604020202020204" pitchFamily="34" charset="0"/>
              </a:rPr>
              <a:t>Neatkarīgi no </a:t>
            </a:r>
            <a:r>
              <a:rPr lang="en-US" sz="2400" dirty="0">
                <a:solidFill>
                  <a:schemeClr val="accent4">
                    <a:lumMod val="50000"/>
                  </a:schemeClr>
                </a:solidFill>
                <a:latin typeface="Arial" panose="020B0604020202020204" pitchFamily="34" charset="0"/>
                <a:cs typeface="Arial" panose="020B0604020202020204" pitchFamily="34" charset="0"/>
              </a:rPr>
              <a:t>HPV t</a:t>
            </a:r>
            <a:r>
              <a:rPr lang="lv-LV" sz="2400" dirty="0" err="1">
                <a:solidFill>
                  <a:schemeClr val="accent4">
                    <a:lumMod val="50000"/>
                  </a:schemeClr>
                </a:solidFill>
                <a:latin typeface="Arial" panose="020B0604020202020204" pitchFamily="34" charset="0"/>
                <a:cs typeface="Arial" panose="020B0604020202020204" pitchFamily="34" charset="0"/>
              </a:rPr>
              <a:t>ipa</a:t>
            </a:r>
            <a:r>
              <a:rPr lang="lv-LV" sz="2400" dirty="0">
                <a:solidFill>
                  <a:schemeClr val="accent4">
                    <a:lumMod val="50000"/>
                  </a:schemeClr>
                </a:solidFill>
                <a:latin typeface="Arial" panose="020B0604020202020204" pitchFamily="34" charset="0"/>
                <a:cs typeface="Arial" panose="020B0604020202020204" pitchFamily="34" charset="0"/>
              </a:rPr>
              <a:t> </a:t>
            </a:r>
          </a:p>
          <a:p>
            <a:pPr lvl="1"/>
            <a:r>
              <a:rPr lang="lv-LV" sz="2000" dirty="0">
                <a:solidFill>
                  <a:schemeClr val="accent4">
                    <a:lumMod val="50000"/>
                  </a:schemeClr>
                </a:solidFill>
                <a:latin typeface="Arial" panose="020B0604020202020204" pitchFamily="34" charset="0"/>
                <a:cs typeface="Arial" panose="020B0604020202020204" pitchFamily="34" charset="0"/>
              </a:rPr>
              <a:t>Vienā pētījumā </a:t>
            </a:r>
            <a:r>
              <a:rPr lang="lv-LV" sz="2000" b="1" dirty="0">
                <a:solidFill>
                  <a:schemeClr val="accent4">
                    <a:lumMod val="50000"/>
                  </a:schemeClr>
                </a:solidFill>
                <a:latin typeface="Arial" panose="020B0604020202020204" pitchFamily="34" charset="0"/>
                <a:cs typeface="Arial" panose="020B0604020202020204" pitchFamily="34" charset="0"/>
              </a:rPr>
              <a:t>-</a:t>
            </a:r>
            <a:r>
              <a:rPr lang="en-US" sz="2000" b="1" dirty="0">
                <a:solidFill>
                  <a:schemeClr val="accent4">
                    <a:lumMod val="50000"/>
                  </a:schemeClr>
                </a:solidFill>
                <a:latin typeface="Arial" panose="020B0604020202020204" pitchFamily="34" charset="0"/>
                <a:cs typeface="Arial" panose="020B0604020202020204" pitchFamily="34" charset="0"/>
              </a:rPr>
              <a:t> 64.9% </a:t>
            </a:r>
            <a:r>
              <a:rPr lang="en-US" sz="2000" dirty="0">
                <a:solidFill>
                  <a:schemeClr val="accent4">
                    <a:lumMod val="50000"/>
                  </a:schemeClr>
                </a:solidFill>
                <a:latin typeface="Arial" panose="020B0604020202020204" pitchFamily="34" charset="0"/>
                <a:cs typeface="Arial" panose="020B0604020202020204" pitchFamily="34" charset="0"/>
              </a:rPr>
              <a:t>(95% CI: 52.7–74.2) </a:t>
            </a:r>
            <a:r>
              <a:rPr lang="lv-LV" sz="2000" b="1" dirty="0">
                <a:solidFill>
                  <a:schemeClr val="accent4">
                    <a:lumMod val="50000"/>
                  </a:schemeClr>
                </a:solidFill>
                <a:latin typeface="Arial" panose="020B0604020202020204" pitchFamily="34" charset="0"/>
                <a:cs typeface="Arial" panose="020B0604020202020204" pitchFamily="34" charset="0"/>
              </a:rPr>
              <a:t>pret </a:t>
            </a:r>
            <a:r>
              <a:rPr lang="en-US" sz="2000" b="1" dirty="0">
                <a:solidFill>
                  <a:schemeClr val="accent4">
                    <a:lumMod val="50000"/>
                  </a:schemeClr>
                </a:solidFill>
                <a:latin typeface="Arial" panose="020B0604020202020204" pitchFamily="34" charset="0"/>
                <a:cs typeface="Arial" panose="020B0604020202020204" pitchFamily="34" charset="0"/>
              </a:rPr>
              <a:t>CIN2+ </a:t>
            </a:r>
            <a:r>
              <a:rPr lang="lv-LV" sz="2000" b="1" dirty="0">
                <a:solidFill>
                  <a:schemeClr val="accent4">
                    <a:lumMod val="50000"/>
                  </a:schemeClr>
                </a:solidFill>
                <a:latin typeface="Arial" panose="020B0604020202020204" pitchFamily="34" charset="0"/>
                <a:cs typeface="Arial" panose="020B0604020202020204" pitchFamily="34" charset="0"/>
              </a:rPr>
              <a:t>un </a:t>
            </a:r>
            <a:r>
              <a:rPr lang="en-US" sz="2000" b="1" dirty="0">
                <a:solidFill>
                  <a:schemeClr val="accent4">
                    <a:lumMod val="50000"/>
                  </a:schemeClr>
                </a:solidFill>
                <a:latin typeface="Arial" panose="020B0604020202020204" pitchFamily="34" charset="0"/>
                <a:cs typeface="Arial" panose="020B0604020202020204" pitchFamily="34" charset="0"/>
              </a:rPr>
              <a:t>93.2% </a:t>
            </a:r>
            <a:r>
              <a:rPr lang="en-US" sz="2000" dirty="0">
                <a:solidFill>
                  <a:schemeClr val="accent4">
                    <a:lumMod val="50000"/>
                  </a:schemeClr>
                </a:solidFill>
                <a:latin typeface="Arial" panose="020B0604020202020204" pitchFamily="34" charset="0"/>
                <a:cs typeface="Arial" panose="020B0604020202020204" pitchFamily="34" charset="0"/>
              </a:rPr>
              <a:t>(95% CI: 78.9–98.7)</a:t>
            </a:r>
            <a:r>
              <a:rPr lang="en-US" sz="2000" b="1" dirty="0">
                <a:solidFill>
                  <a:schemeClr val="accent4">
                    <a:lumMod val="50000"/>
                  </a:schemeClr>
                </a:solidFill>
                <a:latin typeface="Arial" panose="020B0604020202020204" pitchFamily="34" charset="0"/>
                <a:cs typeface="Arial" panose="020B0604020202020204" pitchFamily="34" charset="0"/>
              </a:rPr>
              <a:t> </a:t>
            </a:r>
            <a:r>
              <a:rPr lang="lv-LV" sz="2000" b="1" dirty="0">
                <a:solidFill>
                  <a:schemeClr val="accent4">
                    <a:lumMod val="50000"/>
                  </a:schemeClr>
                </a:solidFill>
                <a:latin typeface="Arial" panose="020B0604020202020204" pitchFamily="34" charset="0"/>
                <a:cs typeface="Arial" panose="020B0604020202020204" pitchFamily="34" charset="0"/>
              </a:rPr>
              <a:t>pret</a:t>
            </a:r>
            <a:r>
              <a:rPr lang="en-US" sz="2000" b="1" dirty="0">
                <a:solidFill>
                  <a:schemeClr val="accent4">
                    <a:lumMod val="50000"/>
                  </a:schemeClr>
                </a:solidFill>
                <a:latin typeface="Arial" panose="020B0604020202020204" pitchFamily="34" charset="0"/>
                <a:cs typeface="Arial" panose="020B0604020202020204" pitchFamily="34" charset="0"/>
              </a:rPr>
              <a:t> CIN3+ </a:t>
            </a:r>
            <a:endParaRPr lang="lv-LV" sz="2000" b="1" dirty="0">
              <a:solidFill>
                <a:schemeClr val="accent4">
                  <a:lumMod val="50000"/>
                </a:schemeClr>
              </a:solidFill>
              <a:latin typeface="Arial" panose="020B0604020202020204" pitchFamily="34" charset="0"/>
              <a:cs typeface="Arial" panose="020B0604020202020204" pitchFamily="34" charset="0"/>
            </a:endParaRPr>
          </a:p>
          <a:p>
            <a:pPr lvl="1"/>
            <a:r>
              <a:rPr lang="lv-LV" sz="2000" dirty="0">
                <a:solidFill>
                  <a:schemeClr val="accent4">
                    <a:lumMod val="50000"/>
                  </a:schemeClr>
                </a:solidFill>
                <a:latin typeface="Arial" panose="020B0604020202020204" pitchFamily="34" charset="0"/>
                <a:cs typeface="Arial" panose="020B0604020202020204" pitchFamily="34" charset="0"/>
              </a:rPr>
              <a:t>Otrā pētījumā </a:t>
            </a:r>
            <a:r>
              <a:rPr lang="lv-LV" sz="2000" b="1" dirty="0">
                <a:solidFill>
                  <a:schemeClr val="accent4">
                    <a:lumMod val="50000"/>
                  </a:schemeClr>
                </a:solidFill>
                <a:latin typeface="Arial" panose="020B0604020202020204" pitchFamily="34" charset="0"/>
                <a:cs typeface="Arial" panose="020B0604020202020204" pitchFamily="34" charset="0"/>
              </a:rPr>
              <a:t>pret</a:t>
            </a:r>
            <a:r>
              <a:rPr lang="en-US" sz="2000" b="1" dirty="0">
                <a:solidFill>
                  <a:schemeClr val="accent4">
                    <a:lumMod val="50000"/>
                  </a:schemeClr>
                </a:solidFill>
                <a:latin typeface="Arial" panose="020B0604020202020204" pitchFamily="34" charset="0"/>
                <a:cs typeface="Arial" panose="020B0604020202020204" pitchFamily="34" charset="0"/>
              </a:rPr>
              <a:t> CIN2+ 80.8% </a:t>
            </a:r>
            <a:r>
              <a:rPr lang="en-US" sz="2000" dirty="0">
                <a:solidFill>
                  <a:schemeClr val="accent4">
                    <a:lumMod val="50000"/>
                  </a:schemeClr>
                </a:solidFill>
                <a:latin typeface="Arial" panose="020B0604020202020204" pitchFamily="34" charset="0"/>
                <a:cs typeface="Arial" panose="020B0604020202020204" pitchFamily="34" charset="0"/>
              </a:rPr>
              <a:t>(95% CI: 52.6–93.5)</a:t>
            </a:r>
            <a:endParaRPr lang="lv-LV" sz="2000" dirty="0">
              <a:solidFill>
                <a:schemeClr val="accent4">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38936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8343600-5F1E-4E06-BD49-B9EE3C040AFB}"/>
              </a:ext>
            </a:extLst>
          </p:cNvPr>
          <p:cNvSpPr>
            <a:spLocks noGrp="1"/>
          </p:cNvSpPr>
          <p:nvPr>
            <p:ph type="title"/>
          </p:nvPr>
        </p:nvSpPr>
        <p:spPr/>
        <p:txBody>
          <a:bodyPr/>
          <a:lstStyle/>
          <a:p>
            <a:r>
              <a:rPr lang="lv-LV" dirty="0">
                <a:solidFill>
                  <a:schemeClr val="accent4">
                    <a:lumMod val="50000"/>
                  </a:schemeClr>
                </a:solidFill>
                <a:latin typeface="Arial" panose="020B0604020202020204" pitchFamily="34" charset="0"/>
                <a:cs typeface="Arial" panose="020B0604020202020204" pitchFamily="34" charset="0"/>
              </a:rPr>
              <a:t>2,</a:t>
            </a:r>
            <a:r>
              <a:rPr lang="lv-LV" b="1" dirty="0">
                <a:solidFill>
                  <a:srgbClr val="7030A0"/>
                </a:solidFill>
                <a:latin typeface="Arial" panose="020B0604020202020204" pitchFamily="34" charset="0"/>
                <a:cs typeface="Arial" panose="020B0604020202020204" pitchFamily="34" charset="0"/>
              </a:rPr>
              <a:t>4</a:t>
            </a:r>
            <a:r>
              <a:rPr lang="lv-LV" dirty="0">
                <a:solidFill>
                  <a:schemeClr val="accent4">
                    <a:lumMod val="50000"/>
                  </a:schemeClr>
                </a:solidFill>
                <a:latin typeface="Arial" panose="020B0604020202020204" pitchFamily="34" charset="0"/>
                <a:cs typeface="Arial" panose="020B0604020202020204" pitchFamily="34" charset="0"/>
              </a:rPr>
              <a:t> un 9 tipu </a:t>
            </a:r>
            <a:r>
              <a:rPr lang="lv-LV" b="1" dirty="0">
                <a:solidFill>
                  <a:srgbClr val="7030A0"/>
                </a:solidFill>
                <a:latin typeface="Arial" panose="020B0604020202020204" pitchFamily="34" charset="0"/>
                <a:cs typeface="Arial" panose="020B0604020202020204" pitchFamily="34" charset="0"/>
              </a:rPr>
              <a:t>3</a:t>
            </a:r>
            <a:r>
              <a:rPr lang="lv-LV" dirty="0">
                <a:solidFill>
                  <a:schemeClr val="accent4">
                    <a:lumMod val="50000"/>
                  </a:schemeClr>
                </a:solidFill>
                <a:latin typeface="Arial" panose="020B0604020202020204" pitchFamily="34" charset="0"/>
                <a:cs typeface="Arial" panose="020B0604020202020204" pitchFamily="34" charset="0"/>
              </a:rPr>
              <a:t> devu vakcīnu efektivitāte</a:t>
            </a:r>
          </a:p>
        </p:txBody>
      </p:sp>
      <p:sp>
        <p:nvSpPr>
          <p:cNvPr id="3" name="Satura vietturis 2">
            <a:extLst>
              <a:ext uri="{FF2B5EF4-FFF2-40B4-BE49-F238E27FC236}">
                <a16:creationId xmlns:a16="http://schemas.microsoft.com/office/drawing/2014/main" id="{95710FAB-BABB-41D6-9D18-19065BCDBF02}"/>
              </a:ext>
            </a:extLst>
          </p:cNvPr>
          <p:cNvSpPr>
            <a:spLocks noGrp="1"/>
          </p:cNvSpPr>
          <p:nvPr>
            <p:ph idx="1"/>
          </p:nvPr>
        </p:nvSpPr>
        <p:spPr/>
        <p:txBody>
          <a:bodyPr/>
          <a:lstStyle/>
          <a:p>
            <a:r>
              <a:rPr lang="lv-LV" sz="2800" dirty="0">
                <a:latin typeface="Arial" panose="020B0604020202020204" pitchFamily="34" charset="0"/>
                <a:cs typeface="Arial" panose="020B0604020202020204" pitchFamily="34" charset="0"/>
              </a:rPr>
              <a:t>Dati no </a:t>
            </a:r>
            <a:r>
              <a:rPr lang="en-US" sz="2800" dirty="0">
                <a:latin typeface="Arial" panose="020B0604020202020204" pitchFamily="34" charset="0"/>
                <a:cs typeface="Arial" panose="020B0604020202020204" pitchFamily="34" charset="0"/>
              </a:rPr>
              <a:t>3  II/III </a:t>
            </a:r>
            <a:r>
              <a:rPr lang="lv-LV" sz="2800" dirty="0">
                <a:latin typeface="Arial" panose="020B0604020202020204" pitchFamily="34" charset="0"/>
                <a:cs typeface="Arial" panose="020B0604020202020204" pitchFamily="34" charset="0"/>
              </a:rPr>
              <a:t>fāzes pirms </a:t>
            </a:r>
            <a:r>
              <a:rPr lang="lv-LV" sz="2800" dirty="0" err="1">
                <a:latin typeface="Arial" panose="020B0604020202020204" pitchFamily="34" charset="0"/>
                <a:cs typeface="Arial" panose="020B0604020202020204" pitchFamily="34" charset="0"/>
              </a:rPr>
              <a:t>licenzēšanas</a:t>
            </a:r>
            <a:r>
              <a:rPr lang="lv-LV" sz="2800" dirty="0">
                <a:latin typeface="Arial" panose="020B0604020202020204" pitchFamily="34" charset="0"/>
                <a:cs typeface="Arial" panose="020B0604020202020204" pitchFamily="34" charset="0"/>
              </a:rPr>
              <a:t> pētījumiem, ar ilgstošu novērošana pēc tiem:</a:t>
            </a:r>
          </a:p>
          <a:p>
            <a:pPr lvl="1"/>
            <a:r>
              <a:rPr lang="en-US" sz="2400" b="1" dirty="0">
                <a:latin typeface="Arial" panose="020B0604020202020204" pitchFamily="34" charset="0"/>
                <a:cs typeface="Arial" panose="020B0604020202020204" pitchFamily="34" charset="0"/>
              </a:rPr>
              <a:t>97.6%, 96.3%, 100% </a:t>
            </a:r>
            <a:r>
              <a:rPr lang="lv-LV" sz="2400" b="1" dirty="0">
                <a:latin typeface="Arial" panose="020B0604020202020204" pitchFamily="34" charset="0"/>
                <a:cs typeface="Arial" panose="020B0604020202020204" pitchFamily="34" charset="0"/>
              </a:rPr>
              <a:t>un</a:t>
            </a:r>
            <a:r>
              <a:rPr lang="en-US" sz="2400" b="1" dirty="0">
                <a:latin typeface="Arial" panose="020B0604020202020204" pitchFamily="34" charset="0"/>
                <a:cs typeface="Arial" panose="020B0604020202020204" pitchFamily="34" charset="0"/>
              </a:rPr>
              <a:t> 91.4% </a:t>
            </a:r>
            <a:r>
              <a:rPr lang="lv-LV" sz="2400" b="1" dirty="0">
                <a:latin typeface="Arial" panose="020B0604020202020204" pitchFamily="34" charset="0"/>
                <a:cs typeface="Arial" panose="020B0604020202020204" pitchFamily="34" charset="0"/>
              </a:rPr>
              <a:t> </a:t>
            </a:r>
            <a:r>
              <a:rPr lang="lv-LV" sz="2400" dirty="0">
                <a:latin typeface="Arial" panose="020B0604020202020204" pitchFamily="34" charset="0"/>
                <a:cs typeface="Arial" panose="020B0604020202020204" pitchFamily="34" charset="0"/>
              </a:rPr>
              <a:t>anti </a:t>
            </a:r>
            <a:r>
              <a:rPr lang="lv-LV" sz="2400" dirty="0" err="1">
                <a:latin typeface="Arial" panose="020B0604020202020204" pitchFamily="34" charset="0"/>
                <a:cs typeface="Arial" panose="020B0604020202020204" pitchFamily="34" charset="0"/>
              </a:rPr>
              <a:t>IgG</a:t>
            </a:r>
            <a:r>
              <a:rPr lang="lv-LV" sz="2400" dirty="0">
                <a:latin typeface="Arial" panose="020B0604020202020204" pitchFamily="34" charset="0"/>
                <a:cs typeface="Arial" panose="020B0604020202020204" pitchFamily="34" charset="0"/>
              </a:rPr>
              <a:t> </a:t>
            </a:r>
            <a:r>
              <a:rPr lang="lv-LV" sz="2400" u="sng" dirty="0">
                <a:latin typeface="Arial" panose="020B0604020202020204" pitchFamily="34" charset="0"/>
                <a:cs typeface="Arial" panose="020B0604020202020204" pitchFamily="34" charset="0"/>
              </a:rPr>
              <a:t>pret HPV</a:t>
            </a:r>
            <a:r>
              <a:rPr lang="en-US" sz="2400" u="sng" dirty="0">
                <a:latin typeface="Arial" panose="020B0604020202020204" pitchFamily="34" charset="0"/>
                <a:cs typeface="Arial" panose="020B0604020202020204" pitchFamily="34" charset="0"/>
              </a:rPr>
              <a:t> 6, 11, 16 </a:t>
            </a:r>
            <a:r>
              <a:rPr lang="lv-LV" sz="2400" u="sng" dirty="0">
                <a:latin typeface="Arial" panose="020B0604020202020204" pitchFamily="34" charset="0"/>
                <a:cs typeface="Arial" panose="020B0604020202020204" pitchFamily="34" charset="0"/>
              </a:rPr>
              <a:t>un</a:t>
            </a:r>
            <a:r>
              <a:rPr lang="en-US" sz="2400" u="sng" dirty="0">
                <a:latin typeface="Arial" panose="020B0604020202020204" pitchFamily="34" charset="0"/>
                <a:cs typeface="Arial" panose="020B0604020202020204" pitchFamily="34" charset="0"/>
              </a:rPr>
              <a:t> 18.</a:t>
            </a:r>
            <a:r>
              <a:rPr lang="lv-LV" sz="2400" u="sng" dirty="0">
                <a:latin typeface="Arial" panose="020B0604020202020204" pitchFamily="34" charset="0"/>
                <a:cs typeface="Arial" panose="020B0604020202020204" pitchFamily="34" charset="0"/>
              </a:rPr>
              <a:t>tipiem</a:t>
            </a:r>
          </a:p>
          <a:p>
            <a:r>
              <a:rPr lang="lv-LV" sz="2800" b="1" dirty="0">
                <a:latin typeface="Arial" panose="020B0604020202020204" pitchFamily="34" charset="0"/>
                <a:cs typeface="Arial" panose="020B0604020202020204" pitchFamily="34" charset="0"/>
              </a:rPr>
              <a:t>Augsta efektivitāte </a:t>
            </a:r>
            <a:r>
              <a:rPr lang="lv-LV" sz="2800" dirty="0">
                <a:latin typeface="Arial" panose="020B0604020202020204" pitchFamily="34" charset="0"/>
                <a:cs typeface="Arial" panose="020B0604020202020204" pitchFamily="34" charset="0"/>
              </a:rPr>
              <a:t>pret </a:t>
            </a:r>
            <a:r>
              <a:rPr lang="lv-LV" sz="2800" dirty="0" err="1">
                <a:latin typeface="Arial" panose="020B0604020202020204" pitchFamily="34" charset="0"/>
                <a:cs typeface="Arial" panose="020B0604020202020204" pitchFamily="34" charset="0"/>
              </a:rPr>
              <a:t>DzK</a:t>
            </a:r>
            <a:r>
              <a:rPr lang="lv-LV" sz="2800" dirty="0">
                <a:latin typeface="Arial" panose="020B0604020202020204" pitchFamily="34" charset="0"/>
                <a:cs typeface="Arial" panose="020B0604020202020204" pitchFamily="34" charset="0"/>
              </a:rPr>
              <a:t>, </a:t>
            </a:r>
            <a:r>
              <a:rPr lang="lv-LV" sz="2800" dirty="0" err="1">
                <a:latin typeface="Arial" panose="020B0604020202020204" pitchFamily="34" charset="0"/>
                <a:cs typeface="Arial" panose="020B0604020202020204" pitchFamily="34" charset="0"/>
              </a:rPr>
              <a:t>vulvas</a:t>
            </a:r>
            <a:r>
              <a:rPr lang="lv-LV" sz="2800" dirty="0">
                <a:latin typeface="Arial" panose="020B0604020202020204" pitchFamily="34" charset="0"/>
                <a:cs typeface="Arial" panose="020B0604020202020204" pitchFamily="34" charset="0"/>
              </a:rPr>
              <a:t> un </a:t>
            </a:r>
            <a:r>
              <a:rPr lang="lv-LV" sz="2800" dirty="0" err="1">
                <a:latin typeface="Arial" panose="020B0604020202020204" pitchFamily="34" charset="0"/>
                <a:cs typeface="Arial" panose="020B0604020202020204" pitchFamily="34" charset="0"/>
              </a:rPr>
              <a:t>vagināliem</a:t>
            </a:r>
            <a:r>
              <a:rPr lang="lv-LV" sz="2800" dirty="0">
                <a:latin typeface="Arial" panose="020B0604020202020204" pitchFamily="34" charset="0"/>
                <a:cs typeface="Arial" panose="020B0604020202020204" pitchFamily="34" charset="0"/>
              </a:rPr>
              <a:t> bojājumiem</a:t>
            </a:r>
            <a:r>
              <a:rPr lang="en-US" sz="2800" dirty="0">
                <a:latin typeface="Arial" panose="020B0604020202020204" pitchFamily="34" charset="0"/>
                <a:cs typeface="Arial" panose="020B0604020202020204" pitchFamily="34" charset="0"/>
              </a:rPr>
              <a:t> </a:t>
            </a:r>
            <a:r>
              <a:rPr lang="lv-LV" sz="2400" dirty="0">
                <a:latin typeface="Arial" panose="020B0604020202020204" pitchFamily="34" charset="0"/>
                <a:cs typeface="Arial" panose="020B0604020202020204" pitchFamily="34" charset="0"/>
              </a:rPr>
              <a:t>(vakcīnas tipu ierosinātiem, iepriekš neinficētiem indivīdiem)</a:t>
            </a:r>
          </a:p>
          <a:p>
            <a:pPr lvl="1"/>
            <a:r>
              <a:rPr lang="en-US" sz="2400" b="1" dirty="0">
                <a:solidFill>
                  <a:srgbClr val="7030A0"/>
                </a:solidFill>
                <a:latin typeface="Arial" panose="020B0604020202020204" pitchFamily="34" charset="0"/>
                <a:cs typeface="Arial" panose="020B0604020202020204" pitchFamily="34" charset="0"/>
              </a:rPr>
              <a:t>98.2%</a:t>
            </a:r>
            <a:r>
              <a:rPr lang="en-US" sz="2400" dirty="0">
                <a:solidFill>
                  <a:srgbClr val="7030A0"/>
                </a:solidFill>
                <a:latin typeface="Arial" panose="020B0604020202020204" pitchFamily="34" charset="0"/>
                <a:cs typeface="Arial" panose="020B0604020202020204" pitchFamily="34" charset="0"/>
              </a:rPr>
              <a:t> </a:t>
            </a:r>
            <a:r>
              <a:rPr lang="lv-LV"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95% CI: 93.3–99.8) </a:t>
            </a:r>
            <a:r>
              <a:rPr lang="lv-LV" sz="2400" b="1" dirty="0">
                <a:latin typeface="Arial" panose="020B0604020202020204" pitchFamily="34" charset="0"/>
                <a:cs typeface="Arial" panose="020B0604020202020204" pitchFamily="34" charset="0"/>
              </a:rPr>
              <a:t>p</a:t>
            </a:r>
            <a:r>
              <a:rPr lang="en-US" sz="2400" b="1" dirty="0">
                <a:latin typeface="Arial" panose="020B0604020202020204" pitchFamily="34" charset="0"/>
                <a:cs typeface="Arial" panose="020B0604020202020204" pitchFamily="34" charset="0"/>
              </a:rPr>
              <a:t>r</a:t>
            </a:r>
            <a:r>
              <a:rPr lang="lv-LV" sz="2400" b="1" dirty="0" err="1">
                <a:latin typeface="Arial" panose="020B0604020202020204" pitchFamily="34" charset="0"/>
                <a:cs typeface="Arial" panose="020B0604020202020204" pitchFamily="34" charset="0"/>
              </a:rPr>
              <a:t>et</a:t>
            </a:r>
            <a:r>
              <a:rPr lang="en-US" sz="2400" b="1" dirty="0">
                <a:latin typeface="Arial" panose="020B0604020202020204" pitchFamily="34" charset="0"/>
                <a:cs typeface="Arial" panose="020B0604020202020204" pitchFamily="34" charset="0"/>
              </a:rPr>
              <a:t> CIN2+,</a:t>
            </a:r>
            <a:endParaRPr lang="lv-LV" sz="2400" b="1" dirty="0">
              <a:latin typeface="Arial" panose="020B0604020202020204" pitchFamily="34" charset="0"/>
              <a:cs typeface="Arial" panose="020B0604020202020204" pitchFamily="34" charset="0"/>
            </a:endParaRPr>
          </a:p>
          <a:p>
            <a:pPr lvl="1"/>
            <a:r>
              <a:rPr lang="en-US" sz="2400" b="1" dirty="0">
                <a:solidFill>
                  <a:srgbClr val="7030A0"/>
                </a:solidFill>
                <a:latin typeface="Arial" panose="020B0604020202020204" pitchFamily="34" charset="0"/>
                <a:cs typeface="Arial" panose="020B0604020202020204" pitchFamily="34" charset="0"/>
              </a:rPr>
              <a:t>100%</a:t>
            </a:r>
            <a:r>
              <a:rPr lang="en-US" sz="2400" dirty="0">
                <a:solidFill>
                  <a:srgbClr val="7030A0"/>
                </a:solidFill>
                <a:latin typeface="Arial" panose="020B0604020202020204" pitchFamily="34" charset="0"/>
                <a:cs typeface="Arial" panose="020B0604020202020204" pitchFamily="34" charset="0"/>
              </a:rPr>
              <a:t> </a:t>
            </a:r>
            <a:r>
              <a:rPr lang="lv-LV"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95% CI: 82.6–100) </a:t>
            </a:r>
            <a:r>
              <a:rPr lang="en-US" sz="2400" b="1" dirty="0">
                <a:latin typeface="Arial" panose="020B0604020202020204" pitchFamily="34" charset="0"/>
                <a:cs typeface="Arial" panose="020B0604020202020204" pitchFamily="34" charset="0"/>
              </a:rPr>
              <a:t>vulva</a:t>
            </a:r>
            <a:r>
              <a:rPr lang="lv-LV" sz="2400" b="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intraepit</a:t>
            </a:r>
            <a:r>
              <a:rPr lang="lv-LV" sz="2400" dirty="0" err="1">
                <a:latin typeface="Arial" panose="020B0604020202020204" pitchFamily="34" charset="0"/>
                <a:cs typeface="Arial" panose="020B0604020202020204" pitchFamily="34" charset="0"/>
              </a:rPr>
              <a:t>eliālai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neopl</a:t>
            </a:r>
            <a:r>
              <a:rPr lang="lv-LV" sz="2400" dirty="0" err="1">
                <a:latin typeface="Arial" panose="020B0604020202020204" pitchFamily="34" charset="0"/>
                <a:cs typeface="Arial" panose="020B0604020202020204" pitchFamily="34" charset="0"/>
              </a:rPr>
              <a:t>āzijai</a:t>
            </a:r>
            <a:r>
              <a:rPr lang="lv-LV"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2+ </a:t>
            </a:r>
            <a:r>
              <a:rPr lang="lv-LV" sz="2400" dirty="0">
                <a:latin typeface="Arial" panose="020B0604020202020204" pitchFamily="34" charset="0"/>
                <a:cs typeface="Arial" panose="020B0604020202020204" pitchFamily="34" charset="0"/>
              </a:rPr>
              <a:t>un </a:t>
            </a:r>
            <a:r>
              <a:rPr lang="en-US" sz="2400" b="1" dirty="0" err="1">
                <a:latin typeface="Arial" panose="020B0604020202020204" pitchFamily="34" charset="0"/>
                <a:cs typeface="Arial" panose="020B0604020202020204" pitchFamily="34" charset="0"/>
              </a:rPr>
              <a:t>vagin</a:t>
            </a:r>
            <a:r>
              <a:rPr lang="lv-LV" sz="2400" b="1" dirty="0" err="1">
                <a:latin typeface="Arial" panose="020B0604020202020204" pitchFamily="34" charset="0"/>
                <a:cs typeface="Arial" panose="020B0604020202020204" pitchFamily="34" charset="0"/>
              </a:rPr>
              <a:t>ālai</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intra-</a:t>
            </a:r>
            <a:r>
              <a:rPr lang="en-US" sz="2400" dirty="0" err="1">
                <a:latin typeface="Arial" panose="020B0604020202020204" pitchFamily="34" charset="0"/>
                <a:cs typeface="Arial" panose="020B0604020202020204" pitchFamily="34" charset="0"/>
              </a:rPr>
              <a:t>epitheli</a:t>
            </a:r>
            <a:r>
              <a:rPr lang="lv-LV" sz="2400" dirty="0">
                <a:latin typeface="Arial" panose="020B0604020202020204" pitchFamily="34" charset="0"/>
                <a:cs typeface="Arial" panose="020B0604020202020204" pitchFamily="34" charset="0"/>
              </a:rPr>
              <a:t>alai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neopl</a:t>
            </a:r>
            <a:r>
              <a:rPr lang="lv-LV" sz="2400" dirty="0" err="1">
                <a:latin typeface="Arial" panose="020B0604020202020204" pitchFamily="34" charset="0"/>
                <a:cs typeface="Arial" panose="020B0604020202020204" pitchFamily="34" charset="0"/>
              </a:rPr>
              <a:t>āzijai</a:t>
            </a:r>
            <a:r>
              <a:rPr lang="en-US" sz="2400" dirty="0">
                <a:latin typeface="Arial" panose="020B0604020202020204" pitchFamily="34" charset="0"/>
                <a:cs typeface="Arial" panose="020B0604020202020204" pitchFamily="34" charset="0"/>
              </a:rPr>
              <a:t> 2+</a:t>
            </a:r>
            <a:endParaRPr lang="lv-LV"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1916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8343600-5F1E-4E06-BD49-B9EE3C040AFB}"/>
              </a:ext>
            </a:extLst>
          </p:cNvPr>
          <p:cNvSpPr>
            <a:spLocks noGrp="1"/>
          </p:cNvSpPr>
          <p:nvPr>
            <p:ph type="title"/>
          </p:nvPr>
        </p:nvSpPr>
        <p:spPr/>
        <p:txBody>
          <a:bodyPr/>
          <a:lstStyle/>
          <a:p>
            <a:r>
              <a:rPr lang="lv-LV" dirty="0">
                <a:solidFill>
                  <a:schemeClr val="accent4">
                    <a:lumMod val="50000"/>
                  </a:schemeClr>
                </a:solidFill>
                <a:latin typeface="Arial" panose="020B0604020202020204" pitchFamily="34" charset="0"/>
                <a:cs typeface="Arial" panose="020B0604020202020204" pitchFamily="34" charset="0"/>
              </a:rPr>
              <a:t>2,4 un </a:t>
            </a:r>
            <a:r>
              <a:rPr lang="lv-LV" b="1" dirty="0">
                <a:solidFill>
                  <a:srgbClr val="7030A0"/>
                </a:solidFill>
                <a:latin typeface="Arial" panose="020B0604020202020204" pitchFamily="34" charset="0"/>
                <a:cs typeface="Arial" panose="020B0604020202020204" pitchFamily="34" charset="0"/>
              </a:rPr>
              <a:t>9</a:t>
            </a:r>
            <a:r>
              <a:rPr lang="lv-LV" dirty="0">
                <a:solidFill>
                  <a:schemeClr val="accent4">
                    <a:lumMod val="50000"/>
                  </a:schemeClr>
                </a:solidFill>
                <a:latin typeface="Arial" panose="020B0604020202020204" pitchFamily="34" charset="0"/>
                <a:cs typeface="Arial" panose="020B0604020202020204" pitchFamily="34" charset="0"/>
              </a:rPr>
              <a:t> tipu </a:t>
            </a:r>
            <a:r>
              <a:rPr lang="lv-LV" b="1" dirty="0">
                <a:solidFill>
                  <a:srgbClr val="7030A0"/>
                </a:solidFill>
                <a:latin typeface="Arial" panose="020B0604020202020204" pitchFamily="34" charset="0"/>
                <a:cs typeface="Arial" panose="020B0604020202020204" pitchFamily="34" charset="0"/>
              </a:rPr>
              <a:t>3</a:t>
            </a:r>
            <a:r>
              <a:rPr lang="lv-LV" dirty="0">
                <a:solidFill>
                  <a:schemeClr val="accent4">
                    <a:lumMod val="50000"/>
                  </a:schemeClr>
                </a:solidFill>
                <a:latin typeface="Arial" panose="020B0604020202020204" pitchFamily="34" charset="0"/>
                <a:cs typeface="Arial" panose="020B0604020202020204" pitchFamily="34" charset="0"/>
              </a:rPr>
              <a:t> devu vakcīnu efektivitāte</a:t>
            </a:r>
          </a:p>
        </p:txBody>
      </p:sp>
      <p:sp>
        <p:nvSpPr>
          <p:cNvPr id="3" name="Satura vietturis 2">
            <a:extLst>
              <a:ext uri="{FF2B5EF4-FFF2-40B4-BE49-F238E27FC236}">
                <a16:creationId xmlns:a16="http://schemas.microsoft.com/office/drawing/2014/main" id="{95710FAB-BABB-41D6-9D18-19065BCDBF02}"/>
              </a:ext>
            </a:extLst>
          </p:cNvPr>
          <p:cNvSpPr>
            <a:spLocks noGrp="1"/>
          </p:cNvSpPr>
          <p:nvPr>
            <p:ph idx="1"/>
          </p:nvPr>
        </p:nvSpPr>
        <p:spPr/>
        <p:txBody>
          <a:bodyPr/>
          <a:lstStyle/>
          <a:p>
            <a:r>
              <a:rPr lang="lv-LV" sz="2500" dirty="0">
                <a:latin typeface="Arial" panose="020B0604020202020204" pitchFamily="34" charset="0"/>
                <a:cs typeface="Arial" panose="020B0604020202020204" pitchFamily="34" charset="0"/>
              </a:rPr>
              <a:t>2 pētījumi, kas salīdzina 4 un 9 tipu vakcīnas</a:t>
            </a:r>
          </a:p>
          <a:p>
            <a:pPr lvl="1"/>
            <a:r>
              <a:rPr lang="en-US" sz="2500" b="1" dirty="0">
                <a:latin typeface="Arial" panose="020B0604020202020204" pitchFamily="34" charset="0"/>
                <a:cs typeface="Arial" panose="020B0604020202020204" pitchFamily="34" charset="0"/>
              </a:rPr>
              <a:t>100% HPV t</a:t>
            </a:r>
            <a:r>
              <a:rPr lang="lv-LV" sz="2500" b="1" dirty="0" err="1">
                <a:latin typeface="Arial" panose="020B0604020202020204" pitchFamily="34" charset="0"/>
                <a:cs typeface="Arial" panose="020B0604020202020204" pitchFamily="34" charset="0"/>
              </a:rPr>
              <a:t>ipu</a:t>
            </a:r>
            <a:r>
              <a:rPr lang="en-US" sz="2500" b="1" dirty="0">
                <a:latin typeface="Arial" panose="020B0604020202020204" pitchFamily="34" charset="0"/>
                <a:cs typeface="Arial" panose="020B0604020202020204" pitchFamily="34" charset="0"/>
              </a:rPr>
              <a:t> 6, 11, 16</a:t>
            </a:r>
            <a:r>
              <a:rPr lang="lv-LV" sz="2500" b="1" dirty="0">
                <a:latin typeface="Arial" panose="020B0604020202020204" pitchFamily="34" charset="0"/>
                <a:cs typeface="Arial" panose="020B0604020202020204" pitchFamily="34" charset="0"/>
              </a:rPr>
              <a:t> un</a:t>
            </a:r>
            <a:r>
              <a:rPr lang="en-US" sz="2500" b="1" dirty="0">
                <a:latin typeface="Arial" panose="020B0604020202020204" pitchFamily="34" charset="0"/>
                <a:cs typeface="Arial" panose="020B0604020202020204" pitchFamily="34" charset="0"/>
              </a:rPr>
              <a:t> 18 </a:t>
            </a:r>
            <a:r>
              <a:rPr lang="lv-LV" sz="2500" b="1" dirty="0" err="1">
                <a:latin typeface="Arial" panose="020B0604020202020204" pitchFamily="34" charset="0"/>
                <a:cs typeface="Arial" panose="020B0604020202020204" pitchFamily="34" charset="0"/>
              </a:rPr>
              <a:t>serokonversija</a:t>
            </a:r>
            <a:r>
              <a:rPr lang="lv-LV" sz="2500" b="1" dirty="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7 m</a:t>
            </a:r>
            <a:r>
              <a:rPr lang="lv-LV" sz="2500" dirty="0" err="1">
                <a:latin typeface="Arial" panose="020B0604020202020204" pitchFamily="34" charset="0"/>
                <a:cs typeface="Arial" panose="020B0604020202020204" pitchFamily="34" charset="0"/>
              </a:rPr>
              <a:t>ēnešu</a:t>
            </a:r>
            <a:r>
              <a:rPr lang="lv-LV" sz="2500" dirty="0">
                <a:latin typeface="Arial" panose="020B0604020202020204" pitchFamily="34" charset="0"/>
                <a:cs typeface="Arial" panose="020B0604020202020204" pitchFamily="34" charset="0"/>
              </a:rPr>
              <a:t> laikā abu vakcīnu grupās</a:t>
            </a:r>
          </a:p>
          <a:p>
            <a:pPr lvl="1"/>
            <a:r>
              <a:rPr lang="lv-LV" sz="2500" dirty="0">
                <a:latin typeface="Arial" panose="020B0604020202020204" pitchFamily="34" charset="0"/>
                <a:cs typeface="Arial" panose="020B0604020202020204" pitchFamily="34" charset="0"/>
              </a:rPr>
              <a:t>9 tipu vakcīnai augstāka </a:t>
            </a:r>
            <a:r>
              <a:rPr lang="lv-LV" sz="2500" dirty="0" err="1">
                <a:latin typeface="Arial" panose="020B0604020202020204" pitchFamily="34" charset="0"/>
                <a:cs typeface="Arial" panose="020B0604020202020204" pitchFamily="34" charset="0"/>
              </a:rPr>
              <a:t>seropozitivitāte</a:t>
            </a:r>
            <a:r>
              <a:rPr lang="lv-LV" sz="2500" dirty="0">
                <a:latin typeface="Arial" panose="020B0604020202020204" pitchFamily="34" charset="0"/>
                <a:cs typeface="Arial" panose="020B0604020202020204" pitchFamily="34" charset="0"/>
              </a:rPr>
              <a:t> tipiem:</a:t>
            </a:r>
            <a:r>
              <a:rPr lang="en-US" sz="2500" dirty="0">
                <a:latin typeface="Arial" panose="020B0604020202020204" pitchFamily="34" charset="0"/>
                <a:cs typeface="Arial" panose="020B0604020202020204" pitchFamily="34" charset="0"/>
              </a:rPr>
              <a:t> 31, 33, 45, 52</a:t>
            </a:r>
            <a:r>
              <a:rPr lang="lv-LV" sz="2500" dirty="0">
                <a:latin typeface="Arial" panose="020B0604020202020204" pitchFamily="34" charset="0"/>
                <a:cs typeface="Arial" panose="020B0604020202020204" pitchFamily="34" charset="0"/>
              </a:rPr>
              <a:t> un</a:t>
            </a:r>
            <a:r>
              <a:rPr lang="en-US" sz="2500" dirty="0">
                <a:latin typeface="Arial" panose="020B0604020202020204" pitchFamily="34" charset="0"/>
                <a:cs typeface="Arial" panose="020B0604020202020204" pitchFamily="34" charset="0"/>
              </a:rPr>
              <a:t> 58 </a:t>
            </a:r>
            <a:r>
              <a:rPr lang="lv-LV" sz="2500" dirty="0">
                <a:latin typeface="Arial" panose="020B0604020202020204" pitchFamily="34" charset="0"/>
                <a:cs typeface="Arial" panose="020B0604020202020204" pitchFamily="34" charset="0"/>
              </a:rPr>
              <a:t>pēc </a:t>
            </a:r>
            <a:r>
              <a:rPr lang="en-US" sz="2500" dirty="0">
                <a:latin typeface="Arial" panose="020B0604020202020204" pitchFamily="34" charset="0"/>
                <a:cs typeface="Arial" panose="020B0604020202020204" pitchFamily="34" charset="0"/>
              </a:rPr>
              <a:t>7 </a:t>
            </a:r>
            <a:r>
              <a:rPr lang="lv-LV" sz="2500" dirty="0">
                <a:latin typeface="Arial" panose="020B0604020202020204" pitchFamily="34" charset="0"/>
                <a:cs typeface="Arial" panose="020B0604020202020204" pitchFamily="34" charset="0"/>
              </a:rPr>
              <a:t>un</a:t>
            </a:r>
            <a:r>
              <a:rPr lang="en-US" sz="2500" dirty="0">
                <a:latin typeface="Arial" panose="020B0604020202020204" pitchFamily="34" charset="0"/>
                <a:cs typeface="Arial" panose="020B0604020202020204" pitchFamily="34" charset="0"/>
              </a:rPr>
              <a:t> 24 m</a:t>
            </a:r>
            <a:r>
              <a:rPr lang="lv-LV" sz="2500" dirty="0" err="1">
                <a:latin typeface="Arial" panose="020B0604020202020204" pitchFamily="34" charset="0"/>
                <a:cs typeface="Arial" panose="020B0604020202020204" pitchFamily="34" charset="0"/>
              </a:rPr>
              <a:t>ēnešiem</a:t>
            </a:r>
            <a:r>
              <a:rPr lang="en-US" sz="2500" dirty="0">
                <a:latin typeface="Arial" panose="020B0604020202020204" pitchFamily="34" charset="0"/>
                <a:cs typeface="Arial" panose="020B0604020202020204" pitchFamily="34" charset="0"/>
              </a:rPr>
              <a:t> </a:t>
            </a:r>
            <a:endParaRPr lang="lv-LV" sz="2500" dirty="0">
              <a:latin typeface="Arial" panose="020B0604020202020204" pitchFamily="34" charset="0"/>
              <a:cs typeface="Arial" panose="020B0604020202020204" pitchFamily="34" charset="0"/>
            </a:endParaRPr>
          </a:p>
          <a:p>
            <a:pPr lvl="1"/>
            <a:r>
              <a:rPr lang="lv-LV" sz="2500" dirty="0">
                <a:latin typeface="Arial" panose="020B0604020202020204" pitchFamily="34" charset="0"/>
                <a:cs typeface="Arial" panose="020B0604020202020204" pitchFamily="34" charset="0"/>
              </a:rPr>
              <a:t>Klīniski – saistībā ar </a:t>
            </a:r>
            <a:r>
              <a:rPr lang="en-US" sz="2500" dirty="0">
                <a:latin typeface="Arial" panose="020B0604020202020204" pitchFamily="34" charset="0"/>
                <a:cs typeface="Arial" panose="020B0604020202020204" pitchFamily="34" charset="0"/>
              </a:rPr>
              <a:t>HPV 31, 33, 45, 52</a:t>
            </a:r>
            <a:r>
              <a:rPr lang="lv-LV" sz="2500" dirty="0">
                <a:latin typeface="Arial" panose="020B0604020202020204" pitchFamily="34" charset="0"/>
                <a:cs typeface="Arial" panose="020B0604020202020204" pitchFamily="34" charset="0"/>
              </a:rPr>
              <a:t> un</a:t>
            </a:r>
            <a:r>
              <a:rPr lang="en-US" sz="2500" dirty="0">
                <a:latin typeface="Arial" panose="020B0604020202020204" pitchFamily="34" charset="0"/>
                <a:cs typeface="Arial" panose="020B0604020202020204" pitchFamily="34" charset="0"/>
              </a:rPr>
              <a:t> 58</a:t>
            </a:r>
            <a:r>
              <a:rPr lang="lv-LV" sz="2500" dirty="0">
                <a:latin typeface="Arial" panose="020B0604020202020204" pitchFamily="34" charset="0"/>
                <a:cs typeface="Arial" panose="020B0604020202020204" pitchFamily="34" charset="0"/>
              </a:rPr>
              <a:t> tipiem </a:t>
            </a:r>
            <a:r>
              <a:rPr lang="lv-LV" sz="2500" b="1" dirty="0">
                <a:latin typeface="Arial" panose="020B0604020202020204" pitchFamily="34" charset="0"/>
                <a:cs typeface="Arial" panose="020B0604020202020204" pitchFamily="34" charset="0"/>
              </a:rPr>
              <a:t>9 </a:t>
            </a:r>
            <a:r>
              <a:rPr lang="lv-LV" sz="2500" b="1" dirty="0" err="1">
                <a:latin typeface="Arial" panose="020B0604020202020204" pitchFamily="34" charset="0"/>
                <a:cs typeface="Arial" panose="020B0604020202020204" pitchFamily="34" charset="0"/>
              </a:rPr>
              <a:t>valentā</a:t>
            </a:r>
            <a:r>
              <a:rPr lang="lv-LV" sz="2500" b="1" dirty="0">
                <a:latin typeface="Arial" panose="020B0604020202020204" pitchFamily="34" charset="0"/>
                <a:cs typeface="Arial" panose="020B0604020202020204" pitchFamily="34" charset="0"/>
              </a:rPr>
              <a:t> vakcīnai augstāka efektivitāte </a:t>
            </a:r>
            <a:r>
              <a:rPr lang="lv-LV" sz="2500" dirty="0">
                <a:solidFill>
                  <a:srgbClr val="7030A0"/>
                </a:solidFill>
                <a:latin typeface="Arial" panose="020B0604020202020204" pitchFamily="34" charset="0"/>
                <a:cs typeface="Arial" panose="020B0604020202020204" pitchFamily="34" charset="0"/>
              </a:rPr>
              <a:t>pret </a:t>
            </a:r>
            <a:r>
              <a:rPr lang="lv-LV" sz="2500" dirty="0" err="1">
                <a:solidFill>
                  <a:srgbClr val="7030A0"/>
                </a:solidFill>
                <a:latin typeface="Arial" panose="020B0604020202020204" pitchFamily="34" charset="0"/>
                <a:cs typeface="Arial" panose="020B0604020202020204" pitchFamily="34" charset="0"/>
              </a:rPr>
              <a:t>persistējošu</a:t>
            </a:r>
            <a:r>
              <a:rPr lang="lv-LV" sz="2500" dirty="0">
                <a:solidFill>
                  <a:srgbClr val="7030A0"/>
                </a:solidFill>
                <a:latin typeface="Arial" panose="020B0604020202020204" pitchFamily="34" charset="0"/>
                <a:cs typeface="Arial" panose="020B0604020202020204" pitchFamily="34" charset="0"/>
              </a:rPr>
              <a:t> infekciju pēc 6 un 12 mēnešiem un</a:t>
            </a:r>
            <a:r>
              <a:rPr lang="en-US" sz="2500" dirty="0">
                <a:solidFill>
                  <a:srgbClr val="7030A0"/>
                </a:solidFill>
                <a:latin typeface="Arial" panose="020B0604020202020204" pitchFamily="34" charset="0"/>
                <a:cs typeface="Arial" panose="020B0604020202020204" pitchFamily="34" charset="0"/>
              </a:rPr>
              <a:t> CIN1, CIN 2 </a:t>
            </a:r>
            <a:r>
              <a:rPr lang="lv-LV" sz="2500" dirty="0">
                <a:solidFill>
                  <a:srgbClr val="7030A0"/>
                </a:solidFill>
                <a:latin typeface="Arial" panose="020B0604020202020204" pitchFamily="34" charset="0"/>
                <a:cs typeface="Arial" panose="020B0604020202020204" pitchFamily="34" charset="0"/>
              </a:rPr>
              <a:t>un</a:t>
            </a:r>
            <a:r>
              <a:rPr lang="en-US" sz="2500" dirty="0">
                <a:solidFill>
                  <a:srgbClr val="7030A0"/>
                </a:solidFill>
                <a:latin typeface="Arial" panose="020B0604020202020204" pitchFamily="34" charset="0"/>
                <a:cs typeface="Arial" panose="020B0604020202020204" pitchFamily="34" charset="0"/>
              </a:rPr>
              <a:t> CIN 2+ </a:t>
            </a:r>
            <a:r>
              <a:rPr lang="lv-LV" sz="2500" dirty="0">
                <a:latin typeface="Arial" panose="020B0604020202020204" pitchFamily="34" charset="0"/>
                <a:cs typeface="Arial" panose="020B0604020202020204" pitchFamily="34" charset="0"/>
              </a:rPr>
              <a:t>, </a:t>
            </a:r>
            <a:r>
              <a:rPr lang="lv-LV" sz="2500" u="sng" dirty="0">
                <a:latin typeface="Arial" panose="020B0604020202020204" pitchFamily="34" charset="0"/>
                <a:cs typeface="Arial" panose="020B0604020202020204" pitchFamily="34" charset="0"/>
              </a:rPr>
              <a:t>ja salīdzina ar 4 tipu vakcīnu</a:t>
            </a:r>
          </a:p>
        </p:txBody>
      </p:sp>
    </p:spTree>
    <p:extLst>
      <p:ext uri="{BB962C8B-B14F-4D97-AF65-F5344CB8AC3E}">
        <p14:creationId xmlns:p14="http://schemas.microsoft.com/office/powerpoint/2010/main" val="988572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EB1FB6A4-4A88-44A3-84AC-367297FFDA5C}"/>
              </a:ext>
            </a:extLst>
          </p:cNvPr>
          <p:cNvSpPr>
            <a:spLocks noGrp="1"/>
          </p:cNvSpPr>
          <p:nvPr>
            <p:ph type="title"/>
          </p:nvPr>
        </p:nvSpPr>
        <p:spPr>
          <a:xfrm>
            <a:off x="1860549" y="381000"/>
            <a:ext cx="7020691" cy="1495425"/>
          </a:xfrm>
        </p:spPr>
        <p:txBody>
          <a:bodyPr>
            <a:normAutofit/>
          </a:bodyPr>
          <a:lstStyle/>
          <a:p>
            <a:pPr algn="ctr"/>
            <a:r>
              <a:rPr lang="lv-LV" altLang="lv-LV" sz="2500" dirty="0">
                <a:solidFill>
                  <a:schemeClr val="accent4">
                    <a:lumMod val="50000"/>
                  </a:schemeClr>
                </a:solidFill>
                <a:latin typeface="Arial" panose="020B0604020202020204" pitchFamily="34" charset="0"/>
                <a:cs typeface="Arial" panose="020B0604020202020204" pitchFamily="34" charset="0"/>
              </a:rPr>
              <a:t>Vakcinācijas aptvere (1.pote)* pret cilvēka </a:t>
            </a:r>
            <a:r>
              <a:rPr lang="lv-LV" altLang="lv-LV" sz="2500" dirty="0" err="1">
                <a:solidFill>
                  <a:schemeClr val="accent4">
                    <a:lumMod val="50000"/>
                  </a:schemeClr>
                </a:solidFill>
                <a:latin typeface="Arial" panose="020B0604020202020204" pitchFamily="34" charset="0"/>
                <a:cs typeface="Arial" panose="020B0604020202020204" pitchFamily="34" charset="0"/>
              </a:rPr>
              <a:t>papilomas</a:t>
            </a:r>
            <a:r>
              <a:rPr lang="lv-LV" altLang="lv-LV" sz="2500" dirty="0">
                <a:solidFill>
                  <a:schemeClr val="accent4">
                    <a:lumMod val="50000"/>
                  </a:schemeClr>
                </a:solidFill>
                <a:latin typeface="Arial" panose="020B0604020202020204" pitchFamily="34" charset="0"/>
                <a:cs typeface="Arial" panose="020B0604020202020204" pitchFamily="34" charset="0"/>
              </a:rPr>
              <a:t> vīrusa infekciju Latvijā</a:t>
            </a:r>
          </a:p>
        </p:txBody>
      </p:sp>
      <p:graphicFrame>
        <p:nvGraphicFramePr>
          <p:cNvPr id="13315" name="Content Placeholder 5">
            <a:extLst>
              <a:ext uri="{FF2B5EF4-FFF2-40B4-BE49-F238E27FC236}">
                <a16:creationId xmlns:a16="http://schemas.microsoft.com/office/drawing/2014/main" id="{919D9029-7EED-4B33-BA3D-2D160DFFE098}"/>
              </a:ext>
            </a:extLst>
          </p:cNvPr>
          <p:cNvGraphicFramePr>
            <a:graphicFrameLocks noGrp="1"/>
          </p:cNvGraphicFramePr>
          <p:nvPr>
            <p:ph idx="1"/>
            <p:extLst>
              <p:ext uri="{D42A27DB-BD31-4B8C-83A1-F6EECF244321}">
                <p14:modId xmlns:p14="http://schemas.microsoft.com/office/powerpoint/2010/main" val="1022534678"/>
              </p:ext>
            </p:extLst>
          </p:nvPr>
        </p:nvGraphicFramePr>
        <p:xfrm>
          <a:off x="567557" y="1876425"/>
          <a:ext cx="7744647" cy="4310117"/>
        </p:xfrm>
        <a:graphic>
          <a:graphicData uri="http://schemas.openxmlformats.org/presentationml/2006/ole">
            <mc:AlternateContent xmlns:mc="http://schemas.openxmlformats.org/markup-compatibility/2006">
              <mc:Choice xmlns:v="urn:schemas-microsoft-com:vml" Requires="v">
                <p:oleObj spid="_x0000_s2099" r:id="rId3" imgW="8821677" imgH="4907705" progId="Excel.Chart.8">
                  <p:embed/>
                </p:oleObj>
              </mc:Choice>
              <mc:Fallback>
                <p:oleObj r:id="rId3" imgW="8821677" imgH="4907705" progId="Excel.Chart.8">
                  <p:embed/>
                  <p:pic>
                    <p:nvPicPr>
                      <p:cNvPr id="13315" name="Content Placeholder 5">
                        <a:extLst>
                          <a:ext uri="{FF2B5EF4-FFF2-40B4-BE49-F238E27FC236}">
                            <a16:creationId xmlns:a16="http://schemas.microsoft.com/office/drawing/2014/main" id="{919D9029-7EED-4B33-BA3D-2D160DFFE098}"/>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557" y="1876425"/>
                        <a:ext cx="7744647" cy="4310117"/>
                      </a:xfrm>
                      <a:prstGeom prst="rect">
                        <a:avLst/>
                      </a:prstGeom>
                      <a:noFill/>
                      <a:ln>
                        <a:noFill/>
                      </a:ln>
                      <a:extLst/>
                    </p:spPr>
                  </p:pic>
                </p:oleObj>
              </mc:Fallback>
            </mc:AlternateContent>
          </a:graphicData>
        </a:graphic>
      </p:graphicFrame>
      <p:sp>
        <p:nvSpPr>
          <p:cNvPr id="13316" name="TextBox 7">
            <a:extLst>
              <a:ext uri="{FF2B5EF4-FFF2-40B4-BE49-F238E27FC236}">
                <a16:creationId xmlns:a16="http://schemas.microsoft.com/office/drawing/2014/main" id="{C61226EB-F9C0-4537-97A7-58C26384CB3C}"/>
              </a:ext>
            </a:extLst>
          </p:cNvPr>
          <p:cNvSpPr txBox="1">
            <a:spLocks noChangeArrowheads="1"/>
          </p:cNvSpPr>
          <p:nvPr/>
        </p:nvSpPr>
        <p:spPr bwMode="auto">
          <a:xfrm>
            <a:off x="125413" y="6542088"/>
            <a:ext cx="89550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lv-LV" altLang="lv-LV" sz="1200" b="1" dirty="0">
                <a:solidFill>
                  <a:schemeClr val="bg1"/>
                </a:solidFill>
                <a:latin typeface="Arial" panose="020B0604020202020204" pitchFamily="34" charset="0"/>
                <a:cs typeface="Arial" panose="020B0604020202020204" pitchFamily="34" charset="0"/>
              </a:rPr>
              <a:t>* aprēķināta pēc MK 26.09.2000. noteikumu Nr.330 «Vakcinācijas noteikumi» 3.pielikuma datiem</a:t>
            </a:r>
          </a:p>
        </p:txBody>
      </p:sp>
    </p:spTree>
    <p:extLst>
      <p:ext uri="{BB962C8B-B14F-4D97-AF65-F5344CB8AC3E}">
        <p14:creationId xmlns:p14="http://schemas.microsoft.com/office/powerpoint/2010/main" val="14733733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3">
            <a:extLst>
              <a:ext uri="{FF2B5EF4-FFF2-40B4-BE49-F238E27FC236}">
                <a16:creationId xmlns:a16="http://schemas.microsoft.com/office/drawing/2014/main" id="{FB38E639-6A6E-483A-B260-2E90625A3D72}"/>
              </a:ext>
            </a:extLst>
          </p:cNvPr>
          <p:cNvSpPr>
            <a:spLocks noGrp="1"/>
          </p:cNvSpPr>
          <p:nvPr>
            <p:ph type="title"/>
          </p:nvPr>
        </p:nvSpPr>
        <p:spPr>
          <a:xfrm>
            <a:off x="722313" y="2112840"/>
            <a:ext cx="7772400" cy="1362075"/>
          </a:xfrm>
        </p:spPr>
        <p:txBody>
          <a:bodyPr/>
          <a:lstStyle/>
          <a:p>
            <a:r>
              <a:rPr lang="en-US" dirty="0"/>
              <a:t> </a:t>
            </a:r>
            <a:r>
              <a:rPr lang="lv-LV" dirty="0"/>
              <a:t> </a:t>
            </a:r>
            <a:r>
              <a:rPr lang="lv-LV" sz="3500" dirty="0">
                <a:latin typeface="Arial" panose="020B0604020202020204" pitchFamily="34" charset="0"/>
                <a:cs typeface="Arial" panose="020B0604020202020204" pitchFamily="34" charset="0"/>
              </a:rPr>
              <a:t>2 devu </a:t>
            </a:r>
            <a:r>
              <a:rPr lang="lv-LV" sz="3500" dirty="0" err="1">
                <a:latin typeface="Arial" panose="020B0604020202020204" pitchFamily="34" charset="0"/>
                <a:cs typeface="Arial" panose="020B0604020202020204" pitchFamily="34" charset="0"/>
              </a:rPr>
              <a:t>imunogenitāte</a:t>
            </a:r>
            <a:r>
              <a:rPr lang="lv-LV" sz="3500" dirty="0">
                <a:latin typeface="Arial" panose="020B0604020202020204" pitchFamily="34" charset="0"/>
                <a:cs typeface="Arial" panose="020B0604020202020204" pitchFamily="34" charset="0"/>
              </a:rPr>
              <a:t> meitenēm  no</a:t>
            </a:r>
            <a:r>
              <a:rPr lang="en-US" sz="3500" dirty="0">
                <a:latin typeface="Arial" panose="020B0604020202020204" pitchFamily="34" charset="0"/>
                <a:cs typeface="Arial" panose="020B0604020202020204" pitchFamily="34" charset="0"/>
              </a:rPr>
              <a:t> 9–14 </a:t>
            </a:r>
            <a:r>
              <a:rPr lang="lv-LV" sz="3500" dirty="0">
                <a:latin typeface="Arial" panose="020B0604020202020204" pitchFamily="34" charset="0"/>
                <a:cs typeface="Arial" panose="020B0604020202020204" pitchFamily="34" charset="0"/>
              </a:rPr>
              <a:t>gadiem nav sliktāka kā 3 devu atbilde sievietēm  no </a:t>
            </a:r>
            <a:r>
              <a:rPr lang="en-US" sz="3500" dirty="0">
                <a:latin typeface="Arial" panose="020B0604020202020204" pitchFamily="34" charset="0"/>
                <a:cs typeface="Arial" panose="020B0604020202020204" pitchFamily="34" charset="0"/>
              </a:rPr>
              <a:t>15–24 </a:t>
            </a:r>
            <a:r>
              <a:rPr lang="lv-LV" sz="3500" dirty="0">
                <a:latin typeface="Arial" panose="020B0604020202020204" pitchFamily="34" charset="0"/>
                <a:cs typeface="Arial" panose="020B0604020202020204" pitchFamily="34" charset="0"/>
              </a:rPr>
              <a:t>gadiem</a:t>
            </a:r>
          </a:p>
        </p:txBody>
      </p:sp>
    </p:spTree>
    <p:extLst>
      <p:ext uri="{BB962C8B-B14F-4D97-AF65-F5344CB8AC3E}">
        <p14:creationId xmlns:p14="http://schemas.microsoft.com/office/powerpoint/2010/main" val="37079313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8343600-5F1E-4E06-BD49-B9EE3C040AFB}"/>
              </a:ext>
            </a:extLst>
          </p:cNvPr>
          <p:cNvSpPr>
            <a:spLocks noGrp="1"/>
          </p:cNvSpPr>
          <p:nvPr>
            <p:ph type="title"/>
          </p:nvPr>
        </p:nvSpPr>
        <p:spPr/>
        <p:txBody>
          <a:bodyPr/>
          <a:lstStyle/>
          <a:p>
            <a:r>
              <a:rPr lang="lv-LV" sz="3500" b="1" dirty="0">
                <a:solidFill>
                  <a:srgbClr val="7030A0"/>
                </a:solidFill>
                <a:latin typeface="Arial" panose="020B0604020202020204" pitchFamily="34" charset="0"/>
                <a:cs typeface="Arial" panose="020B0604020202020204" pitchFamily="34" charset="0"/>
              </a:rPr>
              <a:t>4</a:t>
            </a:r>
            <a:r>
              <a:rPr lang="lv-LV" sz="3500" dirty="0">
                <a:solidFill>
                  <a:srgbClr val="7030A0"/>
                </a:solidFill>
                <a:latin typeface="Arial" panose="020B0604020202020204" pitchFamily="34" charset="0"/>
                <a:cs typeface="Arial" panose="020B0604020202020204" pitchFamily="34" charset="0"/>
              </a:rPr>
              <a:t> </a:t>
            </a:r>
            <a:r>
              <a:rPr lang="lv-LV" sz="3500" dirty="0">
                <a:latin typeface="Arial" panose="020B0604020202020204" pitchFamily="34" charset="0"/>
                <a:cs typeface="Arial" panose="020B0604020202020204" pitchFamily="34" charset="0"/>
              </a:rPr>
              <a:t>tipu vakcīnas efektivitāte </a:t>
            </a:r>
            <a:r>
              <a:rPr lang="lv-LV" sz="3500" dirty="0" err="1">
                <a:latin typeface="Arial" panose="020B0604020202020204" pitchFamily="34" charset="0"/>
                <a:cs typeface="Arial" panose="020B0604020202020204" pitchFamily="34" charset="0"/>
              </a:rPr>
              <a:t>anoģenitālajām</a:t>
            </a:r>
            <a:r>
              <a:rPr lang="lv-LV" sz="3500" dirty="0">
                <a:latin typeface="Arial" panose="020B0604020202020204" pitchFamily="34" charset="0"/>
                <a:cs typeface="Arial" panose="020B0604020202020204" pitchFamily="34" charset="0"/>
              </a:rPr>
              <a:t> </a:t>
            </a:r>
            <a:r>
              <a:rPr lang="lv-LV" sz="3500" dirty="0" err="1">
                <a:latin typeface="Arial" panose="020B0604020202020204" pitchFamily="34" charset="0"/>
                <a:cs typeface="Arial" panose="020B0604020202020204" pitchFamily="34" charset="0"/>
              </a:rPr>
              <a:t>papillomām</a:t>
            </a:r>
            <a:endParaRPr lang="lv-LV" sz="3500" dirty="0">
              <a:latin typeface="Arial" panose="020B0604020202020204" pitchFamily="34" charset="0"/>
              <a:cs typeface="Arial" panose="020B0604020202020204" pitchFamily="34" charset="0"/>
            </a:endParaRPr>
          </a:p>
        </p:txBody>
      </p:sp>
      <p:sp>
        <p:nvSpPr>
          <p:cNvPr id="3" name="Satura vietturis 2">
            <a:extLst>
              <a:ext uri="{FF2B5EF4-FFF2-40B4-BE49-F238E27FC236}">
                <a16:creationId xmlns:a16="http://schemas.microsoft.com/office/drawing/2014/main" id="{95710FAB-BABB-41D6-9D18-19065BCDBF02}"/>
              </a:ext>
            </a:extLst>
          </p:cNvPr>
          <p:cNvSpPr>
            <a:spLocks noGrp="1"/>
          </p:cNvSpPr>
          <p:nvPr>
            <p:ph idx="1"/>
          </p:nvPr>
        </p:nvSpPr>
        <p:spPr/>
        <p:txBody>
          <a:bodyPr/>
          <a:lstStyle/>
          <a:p>
            <a:endParaRPr lang="lv-LV" sz="2800" dirty="0"/>
          </a:p>
          <a:p>
            <a:endParaRPr lang="lv-LV" sz="2800" dirty="0"/>
          </a:p>
          <a:p>
            <a:r>
              <a:rPr lang="en-US" sz="2800" dirty="0">
                <a:latin typeface="Arial" panose="020B0604020202020204" pitchFamily="34" charset="0"/>
                <a:cs typeface="Arial" panose="020B0604020202020204" pitchFamily="34" charset="0"/>
              </a:rPr>
              <a:t>HPV-</a:t>
            </a:r>
            <a:r>
              <a:rPr lang="lv-LV" sz="2800" dirty="0">
                <a:latin typeface="Arial" panose="020B0604020202020204" pitchFamily="34" charset="0"/>
                <a:cs typeface="Arial" panose="020B0604020202020204" pitchFamily="34" charset="0"/>
              </a:rPr>
              <a:t>iepriekš neinficētiem indivīdiem 4 tipu vakcīna sniedz</a:t>
            </a:r>
          </a:p>
          <a:p>
            <a:pPr lvl="1"/>
            <a:r>
              <a:rPr lang="lv-LV" sz="2400" dirty="0">
                <a:latin typeface="Arial" panose="020B0604020202020204" pitchFamily="34" charset="0"/>
                <a:cs typeface="Arial" panose="020B0604020202020204" pitchFamily="34" charset="0"/>
              </a:rPr>
              <a:t>gandrīz </a:t>
            </a:r>
            <a:r>
              <a:rPr lang="lv-LV" sz="2400" b="1" dirty="0">
                <a:solidFill>
                  <a:srgbClr val="7030A0"/>
                </a:solidFill>
                <a:latin typeface="Arial" panose="020B0604020202020204" pitchFamily="34" charset="0"/>
                <a:cs typeface="Arial" panose="020B0604020202020204" pitchFamily="34" charset="0"/>
              </a:rPr>
              <a:t>1</a:t>
            </a:r>
            <a:r>
              <a:rPr lang="en-US" sz="2400" b="1" dirty="0">
                <a:solidFill>
                  <a:srgbClr val="7030A0"/>
                </a:solidFill>
                <a:latin typeface="Arial" panose="020B0604020202020204" pitchFamily="34" charset="0"/>
                <a:cs typeface="Arial" panose="020B0604020202020204" pitchFamily="34" charset="0"/>
              </a:rPr>
              <a:t>00% </a:t>
            </a:r>
            <a:r>
              <a:rPr lang="lv-LV" sz="2400" b="1" dirty="0">
                <a:solidFill>
                  <a:srgbClr val="7030A0"/>
                </a:solidFill>
                <a:latin typeface="Arial" panose="020B0604020202020204" pitchFamily="34" charset="0"/>
                <a:cs typeface="Arial" panose="020B0604020202020204" pitchFamily="34" charset="0"/>
              </a:rPr>
              <a:t>aizsardzību </a:t>
            </a:r>
            <a:r>
              <a:rPr lang="lv-LV" sz="2400" dirty="0">
                <a:latin typeface="Arial" panose="020B0604020202020204" pitchFamily="34" charset="0"/>
                <a:cs typeface="Arial" panose="020B0604020202020204" pitchFamily="34" charset="0"/>
              </a:rPr>
              <a:t>pret </a:t>
            </a:r>
            <a:r>
              <a:rPr lang="lv-LV" sz="2400" b="1" dirty="0" err="1">
                <a:latin typeface="Arial" panose="020B0604020202020204" pitchFamily="34" charset="0"/>
                <a:cs typeface="Arial" panose="020B0604020202020204" pitchFamily="34" charset="0"/>
              </a:rPr>
              <a:t>anoģenitājām</a:t>
            </a:r>
            <a:r>
              <a:rPr lang="lv-LV" sz="24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HPV-6 </a:t>
            </a:r>
            <a:r>
              <a:rPr lang="lv-LV" sz="2400" b="1" dirty="0">
                <a:latin typeface="Arial" panose="020B0604020202020204" pitchFamily="34" charset="0"/>
                <a:cs typeface="Arial" panose="020B0604020202020204" pitchFamily="34" charset="0"/>
              </a:rPr>
              <a:t>un</a:t>
            </a:r>
            <a:r>
              <a:rPr lang="en-US" sz="2400" b="1" dirty="0">
                <a:latin typeface="Arial" panose="020B0604020202020204" pitchFamily="34" charset="0"/>
                <a:cs typeface="Arial" panose="020B0604020202020204" pitchFamily="34" charset="0"/>
              </a:rPr>
              <a:t> HPV-11</a:t>
            </a:r>
            <a:r>
              <a:rPr lang="lv-LV" sz="2400" b="1" dirty="0">
                <a:latin typeface="Arial" panose="020B0604020202020204" pitchFamily="34" charset="0"/>
                <a:cs typeface="Arial" panose="020B0604020202020204" pitchFamily="34" charset="0"/>
              </a:rPr>
              <a:t> saistītajām </a:t>
            </a:r>
            <a:r>
              <a:rPr lang="lv-LV" sz="2400" b="1" dirty="0" err="1">
                <a:latin typeface="Arial" panose="020B0604020202020204" pitchFamily="34" charset="0"/>
                <a:cs typeface="Arial" panose="020B0604020202020204" pitchFamily="34" charset="0"/>
              </a:rPr>
              <a:t>papillomām</a:t>
            </a:r>
            <a:endParaRPr lang="lv-LV" sz="2400" b="1" dirty="0">
              <a:latin typeface="Arial" panose="020B0604020202020204" pitchFamily="34" charset="0"/>
              <a:cs typeface="Arial" panose="020B0604020202020204" pitchFamily="34" charset="0"/>
            </a:endParaRPr>
          </a:p>
          <a:p>
            <a:pPr lvl="1"/>
            <a:r>
              <a:rPr lang="lv-LV" sz="2400" dirty="0">
                <a:latin typeface="Arial" panose="020B0604020202020204" pitchFamily="34" charset="0"/>
                <a:cs typeface="Arial" panose="020B0604020202020204" pitchFamily="34" charset="0"/>
              </a:rPr>
              <a:t>un </a:t>
            </a:r>
            <a:r>
              <a:rPr lang="en-US" sz="2400" b="1" dirty="0">
                <a:solidFill>
                  <a:srgbClr val="7030A0"/>
                </a:solidFill>
                <a:latin typeface="Arial" panose="020B0604020202020204" pitchFamily="34" charset="0"/>
                <a:cs typeface="Arial" panose="020B0604020202020204" pitchFamily="34" charset="0"/>
              </a:rPr>
              <a:t>83% </a:t>
            </a:r>
            <a:r>
              <a:rPr lang="lv-LV" sz="2400" b="1" dirty="0">
                <a:latin typeface="Arial" panose="020B0604020202020204" pitchFamily="34" charset="0"/>
                <a:cs typeface="Arial" panose="020B0604020202020204" pitchFamily="34" charset="0"/>
              </a:rPr>
              <a:t>visām </a:t>
            </a:r>
            <a:r>
              <a:rPr lang="lv-LV" sz="2400" b="1" dirty="0" err="1">
                <a:latin typeface="Arial" panose="020B0604020202020204" pitchFamily="34" charset="0"/>
                <a:cs typeface="Arial" panose="020B0604020202020204" pitchFamily="34" charset="0"/>
              </a:rPr>
              <a:t>anoģenitālajām</a:t>
            </a:r>
            <a:r>
              <a:rPr lang="lv-LV" sz="2400" b="1" dirty="0">
                <a:latin typeface="Arial" panose="020B0604020202020204" pitchFamily="34" charset="0"/>
                <a:cs typeface="Arial" panose="020B0604020202020204" pitchFamily="34" charset="0"/>
              </a:rPr>
              <a:t> </a:t>
            </a:r>
            <a:r>
              <a:rPr lang="lv-LV" sz="2400" b="1" dirty="0" err="1">
                <a:latin typeface="Arial" panose="020B0604020202020204" pitchFamily="34" charset="0"/>
                <a:cs typeface="Arial" panose="020B0604020202020204" pitchFamily="34" charset="0"/>
              </a:rPr>
              <a:t>papillomām</a:t>
            </a:r>
            <a:endParaRPr lang="lv-LV"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93432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ttēls 3" descr="Attēls, kurā ir ekrānuzņē​​​mums&#10;&#10;Apraksts izveidots ar ļoti augstu ticamību">
            <a:extLst>
              <a:ext uri="{FF2B5EF4-FFF2-40B4-BE49-F238E27FC236}">
                <a16:creationId xmlns:a16="http://schemas.microsoft.com/office/drawing/2014/main" id="{D1566DD8-E5C0-4BD8-961A-7DFD2CDEE270}"/>
              </a:ext>
            </a:extLst>
          </p:cNvPr>
          <p:cNvPicPr>
            <a:picLocks noChangeAspect="1"/>
          </p:cNvPicPr>
          <p:nvPr/>
        </p:nvPicPr>
        <p:blipFill>
          <a:blip r:embed="rId2"/>
          <a:stretch>
            <a:fillRect/>
          </a:stretch>
        </p:blipFill>
        <p:spPr>
          <a:xfrm>
            <a:off x="482600" y="924242"/>
            <a:ext cx="8178799" cy="5009514"/>
          </a:xfrm>
          <a:prstGeom prst="rect">
            <a:avLst/>
          </a:prstGeom>
        </p:spPr>
      </p:pic>
      <p:sp>
        <p:nvSpPr>
          <p:cNvPr id="5" name="Taisnstūris: ar noapaļotiem stūriem 4">
            <a:extLst>
              <a:ext uri="{FF2B5EF4-FFF2-40B4-BE49-F238E27FC236}">
                <a16:creationId xmlns:a16="http://schemas.microsoft.com/office/drawing/2014/main" id="{0DEFB846-9041-4E0A-B2EF-8C0DF3F14592}"/>
              </a:ext>
            </a:extLst>
          </p:cNvPr>
          <p:cNvSpPr/>
          <p:nvPr/>
        </p:nvSpPr>
        <p:spPr>
          <a:xfrm>
            <a:off x="2405575" y="4740812"/>
            <a:ext cx="5697416" cy="211016"/>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38913820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03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ttēls 1" descr="Attēls, kurā ir ekrānuzņē​​​mums&#10;&#10;Apraksts izveidots ar ļoti augstu ticamību">
            <a:extLst>
              <a:ext uri="{FF2B5EF4-FFF2-40B4-BE49-F238E27FC236}">
                <a16:creationId xmlns:a16="http://schemas.microsoft.com/office/drawing/2014/main" id="{4174962B-F476-41E6-88E0-4D10B1A4F683}"/>
              </a:ext>
            </a:extLst>
          </p:cNvPr>
          <p:cNvPicPr>
            <a:picLocks noChangeAspect="1"/>
          </p:cNvPicPr>
          <p:nvPr/>
        </p:nvPicPr>
        <p:blipFill rotWithShape="1">
          <a:blip r:embed="rId2"/>
          <a:srcRect/>
          <a:stretch/>
        </p:blipFill>
        <p:spPr>
          <a:xfrm>
            <a:off x="1192597" y="643467"/>
            <a:ext cx="6758805" cy="5571066"/>
          </a:xfrm>
          <a:prstGeom prst="rect">
            <a:avLst/>
          </a:prstGeom>
        </p:spPr>
      </p:pic>
    </p:spTree>
    <p:extLst>
      <p:ext uri="{BB962C8B-B14F-4D97-AF65-F5344CB8AC3E}">
        <p14:creationId xmlns:p14="http://schemas.microsoft.com/office/powerpoint/2010/main" val="5945834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6">
            <a:extLst>
              <a:ext uri="{FF2B5EF4-FFF2-40B4-BE49-F238E27FC236}">
                <a16:creationId xmlns:a16="http://schemas.microsoft.com/office/drawing/2014/main" id="{B9FF99BD-075F-4761-A995-6FC574BD25E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8">
            <a:extLst>
              <a:ext uri="{FF2B5EF4-FFF2-40B4-BE49-F238E27FC236}">
                <a16:creationId xmlns:a16="http://schemas.microsoft.com/office/drawing/2014/main" id="{A7B21A54-9BA3-4EA9-B460-5A829ADD905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6FA8F714-B9D8-488A-8CCA-E9948FF913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8"/>
            <a:ext cx="8178800"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ttēls 1" descr="Attēls, kurā ir ekrānuzņē​​​mums&#10;&#10;Apraksts izveidots ar ļoti augstu ticamību">
            <a:extLst>
              <a:ext uri="{FF2B5EF4-FFF2-40B4-BE49-F238E27FC236}">
                <a16:creationId xmlns:a16="http://schemas.microsoft.com/office/drawing/2014/main" id="{69BDDDC9-1FD5-4887-B29B-F0104EA03402}"/>
              </a:ext>
            </a:extLst>
          </p:cNvPr>
          <p:cNvPicPr>
            <a:picLocks noChangeAspect="1"/>
          </p:cNvPicPr>
          <p:nvPr/>
        </p:nvPicPr>
        <p:blipFill>
          <a:blip r:embed="rId2"/>
          <a:stretch>
            <a:fillRect/>
          </a:stretch>
        </p:blipFill>
        <p:spPr>
          <a:xfrm>
            <a:off x="840357" y="1168284"/>
            <a:ext cx="7463281" cy="4515285"/>
          </a:xfrm>
          <a:prstGeom prst="rect">
            <a:avLst/>
          </a:prstGeom>
        </p:spPr>
      </p:pic>
      <p:sp>
        <p:nvSpPr>
          <p:cNvPr id="3" name="Taisnstūris: ar noapaļotiem stūriem 2">
            <a:extLst>
              <a:ext uri="{FF2B5EF4-FFF2-40B4-BE49-F238E27FC236}">
                <a16:creationId xmlns:a16="http://schemas.microsoft.com/office/drawing/2014/main" id="{1B06339F-8560-4C82-8664-F8869E14F821}"/>
              </a:ext>
            </a:extLst>
          </p:cNvPr>
          <p:cNvSpPr/>
          <p:nvPr/>
        </p:nvSpPr>
        <p:spPr>
          <a:xfrm>
            <a:off x="3545058" y="2152357"/>
            <a:ext cx="886265" cy="2869809"/>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v-LV"/>
          </a:p>
        </p:txBody>
      </p:sp>
      <p:sp>
        <p:nvSpPr>
          <p:cNvPr id="4" name="Taisnstūris: ar noapaļotiem stūriem 3">
            <a:extLst>
              <a:ext uri="{FF2B5EF4-FFF2-40B4-BE49-F238E27FC236}">
                <a16:creationId xmlns:a16="http://schemas.microsoft.com/office/drawing/2014/main" id="{A850D9D7-B1CD-4E08-A3F7-9A479401EE68}"/>
              </a:ext>
            </a:extLst>
          </p:cNvPr>
          <p:cNvSpPr/>
          <p:nvPr/>
        </p:nvSpPr>
        <p:spPr>
          <a:xfrm>
            <a:off x="7301132" y="1983545"/>
            <a:ext cx="886265" cy="703384"/>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v-LV"/>
          </a:p>
        </p:txBody>
      </p:sp>
      <mc:AlternateContent xmlns:mc="http://schemas.openxmlformats.org/markup-compatibility/2006" xmlns:p14="http://schemas.microsoft.com/office/powerpoint/2010/main">
        <mc:Choice Requires="p14">
          <p:contentPart p14:bwMode="auto" r:id="rId3">
            <p14:nvContentPartPr>
              <p14:cNvPr id="5" name="Rokraksts 4">
                <a:extLst>
                  <a:ext uri="{FF2B5EF4-FFF2-40B4-BE49-F238E27FC236}">
                    <a16:creationId xmlns:a16="http://schemas.microsoft.com/office/drawing/2014/main" id="{8C127392-8310-4424-8E64-99A339D95786}"/>
                  </a:ext>
                </a:extLst>
              </p14:cNvPr>
              <p14:cNvContentPartPr/>
              <p14:nvPr/>
            </p14:nvContentPartPr>
            <p14:xfrm>
              <a:off x="5022055" y="1559963"/>
              <a:ext cx="2995200" cy="135360"/>
            </p14:xfrm>
          </p:contentPart>
        </mc:Choice>
        <mc:Fallback xmlns="">
          <p:pic>
            <p:nvPicPr>
              <p:cNvPr id="5" name="Rokraksts 4">
                <a:extLst>
                  <a:ext uri="{FF2B5EF4-FFF2-40B4-BE49-F238E27FC236}">
                    <a16:creationId xmlns:a16="http://schemas.microsoft.com/office/drawing/2014/main" id="{8C127392-8310-4424-8E64-99A339D95786}"/>
                  </a:ext>
                </a:extLst>
              </p:cNvPr>
              <p:cNvPicPr/>
              <p:nvPr/>
            </p:nvPicPr>
            <p:blipFill>
              <a:blip r:embed="rId4"/>
              <a:stretch>
                <a:fillRect/>
              </a:stretch>
            </p:blipFill>
            <p:spPr>
              <a:xfrm>
                <a:off x="4968055" y="1452323"/>
                <a:ext cx="3102840" cy="351000"/>
              </a:xfrm>
              <a:prstGeom prst="rect">
                <a:avLst/>
              </a:prstGeom>
            </p:spPr>
          </p:pic>
        </mc:Fallback>
      </mc:AlternateContent>
    </p:spTree>
    <p:extLst>
      <p:ext uri="{BB962C8B-B14F-4D97-AF65-F5344CB8AC3E}">
        <p14:creationId xmlns:p14="http://schemas.microsoft.com/office/powerpoint/2010/main" val="24992505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FF99BD-075F-4761-A995-6FC574BD25E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B21A54-9BA3-4EA9-B460-5A829ADD905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A8F714-B9D8-488A-8CCA-E9948FF913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8"/>
            <a:ext cx="8178800"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ttēls 1" descr="Attēls, kurā ir ekrānuzņē​​​mums&#10;&#10;Apraksts izveidots ar ļoti augstu ticamību">
            <a:extLst>
              <a:ext uri="{FF2B5EF4-FFF2-40B4-BE49-F238E27FC236}">
                <a16:creationId xmlns:a16="http://schemas.microsoft.com/office/drawing/2014/main" id="{7A0E9673-D3B9-4134-94B9-CDDA8275F473}"/>
              </a:ext>
            </a:extLst>
          </p:cNvPr>
          <p:cNvPicPr>
            <a:picLocks noChangeAspect="1"/>
          </p:cNvPicPr>
          <p:nvPr/>
        </p:nvPicPr>
        <p:blipFill>
          <a:blip r:embed="rId2"/>
          <a:stretch>
            <a:fillRect/>
          </a:stretch>
        </p:blipFill>
        <p:spPr>
          <a:xfrm>
            <a:off x="840357" y="1261576"/>
            <a:ext cx="7463281" cy="4328701"/>
          </a:xfrm>
          <a:prstGeom prst="rect">
            <a:avLst/>
          </a:prstGeom>
        </p:spPr>
      </p:pic>
      <p:sp>
        <p:nvSpPr>
          <p:cNvPr id="6" name="Taisnstūris: ar noapaļotiem stūriem 5">
            <a:extLst>
              <a:ext uri="{FF2B5EF4-FFF2-40B4-BE49-F238E27FC236}">
                <a16:creationId xmlns:a16="http://schemas.microsoft.com/office/drawing/2014/main" id="{521C8F14-41E4-47C6-92F9-BA8F9E9056FD}"/>
              </a:ext>
            </a:extLst>
          </p:cNvPr>
          <p:cNvSpPr/>
          <p:nvPr/>
        </p:nvSpPr>
        <p:spPr>
          <a:xfrm>
            <a:off x="3530991" y="1941343"/>
            <a:ext cx="900332" cy="3516922"/>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v-LV"/>
          </a:p>
        </p:txBody>
      </p:sp>
      <p:sp>
        <p:nvSpPr>
          <p:cNvPr id="10" name="Taisnstūris: ar noapaļotiem stūriem 9">
            <a:extLst>
              <a:ext uri="{FF2B5EF4-FFF2-40B4-BE49-F238E27FC236}">
                <a16:creationId xmlns:a16="http://schemas.microsoft.com/office/drawing/2014/main" id="{774692B2-66B1-4E1C-8599-D8B6CA1EF6EC}"/>
              </a:ext>
            </a:extLst>
          </p:cNvPr>
          <p:cNvSpPr/>
          <p:nvPr/>
        </p:nvSpPr>
        <p:spPr>
          <a:xfrm>
            <a:off x="7153120" y="1800665"/>
            <a:ext cx="886265" cy="703384"/>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v-LV"/>
          </a:p>
        </p:txBody>
      </p:sp>
      <mc:AlternateContent xmlns:mc="http://schemas.openxmlformats.org/markup-compatibility/2006" xmlns:p14="http://schemas.microsoft.com/office/powerpoint/2010/main">
        <mc:Choice Requires="p14">
          <p:contentPart p14:bwMode="auto" r:id="rId3">
            <p14:nvContentPartPr>
              <p14:cNvPr id="3" name="Rokraksts 2">
                <a:extLst>
                  <a:ext uri="{FF2B5EF4-FFF2-40B4-BE49-F238E27FC236}">
                    <a16:creationId xmlns:a16="http://schemas.microsoft.com/office/drawing/2014/main" id="{87CD29EF-36E7-4715-BCF6-1F6DA63DF7A0}"/>
                  </a:ext>
                </a:extLst>
              </p14:cNvPr>
              <p14:cNvContentPartPr/>
              <p14:nvPr/>
            </p14:nvContentPartPr>
            <p14:xfrm>
              <a:off x="5190895" y="1377803"/>
              <a:ext cx="2896560" cy="114120"/>
            </p14:xfrm>
          </p:contentPart>
        </mc:Choice>
        <mc:Fallback xmlns="">
          <p:pic>
            <p:nvPicPr>
              <p:cNvPr id="3" name="Rokraksts 2">
                <a:extLst>
                  <a:ext uri="{FF2B5EF4-FFF2-40B4-BE49-F238E27FC236}">
                    <a16:creationId xmlns:a16="http://schemas.microsoft.com/office/drawing/2014/main" id="{87CD29EF-36E7-4715-BCF6-1F6DA63DF7A0}"/>
                  </a:ext>
                </a:extLst>
              </p:cNvPr>
              <p:cNvPicPr/>
              <p:nvPr/>
            </p:nvPicPr>
            <p:blipFill>
              <a:blip r:embed="rId4"/>
              <a:stretch>
                <a:fillRect/>
              </a:stretch>
            </p:blipFill>
            <p:spPr>
              <a:xfrm>
                <a:off x="5136895" y="1270163"/>
                <a:ext cx="3004200" cy="329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Rokraksts 3">
                <a:extLst>
                  <a:ext uri="{FF2B5EF4-FFF2-40B4-BE49-F238E27FC236}">
                    <a16:creationId xmlns:a16="http://schemas.microsoft.com/office/drawing/2014/main" id="{61A72556-F409-4D5B-A7B1-7BBCA7A4FE04}"/>
                  </a:ext>
                </a:extLst>
              </p14:cNvPr>
              <p14:cNvContentPartPr/>
              <p14:nvPr/>
            </p14:nvContentPartPr>
            <p14:xfrm>
              <a:off x="928135" y="1560683"/>
              <a:ext cx="1096200" cy="30240"/>
            </p14:xfrm>
          </p:contentPart>
        </mc:Choice>
        <mc:Fallback xmlns="">
          <p:pic>
            <p:nvPicPr>
              <p:cNvPr id="4" name="Rokraksts 3">
                <a:extLst>
                  <a:ext uri="{FF2B5EF4-FFF2-40B4-BE49-F238E27FC236}">
                    <a16:creationId xmlns:a16="http://schemas.microsoft.com/office/drawing/2014/main" id="{61A72556-F409-4D5B-A7B1-7BBCA7A4FE04}"/>
                  </a:ext>
                </a:extLst>
              </p:cNvPr>
              <p:cNvPicPr/>
              <p:nvPr/>
            </p:nvPicPr>
            <p:blipFill>
              <a:blip r:embed="rId6"/>
              <a:stretch>
                <a:fillRect/>
              </a:stretch>
            </p:blipFill>
            <p:spPr>
              <a:xfrm>
                <a:off x="874495" y="1453043"/>
                <a:ext cx="120384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Rokraksts 4">
                <a:extLst>
                  <a:ext uri="{FF2B5EF4-FFF2-40B4-BE49-F238E27FC236}">
                    <a16:creationId xmlns:a16="http://schemas.microsoft.com/office/drawing/2014/main" id="{67DA7AFD-7FC0-4287-8720-61620A6D2A7A}"/>
                  </a:ext>
                </a:extLst>
              </p14:cNvPr>
              <p14:cNvContentPartPr/>
              <p14:nvPr/>
            </p14:nvContentPartPr>
            <p14:xfrm>
              <a:off x="-408185" y="1673723"/>
              <a:ext cx="360" cy="360"/>
            </p14:xfrm>
          </p:contentPart>
        </mc:Choice>
        <mc:Fallback xmlns="">
          <p:pic>
            <p:nvPicPr>
              <p:cNvPr id="5" name="Rokraksts 4">
                <a:extLst>
                  <a:ext uri="{FF2B5EF4-FFF2-40B4-BE49-F238E27FC236}">
                    <a16:creationId xmlns:a16="http://schemas.microsoft.com/office/drawing/2014/main" id="{67DA7AFD-7FC0-4287-8720-61620A6D2A7A}"/>
                  </a:ext>
                </a:extLst>
              </p:cNvPr>
              <p:cNvPicPr/>
              <p:nvPr/>
            </p:nvPicPr>
            <p:blipFill>
              <a:blip r:embed="rId8"/>
              <a:stretch>
                <a:fillRect/>
              </a:stretch>
            </p:blipFill>
            <p:spPr>
              <a:xfrm>
                <a:off x="-461825" y="1566083"/>
                <a:ext cx="108000" cy="216000"/>
              </a:xfrm>
              <a:prstGeom prst="rect">
                <a:avLst/>
              </a:prstGeom>
            </p:spPr>
          </p:pic>
        </mc:Fallback>
      </mc:AlternateContent>
    </p:spTree>
    <p:extLst>
      <p:ext uri="{BB962C8B-B14F-4D97-AF65-F5344CB8AC3E}">
        <p14:creationId xmlns:p14="http://schemas.microsoft.com/office/powerpoint/2010/main" val="25934353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4" name="Rectangle 3"/>
          <p:cNvSpPr txBox="1">
            <a:spLocks noChangeArrowheads="1"/>
          </p:cNvSpPr>
          <p:nvPr/>
        </p:nvSpPr>
        <p:spPr bwMode="auto">
          <a:xfrm>
            <a:off x="1122379" y="44271"/>
            <a:ext cx="766008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2500" dirty="0">
                <a:solidFill>
                  <a:schemeClr val="accent4">
                    <a:lumMod val="50000"/>
                  </a:schemeClr>
                </a:solidFill>
                <a:latin typeface="Arial" charset="0"/>
                <a:ea typeface="Arial" charset="0"/>
                <a:cs typeface="Arial" charset="0"/>
              </a:rPr>
              <a:t>4vHPV </a:t>
            </a:r>
            <a:r>
              <a:rPr lang="en-US" sz="2500" dirty="0" err="1">
                <a:solidFill>
                  <a:schemeClr val="accent4">
                    <a:lumMod val="50000"/>
                  </a:schemeClr>
                </a:solidFill>
                <a:latin typeface="Arial" charset="0"/>
                <a:ea typeface="Arial" charset="0"/>
                <a:cs typeface="Arial" charset="0"/>
              </a:rPr>
              <a:t>vakcīnas</a:t>
            </a:r>
            <a:r>
              <a:rPr lang="en-US" sz="2500" dirty="0">
                <a:solidFill>
                  <a:schemeClr val="accent4">
                    <a:lumMod val="50000"/>
                  </a:schemeClr>
                </a:solidFill>
                <a:latin typeface="Arial" charset="0"/>
                <a:ea typeface="Arial" charset="0"/>
                <a:cs typeface="Arial" charset="0"/>
              </a:rPr>
              <a:t> </a:t>
            </a:r>
            <a:r>
              <a:rPr lang="en-US" sz="2500" dirty="0" err="1">
                <a:solidFill>
                  <a:schemeClr val="accent4">
                    <a:lumMod val="50000"/>
                  </a:schemeClr>
                </a:solidFill>
                <a:latin typeface="Arial" charset="0"/>
                <a:ea typeface="Arial" charset="0"/>
                <a:cs typeface="Arial" charset="0"/>
              </a:rPr>
              <a:t>tipu</a:t>
            </a:r>
            <a:r>
              <a:rPr lang="en-US" sz="2500" dirty="0">
                <a:solidFill>
                  <a:schemeClr val="accent4">
                    <a:lumMod val="50000"/>
                  </a:schemeClr>
                </a:solidFill>
                <a:latin typeface="Arial" charset="0"/>
                <a:ea typeface="Arial" charset="0"/>
                <a:cs typeface="Arial" charset="0"/>
              </a:rPr>
              <a:t> </a:t>
            </a:r>
            <a:r>
              <a:rPr lang="en-US" sz="2500" dirty="0" err="1">
                <a:solidFill>
                  <a:schemeClr val="accent4">
                    <a:lumMod val="50000"/>
                  </a:schemeClr>
                </a:solidFill>
                <a:latin typeface="Arial" charset="0"/>
                <a:ea typeface="Arial" charset="0"/>
                <a:cs typeface="Arial" charset="0"/>
              </a:rPr>
              <a:t>prevalences</a:t>
            </a:r>
            <a:r>
              <a:rPr lang="en-US" sz="2500" dirty="0">
                <a:solidFill>
                  <a:schemeClr val="accent4">
                    <a:lumMod val="50000"/>
                  </a:schemeClr>
                </a:solidFill>
                <a:latin typeface="Arial" charset="0"/>
                <a:ea typeface="Arial" charset="0"/>
                <a:cs typeface="Arial" charset="0"/>
              </a:rPr>
              <a:t> </a:t>
            </a:r>
            <a:r>
              <a:rPr lang="en-US" sz="2500" dirty="0" err="1">
                <a:solidFill>
                  <a:schemeClr val="accent4">
                    <a:lumMod val="50000"/>
                  </a:schemeClr>
                </a:solidFill>
                <a:latin typeface="Arial" charset="0"/>
                <a:ea typeface="Arial" charset="0"/>
                <a:cs typeface="Arial" charset="0"/>
              </a:rPr>
              <a:t>samazināšanās</a:t>
            </a:r>
            <a:r>
              <a:rPr lang="en-US" sz="2500" dirty="0">
                <a:solidFill>
                  <a:schemeClr val="accent4">
                    <a:lumMod val="50000"/>
                  </a:schemeClr>
                </a:solidFill>
                <a:latin typeface="Arial" charset="0"/>
                <a:ea typeface="Arial" charset="0"/>
                <a:cs typeface="Arial" charset="0"/>
              </a:rPr>
              <a:t> </a:t>
            </a:r>
            <a:r>
              <a:rPr lang="en-US" sz="2500" dirty="0" err="1">
                <a:solidFill>
                  <a:schemeClr val="accent4">
                    <a:lumMod val="50000"/>
                  </a:schemeClr>
                </a:solidFill>
                <a:latin typeface="Arial" charset="0"/>
                <a:ea typeface="Arial" charset="0"/>
                <a:cs typeface="Arial" charset="0"/>
              </a:rPr>
              <a:t>Austrālijas</a:t>
            </a:r>
            <a:r>
              <a:rPr lang="en-US" sz="2500" dirty="0">
                <a:solidFill>
                  <a:schemeClr val="accent4">
                    <a:lumMod val="50000"/>
                  </a:schemeClr>
                </a:solidFill>
                <a:latin typeface="Arial" charset="0"/>
                <a:ea typeface="Arial" charset="0"/>
                <a:cs typeface="Arial" charset="0"/>
              </a:rPr>
              <a:t> </a:t>
            </a:r>
            <a:r>
              <a:rPr lang="en-US" sz="2500" dirty="0" err="1">
                <a:solidFill>
                  <a:schemeClr val="accent4">
                    <a:lumMod val="50000"/>
                  </a:schemeClr>
                </a:solidFill>
                <a:latin typeface="Arial" charset="0"/>
                <a:ea typeface="Arial" charset="0"/>
                <a:cs typeface="Arial" charset="0"/>
              </a:rPr>
              <a:t>sievietēm</a:t>
            </a:r>
            <a:r>
              <a:rPr lang="en-US" sz="2500" dirty="0">
                <a:solidFill>
                  <a:schemeClr val="accent4">
                    <a:lumMod val="50000"/>
                  </a:schemeClr>
                </a:solidFill>
                <a:latin typeface="Arial" charset="0"/>
                <a:ea typeface="Arial" charset="0"/>
                <a:cs typeface="Arial" charset="0"/>
              </a:rPr>
              <a:t> </a:t>
            </a:r>
            <a:r>
              <a:rPr lang="en-US" sz="2500" dirty="0" err="1">
                <a:solidFill>
                  <a:schemeClr val="accent4">
                    <a:lumMod val="50000"/>
                  </a:schemeClr>
                </a:solidFill>
                <a:latin typeface="Arial" charset="0"/>
                <a:ea typeface="Arial" charset="0"/>
                <a:cs typeface="Arial" charset="0"/>
              </a:rPr>
              <a:t>pēc</a:t>
            </a:r>
            <a:r>
              <a:rPr lang="en-US" sz="2500" dirty="0">
                <a:solidFill>
                  <a:schemeClr val="accent4">
                    <a:lumMod val="50000"/>
                  </a:schemeClr>
                </a:solidFill>
                <a:latin typeface="Arial" charset="0"/>
                <a:ea typeface="Arial" charset="0"/>
                <a:cs typeface="Arial" charset="0"/>
              </a:rPr>
              <a:t> </a:t>
            </a:r>
            <a:r>
              <a:rPr lang="en-US" sz="2500" dirty="0" err="1">
                <a:solidFill>
                  <a:schemeClr val="accent4">
                    <a:lumMod val="50000"/>
                  </a:schemeClr>
                </a:solidFill>
                <a:latin typeface="Arial" charset="0"/>
                <a:ea typeface="Arial" charset="0"/>
                <a:cs typeface="Arial" charset="0"/>
              </a:rPr>
              <a:t>vakcinācijas</a:t>
            </a:r>
            <a:r>
              <a:rPr lang="en-US" sz="2500" dirty="0">
                <a:solidFill>
                  <a:schemeClr val="accent4">
                    <a:lumMod val="50000"/>
                  </a:schemeClr>
                </a:solidFill>
                <a:latin typeface="Arial" charset="0"/>
                <a:ea typeface="Arial" charset="0"/>
                <a:cs typeface="Arial" charset="0"/>
              </a:rPr>
              <a:t> </a:t>
            </a:r>
            <a:r>
              <a:rPr lang="en-US" sz="2500" dirty="0" err="1">
                <a:solidFill>
                  <a:schemeClr val="accent4">
                    <a:lumMod val="50000"/>
                  </a:schemeClr>
                </a:solidFill>
                <a:latin typeface="Arial" charset="0"/>
                <a:ea typeface="Arial" charset="0"/>
                <a:cs typeface="Arial" charset="0"/>
              </a:rPr>
              <a:t>periodā</a:t>
            </a:r>
            <a:endParaRPr lang="en-GB" sz="2500" baseline="30000" dirty="0">
              <a:solidFill>
                <a:schemeClr val="accent4">
                  <a:lumMod val="50000"/>
                </a:schemeClr>
              </a:solidFill>
              <a:latin typeface="Arial" charset="0"/>
              <a:ea typeface="Arial" charset="0"/>
              <a:cs typeface="Arial" charset="0"/>
            </a:endParaRPr>
          </a:p>
        </p:txBody>
      </p:sp>
      <p:pic>
        <p:nvPicPr>
          <p:cNvPr id="952" name="Picture 21" descr="C:\Users\Liga\Desktop\mikrosko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57" y="250623"/>
            <a:ext cx="109855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 name="Content Placeholder 4"/>
          <p:cNvSpPr>
            <a:spLocks noGrp="1"/>
          </p:cNvSpPr>
          <p:nvPr>
            <p:ph idx="4294967295"/>
          </p:nvPr>
        </p:nvSpPr>
        <p:spPr>
          <a:xfrm>
            <a:off x="1067045" y="1603922"/>
            <a:ext cx="7561785" cy="1055688"/>
          </a:xfrm>
        </p:spPr>
        <p:txBody>
          <a:bodyPr>
            <a:normAutofit/>
          </a:bodyPr>
          <a:lstStyle/>
          <a:p>
            <a:pPr marL="0" indent="0" algn="ctr">
              <a:buNone/>
            </a:pPr>
            <a:r>
              <a:rPr lang="lv-LV" altLang="en-US" sz="1600" b="1" dirty="0">
                <a:solidFill>
                  <a:srgbClr val="7030A0"/>
                </a:solidFill>
                <a:latin typeface="Arial" charset="0"/>
                <a:ea typeface="Arial" charset="0"/>
                <a:cs typeface="Arial" charset="0"/>
              </a:rPr>
              <a:t>Pēc vakcīnas ieviešanas, 4 vakcīnas tipu </a:t>
            </a:r>
            <a:r>
              <a:rPr lang="lv-LV" altLang="en-US" sz="1600" b="1" dirty="0" err="1">
                <a:solidFill>
                  <a:srgbClr val="7030A0"/>
                </a:solidFill>
                <a:latin typeface="Arial" charset="0"/>
                <a:ea typeface="Arial" charset="0"/>
                <a:cs typeface="Arial" charset="0"/>
              </a:rPr>
              <a:t>prevalence</a:t>
            </a:r>
            <a:r>
              <a:rPr lang="lv-LV" altLang="en-US" sz="1600" b="1" dirty="0">
                <a:solidFill>
                  <a:srgbClr val="7030A0"/>
                </a:solidFill>
                <a:latin typeface="Arial" charset="0"/>
                <a:ea typeface="Arial" charset="0"/>
                <a:cs typeface="Arial" charset="0"/>
              </a:rPr>
              <a:t> (6/11/16/18) būtiski mazinājusies visu sieviešu vidū, neatkarīgi no vakcinācijas statusa</a:t>
            </a:r>
            <a:endParaRPr lang="lv-LV" altLang="en-US" sz="1600" b="1" baseline="30000" dirty="0">
              <a:solidFill>
                <a:srgbClr val="7030A0"/>
              </a:solidFill>
              <a:latin typeface="Arial" charset="0"/>
              <a:ea typeface="Arial" charset="0"/>
              <a:cs typeface="Arial" charset="0"/>
            </a:endParaRPr>
          </a:p>
          <a:p>
            <a:pPr marL="457200" lvl="1" indent="0">
              <a:buNone/>
            </a:pPr>
            <a:r>
              <a:rPr lang="lv-LV" altLang="en-US" sz="1600" dirty="0">
                <a:solidFill>
                  <a:schemeClr val="accent4">
                    <a:lumMod val="50000"/>
                  </a:schemeClr>
                </a:solidFill>
                <a:latin typeface="Arial" charset="0"/>
                <a:ea typeface="Arial" charset="0"/>
                <a:cs typeface="Arial" charset="0"/>
              </a:rPr>
              <a:t>Nevakcinēto sieviešu ieguvums no kolektīvās imunitātes efekta</a:t>
            </a:r>
          </a:p>
        </p:txBody>
      </p:sp>
      <p:grpSp>
        <p:nvGrpSpPr>
          <p:cNvPr id="241" name="Group 240"/>
          <p:cNvGrpSpPr/>
          <p:nvPr/>
        </p:nvGrpSpPr>
        <p:grpSpPr>
          <a:xfrm>
            <a:off x="610608" y="2576765"/>
            <a:ext cx="8299021" cy="3850935"/>
            <a:chOff x="2112837" y="2728273"/>
            <a:chExt cx="8299021" cy="3850935"/>
          </a:xfrm>
        </p:grpSpPr>
        <p:graphicFrame>
          <p:nvGraphicFramePr>
            <p:cNvPr id="242" name="Chart 241"/>
            <p:cNvGraphicFramePr>
              <a:graphicFrameLocks/>
            </p:cNvGraphicFramePr>
            <p:nvPr>
              <p:extLst>
                <p:ext uri="{D42A27DB-BD31-4B8C-83A1-F6EECF244321}">
                  <p14:modId xmlns:p14="http://schemas.microsoft.com/office/powerpoint/2010/main" val="254394734"/>
                </p:ext>
              </p:extLst>
            </p:nvPr>
          </p:nvGraphicFramePr>
          <p:xfrm>
            <a:off x="2819074" y="2728273"/>
            <a:ext cx="7592784" cy="3590091"/>
          </p:xfrm>
          <a:graphic>
            <a:graphicData uri="http://schemas.openxmlformats.org/drawingml/2006/chart">
              <c:chart xmlns:c="http://schemas.openxmlformats.org/drawingml/2006/chart" xmlns:r="http://schemas.openxmlformats.org/officeDocument/2006/relationships" r:id="rId3"/>
            </a:graphicData>
          </a:graphic>
        </p:graphicFrame>
        <p:sp>
          <p:nvSpPr>
            <p:cNvPr id="243" name="Text Box 35"/>
            <p:cNvSpPr txBox="1">
              <a:spLocks noChangeArrowheads="1"/>
            </p:cNvSpPr>
            <p:nvPr/>
          </p:nvSpPr>
          <p:spPr bwMode="auto">
            <a:xfrm>
              <a:off x="2112837" y="5763233"/>
              <a:ext cx="7959725" cy="815975"/>
            </a:xfrm>
            <a:prstGeom prst="rect">
              <a:avLst/>
            </a:prstGeom>
            <a:solidFill>
              <a:schemeClr val="bg1"/>
            </a:solidFill>
            <a:ln w="9525" algn="ctr">
              <a:noFill/>
              <a:miter lim="800000"/>
              <a:headEnd/>
              <a:tailEnd/>
            </a:ln>
            <a:effectLst/>
          </p:spPr>
          <p:txBody>
            <a:bodyPr lIns="0" tIns="0" rIns="0" bIns="0" anchor="b"/>
            <a:lstStyle/>
            <a:p>
              <a:pPr marL="0" lvl="4">
                <a:defRPr/>
              </a:pPr>
              <a:r>
                <a:rPr lang="en-US" sz="900" i="1" dirty="0">
                  <a:solidFill>
                    <a:schemeClr val="accent4">
                      <a:lumMod val="50000"/>
                    </a:schemeClr>
                  </a:solidFill>
                  <a:latin typeface="Arial" charset="0"/>
                  <a:ea typeface="Arial" charset="0"/>
                  <a:cs typeface="Arial" charset="0"/>
                </a:rPr>
                <a:t>*P</a:t>
              </a:r>
              <a:r>
                <a:rPr lang="en-US" sz="900" dirty="0">
                  <a:solidFill>
                    <a:schemeClr val="accent4">
                      <a:lumMod val="50000"/>
                    </a:schemeClr>
                  </a:solidFill>
                  <a:latin typeface="Arial" charset="0"/>
                  <a:ea typeface="Arial" charset="0"/>
                  <a:cs typeface="Arial" charset="0"/>
                </a:rPr>
                <a:t>&lt;0.05 or **</a:t>
              </a:r>
              <a:r>
                <a:rPr lang="en-US" sz="900" i="1" dirty="0">
                  <a:solidFill>
                    <a:schemeClr val="accent4">
                      <a:lumMod val="50000"/>
                    </a:schemeClr>
                  </a:solidFill>
                  <a:latin typeface="Arial" charset="0"/>
                  <a:ea typeface="Arial" charset="0"/>
                  <a:cs typeface="Arial" charset="0"/>
                </a:rPr>
                <a:t>P</a:t>
              </a:r>
              <a:r>
                <a:rPr lang="en-US" sz="900" dirty="0">
                  <a:solidFill>
                    <a:schemeClr val="accent4">
                      <a:lumMod val="50000"/>
                    </a:schemeClr>
                  </a:solidFill>
                  <a:latin typeface="Arial" charset="0"/>
                  <a:ea typeface="Arial" charset="0"/>
                  <a:cs typeface="Arial" charset="0"/>
                </a:rPr>
                <a:t>&lt;0.0001 denotes significant differences in prevalence compared to the prevaccine study group.</a:t>
              </a:r>
            </a:p>
            <a:p>
              <a:pPr marL="0" lvl="4">
                <a:defRPr/>
              </a:pPr>
              <a:r>
                <a:rPr lang="en-US" sz="900" baseline="30000" dirty="0">
                  <a:solidFill>
                    <a:schemeClr val="accent4">
                      <a:lumMod val="50000"/>
                    </a:schemeClr>
                  </a:solidFill>
                  <a:latin typeface="Arial" charset="0"/>
                  <a:ea typeface="Arial" charset="0"/>
                  <a:cs typeface="Arial" charset="0"/>
                </a:rPr>
                <a:t>a</a:t>
              </a:r>
              <a:r>
                <a:rPr lang="en-US" sz="900" dirty="0">
                  <a:solidFill>
                    <a:schemeClr val="accent4">
                      <a:lumMod val="50000"/>
                    </a:schemeClr>
                  </a:solidFill>
                  <a:latin typeface="Arial" charset="0"/>
                  <a:ea typeface="Arial" charset="0"/>
                  <a:cs typeface="Arial" charset="0"/>
                </a:rPr>
                <a:t>Postvaccine implemention encompasses 3 categories denoting vaccination status: unvaccinated, partial/unconfirmed vaccination, or fully vaccinated, and compared to the prevaccine implementation study.</a:t>
              </a:r>
            </a:p>
          </p:txBody>
        </p:sp>
        <p:sp>
          <p:nvSpPr>
            <p:cNvPr id="245" name="TextBox 244"/>
            <p:cNvSpPr txBox="1"/>
            <p:nvPr/>
          </p:nvSpPr>
          <p:spPr>
            <a:xfrm rot="16200000">
              <a:off x="1119982" y="4012852"/>
              <a:ext cx="2874963" cy="523220"/>
            </a:xfrm>
            <a:prstGeom prst="rect">
              <a:avLst/>
            </a:prstGeom>
            <a:noFill/>
          </p:spPr>
          <p:txBody>
            <a:bodyPr>
              <a:spAutoFit/>
            </a:bodyPr>
            <a:lstStyle/>
            <a:p>
              <a:pPr algn="ctr">
                <a:defRPr/>
              </a:pPr>
              <a:r>
                <a:rPr lang="en-US" sz="1400" dirty="0">
                  <a:solidFill>
                    <a:schemeClr val="accent4">
                      <a:lumMod val="50000"/>
                    </a:schemeClr>
                  </a:solidFill>
                  <a:latin typeface="Arial" charset="0"/>
                  <a:ea typeface="Arial" charset="0"/>
                  <a:cs typeface="Arial" charset="0"/>
                </a:rPr>
                <a:t>Prevalence of 4vHPV Vaccine Genotypes by Vaccine Status </a:t>
              </a:r>
              <a:r>
                <a:rPr lang="en-US" sz="1400" b="1" dirty="0">
                  <a:solidFill>
                    <a:schemeClr val="accent4">
                      <a:lumMod val="50000"/>
                    </a:schemeClr>
                  </a:solidFill>
                  <a:latin typeface="Arial" charset="0"/>
                  <a:ea typeface="Arial" charset="0"/>
                  <a:cs typeface="Arial" charset="0"/>
                </a:rPr>
                <a:t>(%)</a:t>
              </a:r>
            </a:p>
          </p:txBody>
        </p:sp>
        <p:sp>
          <p:nvSpPr>
            <p:cNvPr id="246" name="TextBox 3"/>
            <p:cNvSpPr txBox="1">
              <a:spLocks noChangeArrowheads="1"/>
            </p:cNvSpPr>
            <p:nvPr/>
          </p:nvSpPr>
          <p:spPr bwMode="auto">
            <a:xfrm>
              <a:off x="7505700" y="4624938"/>
              <a:ext cx="380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00000"/>
                </a:buClr>
                <a:buFont typeface="Arial" panose="020B0604020202020204" pitchFamily="34" charset="0"/>
                <a:buChar char="»"/>
                <a:defRPr sz="2000">
                  <a:solidFill>
                    <a:srgbClr val="261300"/>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rgbClr val="FFD869"/>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lr>
                  <a:srgbClr val="800000"/>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ClrTx/>
                <a:buFontTx/>
                <a:buNone/>
              </a:pPr>
              <a:r>
                <a:rPr lang="en-US" altLang="en-US" sz="1800" dirty="0">
                  <a:solidFill>
                    <a:srgbClr val="522D24"/>
                  </a:solidFill>
                  <a:latin typeface="Century Gothic" panose="020B0502020202020204" pitchFamily="34" charset="0"/>
                </a:rPr>
                <a:t>**</a:t>
              </a:r>
            </a:p>
          </p:txBody>
        </p:sp>
        <p:sp>
          <p:nvSpPr>
            <p:cNvPr id="247" name="TextBox 46"/>
            <p:cNvSpPr txBox="1">
              <a:spLocks noChangeArrowheads="1"/>
            </p:cNvSpPr>
            <p:nvPr/>
          </p:nvSpPr>
          <p:spPr bwMode="auto">
            <a:xfrm>
              <a:off x="5810250" y="3824405"/>
              <a:ext cx="282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00000"/>
                </a:buClr>
                <a:buFont typeface="Arial" panose="020B0604020202020204" pitchFamily="34" charset="0"/>
                <a:buChar char="»"/>
                <a:defRPr sz="2000">
                  <a:solidFill>
                    <a:srgbClr val="261300"/>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rgbClr val="FFD869"/>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lr>
                  <a:srgbClr val="800000"/>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ClrTx/>
                <a:buFontTx/>
                <a:buNone/>
              </a:pPr>
              <a:r>
                <a:rPr lang="en-US" altLang="en-US" sz="1800" dirty="0">
                  <a:solidFill>
                    <a:srgbClr val="522D24"/>
                  </a:solidFill>
                  <a:latin typeface="Century Gothic" panose="020B0502020202020204" pitchFamily="34" charset="0"/>
                </a:rPr>
                <a:t>*</a:t>
              </a:r>
            </a:p>
          </p:txBody>
        </p:sp>
        <p:sp>
          <p:nvSpPr>
            <p:cNvPr id="248" name="TextBox 1"/>
            <p:cNvSpPr txBox="1">
              <a:spLocks noChangeArrowheads="1"/>
            </p:cNvSpPr>
            <p:nvPr/>
          </p:nvSpPr>
          <p:spPr bwMode="auto">
            <a:xfrm>
              <a:off x="3756537" y="5718903"/>
              <a:ext cx="7954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00000"/>
                </a:buClr>
                <a:buFont typeface="Arial" panose="020B0604020202020204" pitchFamily="34" charset="0"/>
                <a:buChar char="»"/>
                <a:defRPr sz="2000">
                  <a:solidFill>
                    <a:srgbClr val="261300"/>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rgbClr val="FFD869"/>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lr>
                  <a:srgbClr val="800000"/>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ClrTx/>
                <a:buFontTx/>
                <a:buNone/>
              </a:pPr>
              <a:r>
                <a:rPr lang="en-US" altLang="en-US" sz="1400" dirty="0">
                  <a:solidFill>
                    <a:schemeClr val="tx1"/>
                  </a:solidFill>
                  <a:latin typeface="+mn-lt"/>
                </a:rPr>
                <a:t>(</a:t>
              </a:r>
              <a:r>
                <a:rPr lang="en-US" altLang="en-US" sz="1400" dirty="0">
                  <a:solidFill>
                    <a:schemeClr val="accent4">
                      <a:lumMod val="50000"/>
                    </a:schemeClr>
                  </a:solidFill>
                  <a:latin typeface="Arial" charset="0"/>
                  <a:ea typeface="Arial" charset="0"/>
                  <a:cs typeface="Arial" charset="0"/>
                </a:rPr>
                <a:t>n=202</a:t>
              </a:r>
              <a:r>
                <a:rPr lang="en-US" altLang="en-US" sz="1400" dirty="0">
                  <a:solidFill>
                    <a:schemeClr val="tx1"/>
                  </a:solidFill>
                  <a:latin typeface="+mn-lt"/>
                </a:rPr>
                <a:t>)</a:t>
              </a:r>
            </a:p>
          </p:txBody>
        </p:sp>
        <p:sp>
          <p:nvSpPr>
            <p:cNvPr id="249" name="TextBox 12"/>
            <p:cNvSpPr txBox="1">
              <a:spLocks noChangeArrowheads="1"/>
            </p:cNvSpPr>
            <p:nvPr/>
          </p:nvSpPr>
          <p:spPr bwMode="auto">
            <a:xfrm>
              <a:off x="7322136" y="5711945"/>
              <a:ext cx="8050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00000"/>
                </a:buClr>
                <a:buFont typeface="Arial" panose="020B0604020202020204" pitchFamily="34" charset="0"/>
                <a:buChar char="»"/>
                <a:defRPr sz="2000">
                  <a:solidFill>
                    <a:srgbClr val="261300"/>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rgbClr val="FFD869"/>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lr>
                  <a:srgbClr val="800000"/>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ClrTx/>
                <a:buFontTx/>
                <a:buNone/>
              </a:pPr>
              <a:r>
                <a:rPr lang="en-US" altLang="en-US" sz="1400" dirty="0">
                  <a:solidFill>
                    <a:schemeClr val="accent4">
                      <a:lumMod val="50000"/>
                    </a:schemeClr>
                  </a:solidFill>
                  <a:latin typeface="Arial" charset="0"/>
                  <a:ea typeface="Arial" charset="0"/>
                  <a:cs typeface="Arial" charset="0"/>
                </a:rPr>
                <a:t>(n=391)</a:t>
              </a:r>
            </a:p>
          </p:txBody>
        </p:sp>
        <p:sp>
          <p:nvSpPr>
            <p:cNvPr id="250" name="TextBox 13"/>
            <p:cNvSpPr txBox="1">
              <a:spLocks noChangeArrowheads="1"/>
            </p:cNvSpPr>
            <p:nvPr/>
          </p:nvSpPr>
          <p:spPr bwMode="auto">
            <a:xfrm>
              <a:off x="5545138" y="5717601"/>
              <a:ext cx="8050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00000"/>
                </a:buClr>
                <a:buFont typeface="Arial" panose="020B0604020202020204" pitchFamily="34" charset="0"/>
                <a:buChar char="»"/>
                <a:defRPr sz="2000">
                  <a:solidFill>
                    <a:srgbClr val="261300"/>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rgbClr val="FFD869"/>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lr>
                  <a:srgbClr val="800000"/>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ClrTx/>
                <a:buFontTx/>
                <a:buNone/>
              </a:pPr>
              <a:r>
                <a:rPr lang="en-US" altLang="en-US" sz="1400" dirty="0">
                  <a:solidFill>
                    <a:schemeClr val="accent4">
                      <a:lumMod val="50000"/>
                    </a:schemeClr>
                  </a:solidFill>
                  <a:latin typeface="Arial" charset="0"/>
                  <a:ea typeface="Arial" charset="0"/>
                  <a:cs typeface="Arial" charset="0"/>
                </a:rPr>
                <a:t>(n=149)</a:t>
              </a:r>
            </a:p>
          </p:txBody>
        </p:sp>
        <p:sp>
          <p:nvSpPr>
            <p:cNvPr id="251" name="TextBox 14"/>
            <p:cNvSpPr txBox="1">
              <a:spLocks noChangeArrowheads="1"/>
            </p:cNvSpPr>
            <p:nvPr/>
          </p:nvSpPr>
          <p:spPr bwMode="auto">
            <a:xfrm>
              <a:off x="9099133" y="5702392"/>
              <a:ext cx="8050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00000"/>
                </a:buClr>
                <a:buFont typeface="Arial" panose="020B0604020202020204" pitchFamily="34" charset="0"/>
                <a:buChar char="»"/>
                <a:defRPr sz="2000">
                  <a:solidFill>
                    <a:srgbClr val="261300"/>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rgbClr val="FFD869"/>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lr>
                  <a:srgbClr val="800000"/>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4F8AFF"/>
                </a:buClr>
                <a:buFont typeface="Arial" panose="020B0604020202020204" pitchFamily="34" charset="0"/>
                <a:buChar char="»"/>
                <a:defRPr sz="1600">
                  <a:solidFill>
                    <a:srgbClr val="261300"/>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ClrTx/>
                <a:buFontTx/>
                <a:buNone/>
              </a:pPr>
              <a:r>
                <a:rPr lang="en-US" altLang="en-US" sz="1400" dirty="0">
                  <a:solidFill>
                    <a:schemeClr val="accent4">
                      <a:lumMod val="50000"/>
                    </a:schemeClr>
                  </a:solidFill>
                  <a:latin typeface="Arial" charset="0"/>
                  <a:ea typeface="Arial" charset="0"/>
                  <a:cs typeface="Arial" charset="0"/>
                </a:rPr>
                <a:t>(n=518)</a:t>
              </a:r>
            </a:p>
          </p:txBody>
        </p:sp>
      </p:grpSp>
      <p:sp>
        <p:nvSpPr>
          <p:cNvPr id="252" name="Kājenes vietturis 1"/>
          <p:cNvSpPr>
            <a:spLocks noGrp="1"/>
          </p:cNvSpPr>
          <p:nvPr>
            <p:ph type="ftr" sz="quarter" idx="11"/>
          </p:nvPr>
        </p:nvSpPr>
        <p:spPr>
          <a:xfrm>
            <a:off x="2790537" y="6519406"/>
            <a:ext cx="4114800" cy="365125"/>
          </a:xfrm>
        </p:spPr>
        <p:txBody>
          <a:bodyPr/>
          <a:lstStyle/>
          <a:p>
            <a:r>
              <a:rPr lang="fr-FR"/>
              <a:t>Tabrizi</a:t>
            </a:r>
            <a:r>
              <a:rPr lang="fr-FR" dirty="0"/>
              <a:t> SN et al. Lancet Infect Dis. 2014;14:958-966.</a:t>
            </a:r>
            <a:endParaRPr lang="lv-LV" dirty="0"/>
          </a:p>
        </p:txBody>
      </p:sp>
      <p:pic>
        <p:nvPicPr>
          <p:cNvPr id="253" name="Picture 2" descr="http://www.anbg.gov.au/images/flags/nation/australia.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8405" y="6308010"/>
            <a:ext cx="1099980" cy="54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21206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4" name="Rectangle 3"/>
          <p:cNvSpPr txBox="1">
            <a:spLocks noChangeArrowheads="1"/>
          </p:cNvSpPr>
          <p:nvPr/>
        </p:nvSpPr>
        <p:spPr bwMode="auto">
          <a:xfrm>
            <a:off x="1122378" y="44271"/>
            <a:ext cx="802162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2500" dirty="0" err="1">
                <a:solidFill>
                  <a:schemeClr val="accent4">
                    <a:lumMod val="50000"/>
                  </a:schemeClr>
                </a:solidFill>
                <a:latin typeface="Arial" charset="0"/>
                <a:ea typeface="Arial" charset="0"/>
                <a:cs typeface="Arial" charset="0"/>
              </a:rPr>
              <a:t>Samazināts</a:t>
            </a:r>
            <a:r>
              <a:rPr lang="en-US" sz="2500" dirty="0">
                <a:solidFill>
                  <a:schemeClr val="accent4">
                    <a:lumMod val="50000"/>
                  </a:schemeClr>
                </a:solidFill>
                <a:latin typeface="Arial" charset="0"/>
                <a:ea typeface="Arial" charset="0"/>
                <a:cs typeface="Arial" charset="0"/>
              </a:rPr>
              <a:t> risks </a:t>
            </a:r>
            <a:r>
              <a:rPr lang="en-US" sz="2500" dirty="0" err="1">
                <a:solidFill>
                  <a:schemeClr val="accent4">
                    <a:lumMod val="50000"/>
                  </a:schemeClr>
                </a:solidFill>
                <a:latin typeface="Arial" charset="0"/>
                <a:ea typeface="Arial" charset="0"/>
                <a:cs typeface="Arial" charset="0"/>
              </a:rPr>
              <a:t>augstas</a:t>
            </a:r>
            <a:r>
              <a:rPr lang="en-US" sz="2500" dirty="0">
                <a:solidFill>
                  <a:schemeClr val="accent4">
                    <a:lumMod val="50000"/>
                  </a:schemeClr>
                </a:solidFill>
                <a:latin typeface="Arial" charset="0"/>
                <a:ea typeface="Arial" charset="0"/>
                <a:cs typeface="Arial" charset="0"/>
              </a:rPr>
              <a:t> – </a:t>
            </a:r>
            <a:r>
              <a:rPr lang="en-US" sz="2500" dirty="0" err="1">
                <a:solidFill>
                  <a:schemeClr val="accent4">
                    <a:lumMod val="50000"/>
                  </a:schemeClr>
                </a:solidFill>
                <a:latin typeface="Arial" charset="0"/>
                <a:ea typeface="Arial" charset="0"/>
                <a:cs typeface="Arial" charset="0"/>
              </a:rPr>
              <a:t>pakāpes</a:t>
            </a:r>
            <a:r>
              <a:rPr lang="en-US" sz="2500" dirty="0">
                <a:solidFill>
                  <a:schemeClr val="accent4">
                    <a:lumMod val="50000"/>
                  </a:schemeClr>
                </a:solidFill>
                <a:latin typeface="Arial" charset="0"/>
                <a:ea typeface="Arial" charset="0"/>
                <a:cs typeface="Arial" charset="0"/>
              </a:rPr>
              <a:t> </a:t>
            </a:r>
            <a:r>
              <a:rPr lang="en-US" sz="2500" dirty="0" err="1">
                <a:solidFill>
                  <a:schemeClr val="accent4">
                    <a:lumMod val="50000"/>
                  </a:schemeClr>
                </a:solidFill>
                <a:latin typeface="Arial" charset="0"/>
                <a:ea typeface="Arial" charset="0"/>
                <a:cs typeface="Arial" charset="0"/>
              </a:rPr>
              <a:t>DzK</a:t>
            </a:r>
            <a:r>
              <a:rPr lang="en-US" sz="2500" dirty="0">
                <a:solidFill>
                  <a:schemeClr val="accent4">
                    <a:lumMod val="50000"/>
                  </a:schemeClr>
                </a:solidFill>
                <a:latin typeface="Arial" charset="0"/>
                <a:ea typeface="Arial" charset="0"/>
                <a:cs typeface="Arial" charset="0"/>
              </a:rPr>
              <a:t> </a:t>
            </a:r>
            <a:r>
              <a:rPr lang="en-US" sz="2500" dirty="0" err="1">
                <a:solidFill>
                  <a:schemeClr val="accent4">
                    <a:lumMod val="50000"/>
                  </a:schemeClr>
                </a:solidFill>
                <a:latin typeface="Arial" charset="0"/>
                <a:ea typeface="Arial" charset="0"/>
                <a:cs typeface="Arial" charset="0"/>
              </a:rPr>
              <a:t>bojājumiem</a:t>
            </a:r>
            <a:r>
              <a:rPr lang="en-US" sz="2500" dirty="0">
                <a:solidFill>
                  <a:schemeClr val="accent4">
                    <a:lumMod val="50000"/>
                  </a:schemeClr>
                </a:solidFill>
                <a:latin typeface="Arial" charset="0"/>
                <a:ea typeface="Arial" charset="0"/>
                <a:cs typeface="Arial" charset="0"/>
              </a:rPr>
              <a:t> </a:t>
            </a:r>
            <a:r>
              <a:rPr lang="en-US" sz="2500" dirty="0" err="1">
                <a:solidFill>
                  <a:schemeClr val="accent4">
                    <a:lumMod val="50000"/>
                  </a:schemeClr>
                </a:solidFill>
                <a:latin typeface="Arial" charset="0"/>
                <a:ea typeface="Arial" charset="0"/>
                <a:cs typeface="Arial" charset="0"/>
              </a:rPr>
              <a:t>Austrālijas</a:t>
            </a:r>
            <a:r>
              <a:rPr lang="en-US" sz="2500" dirty="0">
                <a:solidFill>
                  <a:schemeClr val="accent4">
                    <a:lumMod val="50000"/>
                  </a:schemeClr>
                </a:solidFill>
                <a:latin typeface="Arial" charset="0"/>
                <a:ea typeface="Arial" charset="0"/>
                <a:cs typeface="Arial" charset="0"/>
              </a:rPr>
              <a:t> </a:t>
            </a:r>
            <a:r>
              <a:rPr lang="en-US" sz="2500" dirty="0" err="1">
                <a:solidFill>
                  <a:schemeClr val="accent4">
                    <a:lumMod val="50000"/>
                  </a:schemeClr>
                </a:solidFill>
                <a:latin typeface="Arial" charset="0"/>
                <a:ea typeface="Arial" charset="0"/>
                <a:cs typeface="Arial" charset="0"/>
              </a:rPr>
              <a:t>sievietēm</a:t>
            </a:r>
            <a:r>
              <a:rPr lang="en-US" sz="2500" dirty="0">
                <a:solidFill>
                  <a:schemeClr val="accent4">
                    <a:lumMod val="50000"/>
                  </a:schemeClr>
                </a:solidFill>
                <a:latin typeface="Arial" charset="0"/>
                <a:ea typeface="Arial" charset="0"/>
                <a:cs typeface="Arial" charset="0"/>
              </a:rPr>
              <a:t>, </a:t>
            </a:r>
            <a:r>
              <a:rPr lang="en-US" sz="2500" dirty="0" err="1">
                <a:solidFill>
                  <a:schemeClr val="accent4">
                    <a:lumMod val="50000"/>
                  </a:schemeClr>
                </a:solidFill>
                <a:latin typeface="Arial" charset="0"/>
                <a:ea typeface="Arial" charset="0"/>
                <a:cs typeface="Arial" charset="0"/>
              </a:rPr>
              <a:t>vakcinētām</a:t>
            </a:r>
            <a:r>
              <a:rPr lang="en-US" sz="2500" dirty="0">
                <a:solidFill>
                  <a:schemeClr val="accent4">
                    <a:lumMod val="50000"/>
                  </a:schemeClr>
                </a:solidFill>
                <a:latin typeface="Arial" charset="0"/>
                <a:ea typeface="Arial" charset="0"/>
                <a:cs typeface="Arial" charset="0"/>
              </a:rPr>
              <a:t> </a:t>
            </a:r>
            <a:r>
              <a:rPr lang="en-US" sz="2500" dirty="0" err="1">
                <a:solidFill>
                  <a:schemeClr val="accent4">
                    <a:lumMod val="50000"/>
                  </a:schemeClr>
                </a:solidFill>
                <a:latin typeface="Arial" charset="0"/>
                <a:ea typeface="Arial" charset="0"/>
                <a:cs typeface="Arial" charset="0"/>
              </a:rPr>
              <a:t>ar</a:t>
            </a:r>
            <a:r>
              <a:rPr lang="en-US" sz="2500" dirty="0">
                <a:solidFill>
                  <a:schemeClr val="accent4">
                    <a:lumMod val="50000"/>
                  </a:schemeClr>
                </a:solidFill>
                <a:latin typeface="Arial" charset="0"/>
                <a:ea typeface="Arial" charset="0"/>
                <a:cs typeface="Arial" charset="0"/>
              </a:rPr>
              <a:t> 4tipu HPV </a:t>
            </a:r>
            <a:r>
              <a:rPr lang="en-US" sz="2500" dirty="0" err="1">
                <a:solidFill>
                  <a:schemeClr val="accent4">
                    <a:lumMod val="50000"/>
                  </a:schemeClr>
                </a:solidFill>
                <a:latin typeface="Arial" charset="0"/>
                <a:ea typeface="Arial" charset="0"/>
                <a:cs typeface="Arial" charset="0"/>
              </a:rPr>
              <a:t>vakcīnu</a:t>
            </a:r>
            <a:endParaRPr lang="en-GB" sz="2500" baseline="30000" dirty="0">
              <a:solidFill>
                <a:schemeClr val="accent4">
                  <a:lumMod val="50000"/>
                </a:schemeClr>
              </a:solidFill>
              <a:latin typeface="Arial" charset="0"/>
              <a:ea typeface="Arial" charset="0"/>
              <a:cs typeface="Arial" charset="0"/>
            </a:endParaRPr>
          </a:p>
        </p:txBody>
      </p:sp>
      <p:pic>
        <p:nvPicPr>
          <p:cNvPr id="952" name="Picture 21" descr="C:\Users\Liga\Desktop\mikrosko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57" y="250623"/>
            <a:ext cx="109855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 name="Content Placeholder 4"/>
          <p:cNvSpPr>
            <a:spLocks noGrp="1"/>
          </p:cNvSpPr>
          <p:nvPr>
            <p:ph idx="4294967295"/>
          </p:nvPr>
        </p:nvSpPr>
        <p:spPr>
          <a:xfrm>
            <a:off x="932801" y="1265493"/>
            <a:ext cx="7561785" cy="1055688"/>
          </a:xfrm>
        </p:spPr>
        <p:txBody>
          <a:bodyPr>
            <a:normAutofit/>
          </a:bodyPr>
          <a:lstStyle/>
          <a:p>
            <a:pPr marL="0" indent="0" algn="ctr">
              <a:spcBef>
                <a:spcPct val="0"/>
              </a:spcBef>
              <a:buNone/>
            </a:pPr>
            <a:r>
              <a:rPr lang="lv-LV" sz="1600" b="1" dirty="0">
                <a:solidFill>
                  <a:srgbClr val="7030A0"/>
                </a:solidFill>
                <a:latin typeface="Arial" charset="0"/>
                <a:ea typeface="Arial" charset="0"/>
                <a:cs typeface="Arial" charset="0"/>
              </a:rPr>
              <a:t>Vakcīnas (3 devas) efektivitāte pret augstas – pakāpes </a:t>
            </a:r>
            <a:r>
              <a:rPr lang="lv-LV" sz="1600" b="1" dirty="0" err="1">
                <a:solidFill>
                  <a:srgbClr val="7030A0"/>
                </a:solidFill>
                <a:latin typeface="Arial" charset="0"/>
                <a:ea typeface="Arial" charset="0"/>
                <a:cs typeface="Arial" charset="0"/>
              </a:rPr>
              <a:t>DzK</a:t>
            </a:r>
            <a:r>
              <a:rPr lang="lv-LV" sz="1600" b="1" dirty="0">
                <a:solidFill>
                  <a:srgbClr val="7030A0"/>
                </a:solidFill>
                <a:latin typeface="Arial" charset="0"/>
                <a:ea typeface="Arial" charset="0"/>
                <a:cs typeface="Arial" charset="0"/>
              </a:rPr>
              <a:t> bojājumu meitenēm no 15-18 gadiem bija 57%, sievietēm no 19-22 gadiem 53%</a:t>
            </a:r>
            <a:r>
              <a:rPr lang="en-US" sz="1600" b="1" dirty="0">
                <a:solidFill>
                  <a:srgbClr val="7030A0"/>
                </a:solidFill>
                <a:latin typeface="Arial" charset="0"/>
                <a:ea typeface="Arial" charset="0"/>
                <a:cs typeface="Arial" charset="0"/>
              </a:rPr>
              <a:t> </a:t>
            </a:r>
          </a:p>
        </p:txBody>
      </p:sp>
      <p:pic>
        <p:nvPicPr>
          <p:cNvPr id="253" name="Picture 2" descr="http://www.anbg.gov.au/images/flags/nation/australia.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9585" y="6303584"/>
            <a:ext cx="1099980" cy="54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1334982" y="5385516"/>
            <a:ext cx="8085118" cy="400110"/>
          </a:xfrm>
          <a:prstGeom prst="rect">
            <a:avLst/>
          </a:prstGeom>
          <a:noFill/>
        </p:spPr>
        <p:txBody>
          <a:bodyPr wrap="square" rtlCol="0">
            <a:spAutoFit/>
          </a:bodyPr>
          <a:lstStyle/>
          <a:p>
            <a:r>
              <a:rPr lang="en-US" sz="1000" baseline="30000" dirty="0" err="1">
                <a:solidFill>
                  <a:schemeClr val="accent4">
                    <a:lumMod val="50000"/>
                  </a:schemeClr>
                </a:solidFill>
                <a:latin typeface="Arial" panose="020B0604020202020204" pitchFamily="34" charset="0"/>
                <a:cs typeface="Arial" panose="020B0604020202020204" pitchFamily="34" charset="0"/>
              </a:rPr>
              <a:t>a</a:t>
            </a:r>
            <a:r>
              <a:rPr lang="en-US" sz="1000" dirty="0" err="1">
                <a:solidFill>
                  <a:schemeClr val="accent4">
                    <a:lumMod val="50000"/>
                  </a:schemeClr>
                </a:solidFill>
                <a:latin typeface="Arial" panose="020B0604020202020204" pitchFamily="34" charset="0"/>
                <a:cs typeface="Arial" panose="020B0604020202020204" pitchFamily="34" charset="0"/>
              </a:rPr>
              <a:t>Adjusted</a:t>
            </a:r>
            <a:r>
              <a:rPr lang="en-US" sz="1000" dirty="0">
                <a:solidFill>
                  <a:schemeClr val="accent4">
                    <a:lumMod val="50000"/>
                  </a:schemeClr>
                </a:solidFill>
                <a:latin typeface="Arial" panose="020B0604020202020204" pitchFamily="34" charset="0"/>
                <a:cs typeface="Arial" panose="020B0604020202020204" pitchFamily="34" charset="0"/>
              </a:rPr>
              <a:t> for socioeconomic status, remoteness, year of birth, and quartile of follow-up times.</a:t>
            </a:r>
          </a:p>
          <a:p>
            <a:r>
              <a:rPr lang="en-US" sz="1000" baseline="30000" dirty="0" err="1">
                <a:solidFill>
                  <a:schemeClr val="accent4">
                    <a:lumMod val="50000"/>
                  </a:schemeClr>
                </a:solidFill>
                <a:latin typeface="Arial" panose="020B0604020202020204" pitchFamily="34" charset="0"/>
                <a:cs typeface="Arial" panose="020B0604020202020204" pitchFamily="34" charset="0"/>
              </a:rPr>
              <a:t>b</a:t>
            </a:r>
            <a:r>
              <a:rPr lang="en-US" sz="1000" dirty="0" err="1">
                <a:solidFill>
                  <a:schemeClr val="accent4">
                    <a:lumMod val="50000"/>
                  </a:schemeClr>
                </a:solidFill>
                <a:latin typeface="Arial" panose="020B0604020202020204" pitchFamily="34" charset="0"/>
                <a:cs typeface="Arial" panose="020B0604020202020204" pitchFamily="34" charset="0"/>
              </a:rPr>
              <a:t>Ratio</a:t>
            </a:r>
            <a:r>
              <a:rPr lang="en-US" sz="1000" dirty="0">
                <a:solidFill>
                  <a:schemeClr val="accent4">
                    <a:lumMod val="50000"/>
                  </a:schemeClr>
                </a:solidFill>
                <a:latin typeface="Arial" panose="020B0604020202020204" pitchFamily="34" charset="0"/>
                <a:cs typeface="Arial" panose="020B0604020202020204" pitchFamily="34" charset="0"/>
              </a:rPr>
              <a:t> of exposure odds among cases to the exposure odds among controls (unvaccinated women).</a:t>
            </a:r>
          </a:p>
        </p:txBody>
      </p:sp>
      <p:sp>
        <p:nvSpPr>
          <p:cNvPr id="18" name="Kājenes vietturis 2"/>
          <p:cNvSpPr txBox="1">
            <a:spLocks/>
          </p:cNvSpPr>
          <p:nvPr/>
        </p:nvSpPr>
        <p:spPr>
          <a:xfrm>
            <a:off x="2122387" y="6472876"/>
            <a:ext cx="4114800" cy="365125"/>
          </a:xfrm>
          <a:prstGeom prst="rect">
            <a:avLst/>
          </a:prstGeom>
        </p:spPr>
        <p:txBody>
          <a:bodyPr vert="horz" lIns="91440" tIns="45720" rIns="91440" bIns="45720" rtlCol="0" anchor="ctr"/>
          <a:lstStyle>
            <a:defPPr>
              <a:defRPr lang="en-US"/>
            </a:defPPr>
            <a:lvl1pPr algn="ctr" defTabSz="457200" rtl="0" fontAlgn="auto">
              <a:spcBef>
                <a:spcPts val="0"/>
              </a:spcBef>
              <a:spcAft>
                <a:spcPts val="0"/>
              </a:spcAft>
              <a:defRPr sz="1200" kern="1200">
                <a:solidFill>
                  <a:schemeClr val="tx1">
                    <a:tint val="75000"/>
                  </a:schemeClr>
                </a:solidFill>
                <a:latin typeface="+mn-lt"/>
                <a:ea typeface="+mn-ea"/>
                <a:cs typeface="+mn-cs"/>
              </a:defRPr>
            </a:lvl1pPr>
            <a:lvl2pPr marL="457200" algn="l" defTabSz="457200" rtl="0" fontAlgn="base">
              <a:spcBef>
                <a:spcPct val="0"/>
              </a:spcBef>
              <a:spcAft>
                <a:spcPct val="0"/>
              </a:spcAft>
              <a:defRPr kern="1200">
                <a:solidFill>
                  <a:schemeClr val="tx1"/>
                </a:solidFill>
                <a:latin typeface="Calibri" charset="0"/>
                <a:ea typeface="MS PGothic" charset="-128"/>
                <a:cs typeface="+mn-cs"/>
              </a:defRPr>
            </a:lvl2pPr>
            <a:lvl3pPr marL="914400" algn="l" defTabSz="457200" rtl="0" fontAlgn="base">
              <a:spcBef>
                <a:spcPct val="0"/>
              </a:spcBef>
              <a:spcAft>
                <a:spcPct val="0"/>
              </a:spcAft>
              <a:defRPr kern="1200">
                <a:solidFill>
                  <a:schemeClr val="tx1"/>
                </a:solidFill>
                <a:latin typeface="Calibri" charset="0"/>
                <a:ea typeface="MS PGothic" charset="-128"/>
                <a:cs typeface="+mn-cs"/>
              </a:defRPr>
            </a:lvl3pPr>
            <a:lvl4pPr marL="1371600" algn="l" defTabSz="457200" rtl="0" fontAlgn="base">
              <a:spcBef>
                <a:spcPct val="0"/>
              </a:spcBef>
              <a:spcAft>
                <a:spcPct val="0"/>
              </a:spcAft>
              <a:defRPr kern="1200">
                <a:solidFill>
                  <a:schemeClr val="tx1"/>
                </a:solidFill>
                <a:latin typeface="Calibri" charset="0"/>
                <a:ea typeface="MS PGothic" charset="-128"/>
                <a:cs typeface="+mn-cs"/>
              </a:defRPr>
            </a:lvl4pPr>
            <a:lvl5pPr marL="1828800" algn="l" defTabSz="457200" rtl="0" fontAlgn="base">
              <a:spcBef>
                <a:spcPct val="0"/>
              </a:spcBef>
              <a:spcAft>
                <a:spcPct val="0"/>
              </a:spcAft>
              <a:defRPr kern="1200">
                <a:solidFill>
                  <a:schemeClr val="tx1"/>
                </a:solidFill>
                <a:latin typeface="Calibri" charset="0"/>
                <a:ea typeface="MS PGothic" charset="-128"/>
                <a:cs typeface="+mn-cs"/>
              </a:defRPr>
            </a:lvl5pPr>
            <a:lvl6pPr marL="2286000" algn="l" defTabSz="914400" rtl="0" eaLnBrk="1" latinLnBrk="0" hangingPunct="1">
              <a:defRPr kern="1200">
                <a:solidFill>
                  <a:schemeClr val="tx1"/>
                </a:solidFill>
                <a:latin typeface="Calibri" charset="0"/>
                <a:ea typeface="MS PGothic" charset="-128"/>
                <a:cs typeface="+mn-cs"/>
              </a:defRPr>
            </a:lvl6pPr>
            <a:lvl7pPr marL="2743200" algn="l" defTabSz="914400" rtl="0" eaLnBrk="1" latinLnBrk="0" hangingPunct="1">
              <a:defRPr kern="1200">
                <a:solidFill>
                  <a:schemeClr val="tx1"/>
                </a:solidFill>
                <a:latin typeface="Calibri" charset="0"/>
                <a:ea typeface="MS PGothic" charset="-128"/>
                <a:cs typeface="+mn-cs"/>
              </a:defRPr>
            </a:lvl7pPr>
            <a:lvl8pPr marL="3200400" algn="l" defTabSz="914400" rtl="0" eaLnBrk="1" latinLnBrk="0" hangingPunct="1">
              <a:defRPr kern="1200">
                <a:solidFill>
                  <a:schemeClr val="tx1"/>
                </a:solidFill>
                <a:latin typeface="Calibri" charset="0"/>
                <a:ea typeface="MS PGothic" charset="-128"/>
                <a:cs typeface="+mn-cs"/>
              </a:defRPr>
            </a:lvl8pPr>
            <a:lvl9pPr marL="3657600" algn="l" defTabSz="914400" rtl="0" eaLnBrk="1" latinLnBrk="0" hangingPunct="1">
              <a:defRPr kern="1200">
                <a:solidFill>
                  <a:schemeClr val="tx1"/>
                </a:solidFill>
                <a:latin typeface="Calibri" charset="0"/>
                <a:ea typeface="MS PGothic" charset="-128"/>
                <a:cs typeface="+mn-cs"/>
              </a:defRPr>
            </a:lvl9pPr>
          </a:lstStyle>
          <a:p>
            <a:r>
              <a:rPr lang="lv-LV"/>
              <a:t>Crowe E et al. BMJ. 2014;348:g1458.</a:t>
            </a:r>
            <a:endParaRPr lang="lv-LV" dirty="0"/>
          </a:p>
        </p:txBody>
      </p:sp>
      <p:grpSp>
        <p:nvGrpSpPr>
          <p:cNvPr id="19" name="Group 18"/>
          <p:cNvGrpSpPr/>
          <p:nvPr/>
        </p:nvGrpSpPr>
        <p:grpSpPr>
          <a:xfrm>
            <a:off x="1238507" y="2026101"/>
            <a:ext cx="6868886" cy="3623133"/>
            <a:chOff x="2438400" y="2438401"/>
            <a:chExt cx="7491954" cy="3617689"/>
          </a:xfrm>
        </p:grpSpPr>
        <p:grpSp>
          <p:nvGrpSpPr>
            <p:cNvPr id="20" name="Group 19"/>
            <p:cNvGrpSpPr/>
            <p:nvPr/>
          </p:nvGrpSpPr>
          <p:grpSpPr>
            <a:xfrm>
              <a:off x="2743200" y="2438401"/>
              <a:ext cx="7092956" cy="3617689"/>
              <a:chOff x="1002889" y="2662083"/>
              <a:chExt cx="7336861" cy="3863092"/>
            </a:xfrm>
          </p:grpSpPr>
          <p:graphicFrame>
            <p:nvGraphicFramePr>
              <p:cNvPr id="22" name="Chart 21"/>
              <p:cNvGraphicFramePr/>
              <p:nvPr>
                <p:extLst>
                  <p:ext uri="{D42A27DB-BD31-4B8C-83A1-F6EECF244321}">
                    <p14:modId xmlns:p14="http://schemas.microsoft.com/office/powerpoint/2010/main" val="78584775"/>
                  </p:ext>
                </p:extLst>
              </p:nvPr>
            </p:nvGraphicFramePr>
            <p:xfrm>
              <a:off x="1002889" y="2662083"/>
              <a:ext cx="7336861" cy="3863092"/>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p:cNvSpPr txBox="1"/>
              <p:nvPr/>
            </p:nvSpPr>
            <p:spPr>
              <a:xfrm>
                <a:off x="2500475" y="5393031"/>
                <a:ext cx="597257" cy="262923"/>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(n=13)</a:t>
                </a:r>
              </a:p>
            </p:txBody>
          </p:sp>
          <p:sp>
            <p:nvSpPr>
              <p:cNvPr id="24" name="TextBox 23"/>
              <p:cNvSpPr txBox="1"/>
              <p:nvPr/>
            </p:nvSpPr>
            <p:spPr>
              <a:xfrm>
                <a:off x="4206827" y="5377774"/>
                <a:ext cx="670214" cy="262923"/>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(n=213)</a:t>
                </a:r>
              </a:p>
            </p:txBody>
          </p:sp>
          <p:sp>
            <p:nvSpPr>
              <p:cNvPr id="25" name="TextBox 24"/>
              <p:cNvSpPr txBox="1"/>
              <p:nvPr/>
            </p:nvSpPr>
            <p:spPr>
              <a:xfrm>
                <a:off x="5939009" y="5387120"/>
                <a:ext cx="670214" cy="262923"/>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(n=423)</a:t>
                </a:r>
              </a:p>
            </p:txBody>
          </p:sp>
        </p:grpSp>
        <p:sp>
          <p:nvSpPr>
            <p:cNvPr id="21" name="TextBox 20"/>
            <p:cNvSpPr txBox="1"/>
            <p:nvPr/>
          </p:nvSpPr>
          <p:spPr>
            <a:xfrm>
              <a:off x="2438400" y="2524780"/>
              <a:ext cx="7491954" cy="523220"/>
            </a:xfrm>
            <a:prstGeom prst="rect">
              <a:avLst/>
            </a:prstGeom>
            <a:noFill/>
          </p:spPr>
          <p:txBody>
            <a:bodyPr wrap="square" rtlCol="0">
              <a:spAutoFit/>
            </a:bodyPr>
            <a:lstStyle/>
            <a:p>
              <a:pPr algn="ctr"/>
              <a:r>
                <a:rPr lang="en-US" sz="1400" b="1" dirty="0">
                  <a:solidFill>
                    <a:schemeClr val="accent4">
                      <a:lumMod val="50000"/>
                    </a:schemeClr>
                  </a:solidFill>
                  <a:latin typeface="Arial" panose="020B0604020202020204" pitchFamily="34" charset="0"/>
                  <a:ea typeface="MS PGothic" pitchFamily="34" charset="-128"/>
                  <a:cs typeface="Arial" panose="020B0604020202020204" pitchFamily="34" charset="0"/>
                </a:rPr>
                <a:t>Risk of High-Grade Cervical Abnormalities by Age Group in Women Aged 11 to 27 Years Vaccinated with </a:t>
              </a:r>
              <a:r>
                <a:rPr lang="lv-LV" sz="1400" b="1" dirty="0">
                  <a:solidFill>
                    <a:schemeClr val="accent4">
                      <a:lumMod val="50000"/>
                    </a:schemeClr>
                  </a:solidFill>
                  <a:latin typeface="Arial" panose="020B0604020202020204" pitchFamily="34" charset="0"/>
                  <a:ea typeface="MS PGothic" pitchFamily="34" charset="-128"/>
                  <a:cs typeface="Arial" panose="020B0604020202020204" pitchFamily="34" charset="0"/>
                </a:rPr>
                <a:t>4vHPV</a:t>
              </a:r>
              <a:endParaRPr lang="en-US" sz="1400" b="1" baseline="30000" dirty="0">
                <a:solidFill>
                  <a:schemeClr val="accent4">
                    <a:lumMod val="50000"/>
                  </a:schemeClr>
                </a:solidFill>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21198368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4" name="Rectangle 3"/>
          <p:cNvSpPr txBox="1">
            <a:spLocks noChangeArrowheads="1"/>
          </p:cNvSpPr>
          <p:nvPr/>
        </p:nvSpPr>
        <p:spPr bwMode="auto">
          <a:xfrm>
            <a:off x="1063119" y="-183684"/>
            <a:ext cx="772770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2000" dirty="0">
                <a:solidFill>
                  <a:schemeClr val="accent4">
                    <a:lumMod val="50000"/>
                  </a:schemeClr>
                </a:solidFill>
                <a:latin typeface="Arial" charset="0"/>
                <a:ea typeface="Arial" charset="0"/>
                <a:cs typeface="Arial" charset="0"/>
              </a:rPr>
              <a:t>5 </a:t>
            </a:r>
            <a:r>
              <a:rPr lang="en-US" sz="2000" dirty="0" err="1">
                <a:solidFill>
                  <a:schemeClr val="accent4">
                    <a:lumMod val="50000"/>
                  </a:schemeClr>
                </a:solidFill>
                <a:latin typeface="Arial" charset="0"/>
                <a:ea typeface="Arial" charset="0"/>
                <a:cs typeface="Arial" charset="0"/>
              </a:rPr>
              <a:t>gadu</a:t>
            </a:r>
            <a:r>
              <a:rPr lang="en-US" sz="2000" dirty="0">
                <a:solidFill>
                  <a:schemeClr val="accent4">
                    <a:lumMod val="50000"/>
                  </a:schemeClr>
                </a:solidFill>
                <a:latin typeface="Arial" charset="0"/>
                <a:ea typeface="Arial" charset="0"/>
                <a:cs typeface="Arial" charset="0"/>
              </a:rPr>
              <a:t> 4tipu HPV </a:t>
            </a:r>
            <a:r>
              <a:rPr lang="en-US" sz="2000" dirty="0" err="1">
                <a:solidFill>
                  <a:schemeClr val="accent4">
                    <a:lumMod val="50000"/>
                  </a:schemeClr>
                </a:solidFill>
                <a:latin typeface="Arial" charset="0"/>
                <a:ea typeface="Arial" charset="0"/>
                <a:cs typeface="Arial" charset="0"/>
              </a:rPr>
              <a:t>vakcinācijas</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programma</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Būtisks</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samazinājums</a:t>
            </a:r>
            <a:r>
              <a:rPr lang="en-US" sz="2000" dirty="0">
                <a:solidFill>
                  <a:schemeClr val="accent4">
                    <a:lumMod val="50000"/>
                  </a:schemeClr>
                </a:solidFill>
                <a:latin typeface="Arial" charset="0"/>
                <a:ea typeface="Arial" charset="0"/>
                <a:cs typeface="Arial" charset="0"/>
              </a:rPr>
              <a:t> ĢK </a:t>
            </a:r>
            <a:r>
              <a:rPr lang="en-US" sz="2000" dirty="0" err="1">
                <a:solidFill>
                  <a:schemeClr val="accent4">
                    <a:lumMod val="50000"/>
                  </a:schemeClr>
                </a:solidFill>
                <a:latin typeface="Arial" charset="0"/>
                <a:ea typeface="Arial" charset="0"/>
                <a:cs typeface="Arial" charset="0"/>
              </a:rPr>
              <a:t>sievietēm</a:t>
            </a:r>
            <a:r>
              <a:rPr lang="en-US" sz="2000" dirty="0">
                <a:solidFill>
                  <a:schemeClr val="accent4">
                    <a:lumMod val="50000"/>
                  </a:schemeClr>
                </a:solidFill>
                <a:latin typeface="Arial" charset="0"/>
                <a:ea typeface="Arial" charset="0"/>
                <a:cs typeface="Arial" charset="0"/>
              </a:rPr>
              <a:t> un </a:t>
            </a:r>
            <a:r>
              <a:rPr lang="en-US" sz="2000" dirty="0" err="1">
                <a:solidFill>
                  <a:schemeClr val="accent4">
                    <a:lumMod val="50000"/>
                  </a:schemeClr>
                </a:solidFill>
                <a:latin typeface="Arial" charset="0"/>
                <a:ea typeface="Arial" charset="0"/>
                <a:cs typeface="Arial" charset="0"/>
              </a:rPr>
              <a:t>heteroseksuāliem</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vīriešiem</a:t>
            </a:r>
            <a:r>
              <a:rPr lang="en-US" sz="2000" dirty="0">
                <a:solidFill>
                  <a:schemeClr val="accent4">
                    <a:lumMod val="50000"/>
                  </a:schemeClr>
                </a:solidFill>
                <a:latin typeface="Arial" charset="0"/>
                <a:ea typeface="Arial" charset="0"/>
                <a:cs typeface="Arial" charset="0"/>
              </a:rPr>
              <a:t> &lt;30 </a:t>
            </a:r>
            <a:r>
              <a:rPr lang="en-US" sz="2000" dirty="0" err="1">
                <a:solidFill>
                  <a:schemeClr val="accent4">
                    <a:lumMod val="50000"/>
                  </a:schemeClr>
                </a:solidFill>
                <a:latin typeface="Arial" charset="0"/>
                <a:ea typeface="Arial" charset="0"/>
                <a:cs typeface="Arial" charset="0"/>
              </a:rPr>
              <a:t>gadiem</a:t>
            </a:r>
            <a:endParaRPr lang="en-GB" sz="2000" baseline="30000" dirty="0">
              <a:solidFill>
                <a:schemeClr val="accent4">
                  <a:lumMod val="50000"/>
                </a:schemeClr>
              </a:solidFill>
              <a:latin typeface="Arial" charset="0"/>
              <a:ea typeface="Arial" charset="0"/>
              <a:cs typeface="Arial" charset="0"/>
            </a:endParaRPr>
          </a:p>
        </p:txBody>
      </p:sp>
      <p:pic>
        <p:nvPicPr>
          <p:cNvPr id="952" name="Picture 21" descr="C:\Users\Liga\Desktop\mikrosko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98" y="71609"/>
            <a:ext cx="109855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 name="Content Placeholder 4"/>
          <p:cNvSpPr>
            <a:spLocks noGrp="1"/>
          </p:cNvSpPr>
          <p:nvPr>
            <p:ph idx="4294967295"/>
          </p:nvPr>
        </p:nvSpPr>
        <p:spPr>
          <a:xfrm>
            <a:off x="31109" y="6342387"/>
            <a:ext cx="9261044" cy="1055688"/>
          </a:xfrm>
        </p:spPr>
        <p:txBody>
          <a:bodyPr>
            <a:normAutofit/>
          </a:bodyPr>
          <a:lstStyle/>
          <a:p>
            <a:pPr marL="0" indent="0">
              <a:buNone/>
            </a:pPr>
            <a:r>
              <a:rPr lang="lv-LV" sz="800" dirty="0" err="1">
                <a:solidFill>
                  <a:schemeClr val="accent4">
                    <a:lumMod val="50000"/>
                  </a:schemeClr>
                </a:solidFill>
                <a:latin typeface="Arial" charset="0"/>
                <a:ea typeface="Arial" charset="0"/>
                <a:cs typeface="Arial" charset="0"/>
              </a:rPr>
              <a:t>Figure</a:t>
            </a:r>
            <a:r>
              <a:rPr lang="lv-LV" sz="800" dirty="0">
                <a:solidFill>
                  <a:schemeClr val="accent4">
                    <a:lumMod val="50000"/>
                  </a:schemeClr>
                </a:solidFill>
                <a:latin typeface="Arial" charset="0"/>
                <a:ea typeface="Arial" charset="0"/>
                <a:cs typeface="Arial" charset="0"/>
              </a:rPr>
              <a:t> </a:t>
            </a:r>
            <a:r>
              <a:rPr lang="lv-LV" sz="800" dirty="0" err="1">
                <a:solidFill>
                  <a:schemeClr val="accent4">
                    <a:lumMod val="50000"/>
                  </a:schemeClr>
                </a:solidFill>
                <a:latin typeface="Arial" charset="0"/>
                <a:ea typeface="Arial" charset="0"/>
                <a:cs typeface="Arial" charset="0"/>
              </a:rPr>
              <a:t>reproduced</a:t>
            </a:r>
            <a:r>
              <a:rPr lang="lv-LV" sz="800" dirty="0">
                <a:solidFill>
                  <a:schemeClr val="accent4">
                    <a:lumMod val="50000"/>
                  </a:schemeClr>
                </a:solidFill>
                <a:latin typeface="Arial" charset="0"/>
                <a:ea typeface="Arial" charset="0"/>
                <a:cs typeface="Arial" charset="0"/>
              </a:rPr>
              <a:t> </a:t>
            </a:r>
            <a:r>
              <a:rPr lang="lv-LV" sz="800" dirty="0" err="1">
                <a:solidFill>
                  <a:schemeClr val="accent4">
                    <a:lumMod val="50000"/>
                  </a:schemeClr>
                </a:solidFill>
                <a:latin typeface="Arial" charset="0"/>
                <a:ea typeface="Arial" charset="0"/>
                <a:cs typeface="Arial" charset="0"/>
              </a:rPr>
              <a:t>from</a:t>
            </a:r>
            <a:r>
              <a:rPr lang="lv-LV" sz="800" dirty="0">
                <a:solidFill>
                  <a:schemeClr val="accent4">
                    <a:lumMod val="50000"/>
                  </a:schemeClr>
                </a:solidFill>
                <a:latin typeface="Arial" charset="0"/>
                <a:ea typeface="Arial" charset="0"/>
                <a:cs typeface="Arial" charset="0"/>
              </a:rPr>
              <a:t> . Ali H </a:t>
            </a:r>
            <a:r>
              <a:rPr lang="lv-LV" sz="800" dirty="0" err="1">
                <a:solidFill>
                  <a:schemeClr val="accent4">
                    <a:lumMod val="50000"/>
                  </a:schemeClr>
                </a:solidFill>
                <a:latin typeface="Arial" charset="0"/>
                <a:ea typeface="Arial" charset="0"/>
                <a:cs typeface="Arial" charset="0"/>
              </a:rPr>
              <a:t>et</a:t>
            </a:r>
            <a:r>
              <a:rPr lang="lv-LV" sz="800" dirty="0">
                <a:solidFill>
                  <a:schemeClr val="accent4">
                    <a:lumMod val="50000"/>
                  </a:schemeClr>
                </a:solidFill>
                <a:latin typeface="Arial" charset="0"/>
                <a:ea typeface="Arial" charset="0"/>
                <a:cs typeface="Arial" charset="0"/>
              </a:rPr>
              <a:t> </a:t>
            </a:r>
            <a:r>
              <a:rPr lang="lv-LV" sz="800" dirty="0" err="1">
                <a:solidFill>
                  <a:schemeClr val="accent4">
                    <a:lumMod val="50000"/>
                  </a:schemeClr>
                </a:solidFill>
                <a:latin typeface="Arial" charset="0"/>
                <a:ea typeface="Arial" charset="0"/>
                <a:cs typeface="Arial" charset="0"/>
              </a:rPr>
              <a:t>al</a:t>
            </a:r>
            <a:r>
              <a:rPr lang="lv-LV" sz="800" dirty="0">
                <a:solidFill>
                  <a:schemeClr val="accent4">
                    <a:lumMod val="50000"/>
                  </a:schemeClr>
                </a:solidFill>
                <a:latin typeface="Arial" charset="0"/>
                <a:ea typeface="Arial" charset="0"/>
                <a:cs typeface="Arial" charset="0"/>
              </a:rPr>
              <a:t>. BMJ. 2013;346:f2032. 2. </a:t>
            </a:r>
            <a:r>
              <a:rPr lang="lv-LV" sz="800" dirty="0" err="1">
                <a:solidFill>
                  <a:schemeClr val="accent4">
                    <a:lumMod val="50000"/>
                  </a:schemeClr>
                </a:solidFill>
                <a:latin typeface="Arial" charset="0"/>
                <a:ea typeface="Arial" charset="0"/>
                <a:cs typeface="Arial" charset="0"/>
              </a:rPr>
              <a:t>Immunise</a:t>
            </a:r>
            <a:r>
              <a:rPr lang="lv-LV" sz="800" dirty="0">
                <a:solidFill>
                  <a:schemeClr val="accent4">
                    <a:lumMod val="50000"/>
                  </a:schemeClr>
                </a:solidFill>
                <a:latin typeface="Arial" charset="0"/>
                <a:ea typeface="Arial" charset="0"/>
                <a:cs typeface="Arial" charset="0"/>
              </a:rPr>
              <a:t> Australia </a:t>
            </a:r>
            <a:r>
              <a:rPr lang="lv-LV" sz="800" dirty="0" err="1">
                <a:solidFill>
                  <a:schemeClr val="accent4">
                    <a:lumMod val="50000"/>
                  </a:schemeClr>
                </a:solidFill>
                <a:latin typeface="Arial" charset="0"/>
                <a:ea typeface="Arial" charset="0"/>
                <a:cs typeface="Arial" charset="0"/>
              </a:rPr>
              <a:t>Program</a:t>
            </a:r>
            <a:r>
              <a:rPr lang="lv-LV" sz="800" dirty="0">
                <a:solidFill>
                  <a:schemeClr val="accent4">
                    <a:lumMod val="50000"/>
                  </a:schemeClr>
                </a:solidFill>
                <a:latin typeface="Arial" charset="0"/>
                <a:ea typeface="Arial" charset="0"/>
                <a:cs typeface="Arial" charset="0"/>
              </a:rPr>
              <a:t>: </a:t>
            </a:r>
            <a:r>
              <a:rPr lang="lv-LV" sz="800" dirty="0" err="1">
                <a:solidFill>
                  <a:schemeClr val="accent4">
                    <a:lumMod val="50000"/>
                  </a:schemeClr>
                </a:solidFill>
                <a:latin typeface="Arial" charset="0"/>
                <a:ea typeface="Arial" charset="0"/>
                <a:cs typeface="Arial" charset="0"/>
              </a:rPr>
              <a:t>Human</a:t>
            </a:r>
            <a:r>
              <a:rPr lang="lv-LV" sz="800" dirty="0">
                <a:solidFill>
                  <a:schemeClr val="accent4">
                    <a:lumMod val="50000"/>
                  </a:schemeClr>
                </a:solidFill>
                <a:latin typeface="Arial" charset="0"/>
                <a:ea typeface="Arial" charset="0"/>
                <a:cs typeface="Arial" charset="0"/>
              </a:rPr>
              <a:t> </a:t>
            </a:r>
            <a:r>
              <a:rPr lang="lv-LV" sz="800" dirty="0" err="1">
                <a:solidFill>
                  <a:schemeClr val="accent4">
                    <a:lumMod val="50000"/>
                  </a:schemeClr>
                </a:solidFill>
                <a:latin typeface="Arial" charset="0"/>
                <a:ea typeface="Arial" charset="0"/>
                <a:cs typeface="Arial" charset="0"/>
              </a:rPr>
              <a:t>papillomavirus</a:t>
            </a:r>
            <a:r>
              <a:rPr lang="lv-LV" sz="800" dirty="0">
                <a:solidFill>
                  <a:schemeClr val="accent4">
                    <a:lumMod val="50000"/>
                  </a:schemeClr>
                </a:solidFill>
                <a:latin typeface="Arial" charset="0"/>
                <a:ea typeface="Arial" charset="0"/>
                <a:cs typeface="Arial" charset="0"/>
              </a:rPr>
              <a:t>. </a:t>
            </a:r>
            <a:r>
              <a:rPr lang="lv-LV" sz="800" dirty="0" err="1">
                <a:solidFill>
                  <a:schemeClr val="accent4">
                    <a:lumMod val="50000"/>
                  </a:schemeClr>
                </a:solidFill>
                <a:latin typeface="Arial" charset="0"/>
                <a:ea typeface="Arial" charset="0"/>
                <a:cs typeface="Arial" charset="0"/>
              </a:rPr>
              <a:t>Australian</a:t>
            </a:r>
            <a:r>
              <a:rPr lang="lv-LV" sz="800" dirty="0">
                <a:solidFill>
                  <a:schemeClr val="accent4">
                    <a:lumMod val="50000"/>
                  </a:schemeClr>
                </a:solidFill>
                <a:latin typeface="Arial" charset="0"/>
                <a:ea typeface="Arial" charset="0"/>
                <a:cs typeface="Arial" charset="0"/>
              </a:rPr>
              <a:t> </a:t>
            </a:r>
            <a:r>
              <a:rPr lang="lv-LV" sz="800" dirty="0" err="1">
                <a:solidFill>
                  <a:schemeClr val="accent4">
                    <a:lumMod val="50000"/>
                  </a:schemeClr>
                </a:solidFill>
                <a:latin typeface="Arial" charset="0"/>
                <a:ea typeface="Arial" charset="0"/>
                <a:cs typeface="Arial" charset="0"/>
              </a:rPr>
              <a:t>Government</a:t>
            </a:r>
            <a:r>
              <a:rPr lang="lv-LV" sz="800" dirty="0">
                <a:solidFill>
                  <a:schemeClr val="accent4">
                    <a:lumMod val="50000"/>
                  </a:schemeClr>
                </a:solidFill>
                <a:latin typeface="Arial" charset="0"/>
                <a:ea typeface="Arial" charset="0"/>
                <a:cs typeface="Arial" charset="0"/>
              </a:rPr>
              <a:t> </a:t>
            </a:r>
            <a:r>
              <a:rPr lang="lv-LV" sz="800" dirty="0" err="1">
                <a:solidFill>
                  <a:schemeClr val="accent4">
                    <a:lumMod val="50000"/>
                  </a:schemeClr>
                </a:solidFill>
                <a:latin typeface="Arial" charset="0"/>
                <a:ea typeface="Arial" charset="0"/>
                <a:cs typeface="Arial" charset="0"/>
              </a:rPr>
              <a:t>Department</a:t>
            </a:r>
            <a:r>
              <a:rPr lang="lv-LV" sz="800" dirty="0">
                <a:solidFill>
                  <a:schemeClr val="accent4">
                    <a:lumMod val="50000"/>
                  </a:schemeClr>
                </a:solidFill>
                <a:latin typeface="Arial" charset="0"/>
                <a:ea typeface="Arial" charset="0"/>
                <a:cs typeface="Arial" charset="0"/>
              </a:rPr>
              <a:t> </a:t>
            </a:r>
            <a:r>
              <a:rPr lang="lv-LV" sz="800" dirty="0" err="1">
                <a:solidFill>
                  <a:schemeClr val="accent4">
                    <a:lumMod val="50000"/>
                  </a:schemeClr>
                </a:solidFill>
                <a:latin typeface="Arial" charset="0"/>
                <a:ea typeface="Arial" charset="0"/>
                <a:cs typeface="Arial" charset="0"/>
              </a:rPr>
              <a:t>of</a:t>
            </a:r>
            <a:r>
              <a:rPr lang="lv-LV" sz="800" dirty="0">
                <a:solidFill>
                  <a:schemeClr val="accent4">
                    <a:lumMod val="50000"/>
                  </a:schemeClr>
                </a:solidFill>
                <a:latin typeface="Arial" charset="0"/>
                <a:ea typeface="Arial" charset="0"/>
                <a:cs typeface="Arial" charset="0"/>
              </a:rPr>
              <a:t> Health </a:t>
            </a:r>
            <a:r>
              <a:rPr lang="lv-LV" sz="800" dirty="0" err="1">
                <a:solidFill>
                  <a:schemeClr val="accent4">
                    <a:lumMod val="50000"/>
                  </a:schemeClr>
                </a:solidFill>
                <a:latin typeface="Arial" charset="0"/>
                <a:ea typeface="Arial" charset="0"/>
                <a:cs typeface="Arial" charset="0"/>
              </a:rPr>
              <a:t>website</a:t>
            </a:r>
            <a:r>
              <a:rPr lang="lv-LV" sz="800" dirty="0">
                <a:solidFill>
                  <a:schemeClr val="accent4">
                    <a:lumMod val="50000"/>
                  </a:schemeClr>
                </a:solidFill>
                <a:latin typeface="Arial" charset="0"/>
                <a:ea typeface="Arial" charset="0"/>
                <a:cs typeface="Arial" charset="0"/>
              </a:rPr>
              <a:t>. </a:t>
            </a:r>
            <a:r>
              <a:rPr lang="lv-LV" sz="800" dirty="0">
                <a:solidFill>
                  <a:schemeClr val="accent4">
                    <a:lumMod val="50000"/>
                  </a:schemeClr>
                </a:solidFill>
                <a:latin typeface="Arial" charset="0"/>
                <a:ea typeface="Arial" charset="0"/>
                <a:cs typeface="Arial" charset="0"/>
                <a:hlinkClick r:id="rId3"/>
              </a:rPr>
              <a:t>http://www.health.gov.au/internet/immunise/publishing.nsf/Content/immunise-hpv</a:t>
            </a:r>
            <a:endParaRPr lang="lv-LV" sz="800" dirty="0">
              <a:solidFill>
                <a:schemeClr val="accent4">
                  <a:lumMod val="50000"/>
                </a:schemeClr>
              </a:solidFill>
              <a:latin typeface="Arial" charset="0"/>
              <a:ea typeface="Arial" charset="0"/>
              <a:cs typeface="Arial" charset="0"/>
            </a:endParaRPr>
          </a:p>
          <a:p>
            <a:pPr marL="0" indent="0">
              <a:buNone/>
            </a:pPr>
            <a:r>
              <a:rPr lang="lv-LV" sz="800" dirty="0" err="1">
                <a:solidFill>
                  <a:schemeClr val="accent4">
                    <a:lumMod val="50000"/>
                  </a:schemeClr>
                </a:solidFill>
                <a:latin typeface="Arial" charset="0"/>
                <a:ea typeface="Arial" charset="0"/>
                <a:cs typeface="Arial" charset="0"/>
              </a:rPr>
              <a:t>Accessed</a:t>
            </a:r>
            <a:r>
              <a:rPr lang="lv-LV" sz="800" dirty="0">
                <a:solidFill>
                  <a:schemeClr val="accent4">
                    <a:lumMod val="50000"/>
                  </a:schemeClr>
                </a:solidFill>
                <a:latin typeface="Arial" charset="0"/>
                <a:ea typeface="Arial" charset="0"/>
                <a:cs typeface="Arial" charset="0"/>
              </a:rPr>
              <a:t> BMJ, Ali H </a:t>
            </a:r>
            <a:r>
              <a:rPr lang="lv-LV" sz="800" dirty="0" err="1">
                <a:solidFill>
                  <a:schemeClr val="accent4">
                    <a:lumMod val="50000"/>
                  </a:schemeClr>
                </a:solidFill>
                <a:latin typeface="Arial" charset="0"/>
                <a:ea typeface="Arial" charset="0"/>
                <a:cs typeface="Arial" charset="0"/>
              </a:rPr>
              <a:t>et</a:t>
            </a:r>
            <a:r>
              <a:rPr lang="lv-LV" sz="800" dirty="0">
                <a:solidFill>
                  <a:schemeClr val="accent4">
                    <a:lumMod val="50000"/>
                  </a:schemeClr>
                </a:solidFill>
                <a:latin typeface="Arial" charset="0"/>
                <a:ea typeface="Arial" charset="0"/>
                <a:cs typeface="Arial" charset="0"/>
              </a:rPr>
              <a:t> </a:t>
            </a:r>
            <a:r>
              <a:rPr lang="lv-LV" sz="800" dirty="0" err="1">
                <a:solidFill>
                  <a:schemeClr val="accent4">
                    <a:lumMod val="50000"/>
                  </a:schemeClr>
                </a:solidFill>
                <a:latin typeface="Arial" charset="0"/>
                <a:ea typeface="Arial" charset="0"/>
                <a:cs typeface="Arial" charset="0"/>
              </a:rPr>
              <a:t>al</a:t>
            </a:r>
            <a:r>
              <a:rPr lang="lv-LV" sz="800" dirty="0">
                <a:solidFill>
                  <a:schemeClr val="accent4">
                    <a:lumMod val="50000"/>
                  </a:schemeClr>
                </a:solidFill>
                <a:latin typeface="Arial" charset="0"/>
                <a:ea typeface="Arial" charset="0"/>
                <a:cs typeface="Arial" charset="0"/>
              </a:rPr>
              <a:t>, 346, f2032, 2013, </a:t>
            </a:r>
            <a:r>
              <a:rPr lang="lv-LV" sz="800" dirty="0" err="1">
                <a:solidFill>
                  <a:schemeClr val="accent4">
                    <a:lumMod val="50000"/>
                  </a:schemeClr>
                </a:solidFill>
                <a:latin typeface="Arial" charset="0"/>
                <a:ea typeface="Arial" charset="0"/>
                <a:cs typeface="Arial" charset="0"/>
              </a:rPr>
              <a:t>with</a:t>
            </a:r>
            <a:r>
              <a:rPr lang="lv-LV" sz="800" dirty="0">
                <a:solidFill>
                  <a:schemeClr val="accent4">
                    <a:lumMod val="50000"/>
                  </a:schemeClr>
                </a:solidFill>
                <a:latin typeface="Arial" charset="0"/>
                <a:ea typeface="Arial" charset="0"/>
                <a:cs typeface="Arial" charset="0"/>
              </a:rPr>
              <a:t> </a:t>
            </a:r>
            <a:r>
              <a:rPr lang="lv-LV" sz="800" dirty="0" err="1">
                <a:solidFill>
                  <a:schemeClr val="accent4">
                    <a:lumMod val="50000"/>
                  </a:schemeClr>
                </a:solidFill>
                <a:latin typeface="Arial" charset="0"/>
                <a:ea typeface="Arial" charset="0"/>
                <a:cs typeface="Arial" charset="0"/>
              </a:rPr>
              <a:t>permission</a:t>
            </a:r>
            <a:r>
              <a:rPr lang="lv-LV" sz="800" dirty="0">
                <a:solidFill>
                  <a:schemeClr val="accent4">
                    <a:lumMod val="50000"/>
                  </a:schemeClr>
                </a:solidFill>
                <a:latin typeface="Arial" charset="0"/>
                <a:ea typeface="Arial" charset="0"/>
                <a:cs typeface="Arial" charset="0"/>
              </a:rPr>
              <a:t> </a:t>
            </a:r>
            <a:r>
              <a:rPr lang="lv-LV" sz="800" dirty="0" err="1">
                <a:solidFill>
                  <a:schemeClr val="accent4">
                    <a:lumMod val="50000"/>
                  </a:schemeClr>
                </a:solidFill>
                <a:latin typeface="Arial" charset="0"/>
                <a:ea typeface="Arial" charset="0"/>
                <a:cs typeface="Arial" charset="0"/>
              </a:rPr>
              <a:t>from</a:t>
            </a:r>
            <a:r>
              <a:rPr lang="lv-LV" sz="800" dirty="0">
                <a:solidFill>
                  <a:schemeClr val="accent4">
                    <a:lumMod val="50000"/>
                  </a:schemeClr>
                </a:solidFill>
                <a:latin typeface="Arial" charset="0"/>
                <a:ea typeface="Arial" charset="0"/>
                <a:cs typeface="Arial" charset="0"/>
              </a:rPr>
              <a:t> BMJ </a:t>
            </a:r>
            <a:r>
              <a:rPr lang="lv-LV" sz="800" dirty="0" err="1">
                <a:solidFill>
                  <a:schemeClr val="accent4">
                    <a:lumMod val="50000"/>
                  </a:schemeClr>
                </a:solidFill>
                <a:latin typeface="Arial" charset="0"/>
                <a:ea typeface="Arial" charset="0"/>
                <a:cs typeface="Arial" charset="0"/>
              </a:rPr>
              <a:t>Publishing</a:t>
            </a:r>
            <a:r>
              <a:rPr lang="lv-LV" sz="800" dirty="0">
                <a:solidFill>
                  <a:schemeClr val="accent4">
                    <a:lumMod val="50000"/>
                  </a:schemeClr>
                </a:solidFill>
                <a:latin typeface="Arial" charset="0"/>
                <a:ea typeface="Arial" charset="0"/>
                <a:cs typeface="Arial" charset="0"/>
              </a:rPr>
              <a:t> </a:t>
            </a:r>
            <a:r>
              <a:rPr lang="lv-LV" sz="800" dirty="0" err="1">
                <a:solidFill>
                  <a:schemeClr val="accent4">
                    <a:lumMod val="50000"/>
                  </a:schemeClr>
                </a:solidFill>
                <a:latin typeface="Arial" charset="0"/>
                <a:ea typeface="Arial" charset="0"/>
                <a:cs typeface="Arial" charset="0"/>
              </a:rPr>
              <a:t>Group</a:t>
            </a:r>
            <a:r>
              <a:rPr lang="lv-LV" sz="800" dirty="0">
                <a:solidFill>
                  <a:schemeClr val="accent4">
                    <a:lumMod val="50000"/>
                  </a:schemeClr>
                </a:solidFill>
                <a:latin typeface="Arial" charset="0"/>
                <a:ea typeface="Arial" charset="0"/>
                <a:cs typeface="Arial" charset="0"/>
              </a:rPr>
              <a:t> </a:t>
            </a:r>
            <a:r>
              <a:rPr lang="lv-LV" sz="800" dirty="0" err="1">
                <a:solidFill>
                  <a:schemeClr val="accent4">
                    <a:lumMod val="50000"/>
                  </a:schemeClr>
                </a:solidFill>
                <a:latin typeface="Arial" charset="0"/>
                <a:ea typeface="Arial" charset="0"/>
                <a:cs typeface="Arial" charset="0"/>
              </a:rPr>
              <a:t>Ltd</a:t>
            </a:r>
            <a:r>
              <a:rPr lang="lv-LV" sz="800" dirty="0">
                <a:solidFill>
                  <a:schemeClr val="accent4">
                    <a:lumMod val="50000"/>
                  </a:schemeClr>
                </a:solidFill>
                <a:latin typeface="Arial" charset="0"/>
                <a:ea typeface="Arial" charset="0"/>
                <a:cs typeface="Arial" charset="0"/>
              </a:rPr>
              <a:t>.</a:t>
            </a:r>
          </a:p>
        </p:txBody>
      </p:sp>
      <p:pic>
        <p:nvPicPr>
          <p:cNvPr id="253" name="Picture 2" descr="http://www.anbg.gov.au/images/flags/nation/australia.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7182" y="6306228"/>
            <a:ext cx="1099980" cy="54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9"/>
          <p:cNvSpPr txBox="1">
            <a:spLocks noChangeArrowheads="1"/>
          </p:cNvSpPr>
          <p:nvPr/>
        </p:nvSpPr>
        <p:spPr bwMode="auto">
          <a:xfrm>
            <a:off x="889515" y="5717855"/>
            <a:ext cx="7647891" cy="37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sz="900" baseline="30000" dirty="0" err="1">
                <a:solidFill>
                  <a:schemeClr val="accent4">
                    <a:lumMod val="50000"/>
                  </a:schemeClr>
                </a:solidFill>
                <a:ea typeface="Arial" charset="0"/>
              </a:rPr>
              <a:t>a</a:t>
            </a:r>
            <a:r>
              <a:rPr lang="en-US" sz="900" dirty="0" err="1">
                <a:solidFill>
                  <a:schemeClr val="accent4">
                    <a:lumMod val="50000"/>
                  </a:schemeClr>
                </a:solidFill>
                <a:ea typeface="Arial" charset="0"/>
              </a:rPr>
              <a:t>Analyses</a:t>
            </a:r>
            <a:r>
              <a:rPr lang="en-US" sz="900" dirty="0">
                <a:solidFill>
                  <a:schemeClr val="accent4">
                    <a:lumMod val="50000"/>
                  </a:schemeClr>
                </a:solidFill>
                <a:ea typeface="Arial" charset="0"/>
              </a:rPr>
              <a:t> included a total of 34,900 females and 32,781 heterosexual males. </a:t>
            </a:r>
            <a:r>
              <a:rPr lang="en-US" sz="900" baseline="30000" dirty="0">
                <a:solidFill>
                  <a:schemeClr val="accent4">
                    <a:lumMod val="50000"/>
                  </a:schemeClr>
                </a:solidFill>
                <a:ea typeface="Arial" charset="0"/>
              </a:rPr>
              <a:t>b</a:t>
            </a:r>
            <a:r>
              <a:rPr lang="en-US" sz="900" dirty="0">
                <a:solidFill>
                  <a:schemeClr val="accent4">
                    <a:lumMod val="50000"/>
                  </a:schemeClr>
                </a:solidFill>
                <a:ea typeface="Arial" charset="0"/>
              </a:rPr>
              <a:t>4vHPV vaccination was introduced to the Australia National Immunization Program in 2007 for 12- to 13-year-old girls and in 2012 for 12- to 13-year-old boys.</a:t>
            </a:r>
            <a:r>
              <a:rPr lang="en-US" sz="900" baseline="30000" dirty="0">
                <a:solidFill>
                  <a:schemeClr val="accent4">
                    <a:lumMod val="50000"/>
                  </a:schemeClr>
                </a:solidFill>
                <a:ea typeface="Arial" charset="0"/>
              </a:rPr>
              <a:t>2</a:t>
            </a:r>
          </a:p>
        </p:txBody>
      </p:sp>
      <p:grpSp>
        <p:nvGrpSpPr>
          <p:cNvPr id="16" name="Group 15"/>
          <p:cNvGrpSpPr/>
          <p:nvPr/>
        </p:nvGrpSpPr>
        <p:grpSpPr>
          <a:xfrm>
            <a:off x="497258" y="2037362"/>
            <a:ext cx="8040148" cy="3348874"/>
            <a:chOff x="1627809" y="2086267"/>
            <a:chExt cx="8788532" cy="3962698"/>
          </a:xfrm>
        </p:grpSpPr>
        <p:sp>
          <p:nvSpPr>
            <p:cNvPr id="26" name="TextBox 25"/>
            <p:cNvSpPr txBox="1"/>
            <p:nvPr/>
          </p:nvSpPr>
          <p:spPr>
            <a:xfrm>
              <a:off x="2200727" y="2086267"/>
              <a:ext cx="7952428" cy="582704"/>
            </a:xfrm>
            <a:prstGeom prst="rect">
              <a:avLst/>
            </a:prstGeom>
            <a:solidFill>
              <a:schemeClr val="bg1"/>
            </a:solidFill>
          </p:spPr>
          <p:txBody>
            <a:bodyPr wrap="square" lIns="0" tIns="0" rIns="0" bIns="0" rtlCol="0">
              <a:spAutoFit/>
            </a:bodyPr>
            <a:lstStyle/>
            <a:p>
              <a:pPr algn="ctr" fontAlgn="base">
                <a:spcBef>
                  <a:spcPct val="0"/>
                </a:spcBef>
                <a:spcAft>
                  <a:spcPct val="0"/>
                </a:spcAft>
              </a:pPr>
              <a:r>
                <a:rPr lang="en-US" sz="1600" b="1" dirty="0">
                  <a:solidFill>
                    <a:schemeClr val="accent4">
                      <a:lumMod val="75000"/>
                    </a:schemeClr>
                  </a:solidFill>
                  <a:latin typeface="Arial" charset="0"/>
                  <a:ea typeface="Arial" charset="0"/>
                  <a:cs typeface="Arial" charset="0"/>
                </a:rPr>
                <a:t>Proportion of Australian-Born Women and Heterosexual Men Diagnosed as Having Genital Warts at First Visit, by Age Group, 2004 to 2011</a:t>
              </a:r>
              <a:r>
                <a:rPr lang="en-US" sz="1600" b="1" baseline="30000" dirty="0">
                  <a:solidFill>
                    <a:schemeClr val="accent4">
                      <a:lumMod val="75000"/>
                    </a:schemeClr>
                  </a:solidFill>
                  <a:latin typeface="Arial" charset="0"/>
                  <a:ea typeface="Arial" charset="0"/>
                  <a:cs typeface="Arial" charset="0"/>
                </a:rPr>
                <a:t>a</a:t>
              </a:r>
            </a:p>
          </p:txBody>
        </p:sp>
        <p:sp>
          <p:nvSpPr>
            <p:cNvPr id="27" name="TextBox 26"/>
            <p:cNvSpPr txBox="1"/>
            <p:nvPr/>
          </p:nvSpPr>
          <p:spPr>
            <a:xfrm>
              <a:off x="4779727" y="5558345"/>
              <a:ext cx="935885" cy="276999"/>
            </a:xfrm>
            <a:prstGeom prst="rect">
              <a:avLst/>
            </a:prstGeom>
            <a:noFill/>
          </p:spPr>
          <p:txBody>
            <a:bodyPr wrap="square" rtlCol="0">
              <a:spAutoFit/>
            </a:bodyPr>
            <a:lstStyle/>
            <a:p>
              <a:pPr algn="ctr" fontAlgn="base">
                <a:spcBef>
                  <a:spcPct val="0"/>
                </a:spcBef>
                <a:spcAft>
                  <a:spcPct val="0"/>
                </a:spcAft>
              </a:pPr>
              <a:r>
                <a:rPr lang="en-US" sz="1200" b="1" dirty="0"/>
                <a:t>Year</a:t>
              </a:r>
            </a:p>
          </p:txBody>
        </p:sp>
        <p:sp>
          <p:nvSpPr>
            <p:cNvPr id="28" name="TextBox 27"/>
            <p:cNvSpPr txBox="1"/>
            <p:nvPr/>
          </p:nvSpPr>
          <p:spPr>
            <a:xfrm>
              <a:off x="1627809" y="2721129"/>
              <a:ext cx="1178710" cy="338554"/>
            </a:xfrm>
            <a:prstGeom prst="rect">
              <a:avLst/>
            </a:prstGeom>
            <a:noFill/>
          </p:spPr>
          <p:txBody>
            <a:bodyPr wrap="square" rtlCol="0">
              <a:spAutoFit/>
            </a:bodyPr>
            <a:lstStyle/>
            <a:p>
              <a:pPr algn="ctr" fontAlgn="base">
                <a:spcBef>
                  <a:spcPct val="0"/>
                </a:spcBef>
                <a:spcAft>
                  <a:spcPct val="0"/>
                </a:spcAft>
              </a:pPr>
              <a:r>
                <a:rPr lang="en-US" sz="1600" u="sng" dirty="0"/>
                <a:t>Females</a:t>
              </a:r>
              <a:endParaRPr lang="en-US" sz="1600" u="sng" baseline="30000" dirty="0"/>
            </a:p>
          </p:txBody>
        </p:sp>
        <p:cxnSp>
          <p:nvCxnSpPr>
            <p:cNvPr id="29" name="Straight Connector 28"/>
            <p:cNvCxnSpPr/>
            <p:nvPr/>
          </p:nvCxnSpPr>
          <p:spPr bwMode="auto">
            <a:xfrm>
              <a:off x="3444194" y="3593023"/>
              <a:ext cx="5480" cy="1978903"/>
            </a:xfrm>
            <a:prstGeom prst="line">
              <a:avLst/>
            </a:prstGeom>
            <a:solidFill>
              <a:schemeClr val="bg1"/>
            </a:solidFill>
            <a:ln w="19050" cap="flat" cmpd="sng" algn="ctr">
              <a:solidFill>
                <a:srgbClr val="92D050"/>
              </a:solidFill>
              <a:prstDash val="dash"/>
              <a:round/>
              <a:headEnd type="none" w="med" len="med"/>
              <a:tailEnd type="none" w="med" len="med"/>
            </a:ln>
            <a:effectLst/>
          </p:spPr>
        </p:cxnSp>
        <p:grpSp>
          <p:nvGrpSpPr>
            <p:cNvPr id="30" name="Group 47"/>
            <p:cNvGrpSpPr/>
            <p:nvPr/>
          </p:nvGrpSpPr>
          <p:grpSpPr>
            <a:xfrm>
              <a:off x="2184289" y="5566086"/>
              <a:ext cx="2853307" cy="51914"/>
              <a:chOff x="1790720" y="4698473"/>
              <a:chExt cx="5555055" cy="65551"/>
            </a:xfrm>
          </p:grpSpPr>
          <p:cxnSp>
            <p:nvCxnSpPr>
              <p:cNvPr id="134" name="Straight Connector 133"/>
              <p:cNvCxnSpPr/>
              <p:nvPr/>
            </p:nvCxnSpPr>
            <p:spPr bwMode="auto">
              <a:xfrm flipH="1">
                <a:off x="1790720" y="4698473"/>
                <a:ext cx="64008"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135" name="Straight Connector 134"/>
              <p:cNvCxnSpPr/>
              <p:nvPr/>
            </p:nvCxnSpPr>
            <p:spPr bwMode="auto">
              <a:xfrm rot="16200000" flipH="1">
                <a:off x="2224602" y="4732020"/>
                <a:ext cx="64008"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136" name="Straight Connector 135"/>
              <p:cNvCxnSpPr/>
              <p:nvPr/>
            </p:nvCxnSpPr>
            <p:spPr bwMode="auto">
              <a:xfrm>
                <a:off x="1831943" y="4698473"/>
                <a:ext cx="5513832"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137" name="Straight Connector 136"/>
              <p:cNvCxnSpPr/>
              <p:nvPr/>
            </p:nvCxnSpPr>
            <p:spPr bwMode="auto">
              <a:xfrm rot="16200000" flipH="1">
                <a:off x="2900211" y="4732020"/>
                <a:ext cx="64008"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138" name="Straight Connector 137"/>
              <p:cNvCxnSpPr/>
              <p:nvPr/>
            </p:nvCxnSpPr>
            <p:spPr bwMode="auto">
              <a:xfrm rot="16200000" flipH="1">
                <a:off x="3577152" y="4732020"/>
                <a:ext cx="64008"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139" name="Straight Connector 138"/>
              <p:cNvCxnSpPr/>
              <p:nvPr/>
            </p:nvCxnSpPr>
            <p:spPr bwMode="auto">
              <a:xfrm rot="16200000" flipH="1">
                <a:off x="4243902" y="4732020"/>
                <a:ext cx="64008"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140" name="Straight Connector 139"/>
              <p:cNvCxnSpPr/>
              <p:nvPr/>
            </p:nvCxnSpPr>
            <p:spPr bwMode="auto">
              <a:xfrm rot="16200000" flipH="1">
                <a:off x="4929702" y="4732020"/>
                <a:ext cx="64008"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141" name="Straight Connector 140"/>
              <p:cNvCxnSpPr/>
              <p:nvPr/>
            </p:nvCxnSpPr>
            <p:spPr bwMode="auto">
              <a:xfrm rot="16200000" flipH="1">
                <a:off x="5598110" y="4732020"/>
                <a:ext cx="64008"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142" name="Straight Connector 141"/>
              <p:cNvCxnSpPr/>
              <p:nvPr/>
            </p:nvCxnSpPr>
            <p:spPr bwMode="auto">
              <a:xfrm rot="16200000" flipH="1">
                <a:off x="6294016" y="4732020"/>
                <a:ext cx="64008"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143" name="Straight Connector 142"/>
              <p:cNvCxnSpPr/>
              <p:nvPr/>
            </p:nvCxnSpPr>
            <p:spPr bwMode="auto">
              <a:xfrm rot="16200000" flipH="1">
                <a:off x="6987102" y="4732020"/>
                <a:ext cx="64008" cy="0"/>
              </a:xfrm>
              <a:prstGeom prst="line">
                <a:avLst/>
              </a:prstGeom>
              <a:solidFill>
                <a:schemeClr val="bg1"/>
              </a:solidFill>
              <a:ln w="9525" cap="flat" cmpd="sng" algn="ctr">
                <a:solidFill>
                  <a:schemeClr val="tx1"/>
                </a:solidFill>
                <a:prstDash val="solid"/>
                <a:round/>
                <a:headEnd type="none" w="med" len="med"/>
                <a:tailEnd type="none" w="med" len="med"/>
              </a:ln>
              <a:effectLst/>
            </p:spPr>
          </p:cxnSp>
        </p:grpSp>
        <p:grpSp>
          <p:nvGrpSpPr>
            <p:cNvPr id="31" name="Group 30"/>
            <p:cNvGrpSpPr/>
            <p:nvPr/>
          </p:nvGrpSpPr>
          <p:grpSpPr>
            <a:xfrm>
              <a:off x="1707566" y="3180434"/>
              <a:ext cx="509600" cy="2476729"/>
              <a:chOff x="-8479" y="2398092"/>
              <a:chExt cx="554261" cy="2723267"/>
            </a:xfrm>
          </p:grpSpPr>
          <p:sp>
            <p:nvSpPr>
              <p:cNvPr id="121" name="TextBox 120"/>
              <p:cNvSpPr txBox="1"/>
              <p:nvPr/>
            </p:nvSpPr>
            <p:spPr>
              <a:xfrm rot="16200000">
                <a:off x="-709334" y="3654308"/>
                <a:ext cx="1652892" cy="251182"/>
              </a:xfrm>
              <a:prstGeom prst="rect">
                <a:avLst/>
              </a:prstGeom>
              <a:noFill/>
            </p:spPr>
            <p:txBody>
              <a:bodyPr wrap="square" lIns="0" tIns="0" rIns="0" bIns="0" rtlCol="0" anchor="ctr" anchorCtr="0">
                <a:noAutofit/>
              </a:bodyPr>
              <a:lstStyle/>
              <a:p>
                <a:pPr algn="ctr" fontAlgn="base">
                  <a:spcBef>
                    <a:spcPct val="0"/>
                  </a:spcBef>
                  <a:spcAft>
                    <a:spcPct val="0"/>
                  </a:spcAft>
                </a:pPr>
                <a:r>
                  <a:rPr lang="en-US" sz="1200" b="1" dirty="0"/>
                  <a:t>Patients (%)</a:t>
                </a:r>
              </a:p>
            </p:txBody>
          </p:sp>
          <p:cxnSp>
            <p:nvCxnSpPr>
              <p:cNvPr id="122" name="Straight Connector 121"/>
              <p:cNvCxnSpPr/>
              <p:nvPr/>
            </p:nvCxnSpPr>
            <p:spPr bwMode="auto">
              <a:xfrm>
                <a:off x="545781" y="2522319"/>
                <a:ext cx="1" cy="2505319"/>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123" name="Straight Connector 122"/>
              <p:cNvCxnSpPr/>
              <p:nvPr/>
            </p:nvCxnSpPr>
            <p:spPr bwMode="auto">
              <a:xfrm flipH="1">
                <a:off x="510023" y="2522320"/>
                <a:ext cx="35759"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124" name="Straight Connector 123"/>
              <p:cNvCxnSpPr/>
              <p:nvPr/>
            </p:nvCxnSpPr>
            <p:spPr bwMode="auto">
              <a:xfrm flipH="1">
                <a:off x="510023" y="3022099"/>
                <a:ext cx="35759"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125" name="Straight Connector 124"/>
              <p:cNvCxnSpPr/>
              <p:nvPr/>
            </p:nvCxnSpPr>
            <p:spPr bwMode="auto">
              <a:xfrm flipH="1">
                <a:off x="510023" y="3521878"/>
                <a:ext cx="35759"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126" name="Straight Connector 125"/>
              <p:cNvCxnSpPr/>
              <p:nvPr/>
            </p:nvCxnSpPr>
            <p:spPr bwMode="auto">
              <a:xfrm flipH="1">
                <a:off x="510023" y="4521436"/>
                <a:ext cx="35759" cy="0"/>
              </a:xfrm>
              <a:prstGeom prst="line">
                <a:avLst/>
              </a:prstGeom>
              <a:solidFill>
                <a:schemeClr val="bg1"/>
              </a:solidFill>
              <a:ln w="9525" cap="flat" cmpd="sng" algn="ctr">
                <a:solidFill>
                  <a:schemeClr val="tx1"/>
                </a:solidFill>
                <a:prstDash val="solid"/>
                <a:round/>
                <a:headEnd type="none" w="med" len="med"/>
                <a:tailEnd type="none" w="med" len="med"/>
              </a:ln>
              <a:effectLst/>
            </p:spPr>
          </p:cxnSp>
          <p:sp>
            <p:nvSpPr>
              <p:cNvPr id="127" name="TextBox 126"/>
              <p:cNvSpPr txBox="1"/>
              <p:nvPr/>
            </p:nvSpPr>
            <p:spPr>
              <a:xfrm>
                <a:off x="244377" y="2398092"/>
                <a:ext cx="234133" cy="241210"/>
              </a:xfrm>
              <a:prstGeom prst="rect">
                <a:avLst/>
              </a:prstGeom>
              <a:noFill/>
            </p:spPr>
            <p:txBody>
              <a:bodyPr wrap="square" lIns="0" tIns="0" rIns="0" bIns="0" rtlCol="0" anchor="ctr" anchorCtr="0">
                <a:noAutofit/>
              </a:bodyPr>
              <a:lstStyle/>
              <a:p>
                <a:pPr algn="r" fontAlgn="base">
                  <a:spcBef>
                    <a:spcPct val="0"/>
                  </a:spcBef>
                  <a:spcAft>
                    <a:spcPct val="0"/>
                  </a:spcAft>
                </a:pPr>
                <a:r>
                  <a:rPr lang="en-US" sz="1200" b="1" dirty="0"/>
                  <a:t>20</a:t>
                </a:r>
              </a:p>
            </p:txBody>
          </p:sp>
          <p:sp>
            <p:nvSpPr>
              <p:cNvPr id="128" name="TextBox 127"/>
              <p:cNvSpPr txBox="1"/>
              <p:nvPr/>
            </p:nvSpPr>
            <p:spPr>
              <a:xfrm>
                <a:off x="265662" y="2894503"/>
                <a:ext cx="212848" cy="241210"/>
              </a:xfrm>
              <a:prstGeom prst="rect">
                <a:avLst/>
              </a:prstGeom>
              <a:noFill/>
            </p:spPr>
            <p:txBody>
              <a:bodyPr wrap="square" lIns="0" tIns="0" rIns="0" bIns="0" rtlCol="0" anchor="ctr" anchorCtr="0">
                <a:noAutofit/>
              </a:bodyPr>
              <a:lstStyle/>
              <a:p>
                <a:pPr algn="r" fontAlgn="base">
                  <a:spcBef>
                    <a:spcPct val="0"/>
                  </a:spcBef>
                  <a:spcAft>
                    <a:spcPct val="0"/>
                  </a:spcAft>
                </a:pPr>
                <a:r>
                  <a:rPr lang="en-US" sz="1200" b="1" dirty="0"/>
                  <a:t>16</a:t>
                </a:r>
              </a:p>
            </p:txBody>
          </p:sp>
          <p:sp>
            <p:nvSpPr>
              <p:cNvPr id="129" name="TextBox 128"/>
              <p:cNvSpPr txBox="1"/>
              <p:nvPr/>
            </p:nvSpPr>
            <p:spPr>
              <a:xfrm>
                <a:off x="265662" y="3390914"/>
                <a:ext cx="212848" cy="241210"/>
              </a:xfrm>
              <a:prstGeom prst="rect">
                <a:avLst/>
              </a:prstGeom>
              <a:noFill/>
            </p:spPr>
            <p:txBody>
              <a:bodyPr wrap="square" lIns="0" tIns="0" rIns="0" bIns="0" rtlCol="0" anchor="ctr" anchorCtr="0">
                <a:noAutofit/>
              </a:bodyPr>
              <a:lstStyle/>
              <a:p>
                <a:pPr algn="r" fontAlgn="base">
                  <a:spcBef>
                    <a:spcPct val="0"/>
                  </a:spcBef>
                  <a:spcAft>
                    <a:spcPct val="0"/>
                  </a:spcAft>
                </a:pPr>
                <a:r>
                  <a:rPr lang="en-US" sz="1200" b="1" dirty="0"/>
                  <a:t>12</a:t>
                </a:r>
              </a:p>
            </p:txBody>
          </p:sp>
          <p:sp>
            <p:nvSpPr>
              <p:cNvPr id="130" name="TextBox 129"/>
              <p:cNvSpPr txBox="1"/>
              <p:nvPr/>
            </p:nvSpPr>
            <p:spPr>
              <a:xfrm>
                <a:off x="265662" y="3874985"/>
                <a:ext cx="212848" cy="241210"/>
              </a:xfrm>
              <a:prstGeom prst="rect">
                <a:avLst/>
              </a:prstGeom>
              <a:noFill/>
            </p:spPr>
            <p:txBody>
              <a:bodyPr wrap="square" lIns="0" tIns="0" rIns="0" bIns="0" rtlCol="0" anchor="ctr" anchorCtr="0">
                <a:noAutofit/>
              </a:bodyPr>
              <a:lstStyle/>
              <a:p>
                <a:pPr algn="r" fontAlgn="base">
                  <a:spcBef>
                    <a:spcPct val="0"/>
                  </a:spcBef>
                  <a:spcAft>
                    <a:spcPct val="0"/>
                  </a:spcAft>
                </a:pPr>
                <a:r>
                  <a:rPr lang="en-US" sz="1200" b="1" dirty="0"/>
                  <a:t>8</a:t>
                </a:r>
              </a:p>
            </p:txBody>
          </p:sp>
          <p:sp>
            <p:nvSpPr>
              <p:cNvPr id="131" name="TextBox 130"/>
              <p:cNvSpPr txBox="1"/>
              <p:nvPr/>
            </p:nvSpPr>
            <p:spPr>
              <a:xfrm>
                <a:off x="265662" y="4383736"/>
                <a:ext cx="212848" cy="241210"/>
              </a:xfrm>
              <a:prstGeom prst="rect">
                <a:avLst/>
              </a:prstGeom>
              <a:noFill/>
            </p:spPr>
            <p:txBody>
              <a:bodyPr wrap="square" lIns="0" tIns="0" rIns="0" bIns="0" rtlCol="0" anchor="ctr" anchorCtr="0">
                <a:noAutofit/>
              </a:bodyPr>
              <a:lstStyle/>
              <a:p>
                <a:pPr algn="r" fontAlgn="base">
                  <a:spcBef>
                    <a:spcPct val="0"/>
                  </a:spcBef>
                  <a:spcAft>
                    <a:spcPct val="0"/>
                  </a:spcAft>
                </a:pPr>
                <a:r>
                  <a:rPr lang="en-US" sz="1200" b="1" dirty="0"/>
                  <a:t>4</a:t>
                </a:r>
              </a:p>
            </p:txBody>
          </p:sp>
          <p:sp>
            <p:nvSpPr>
              <p:cNvPr id="132" name="TextBox 131"/>
              <p:cNvSpPr txBox="1"/>
              <p:nvPr/>
            </p:nvSpPr>
            <p:spPr>
              <a:xfrm>
                <a:off x="265662" y="4880149"/>
                <a:ext cx="212848" cy="241210"/>
              </a:xfrm>
              <a:prstGeom prst="rect">
                <a:avLst/>
              </a:prstGeom>
              <a:noFill/>
            </p:spPr>
            <p:txBody>
              <a:bodyPr wrap="square" lIns="0" tIns="0" rIns="0" bIns="0" rtlCol="0" anchor="ctr" anchorCtr="0">
                <a:noAutofit/>
              </a:bodyPr>
              <a:lstStyle/>
              <a:p>
                <a:pPr algn="r" fontAlgn="base">
                  <a:spcBef>
                    <a:spcPct val="0"/>
                  </a:spcBef>
                  <a:spcAft>
                    <a:spcPct val="0"/>
                  </a:spcAft>
                </a:pPr>
                <a:r>
                  <a:rPr lang="en-US" sz="1200" b="1" dirty="0"/>
                  <a:t>0</a:t>
                </a:r>
              </a:p>
            </p:txBody>
          </p:sp>
          <p:cxnSp>
            <p:nvCxnSpPr>
              <p:cNvPr id="133" name="Straight Connector 132"/>
              <p:cNvCxnSpPr/>
              <p:nvPr/>
            </p:nvCxnSpPr>
            <p:spPr bwMode="auto">
              <a:xfrm flipH="1">
                <a:off x="510023" y="4021657"/>
                <a:ext cx="35759" cy="0"/>
              </a:xfrm>
              <a:prstGeom prst="line">
                <a:avLst/>
              </a:prstGeom>
              <a:solidFill>
                <a:schemeClr val="bg1"/>
              </a:solidFill>
              <a:ln w="9525" cap="flat" cmpd="sng" algn="ctr">
                <a:solidFill>
                  <a:schemeClr val="tx1"/>
                </a:solidFill>
                <a:prstDash val="solid"/>
                <a:round/>
                <a:headEnd type="none" w="med" len="med"/>
                <a:tailEnd type="none" w="med" len="med"/>
              </a:ln>
              <a:effectLst/>
            </p:spPr>
          </p:cxnSp>
        </p:grpSp>
        <p:grpSp>
          <p:nvGrpSpPr>
            <p:cNvPr id="32" name="Group 31"/>
            <p:cNvGrpSpPr/>
            <p:nvPr/>
          </p:nvGrpSpPr>
          <p:grpSpPr>
            <a:xfrm>
              <a:off x="2242143" y="5604775"/>
              <a:ext cx="2773805" cy="219372"/>
              <a:chOff x="572947" y="5066090"/>
              <a:chExt cx="3016901" cy="241209"/>
            </a:xfrm>
          </p:grpSpPr>
          <p:sp>
            <p:nvSpPr>
              <p:cNvPr id="113" name="TextBox 112"/>
              <p:cNvSpPr txBox="1"/>
              <p:nvPr/>
            </p:nvSpPr>
            <p:spPr>
              <a:xfrm>
                <a:off x="572947" y="5066090"/>
                <a:ext cx="349606" cy="241209"/>
              </a:xfrm>
              <a:prstGeom prst="rect">
                <a:avLst/>
              </a:prstGeom>
              <a:noFill/>
            </p:spPr>
            <p:txBody>
              <a:bodyPr wrap="square" lIns="0" tIns="0" rIns="0" bIns="0" rtlCol="0" anchor="ctr" anchorCtr="0">
                <a:noAutofit/>
              </a:bodyPr>
              <a:lstStyle/>
              <a:p>
                <a:pPr algn="ctr" fontAlgn="base">
                  <a:spcBef>
                    <a:spcPct val="0"/>
                  </a:spcBef>
                  <a:spcAft>
                    <a:spcPct val="0"/>
                  </a:spcAft>
                </a:pPr>
                <a:r>
                  <a:rPr lang="en-US" sz="1100" b="1" dirty="0"/>
                  <a:t>2004</a:t>
                </a:r>
              </a:p>
            </p:txBody>
          </p:sp>
          <p:sp>
            <p:nvSpPr>
              <p:cNvPr id="114" name="TextBox 113"/>
              <p:cNvSpPr txBox="1"/>
              <p:nvPr/>
            </p:nvSpPr>
            <p:spPr>
              <a:xfrm>
                <a:off x="955800" y="5066090"/>
                <a:ext cx="349606" cy="241209"/>
              </a:xfrm>
              <a:prstGeom prst="rect">
                <a:avLst/>
              </a:prstGeom>
              <a:noFill/>
            </p:spPr>
            <p:txBody>
              <a:bodyPr wrap="square" lIns="0" tIns="0" rIns="0" bIns="0" rtlCol="0" anchor="ctr" anchorCtr="0">
                <a:noAutofit/>
              </a:bodyPr>
              <a:lstStyle/>
              <a:p>
                <a:pPr algn="ctr" fontAlgn="base">
                  <a:spcBef>
                    <a:spcPct val="0"/>
                  </a:spcBef>
                  <a:spcAft>
                    <a:spcPct val="0"/>
                  </a:spcAft>
                </a:pPr>
                <a:r>
                  <a:rPr lang="en-US" sz="1100" b="1" dirty="0"/>
                  <a:t>2005</a:t>
                </a:r>
              </a:p>
            </p:txBody>
          </p:sp>
          <p:sp>
            <p:nvSpPr>
              <p:cNvPr id="115" name="TextBox 114"/>
              <p:cNvSpPr txBox="1"/>
              <p:nvPr/>
            </p:nvSpPr>
            <p:spPr>
              <a:xfrm>
                <a:off x="1328010" y="5066090"/>
                <a:ext cx="349606" cy="241209"/>
              </a:xfrm>
              <a:prstGeom prst="rect">
                <a:avLst/>
              </a:prstGeom>
              <a:noFill/>
            </p:spPr>
            <p:txBody>
              <a:bodyPr wrap="square" lIns="0" tIns="0" rIns="0" bIns="0" rtlCol="0" anchor="ctr" anchorCtr="0">
                <a:noAutofit/>
              </a:bodyPr>
              <a:lstStyle/>
              <a:p>
                <a:pPr algn="ctr" fontAlgn="base">
                  <a:spcBef>
                    <a:spcPct val="0"/>
                  </a:spcBef>
                  <a:spcAft>
                    <a:spcPct val="0"/>
                  </a:spcAft>
                </a:pPr>
                <a:r>
                  <a:rPr lang="en-US" sz="1100" b="1" dirty="0"/>
                  <a:t>2006</a:t>
                </a:r>
              </a:p>
            </p:txBody>
          </p:sp>
          <p:sp>
            <p:nvSpPr>
              <p:cNvPr id="116" name="TextBox 115"/>
              <p:cNvSpPr txBox="1"/>
              <p:nvPr/>
            </p:nvSpPr>
            <p:spPr>
              <a:xfrm>
                <a:off x="1710863" y="5066090"/>
                <a:ext cx="349606" cy="241209"/>
              </a:xfrm>
              <a:prstGeom prst="rect">
                <a:avLst/>
              </a:prstGeom>
              <a:noFill/>
            </p:spPr>
            <p:txBody>
              <a:bodyPr wrap="square" lIns="0" tIns="0" rIns="0" bIns="0" rtlCol="0" anchor="ctr" anchorCtr="0">
                <a:noAutofit/>
              </a:bodyPr>
              <a:lstStyle/>
              <a:p>
                <a:pPr algn="ctr" fontAlgn="base">
                  <a:spcBef>
                    <a:spcPct val="0"/>
                  </a:spcBef>
                  <a:spcAft>
                    <a:spcPct val="0"/>
                  </a:spcAft>
                </a:pPr>
                <a:r>
                  <a:rPr lang="en-US" sz="1100" b="1" dirty="0"/>
                  <a:t>2007</a:t>
                </a:r>
              </a:p>
            </p:txBody>
          </p:sp>
          <p:sp>
            <p:nvSpPr>
              <p:cNvPr id="117" name="TextBox 116"/>
              <p:cNvSpPr txBox="1"/>
              <p:nvPr/>
            </p:nvSpPr>
            <p:spPr>
              <a:xfrm>
                <a:off x="2093718" y="5066090"/>
                <a:ext cx="349606" cy="241209"/>
              </a:xfrm>
              <a:prstGeom prst="rect">
                <a:avLst/>
              </a:prstGeom>
              <a:noFill/>
            </p:spPr>
            <p:txBody>
              <a:bodyPr wrap="square" lIns="0" tIns="0" rIns="0" bIns="0" rtlCol="0" anchor="ctr" anchorCtr="0">
                <a:noAutofit/>
              </a:bodyPr>
              <a:lstStyle/>
              <a:p>
                <a:pPr algn="ctr" fontAlgn="base">
                  <a:spcBef>
                    <a:spcPct val="0"/>
                  </a:spcBef>
                  <a:spcAft>
                    <a:spcPct val="0"/>
                  </a:spcAft>
                </a:pPr>
                <a:r>
                  <a:rPr lang="en-US" sz="1100" b="1" dirty="0"/>
                  <a:t>2008</a:t>
                </a:r>
              </a:p>
            </p:txBody>
          </p:sp>
          <p:sp>
            <p:nvSpPr>
              <p:cNvPr id="118" name="TextBox 117"/>
              <p:cNvSpPr txBox="1"/>
              <p:nvPr/>
            </p:nvSpPr>
            <p:spPr>
              <a:xfrm>
                <a:off x="2460607" y="5066090"/>
                <a:ext cx="349606" cy="241209"/>
              </a:xfrm>
              <a:prstGeom prst="rect">
                <a:avLst/>
              </a:prstGeom>
              <a:noFill/>
            </p:spPr>
            <p:txBody>
              <a:bodyPr wrap="square" lIns="0" tIns="0" rIns="0" bIns="0" rtlCol="0" anchor="ctr" anchorCtr="0">
                <a:noAutofit/>
              </a:bodyPr>
              <a:lstStyle/>
              <a:p>
                <a:pPr algn="ctr" fontAlgn="base">
                  <a:spcBef>
                    <a:spcPct val="0"/>
                  </a:spcBef>
                  <a:spcAft>
                    <a:spcPct val="0"/>
                  </a:spcAft>
                </a:pPr>
                <a:r>
                  <a:rPr lang="en-US" sz="1100" b="1" dirty="0"/>
                  <a:t>2009</a:t>
                </a:r>
              </a:p>
            </p:txBody>
          </p:sp>
          <p:sp>
            <p:nvSpPr>
              <p:cNvPr id="119" name="TextBox 118"/>
              <p:cNvSpPr txBox="1"/>
              <p:nvPr/>
            </p:nvSpPr>
            <p:spPr>
              <a:xfrm>
                <a:off x="2848781" y="5066090"/>
                <a:ext cx="349606" cy="241209"/>
              </a:xfrm>
              <a:prstGeom prst="rect">
                <a:avLst/>
              </a:prstGeom>
              <a:noFill/>
            </p:spPr>
            <p:txBody>
              <a:bodyPr wrap="square" lIns="0" tIns="0" rIns="0" bIns="0" rtlCol="0" anchor="ctr" anchorCtr="0">
                <a:noAutofit/>
              </a:bodyPr>
              <a:lstStyle/>
              <a:p>
                <a:pPr algn="ctr" fontAlgn="base">
                  <a:spcBef>
                    <a:spcPct val="0"/>
                  </a:spcBef>
                  <a:spcAft>
                    <a:spcPct val="0"/>
                  </a:spcAft>
                </a:pPr>
                <a:r>
                  <a:rPr lang="en-US" sz="1100" b="1" dirty="0"/>
                  <a:t>2010</a:t>
                </a:r>
              </a:p>
            </p:txBody>
          </p:sp>
          <p:sp>
            <p:nvSpPr>
              <p:cNvPr id="120" name="TextBox 119"/>
              <p:cNvSpPr txBox="1"/>
              <p:nvPr/>
            </p:nvSpPr>
            <p:spPr>
              <a:xfrm>
                <a:off x="3243016" y="5066090"/>
                <a:ext cx="346832" cy="241209"/>
              </a:xfrm>
              <a:prstGeom prst="rect">
                <a:avLst/>
              </a:prstGeom>
              <a:noFill/>
            </p:spPr>
            <p:txBody>
              <a:bodyPr wrap="square" lIns="0" tIns="0" rIns="0" bIns="0" rtlCol="0" anchor="ctr" anchorCtr="0">
                <a:noAutofit/>
              </a:bodyPr>
              <a:lstStyle/>
              <a:p>
                <a:pPr algn="ctr" fontAlgn="base">
                  <a:spcBef>
                    <a:spcPct val="0"/>
                  </a:spcBef>
                  <a:spcAft>
                    <a:spcPct val="0"/>
                  </a:spcAft>
                </a:pPr>
                <a:r>
                  <a:rPr lang="en-US" sz="1100" b="1" dirty="0"/>
                  <a:t>2011</a:t>
                </a:r>
              </a:p>
            </p:txBody>
          </p:sp>
        </p:grpSp>
        <p:sp>
          <p:nvSpPr>
            <p:cNvPr id="33" name="Freeform 32"/>
            <p:cNvSpPr/>
            <p:nvPr/>
          </p:nvSpPr>
          <p:spPr>
            <a:xfrm>
              <a:off x="2391141" y="4084226"/>
              <a:ext cx="2475151" cy="1128461"/>
            </a:xfrm>
            <a:custGeom>
              <a:avLst/>
              <a:gdLst>
                <a:gd name="connsiteX0" fmla="*/ 0 w 4824442"/>
                <a:gd name="connsiteY0" fmla="*/ 67318 h 1424893"/>
                <a:gd name="connsiteX1" fmla="*/ 690008 w 4824442"/>
                <a:gd name="connsiteY1" fmla="*/ 0 h 1424893"/>
                <a:gd name="connsiteX2" fmla="*/ 2064412 w 4824442"/>
                <a:gd name="connsiteY2" fmla="*/ 252442 h 1424893"/>
                <a:gd name="connsiteX3" fmla="*/ 2670273 w 4824442"/>
                <a:gd name="connsiteY3" fmla="*/ 813424 h 1424893"/>
                <a:gd name="connsiteX4" fmla="*/ 2608565 w 4824442"/>
                <a:gd name="connsiteY4" fmla="*/ 768545 h 1424893"/>
                <a:gd name="connsiteX5" fmla="*/ 2558076 w 4824442"/>
                <a:gd name="connsiteY5" fmla="*/ 746106 h 1424893"/>
                <a:gd name="connsiteX6" fmla="*/ 2541247 w 4824442"/>
                <a:gd name="connsiteY6" fmla="*/ 734886 h 1424893"/>
                <a:gd name="connsiteX7" fmla="*/ 2490759 w 4824442"/>
                <a:gd name="connsiteY7" fmla="*/ 706837 h 1424893"/>
                <a:gd name="connsiteX8" fmla="*/ 2473929 w 4824442"/>
                <a:gd name="connsiteY8" fmla="*/ 701227 h 1424893"/>
                <a:gd name="connsiteX9" fmla="*/ 2445880 w 4824442"/>
                <a:gd name="connsiteY9" fmla="*/ 684398 h 1424893"/>
                <a:gd name="connsiteX10" fmla="*/ 2429051 w 4824442"/>
                <a:gd name="connsiteY10" fmla="*/ 678788 h 1424893"/>
                <a:gd name="connsiteX11" fmla="*/ 2406611 w 4824442"/>
                <a:gd name="connsiteY11" fmla="*/ 667568 h 1424893"/>
                <a:gd name="connsiteX12" fmla="*/ 2760030 w 4824442"/>
                <a:gd name="connsiteY12" fmla="*/ 847082 h 1424893"/>
                <a:gd name="connsiteX13" fmla="*/ 3444427 w 4824442"/>
                <a:gd name="connsiteY13" fmla="*/ 897571 h 1424893"/>
                <a:gd name="connsiteX14" fmla="*/ 3926871 w 4824442"/>
                <a:gd name="connsiteY14" fmla="*/ 1138793 h 1424893"/>
                <a:gd name="connsiteX15" fmla="*/ 3887603 w 4824442"/>
                <a:gd name="connsiteY15" fmla="*/ 1105134 h 1424893"/>
                <a:gd name="connsiteX16" fmla="*/ 3870773 w 4824442"/>
                <a:gd name="connsiteY16" fmla="*/ 1099524 h 1424893"/>
                <a:gd name="connsiteX17" fmla="*/ 4824442 w 4824442"/>
                <a:gd name="connsiteY17" fmla="*/ 1424893 h 1424893"/>
                <a:gd name="connsiteX0" fmla="*/ 0 w 4824442"/>
                <a:gd name="connsiteY0" fmla="*/ 67318 h 1424893"/>
                <a:gd name="connsiteX1" fmla="*/ 690008 w 4824442"/>
                <a:gd name="connsiteY1" fmla="*/ 0 h 1424893"/>
                <a:gd name="connsiteX2" fmla="*/ 2070022 w 4824442"/>
                <a:gd name="connsiteY2" fmla="*/ 224393 h 1424893"/>
                <a:gd name="connsiteX3" fmla="*/ 2670273 w 4824442"/>
                <a:gd name="connsiteY3" fmla="*/ 813424 h 1424893"/>
                <a:gd name="connsiteX4" fmla="*/ 2608565 w 4824442"/>
                <a:gd name="connsiteY4" fmla="*/ 768545 h 1424893"/>
                <a:gd name="connsiteX5" fmla="*/ 2558076 w 4824442"/>
                <a:gd name="connsiteY5" fmla="*/ 746106 h 1424893"/>
                <a:gd name="connsiteX6" fmla="*/ 2541247 w 4824442"/>
                <a:gd name="connsiteY6" fmla="*/ 734886 h 1424893"/>
                <a:gd name="connsiteX7" fmla="*/ 2490759 w 4824442"/>
                <a:gd name="connsiteY7" fmla="*/ 706837 h 1424893"/>
                <a:gd name="connsiteX8" fmla="*/ 2473929 w 4824442"/>
                <a:gd name="connsiteY8" fmla="*/ 701227 h 1424893"/>
                <a:gd name="connsiteX9" fmla="*/ 2445880 w 4824442"/>
                <a:gd name="connsiteY9" fmla="*/ 684398 h 1424893"/>
                <a:gd name="connsiteX10" fmla="*/ 2429051 w 4824442"/>
                <a:gd name="connsiteY10" fmla="*/ 678788 h 1424893"/>
                <a:gd name="connsiteX11" fmla="*/ 2406611 w 4824442"/>
                <a:gd name="connsiteY11" fmla="*/ 667568 h 1424893"/>
                <a:gd name="connsiteX12" fmla="*/ 2760030 w 4824442"/>
                <a:gd name="connsiteY12" fmla="*/ 847082 h 1424893"/>
                <a:gd name="connsiteX13" fmla="*/ 3444427 w 4824442"/>
                <a:gd name="connsiteY13" fmla="*/ 897571 h 1424893"/>
                <a:gd name="connsiteX14" fmla="*/ 3926871 w 4824442"/>
                <a:gd name="connsiteY14" fmla="*/ 1138793 h 1424893"/>
                <a:gd name="connsiteX15" fmla="*/ 3887603 w 4824442"/>
                <a:gd name="connsiteY15" fmla="*/ 1105134 h 1424893"/>
                <a:gd name="connsiteX16" fmla="*/ 3870773 w 4824442"/>
                <a:gd name="connsiteY16" fmla="*/ 1099524 h 1424893"/>
                <a:gd name="connsiteX17" fmla="*/ 4824442 w 4824442"/>
                <a:gd name="connsiteY17" fmla="*/ 1424893 h 1424893"/>
                <a:gd name="connsiteX0" fmla="*/ 0 w 4824442"/>
                <a:gd name="connsiteY0" fmla="*/ 67318 h 1424893"/>
                <a:gd name="connsiteX1" fmla="*/ 690008 w 4824442"/>
                <a:gd name="connsiteY1" fmla="*/ 0 h 1424893"/>
                <a:gd name="connsiteX2" fmla="*/ 2070022 w 4824442"/>
                <a:gd name="connsiteY2" fmla="*/ 224393 h 1424893"/>
                <a:gd name="connsiteX3" fmla="*/ 2670273 w 4824442"/>
                <a:gd name="connsiteY3" fmla="*/ 813424 h 1424893"/>
                <a:gd name="connsiteX4" fmla="*/ 2608565 w 4824442"/>
                <a:gd name="connsiteY4" fmla="*/ 768545 h 1424893"/>
                <a:gd name="connsiteX5" fmla="*/ 2558076 w 4824442"/>
                <a:gd name="connsiteY5" fmla="*/ 746106 h 1424893"/>
                <a:gd name="connsiteX6" fmla="*/ 2541247 w 4824442"/>
                <a:gd name="connsiteY6" fmla="*/ 734886 h 1424893"/>
                <a:gd name="connsiteX7" fmla="*/ 2490759 w 4824442"/>
                <a:gd name="connsiteY7" fmla="*/ 706837 h 1424893"/>
                <a:gd name="connsiteX8" fmla="*/ 2473929 w 4824442"/>
                <a:gd name="connsiteY8" fmla="*/ 701227 h 1424893"/>
                <a:gd name="connsiteX9" fmla="*/ 2445880 w 4824442"/>
                <a:gd name="connsiteY9" fmla="*/ 684398 h 1424893"/>
                <a:gd name="connsiteX10" fmla="*/ 2429051 w 4824442"/>
                <a:gd name="connsiteY10" fmla="*/ 678788 h 1424893"/>
                <a:gd name="connsiteX11" fmla="*/ 2406611 w 4824442"/>
                <a:gd name="connsiteY11" fmla="*/ 667568 h 1424893"/>
                <a:gd name="connsiteX12" fmla="*/ 2760030 w 4824442"/>
                <a:gd name="connsiteY12" fmla="*/ 847082 h 1424893"/>
                <a:gd name="connsiteX13" fmla="*/ 3444427 w 4824442"/>
                <a:gd name="connsiteY13" fmla="*/ 897571 h 1424893"/>
                <a:gd name="connsiteX14" fmla="*/ 3887603 w 4824442"/>
                <a:gd name="connsiteY14" fmla="*/ 1105134 h 1424893"/>
                <a:gd name="connsiteX15" fmla="*/ 3870773 w 4824442"/>
                <a:gd name="connsiteY15" fmla="*/ 1099524 h 1424893"/>
                <a:gd name="connsiteX16" fmla="*/ 4824442 w 4824442"/>
                <a:gd name="connsiteY16" fmla="*/ 1424893 h 1424893"/>
                <a:gd name="connsiteX0" fmla="*/ 0 w 4824442"/>
                <a:gd name="connsiteY0" fmla="*/ 67318 h 1424893"/>
                <a:gd name="connsiteX1" fmla="*/ 690008 w 4824442"/>
                <a:gd name="connsiteY1" fmla="*/ 0 h 1424893"/>
                <a:gd name="connsiteX2" fmla="*/ 2070022 w 4824442"/>
                <a:gd name="connsiteY2" fmla="*/ 224393 h 1424893"/>
                <a:gd name="connsiteX3" fmla="*/ 2670273 w 4824442"/>
                <a:gd name="connsiteY3" fmla="*/ 813424 h 1424893"/>
                <a:gd name="connsiteX4" fmla="*/ 2608565 w 4824442"/>
                <a:gd name="connsiteY4" fmla="*/ 768545 h 1424893"/>
                <a:gd name="connsiteX5" fmla="*/ 2558076 w 4824442"/>
                <a:gd name="connsiteY5" fmla="*/ 746106 h 1424893"/>
                <a:gd name="connsiteX6" fmla="*/ 2541247 w 4824442"/>
                <a:gd name="connsiteY6" fmla="*/ 734886 h 1424893"/>
                <a:gd name="connsiteX7" fmla="*/ 2490759 w 4824442"/>
                <a:gd name="connsiteY7" fmla="*/ 706837 h 1424893"/>
                <a:gd name="connsiteX8" fmla="*/ 2473929 w 4824442"/>
                <a:gd name="connsiteY8" fmla="*/ 701227 h 1424893"/>
                <a:gd name="connsiteX9" fmla="*/ 2445880 w 4824442"/>
                <a:gd name="connsiteY9" fmla="*/ 684398 h 1424893"/>
                <a:gd name="connsiteX10" fmla="*/ 2429051 w 4824442"/>
                <a:gd name="connsiteY10" fmla="*/ 678788 h 1424893"/>
                <a:gd name="connsiteX11" fmla="*/ 2406611 w 4824442"/>
                <a:gd name="connsiteY11" fmla="*/ 667568 h 1424893"/>
                <a:gd name="connsiteX12" fmla="*/ 2760030 w 4824442"/>
                <a:gd name="connsiteY12" fmla="*/ 847082 h 1424893"/>
                <a:gd name="connsiteX13" fmla="*/ 3444427 w 4824442"/>
                <a:gd name="connsiteY13" fmla="*/ 897571 h 1424893"/>
                <a:gd name="connsiteX14" fmla="*/ 3870773 w 4824442"/>
                <a:gd name="connsiteY14" fmla="*/ 1099524 h 1424893"/>
                <a:gd name="connsiteX15" fmla="*/ 4824442 w 4824442"/>
                <a:gd name="connsiteY15" fmla="*/ 1424893 h 1424893"/>
                <a:gd name="connsiteX0" fmla="*/ 0 w 4824442"/>
                <a:gd name="connsiteY0" fmla="*/ 67318 h 1424893"/>
                <a:gd name="connsiteX1" fmla="*/ 690008 w 4824442"/>
                <a:gd name="connsiteY1" fmla="*/ 0 h 1424893"/>
                <a:gd name="connsiteX2" fmla="*/ 2070022 w 4824442"/>
                <a:gd name="connsiteY2" fmla="*/ 224393 h 1424893"/>
                <a:gd name="connsiteX3" fmla="*/ 2670273 w 4824442"/>
                <a:gd name="connsiteY3" fmla="*/ 813424 h 1424893"/>
                <a:gd name="connsiteX4" fmla="*/ 2608565 w 4824442"/>
                <a:gd name="connsiteY4" fmla="*/ 768545 h 1424893"/>
                <a:gd name="connsiteX5" fmla="*/ 2558076 w 4824442"/>
                <a:gd name="connsiteY5" fmla="*/ 746106 h 1424893"/>
                <a:gd name="connsiteX6" fmla="*/ 2541247 w 4824442"/>
                <a:gd name="connsiteY6" fmla="*/ 734886 h 1424893"/>
                <a:gd name="connsiteX7" fmla="*/ 2490759 w 4824442"/>
                <a:gd name="connsiteY7" fmla="*/ 706837 h 1424893"/>
                <a:gd name="connsiteX8" fmla="*/ 2473929 w 4824442"/>
                <a:gd name="connsiteY8" fmla="*/ 701227 h 1424893"/>
                <a:gd name="connsiteX9" fmla="*/ 2445880 w 4824442"/>
                <a:gd name="connsiteY9" fmla="*/ 684398 h 1424893"/>
                <a:gd name="connsiteX10" fmla="*/ 2429051 w 4824442"/>
                <a:gd name="connsiteY10" fmla="*/ 678788 h 1424893"/>
                <a:gd name="connsiteX11" fmla="*/ 2406611 w 4824442"/>
                <a:gd name="connsiteY11" fmla="*/ 667568 h 1424893"/>
                <a:gd name="connsiteX12" fmla="*/ 2760030 w 4824442"/>
                <a:gd name="connsiteY12" fmla="*/ 847082 h 1424893"/>
                <a:gd name="connsiteX13" fmla="*/ 3444427 w 4824442"/>
                <a:gd name="connsiteY13" fmla="*/ 897571 h 1424893"/>
                <a:gd name="connsiteX14" fmla="*/ 3640771 w 4824442"/>
                <a:gd name="connsiteY14" fmla="*/ 998547 h 1424893"/>
                <a:gd name="connsiteX15" fmla="*/ 4824442 w 4824442"/>
                <a:gd name="connsiteY15" fmla="*/ 1424893 h 1424893"/>
                <a:gd name="connsiteX0" fmla="*/ 0 w 4824442"/>
                <a:gd name="connsiteY0" fmla="*/ 67318 h 1424893"/>
                <a:gd name="connsiteX1" fmla="*/ 690008 w 4824442"/>
                <a:gd name="connsiteY1" fmla="*/ 0 h 1424893"/>
                <a:gd name="connsiteX2" fmla="*/ 2070022 w 4824442"/>
                <a:gd name="connsiteY2" fmla="*/ 224393 h 1424893"/>
                <a:gd name="connsiteX3" fmla="*/ 2670273 w 4824442"/>
                <a:gd name="connsiteY3" fmla="*/ 813424 h 1424893"/>
                <a:gd name="connsiteX4" fmla="*/ 2608565 w 4824442"/>
                <a:gd name="connsiteY4" fmla="*/ 768545 h 1424893"/>
                <a:gd name="connsiteX5" fmla="*/ 2558076 w 4824442"/>
                <a:gd name="connsiteY5" fmla="*/ 746106 h 1424893"/>
                <a:gd name="connsiteX6" fmla="*/ 2541247 w 4824442"/>
                <a:gd name="connsiteY6" fmla="*/ 734886 h 1424893"/>
                <a:gd name="connsiteX7" fmla="*/ 2490759 w 4824442"/>
                <a:gd name="connsiteY7" fmla="*/ 706837 h 1424893"/>
                <a:gd name="connsiteX8" fmla="*/ 2473929 w 4824442"/>
                <a:gd name="connsiteY8" fmla="*/ 701227 h 1424893"/>
                <a:gd name="connsiteX9" fmla="*/ 2445880 w 4824442"/>
                <a:gd name="connsiteY9" fmla="*/ 684398 h 1424893"/>
                <a:gd name="connsiteX10" fmla="*/ 2429051 w 4824442"/>
                <a:gd name="connsiteY10" fmla="*/ 678788 h 1424893"/>
                <a:gd name="connsiteX11" fmla="*/ 2406611 w 4824442"/>
                <a:gd name="connsiteY11" fmla="*/ 667568 h 1424893"/>
                <a:gd name="connsiteX12" fmla="*/ 2647833 w 4824442"/>
                <a:gd name="connsiteY12" fmla="*/ 790984 h 1424893"/>
                <a:gd name="connsiteX13" fmla="*/ 2760030 w 4824442"/>
                <a:gd name="connsiteY13" fmla="*/ 847082 h 1424893"/>
                <a:gd name="connsiteX14" fmla="*/ 3444427 w 4824442"/>
                <a:gd name="connsiteY14" fmla="*/ 897571 h 1424893"/>
                <a:gd name="connsiteX15" fmla="*/ 3640771 w 4824442"/>
                <a:gd name="connsiteY15" fmla="*/ 998547 h 1424893"/>
                <a:gd name="connsiteX16" fmla="*/ 4824442 w 4824442"/>
                <a:gd name="connsiteY16" fmla="*/ 1424893 h 1424893"/>
                <a:gd name="connsiteX0" fmla="*/ 0 w 4824442"/>
                <a:gd name="connsiteY0" fmla="*/ 67318 h 1424893"/>
                <a:gd name="connsiteX1" fmla="*/ 690008 w 4824442"/>
                <a:gd name="connsiteY1" fmla="*/ 0 h 1424893"/>
                <a:gd name="connsiteX2" fmla="*/ 2070022 w 4824442"/>
                <a:gd name="connsiteY2" fmla="*/ 224393 h 1424893"/>
                <a:gd name="connsiteX3" fmla="*/ 2670273 w 4824442"/>
                <a:gd name="connsiteY3" fmla="*/ 813424 h 1424893"/>
                <a:gd name="connsiteX4" fmla="*/ 2558076 w 4824442"/>
                <a:gd name="connsiteY4" fmla="*/ 746106 h 1424893"/>
                <a:gd name="connsiteX5" fmla="*/ 2541247 w 4824442"/>
                <a:gd name="connsiteY5" fmla="*/ 734886 h 1424893"/>
                <a:gd name="connsiteX6" fmla="*/ 2490759 w 4824442"/>
                <a:gd name="connsiteY6" fmla="*/ 706837 h 1424893"/>
                <a:gd name="connsiteX7" fmla="*/ 2473929 w 4824442"/>
                <a:gd name="connsiteY7" fmla="*/ 701227 h 1424893"/>
                <a:gd name="connsiteX8" fmla="*/ 2445880 w 4824442"/>
                <a:gd name="connsiteY8" fmla="*/ 684398 h 1424893"/>
                <a:gd name="connsiteX9" fmla="*/ 2429051 w 4824442"/>
                <a:gd name="connsiteY9" fmla="*/ 678788 h 1424893"/>
                <a:gd name="connsiteX10" fmla="*/ 2406611 w 4824442"/>
                <a:gd name="connsiteY10" fmla="*/ 667568 h 1424893"/>
                <a:gd name="connsiteX11" fmla="*/ 2647833 w 4824442"/>
                <a:gd name="connsiteY11" fmla="*/ 790984 h 1424893"/>
                <a:gd name="connsiteX12" fmla="*/ 2760030 w 4824442"/>
                <a:gd name="connsiteY12" fmla="*/ 847082 h 1424893"/>
                <a:gd name="connsiteX13" fmla="*/ 3444427 w 4824442"/>
                <a:gd name="connsiteY13" fmla="*/ 897571 h 1424893"/>
                <a:gd name="connsiteX14" fmla="*/ 3640771 w 4824442"/>
                <a:gd name="connsiteY14" fmla="*/ 998547 h 1424893"/>
                <a:gd name="connsiteX15" fmla="*/ 4824442 w 4824442"/>
                <a:gd name="connsiteY15" fmla="*/ 1424893 h 1424893"/>
                <a:gd name="connsiteX0" fmla="*/ 0 w 4824442"/>
                <a:gd name="connsiteY0" fmla="*/ 67318 h 1424893"/>
                <a:gd name="connsiteX1" fmla="*/ 690008 w 4824442"/>
                <a:gd name="connsiteY1" fmla="*/ 0 h 1424893"/>
                <a:gd name="connsiteX2" fmla="*/ 2070022 w 4824442"/>
                <a:gd name="connsiteY2" fmla="*/ 224393 h 1424893"/>
                <a:gd name="connsiteX3" fmla="*/ 2670273 w 4824442"/>
                <a:gd name="connsiteY3" fmla="*/ 813424 h 1424893"/>
                <a:gd name="connsiteX4" fmla="*/ 2558076 w 4824442"/>
                <a:gd name="connsiteY4" fmla="*/ 746106 h 1424893"/>
                <a:gd name="connsiteX5" fmla="*/ 2490759 w 4824442"/>
                <a:gd name="connsiteY5" fmla="*/ 706837 h 1424893"/>
                <a:gd name="connsiteX6" fmla="*/ 2473929 w 4824442"/>
                <a:gd name="connsiteY6" fmla="*/ 701227 h 1424893"/>
                <a:gd name="connsiteX7" fmla="*/ 2445880 w 4824442"/>
                <a:gd name="connsiteY7" fmla="*/ 684398 h 1424893"/>
                <a:gd name="connsiteX8" fmla="*/ 2429051 w 4824442"/>
                <a:gd name="connsiteY8" fmla="*/ 678788 h 1424893"/>
                <a:gd name="connsiteX9" fmla="*/ 2406611 w 4824442"/>
                <a:gd name="connsiteY9" fmla="*/ 667568 h 1424893"/>
                <a:gd name="connsiteX10" fmla="*/ 2647833 w 4824442"/>
                <a:gd name="connsiteY10" fmla="*/ 790984 h 1424893"/>
                <a:gd name="connsiteX11" fmla="*/ 2760030 w 4824442"/>
                <a:gd name="connsiteY11" fmla="*/ 847082 h 1424893"/>
                <a:gd name="connsiteX12" fmla="*/ 3444427 w 4824442"/>
                <a:gd name="connsiteY12" fmla="*/ 897571 h 1424893"/>
                <a:gd name="connsiteX13" fmla="*/ 3640771 w 4824442"/>
                <a:gd name="connsiteY13" fmla="*/ 998547 h 1424893"/>
                <a:gd name="connsiteX14" fmla="*/ 4824442 w 4824442"/>
                <a:gd name="connsiteY14" fmla="*/ 1424893 h 1424893"/>
                <a:gd name="connsiteX0" fmla="*/ 0 w 4824442"/>
                <a:gd name="connsiteY0" fmla="*/ 67318 h 1424893"/>
                <a:gd name="connsiteX1" fmla="*/ 690008 w 4824442"/>
                <a:gd name="connsiteY1" fmla="*/ 0 h 1424893"/>
                <a:gd name="connsiteX2" fmla="*/ 2070022 w 4824442"/>
                <a:gd name="connsiteY2" fmla="*/ 224393 h 1424893"/>
                <a:gd name="connsiteX3" fmla="*/ 2670273 w 4824442"/>
                <a:gd name="connsiteY3" fmla="*/ 813424 h 1424893"/>
                <a:gd name="connsiteX4" fmla="*/ 2558076 w 4824442"/>
                <a:gd name="connsiteY4" fmla="*/ 746106 h 1424893"/>
                <a:gd name="connsiteX5" fmla="*/ 2490759 w 4824442"/>
                <a:gd name="connsiteY5" fmla="*/ 706837 h 1424893"/>
                <a:gd name="connsiteX6" fmla="*/ 2445880 w 4824442"/>
                <a:gd name="connsiteY6" fmla="*/ 684398 h 1424893"/>
                <a:gd name="connsiteX7" fmla="*/ 2429051 w 4824442"/>
                <a:gd name="connsiteY7" fmla="*/ 678788 h 1424893"/>
                <a:gd name="connsiteX8" fmla="*/ 2406611 w 4824442"/>
                <a:gd name="connsiteY8" fmla="*/ 667568 h 1424893"/>
                <a:gd name="connsiteX9" fmla="*/ 2647833 w 4824442"/>
                <a:gd name="connsiteY9" fmla="*/ 790984 h 1424893"/>
                <a:gd name="connsiteX10" fmla="*/ 2760030 w 4824442"/>
                <a:gd name="connsiteY10" fmla="*/ 847082 h 1424893"/>
                <a:gd name="connsiteX11" fmla="*/ 3444427 w 4824442"/>
                <a:gd name="connsiteY11" fmla="*/ 897571 h 1424893"/>
                <a:gd name="connsiteX12" fmla="*/ 3640771 w 4824442"/>
                <a:gd name="connsiteY12" fmla="*/ 998547 h 1424893"/>
                <a:gd name="connsiteX13" fmla="*/ 4824442 w 4824442"/>
                <a:gd name="connsiteY13" fmla="*/ 1424893 h 1424893"/>
                <a:gd name="connsiteX0" fmla="*/ 0 w 4824442"/>
                <a:gd name="connsiteY0" fmla="*/ 67318 h 1424893"/>
                <a:gd name="connsiteX1" fmla="*/ 690008 w 4824442"/>
                <a:gd name="connsiteY1" fmla="*/ 0 h 1424893"/>
                <a:gd name="connsiteX2" fmla="*/ 2070022 w 4824442"/>
                <a:gd name="connsiteY2" fmla="*/ 224393 h 1424893"/>
                <a:gd name="connsiteX3" fmla="*/ 2670273 w 4824442"/>
                <a:gd name="connsiteY3" fmla="*/ 813424 h 1424893"/>
                <a:gd name="connsiteX4" fmla="*/ 2558076 w 4824442"/>
                <a:gd name="connsiteY4" fmla="*/ 746106 h 1424893"/>
                <a:gd name="connsiteX5" fmla="*/ 2490759 w 4824442"/>
                <a:gd name="connsiteY5" fmla="*/ 706837 h 1424893"/>
                <a:gd name="connsiteX6" fmla="*/ 2445880 w 4824442"/>
                <a:gd name="connsiteY6" fmla="*/ 684398 h 1424893"/>
                <a:gd name="connsiteX7" fmla="*/ 2406611 w 4824442"/>
                <a:gd name="connsiteY7" fmla="*/ 667568 h 1424893"/>
                <a:gd name="connsiteX8" fmla="*/ 2647833 w 4824442"/>
                <a:gd name="connsiteY8" fmla="*/ 790984 h 1424893"/>
                <a:gd name="connsiteX9" fmla="*/ 2760030 w 4824442"/>
                <a:gd name="connsiteY9" fmla="*/ 847082 h 1424893"/>
                <a:gd name="connsiteX10" fmla="*/ 3444427 w 4824442"/>
                <a:gd name="connsiteY10" fmla="*/ 897571 h 1424893"/>
                <a:gd name="connsiteX11" fmla="*/ 3640771 w 4824442"/>
                <a:gd name="connsiteY11" fmla="*/ 998547 h 1424893"/>
                <a:gd name="connsiteX12" fmla="*/ 4824442 w 4824442"/>
                <a:gd name="connsiteY12" fmla="*/ 1424893 h 1424893"/>
                <a:gd name="connsiteX0" fmla="*/ 0 w 4824442"/>
                <a:gd name="connsiteY0" fmla="*/ 67318 h 1424893"/>
                <a:gd name="connsiteX1" fmla="*/ 690008 w 4824442"/>
                <a:gd name="connsiteY1" fmla="*/ 0 h 1424893"/>
                <a:gd name="connsiteX2" fmla="*/ 2070022 w 4824442"/>
                <a:gd name="connsiteY2" fmla="*/ 224393 h 1424893"/>
                <a:gd name="connsiteX3" fmla="*/ 2670273 w 4824442"/>
                <a:gd name="connsiteY3" fmla="*/ 813424 h 1424893"/>
                <a:gd name="connsiteX4" fmla="*/ 2558076 w 4824442"/>
                <a:gd name="connsiteY4" fmla="*/ 746106 h 1424893"/>
                <a:gd name="connsiteX5" fmla="*/ 2490759 w 4824442"/>
                <a:gd name="connsiteY5" fmla="*/ 706837 h 1424893"/>
                <a:gd name="connsiteX6" fmla="*/ 2445880 w 4824442"/>
                <a:gd name="connsiteY6" fmla="*/ 684398 h 1424893"/>
                <a:gd name="connsiteX7" fmla="*/ 2406611 w 4824442"/>
                <a:gd name="connsiteY7" fmla="*/ 667568 h 1424893"/>
                <a:gd name="connsiteX8" fmla="*/ 2462709 w 4824442"/>
                <a:gd name="connsiteY8" fmla="*/ 695617 h 1424893"/>
                <a:gd name="connsiteX9" fmla="*/ 2647833 w 4824442"/>
                <a:gd name="connsiteY9" fmla="*/ 790984 h 1424893"/>
                <a:gd name="connsiteX10" fmla="*/ 2760030 w 4824442"/>
                <a:gd name="connsiteY10" fmla="*/ 847082 h 1424893"/>
                <a:gd name="connsiteX11" fmla="*/ 3444427 w 4824442"/>
                <a:gd name="connsiteY11" fmla="*/ 897571 h 1424893"/>
                <a:gd name="connsiteX12" fmla="*/ 3640771 w 4824442"/>
                <a:gd name="connsiteY12" fmla="*/ 998547 h 1424893"/>
                <a:gd name="connsiteX13" fmla="*/ 4824442 w 4824442"/>
                <a:gd name="connsiteY13" fmla="*/ 1424893 h 1424893"/>
                <a:gd name="connsiteX0" fmla="*/ 0 w 4824442"/>
                <a:gd name="connsiteY0" fmla="*/ 67318 h 1424893"/>
                <a:gd name="connsiteX1" fmla="*/ 690008 w 4824442"/>
                <a:gd name="connsiteY1" fmla="*/ 0 h 1424893"/>
                <a:gd name="connsiteX2" fmla="*/ 2070022 w 4824442"/>
                <a:gd name="connsiteY2" fmla="*/ 224393 h 1424893"/>
                <a:gd name="connsiteX3" fmla="*/ 2670273 w 4824442"/>
                <a:gd name="connsiteY3" fmla="*/ 813424 h 1424893"/>
                <a:gd name="connsiteX4" fmla="*/ 2558076 w 4824442"/>
                <a:gd name="connsiteY4" fmla="*/ 746106 h 1424893"/>
                <a:gd name="connsiteX5" fmla="*/ 2490759 w 4824442"/>
                <a:gd name="connsiteY5" fmla="*/ 706837 h 1424893"/>
                <a:gd name="connsiteX6" fmla="*/ 2445880 w 4824442"/>
                <a:gd name="connsiteY6" fmla="*/ 684398 h 1424893"/>
                <a:gd name="connsiteX7" fmla="*/ 2406611 w 4824442"/>
                <a:gd name="connsiteY7" fmla="*/ 667568 h 1424893"/>
                <a:gd name="connsiteX8" fmla="*/ 2647833 w 4824442"/>
                <a:gd name="connsiteY8" fmla="*/ 790984 h 1424893"/>
                <a:gd name="connsiteX9" fmla="*/ 2760030 w 4824442"/>
                <a:gd name="connsiteY9" fmla="*/ 847082 h 1424893"/>
                <a:gd name="connsiteX10" fmla="*/ 3444427 w 4824442"/>
                <a:gd name="connsiteY10" fmla="*/ 897571 h 1424893"/>
                <a:gd name="connsiteX11" fmla="*/ 3640771 w 4824442"/>
                <a:gd name="connsiteY11" fmla="*/ 998547 h 1424893"/>
                <a:gd name="connsiteX12" fmla="*/ 4824442 w 4824442"/>
                <a:gd name="connsiteY12" fmla="*/ 1424893 h 1424893"/>
                <a:gd name="connsiteX0" fmla="*/ 0 w 4824442"/>
                <a:gd name="connsiteY0" fmla="*/ 67318 h 1424893"/>
                <a:gd name="connsiteX1" fmla="*/ 690008 w 4824442"/>
                <a:gd name="connsiteY1" fmla="*/ 0 h 1424893"/>
                <a:gd name="connsiteX2" fmla="*/ 2070022 w 4824442"/>
                <a:gd name="connsiteY2" fmla="*/ 224393 h 1424893"/>
                <a:gd name="connsiteX3" fmla="*/ 2670273 w 4824442"/>
                <a:gd name="connsiteY3" fmla="*/ 813424 h 1424893"/>
                <a:gd name="connsiteX4" fmla="*/ 2558076 w 4824442"/>
                <a:gd name="connsiteY4" fmla="*/ 746106 h 1424893"/>
                <a:gd name="connsiteX5" fmla="*/ 2490759 w 4824442"/>
                <a:gd name="connsiteY5" fmla="*/ 706837 h 1424893"/>
                <a:gd name="connsiteX6" fmla="*/ 2445880 w 4824442"/>
                <a:gd name="connsiteY6" fmla="*/ 684398 h 1424893"/>
                <a:gd name="connsiteX7" fmla="*/ 2406611 w 4824442"/>
                <a:gd name="connsiteY7" fmla="*/ 667568 h 1424893"/>
                <a:gd name="connsiteX8" fmla="*/ 2524417 w 4824442"/>
                <a:gd name="connsiteY8" fmla="*/ 718057 h 1424893"/>
                <a:gd name="connsiteX9" fmla="*/ 2647833 w 4824442"/>
                <a:gd name="connsiteY9" fmla="*/ 790984 h 1424893"/>
                <a:gd name="connsiteX10" fmla="*/ 2760030 w 4824442"/>
                <a:gd name="connsiteY10" fmla="*/ 847082 h 1424893"/>
                <a:gd name="connsiteX11" fmla="*/ 3444427 w 4824442"/>
                <a:gd name="connsiteY11" fmla="*/ 897571 h 1424893"/>
                <a:gd name="connsiteX12" fmla="*/ 3640771 w 4824442"/>
                <a:gd name="connsiteY12" fmla="*/ 998547 h 1424893"/>
                <a:gd name="connsiteX13" fmla="*/ 4824442 w 4824442"/>
                <a:gd name="connsiteY13" fmla="*/ 1424893 h 1424893"/>
                <a:gd name="connsiteX0" fmla="*/ 0 w 4824442"/>
                <a:gd name="connsiteY0" fmla="*/ 67318 h 1424893"/>
                <a:gd name="connsiteX1" fmla="*/ 690008 w 4824442"/>
                <a:gd name="connsiteY1" fmla="*/ 0 h 1424893"/>
                <a:gd name="connsiteX2" fmla="*/ 2070022 w 4824442"/>
                <a:gd name="connsiteY2" fmla="*/ 224393 h 1424893"/>
                <a:gd name="connsiteX3" fmla="*/ 2670273 w 4824442"/>
                <a:gd name="connsiteY3" fmla="*/ 813424 h 1424893"/>
                <a:gd name="connsiteX4" fmla="*/ 2558076 w 4824442"/>
                <a:gd name="connsiteY4" fmla="*/ 746106 h 1424893"/>
                <a:gd name="connsiteX5" fmla="*/ 2490759 w 4824442"/>
                <a:gd name="connsiteY5" fmla="*/ 706837 h 1424893"/>
                <a:gd name="connsiteX6" fmla="*/ 2406611 w 4824442"/>
                <a:gd name="connsiteY6" fmla="*/ 667568 h 1424893"/>
                <a:gd name="connsiteX7" fmla="*/ 2524417 w 4824442"/>
                <a:gd name="connsiteY7" fmla="*/ 718057 h 1424893"/>
                <a:gd name="connsiteX8" fmla="*/ 2647833 w 4824442"/>
                <a:gd name="connsiteY8" fmla="*/ 790984 h 1424893"/>
                <a:gd name="connsiteX9" fmla="*/ 2760030 w 4824442"/>
                <a:gd name="connsiteY9" fmla="*/ 847082 h 1424893"/>
                <a:gd name="connsiteX10" fmla="*/ 3444427 w 4824442"/>
                <a:gd name="connsiteY10" fmla="*/ 897571 h 1424893"/>
                <a:gd name="connsiteX11" fmla="*/ 3640771 w 4824442"/>
                <a:gd name="connsiteY11" fmla="*/ 998547 h 1424893"/>
                <a:gd name="connsiteX12" fmla="*/ 4824442 w 4824442"/>
                <a:gd name="connsiteY12" fmla="*/ 1424893 h 1424893"/>
                <a:gd name="connsiteX0" fmla="*/ 0 w 4824442"/>
                <a:gd name="connsiteY0" fmla="*/ 67318 h 1424893"/>
                <a:gd name="connsiteX1" fmla="*/ 690008 w 4824442"/>
                <a:gd name="connsiteY1" fmla="*/ 0 h 1424893"/>
                <a:gd name="connsiteX2" fmla="*/ 2070022 w 4824442"/>
                <a:gd name="connsiteY2" fmla="*/ 224393 h 1424893"/>
                <a:gd name="connsiteX3" fmla="*/ 2670273 w 4824442"/>
                <a:gd name="connsiteY3" fmla="*/ 813424 h 1424893"/>
                <a:gd name="connsiteX4" fmla="*/ 2558076 w 4824442"/>
                <a:gd name="connsiteY4" fmla="*/ 746106 h 1424893"/>
                <a:gd name="connsiteX5" fmla="*/ 2490759 w 4824442"/>
                <a:gd name="connsiteY5" fmla="*/ 706837 h 1424893"/>
                <a:gd name="connsiteX6" fmla="*/ 2406611 w 4824442"/>
                <a:gd name="connsiteY6" fmla="*/ 667568 h 1424893"/>
                <a:gd name="connsiteX7" fmla="*/ 2524417 w 4824442"/>
                <a:gd name="connsiteY7" fmla="*/ 718057 h 1424893"/>
                <a:gd name="connsiteX8" fmla="*/ 2760030 w 4824442"/>
                <a:gd name="connsiteY8" fmla="*/ 847082 h 1424893"/>
                <a:gd name="connsiteX9" fmla="*/ 3444427 w 4824442"/>
                <a:gd name="connsiteY9" fmla="*/ 897571 h 1424893"/>
                <a:gd name="connsiteX10" fmla="*/ 3640771 w 4824442"/>
                <a:gd name="connsiteY10" fmla="*/ 998547 h 1424893"/>
                <a:gd name="connsiteX11" fmla="*/ 4824442 w 4824442"/>
                <a:gd name="connsiteY11" fmla="*/ 1424893 h 1424893"/>
                <a:gd name="connsiteX0" fmla="*/ 0 w 4824442"/>
                <a:gd name="connsiteY0" fmla="*/ 67318 h 1424893"/>
                <a:gd name="connsiteX1" fmla="*/ 690008 w 4824442"/>
                <a:gd name="connsiteY1" fmla="*/ 0 h 1424893"/>
                <a:gd name="connsiteX2" fmla="*/ 2070022 w 4824442"/>
                <a:gd name="connsiteY2" fmla="*/ 224393 h 1424893"/>
                <a:gd name="connsiteX3" fmla="*/ 2670273 w 4824442"/>
                <a:gd name="connsiteY3" fmla="*/ 813424 h 1424893"/>
                <a:gd name="connsiteX4" fmla="*/ 2490759 w 4824442"/>
                <a:gd name="connsiteY4" fmla="*/ 706837 h 1424893"/>
                <a:gd name="connsiteX5" fmla="*/ 2406611 w 4824442"/>
                <a:gd name="connsiteY5" fmla="*/ 667568 h 1424893"/>
                <a:gd name="connsiteX6" fmla="*/ 2524417 w 4824442"/>
                <a:gd name="connsiteY6" fmla="*/ 718057 h 1424893"/>
                <a:gd name="connsiteX7" fmla="*/ 2760030 w 4824442"/>
                <a:gd name="connsiteY7" fmla="*/ 847082 h 1424893"/>
                <a:gd name="connsiteX8" fmla="*/ 3444427 w 4824442"/>
                <a:gd name="connsiteY8" fmla="*/ 897571 h 1424893"/>
                <a:gd name="connsiteX9" fmla="*/ 3640771 w 4824442"/>
                <a:gd name="connsiteY9" fmla="*/ 998547 h 1424893"/>
                <a:gd name="connsiteX10" fmla="*/ 4824442 w 4824442"/>
                <a:gd name="connsiteY10" fmla="*/ 1424893 h 1424893"/>
                <a:gd name="connsiteX0" fmla="*/ 0 w 4824442"/>
                <a:gd name="connsiteY0" fmla="*/ 67318 h 1424893"/>
                <a:gd name="connsiteX1" fmla="*/ 690008 w 4824442"/>
                <a:gd name="connsiteY1" fmla="*/ 0 h 1424893"/>
                <a:gd name="connsiteX2" fmla="*/ 2070022 w 4824442"/>
                <a:gd name="connsiteY2" fmla="*/ 224393 h 1424893"/>
                <a:gd name="connsiteX3" fmla="*/ 2670273 w 4824442"/>
                <a:gd name="connsiteY3" fmla="*/ 813424 h 1424893"/>
                <a:gd name="connsiteX4" fmla="*/ 2406611 w 4824442"/>
                <a:gd name="connsiteY4" fmla="*/ 667568 h 1424893"/>
                <a:gd name="connsiteX5" fmla="*/ 2524417 w 4824442"/>
                <a:gd name="connsiteY5" fmla="*/ 718057 h 1424893"/>
                <a:gd name="connsiteX6" fmla="*/ 2760030 w 4824442"/>
                <a:gd name="connsiteY6" fmla="*/ 847082 h 1424893"/>
                <a:gd name="connsiteX7" fmla="*/ 3444427 w 4824442"/>
                <a:gd name="connsiteY7" fmla="*/ 897571 h 1424893"/>
                <a:gd name="connsiteX8" fmla="*/ 3640771 w 4824442"/>
                <a:gd name="connsiteY8" fmla="*/ 998547 h 1424893"/>
                <a:gd name="connsiteX9" fmla="*/ 4824442 w 4824442"/>
                <a:gd name="connsiteY9" fmla="*/ 1424893 h 1424893"/>
                <a:gd name="connsiteX0" fmla="*/ 0 w 4824442"/>
                <a:gd name="connsiteY0" fmla="*/ 67318 h 1424893"/>
                <a:gd name="connsiteX1" fmla="*/ 690008 w 4824442"/>
                <a:gd name="connsiteY1" fmla="*/ 0 h 1424893"/>
                <a:gd name="connsiteX2" fmla="*/ 2070022 w 4824442"/>
                <a:gd name="connsiteY2" fmla="*/ 224393 h 1424893"/>
                <a:gd name="connsiteX3" fmla="*/ 2670273 w 4824442"/>
                <a:gd name="connsiteY3" fmla="*/ 813424 h 1424893"/>
                <a:gd name="connsiteX4" fmla="*/ 2406611 w 4824442"/>
                <a:gd name="connsiteY4" fmla="*/ 667568 h 1424893"/>
                <a:gd name="connsiteX5" fmla="*/ 2760030 w 4824442"/>
                <a:gd name="connsiteY5" fmla="*/ 847082 h 1424893"/>
                <a:gd name="connsiteX6" fmla="*/ 3444427 w 4824442"/>
                <a:gd name="connsiteY6" fmla="*/ 897571 h 1424893"/>
                <a:gd name="connsiteX7" fmla="*/ 3640771 w 4824442"/>
                <a:gd name="connsiteY7" fmla="*/ 998547 h 1424893"/>
                <a:gd name="connsiteX8" fmla="*/ 4824442 w 4824442"/>
                <a:gd name="connsiteY8" fmla="*/ 1424893 h 1424893"/>
                <a:gd name="connsiteX0" fmla="*/ 0 w 4824442"/>
                <a:gd name="connsiteY0" fmla="*/ 67318 h 1424893"/>
                <a:gd name="connsiteX1" fmla="*/ 690008 w 4824442"/>
                <a:gd name="connsiteY1" fmla="*/ 0 h 1424893"/>
                <a:gd name="connsiteX2" fmla="*/ 2070022 w 4824442"/>
                <a:gd name="connsiteY2" fmla="*/ 224393 h 1424893"/>
                <a:gd name="connsiteX3" fmla="*/ 2406611 w 4824442"/>
                <a:gd name="connsiteY3" fmla="*/ 667568 h 1424893"/>
                <a:gd name="connsiteX4" fmla="*/ 2760030 w 4824442"/>
                <a:gd name="connsiteY4" fmla="*/ 847082 h 1424893"/>
                <a:gd name="connsiteX5" fmla="*/ 3444427 w 4824442"/>
                <a:gd name="connsiteY5" fmla="*/ 897571 h 1424893"/>
                <a:gd name="connsiteX6" fmla="*/ 3640771 w 4824442"/>
                <a:gd name="connsiteY6" fmla="*/ 998547 h 1424893"/>
                <a:gd name="connsiteX7" fmla="*/ 4824442 w 4824442"/>
                <a:gd name="connsiteY7" fmla="*/ 1424893 h 1424893"/>
                <a:gd name="connsiteX0" fmla="*/ 0 w 4824442"/>
                <a:gd name="connsiteY0" fmla="*/ 67318 h 1424893"/>
                <a:gd name="connsiteX1" fmla="*/ 690008 w 4824442"/>
                <a:gd name="connsiteY1" fmla="*/ 0 h 1424893"/>
                <a:gd name="connsiteX2" fmla="*/ 2070022 w 4824442"/>
                <a:gd name="connsiteY2" fmla="*/ 224393 h 1424893"/>
                <a:gd name="connsiteX3" fmla="*/ 2760030 w 4824442"/>
                <a:gd name="connsiteY3" fmla="*/ 847082 h 1424893"/>
                <a:gd name="connsiteX4" fmla="*/ 3444427 w 4824442"/>
                <a:gd name="connsiteY4" fmla="*/ 897571 h 1424893"/>
                <a:gd name="connsiteX5" fmla="*/ 3640771 w 4824442"/>
                <a:gd name="connsiteY5" fmla="*/ 998547 h 1424893"/>
                <a:gd name="connsiteX6" fmla="*/ 4824442 w 4824442"/>
                <a:gd name="connsiteY6" fmla="*/ 1424893 h 1424893"/>
                <a:gd name="connsiteX0" fmla="*/ 0 w 4824442"/>
                <a:gd name="connsiteY0" fmla="*/ 67318 h 1424893"/>
                <a:gd name="connsiteX1" fmla="*/ 690008 w 4824442"/>
                <a:gd name="connsiteY1" fmla="*/ 0 h 1424893"/>
                <a:gd name="connsiteX2" fmla="*/ 2070022 w 4824442"/>
                <a:gd name="connsiteY2" fmla="*/ 224393 h 1424893"/>
                <a:gd name="connsiteX3" fmla="*/ 2743201 w 4824442"/>
                <a:gd name="connsiteY3" fmla="*/ 858302 h 1424893"/>
                <a:gd name="connsiteX4" fmla="*/ 3444427 w 4824442"/>
                <a:gd name="connsiteY4" fmla="*/ 897571 h 1424893"/>
                <a:gd name="connsiteX5" fmla="*/ 3640771 w 4824442"/>
                <a:gd name="connsiteY5" fmla="*/ 998547 h 1424893"/>
                <a:gd name="connsiteX6" fmla="*/ 4824442 w 4824442"/>
                <a:gd name="connsiteY6" fmla="*/ 1424893 h 1424893"/>
                <a:gd name="connsiteX0" fmla="*/ 0 w 4824442"/>
                <a:gd name="connsiteY0" fmla="*/ 67318 h 1424893"/>
                <a:gd name="connsiteX1" fmla="*/ 690008 w 4824442"/>
                <a:gd name="connsiteY1" fmla="*/ 0 h 1424893"/>
                <a:gd name="connsiteX2" fmla="*/ 2070022 w 4824442"/>
                <a:gd name="connsiteY2" fmla="*/ 224393 h 1424893"/>
                <a:gd name="connsiteX3" fmla="*/ 2743201 w 4824442"/>
                <a:gd name="connsiteY3" fmla="*/ 858302 h 1424893"/>
                <a:gd name="connsiteX4" fmla="*/ 3444427 w 4824442"/>
                <a:gd name="connsiteY4" fmla="*/ 897571 h 1424893"/>
                <a:gd name="connsiteX5" fmla="*/ 3640771 w 4824442"/>
                <a:gd name="connsiteY5" fmla="*/ 998547 h 1424893"/>
                <a:gd name="connsiteX6" fmla="*/ 4824442 w 4824442"/>
                <a:gd name="connsiteY6" fmla="*/ 1424893 h 1424893"/>
                <a:gd name="connsiteX0" fmla="*/ 0 w 4824442"/>
                <a:gd name="connsiteY0" fmla="*/ 67318 h 1424893"/>
                <a:gd name="connsiteX1" fmla="*/ 690008 w 4824442"/>
                <a:gd name="connsiteY1" fmla="*/ 0 h 1424893"/>
                <a:gd name="connsiteX2" fmla="*/ 2070022 w 4824442"/>
                <a:gd name="connsiteY2" fmla="*/ 224393 h 1424893"/>
                <a:gd name="connsiteX3" fmla="*/ 2754421 w 4824442"/>
                <a:gd name="connsiteY3" fmla="*/ 858302 h 1424893"/>
                <a:gd name="connsiteX4" fmla="*/ 3444427 w 4824442"/>
                <a:gd name="connsiteY4" fmla="*/ 897571 h 1424893"/>
                <a:gd name="connsiteX5" fmla="*/ 3640771 w 4824442"/>
                <a:gd name="connsiteY5" fmla="*/ 998547 h 1424893"/>
                <a:gd name="connsiteX6" fmla="*/ 4824442 w 4824442"/>
                <a:gd name="connsiteY6" fmla="*/ 1424893 h 1424893"/>
                <a:gd name="connsiteX0" fmla="*/ 0 w 4824442"/>
                <a:gd name="connsiteY0" fmla="*/ 67318 h 1424893"/>
                <a:gd name="connsiteX1" fmla="*/ 690008 w 4824442"/>
                <a:gd name="connsiteY1" fmla="*/ 0 h 1424893"/>
                <a:gd name="connsiteX2" fmla="*/ 2070022 w 4824442"/>
                <a:gd name="connsiteY2" fmla="*/ 224393 h 1424893"/>
                <a:gd name="connsiteX3" fmla="*/ 2754421 w 4824442"/>
                <a:gd name="connsiteY3" fmla="*/ 858302 h 1424893"/>
                <a:gd name="connsiteX4" fmla="*/ 3444427 w 4824442"/>
                <a:gd name="connsiteY4" fmla="*/ 897571 h 1424893"/>
                <a:gd name="connsiteX5" fmla="*/ 3640771 w 4824442"/>
                <a:gd name="connsiteY5" fmla="*/ 998547 h 1424893"/>
                <a:gd name="connsiteX6" fmla="*/ 4824442 w 4824442"/>
                <a:gd name="connsiteY6" fmla="*/ 1424893 h 1424893"/>
                <a:gd name="connsiteX0" fmla="*/ 0 w 4824442"/>
                <a:gd name="connsiteY0" fmla="*/ 67318 h 1424893"/>
                <a:gd name="connsiteX1" fmla="*/ 690008 w 4824442"/>
                <a:gd name="connsiteY1" fmla="*/ 0 h 1424893"/>
                <a:gd name="connsiteX2" fmla="*/ 2070022 w 4824442"/>
                <a:gd name="connsiteY2" fmla="*/ 224393 h 1424893"/>
                <a:gd name="connsiteX3" fmla="*/ 2754421 w 4824442"/>
                <a:gd name="connsiteY3" fmla="*/ 858302 h 1424893"/>
                <a:gd name="connsiteX4" fmla="*/ 3444427 w 4824442"/>
                <a:gd name="connsiteY4" fmla="*/ 897571 h 1424893"/>
                <a:gd name="connsiteX5" fmla="*/ 3640771 w 4824442"/>
                <a:gd name="connsiteY5" fmla="*/ 998547 h 1424893"/>
                <a:gd name="connsiteX6" fmla="*/ 4824442 w 4824442"/>
                <a:gd name="connsiteY6" fmla="*/ 1424893 h 1424893"/>
                <a:gd name="connsiteX0" fmla="*/ 0 w 4824442"/>
                <a:gd name="connsiteY0" fmla="*/ 67318 h 1424893"/>
                <a:gd name="connsiteX1" fmla="*/ 690008 w 4824442"/>
                <a:gd name="connsiteY1" fmla="*/ 0 h 1424893"/>
                <a:gd name="connsiteX2" fmla="*/ 2070022 w 4824442"/>
                <a:gd name="connsiteY2" fmla="*/ 224393 h 1424893"/>
                <a:gd name="connsiteX3" fmla="*/ 2754421 w 4824442"/>
                <a:gd name="connsiteY3" fmla="*/ 858302 h 1424893"/>
                <a:gd name="connsiteX4" fmla="*/ 3444427 w 4824442"/>
                <a:gd name="connsiteY4" fmla="*/ 897571 h 1424893"/>
                <a:gd name="connsiteX5" fmla="*/ 4824442 w 4824442"/>
                <a:gd name="connsiteY5" fmla="*/ 1424893 h 1424893"/>
                <a:gd name="connsiteX0" fmla="*/ 0 w 4824442"/>
                <a:gd name="connsiteY0" fmla="*/ 67318 h 1424893"/>
                <a:gd name="connsiteX1" fmla="*/ 690008 w 4824442"/>
                <a:gd name="connsiteY1" fmla="*/ 0 h 1424893"/>
                <a:gd name="connsiteX2" fmla="*/ 2070022 w 4824442"/>
                <a:gd name="connsiteY2" fmla="*/ 224393 h 1424893"/>
                <a:gd name="connsiteX3" fmla="*/ 2754421 w 4824442"/>
                <a:gd name="connsiteY3" fmla="*/ 858302 h 1424893"/>
                <a:gd name="connsiteX4" fmla="*/ 3444427 w 4824442"/>
                <a:gd name="connsiteY4" fmla="*/ 897571 h 1424893"/>
                <a:gd name="connsiteX5" fmla="*/ 4117605 w 4824442"/>
                <a:gd name="connsiteY5" fmla="*/ 1161232 h 1424893"/>
                <a:gd name="connsiteX6" fmla="*/ 4824442 w 4824442"/>
                <a:gd name="connsiteY6" fmla="*/ 1424893 h 1424893"/>
                <a:gd name="connsiteX0" fmla="*/ 0 w 4824442"/>
                <a:gd name="connsiteY0" fmla="*/ 67318 h 1424893"/>
                <a:gd name="connsiteX1" fmla="*/ 690008 w 4824442"/>
                <a:gd name="connsiteY1" fmla="*/ 0 h 1424893"/>
                <a:gd name="connsiteX2" fmla="*/ 2070022 w 4824442"/>
                <a:gd name="connsiteY2" fmla="*/ 224393 h 1424893"/>
                <a:gd name="connsiteX3" fmla="*/ 2754421 w 4824442"/>
                <a:gd name="connsiteY3" fmla="*/ 858302 h 1424893"/>
                <a:gd name="connsiteX4" fmla="*/ 3444427 w 4824442"/>
                <a:gd name="connsiteY4" fmla="*/ 897571 h 1424893"/>
                <a:gd name="connsiteX5" fmla="*/ 4145654 w 4824442"/>
                <a:gd name="connsiteY5" fmla="*/ 1194891 h 1424893"/>
                <a:gd name="connsiteX6" fmla="*/ 4824442 w 4824442"/>
                <a:gd name="connsiteY6" fmla="*/ 1424893 h 1424893"/>
                <a:gd name="connsiteX0" fmla="*/ 0 w 4824442"/>
                <a:gd name="connsiteY0" fmla="*/ 67318 h 1424893"/>
                <a:gd name="connsiteX1" fmla="*/ 690008 w 4824442"/>
                <a:gd name="connsiteY1" fmla="*/ 0 h 1424893"/>
                <a:gd name="connsiteX2" fmla="*/ 2064412 w 4824442"/>
                <a:gd name="connsiteY2" fmla="*/ 241223 h 1424893"/>
                <a:gd name="connsiteX3" fmla="*/ 2754421 w 4824442"/>
                <a:gd name="connsiteY3" fmla="*/ 858302 h 1424893"/>
                <a:gd name="connsiteX4" fmla="*/ 3444427 w 4824442"/>
                <a:gd name="connsiteY4" fmla="*/ 897571 h 1424893"/>
                <a:gd name="connsiteX5" fmla="*/ 4145654 w 4824442"/>
                <a:gd name="connsiteY5" fmla="*/ 1194891 h 1424893"/>
                <a:gd name="connsiteX6" fmla="*/ 4824442 w 4824442"/>
                <a:gd name="connsiteY6" fmla="*/ 1424893 h 1424893"/>
                <a:gd name="connsiteX0" fmla="*/ 0 w 4824442"/>
                <a:gd name="connsiteY0" fmla="*/ 67318 h 1424893"/>
                <a:gd name="connsiteX1" fmla="*/ 690008 w 4824442"/>
                <a:gd name="connsiteY1" fmla="*/ 0 h 1424893"/>
                <a:gd name="connsiteX2" fmla="*/ 2064412 w 4824442"/>
                <a:gd name="connsiteY2" fmla="*/ 241223 h 1424893"/>
                <a:gd name="connsiteX3" fmla="*/ 2754421 w 4824442"/>
                <a:gd name="connsiteY3" fmla="*/ 858302 h 1424893"/>
                <a:gd name="connsiteX4" fmla="*/ 3444427 w 4824442"/>
                <a:gd name="connsiteY4" fmla="*/ 897571 h 1424893"/>
                <a:gd name="connsiteX5" fmla="*/ 4145654 w 4824442"/>
                <a:gd name="connsiteY5" fmla="*/ 1194891 h 1424893"/>
                <a:gd name="connsiteX6" fmla="*/ 4824442 w 4824442"/>
                <a:gd name="connsiteY6" fmla="*/ 1424893 h 1424893"/>
                <a:gd name="connsiteX0" fmla="*/ 0 w 4824442"/>
                <a:gd name="connsiteY0" fmla="*/ 67318 h 1424893"/>
                <a:gd name="connsiteX1" fmla="*/ 690008 w 4824442"/>
                <a:gd name="connsiteY1" fmla="*/ 0 h 1424893"/>
                <a:gd name="connsiteX2" fmla="*/ 2064412 w 4824442"/>
                <a:gd name="connsiteY2" fmla="*/ 241223 h 1424893"/>
                <a:gd name="connsiteX3" fmla="*/ 2754421 w 4824442"/>
                <a:gd name="connsiteY3" fmla="*/ 858302 h 1424893"/>
                <a:gd name="connsiteX4" fmla="*/ 3444427 w 4824442"/>
                <a:gd name="connsiteY4" fmla="*/ 897571 h 1424893"/>
                <a:gd name="connsiteX5" fmla="*/ 4145654 w 4824442"/>
                <a:gd name="connsiteY5" fmla="*/ 1194891 h 1424893"/>
                <a:gd name="connsiteX6" fmla="*/ 4824442 w 4824442"/>
                <a:gd name="connsiteY6" fmla="*/ 1424893 h 1424893"/>
                <a:gd name="connsiteX0" fmla="*/ 0 w 4824442"/>
                <a:gd name="connsiteY0" fmla="*/ 67318 h 1424893"/>
                <a:gd name="connsiteX1" fmla="*/ 690008 w 4824442"/>
                <a:gd name="connsiteY1" fmla="*/ 0 h 1424893"/>
                <a:gd name="connsiteX2" fmla="*/ 2064412 w 4824442"/>
                <a:gd name="connsiteY2" fmla="*/ 241223 h 1424893"/>
                <a:gd name="connsiteX3" fmla="*/ 2754421 w 4824442"/>
                <a:gd name="connsiteY3" fmla="*/ 858302 h 1424893"/>
                <a:gd name="connsiteX4" fmla="*/ 3444427 w 4824442"/>
                <a:gd name="connsiteY4" fmla="*/ 897571 h 1424893"/>
                <a:gd name="connsiteX5" fmla="*/ 4145654 w 4824442"/>
                <a:gd name="connsiteY5" fmla="*/ 1194891 h 1424893"/>
                <a:gd name="connsiteX6" fmla="*/ 4824442 w 4824442"/>
                <a:gd name="connsiteY6" fmla="*/ 1424893 h 1424893"/>
                <a:gd name="connsiteX0" fmla="*/ 0 w 4824442"/>
                <a:gd name="connsiteY0" fmla="*/ 67318 h 1424893"/>
                <a:gd name="connsiteX1" fmla="*/ 690008 w 4824442"/>
                <a:gd name="connsiteY1" fmla="*/ 0 h 1424893"/>
                <a:gd name="connsiteX2" fmla="*/ 2064412 w 4824442"/>
                <a:gd name="connsiteY2" fmla="*/ 241223 h 1424893"/>
                <a:gd name="connsiteX3" fmla="*/ 2754421 w 4824442"/>
                <a:gd name="connsiteY3" fmla="*/ 858302 h 1424893"/>
                <a:gd name="connsiteX4" fmla="*/ 3444427 w 4824442"/>
                <a:gd name="connsiteY4" fmla="*/ 897571 h 1424893"/>
                <a:gd name="connsiteX5" fmla="*/ 4145654 w 4824442"/>
                <a:gd name="connsiteY5" fmla="*/ 1194891 h 1424893"/>
                <a:gd name="connsiteX6" fmla="*/ 4824442 w 4824442"/>
                <a:gd name="connsiteY6" fmla="*/ 1424893 h 1424893"/>
                <a:gd name="connsiteX0" fmla="*/ 0 w 4824442"/>
                <a:gd name="connsiteY0" fmla="*/ 67318 h 1424893"/>
                <a:gd name="connsiteX1" fmla="*/ 690008 w 4824442"/>
                <a:gd name="connsiteY1" fmla="*/ 0 h 1424893"/>
                <a:gd name="connsiteX2" fmla="*/ 2064412 w 4824442"/>
                <a:gd name="connsiteY2" fmla="*/ 241223 h 1424893"/>
                <a:gd name="connsiteX3" fmla="*/ 2754421 w 4824442"/>
                <a:gd name="connsiteY3" fmla="*/ 858302 h 1424893"/>
                <a:gd name="connsiteX4" fmla="*/ 3444427 w 4824442"/>
                <a:gd name="connsiteY4" fmla="*/ 897571 h 1424893"/>
                <a:gd name="connsiteX5" fmla="*/ 4145654 w 4824442"/>
                <a:gd name="connsiteY5" fmla="*/ 1194891 h 1424893"/>
                <a:gd name="connsiteX6" fmla="*/ 4824442 w 4824442"/>
                <a:gd name="connsiteY6" fmla="*/ 1424893 h 1424893"/>
                <a:gd name="connsiteX0" fmla="*/ 0 w 4824442"/>
                <a:gd name="connsiteY0" fmla="*/ 67318 h 1424893"/>
                <a:gd name="connsiteX1" fmla="*/ 690008 w 4824442"/>
                <a:gd name="connsiteY1" fmla="*/ 0 h 1424893"/>
                <a:gd name="connsiteX2" fmla="*/ 2064412 w 4824442"/>
                <a:gd name="connsiteY2" fmla="*/ 241223 h 1424893"/>
                <a:gd name="connsiteX3" fmla="*/ 2754421 w 4824442"/>
                <a:gd name="connsiteY3" fmla="*/ 858302 h 1424893"/>
                <a:gd name="connsiteX4" fmla="*/ 3444427 w 4824442"/>
                <a:gd name="connsiteY4" fmla="*/ 897571 h 1424893"/>
                <a:gd name="connsiteX5" fmla="*/ 4145654 w 4824442"/>
                <a:gd name="connsiteY5" fmla="*/ 1194891 h 1424893"/>
                <a:gd name="connsiteX6" fmla="*/ 4824442 w 4824442"/>
                <a:gd name="connsiteY6" fmla="*/ 1424893 h 1424893"/>
                <a:gd name="connsiteX0" fmla="*/ 0 w 4818832"/>
                <a:gd name="connsiteY0" fmla="*/ 72928 h 1424893"/>
                <a:gd name="connsiteX1" fmla="*/ 684398 w 4818832"/>
                <a:gd name="connsiteY1" fmla="*/ 0 h 1424893"/>
                <a:gd name="connsiteX2" fmla="*/ 2058802 w 4818832"/>
                <a:gd name="connsiteY2" fmla="*/ 241223 h 1424893"/>
                <a:gd name="connsiteX3" fmla="*/ 2748811 w 4818832"/>
                <a:gd name="connsiteY3" fmla="*/ 858302 h 1424893"/>
                <a:gd name="connsiteX4" fmla="*/ 3438817 w 4818832"/>
                <a:gd name="connsiteY4" fmla="*/ 897571 h 1424893"/>
                <a:gd name="connsiteX5" fmla="*/ 4140044 w 4818832"/>
                <a:gd name="connsiteY5" fmla="*/ 1194891 h 1424893"/>
                <a:gd name="connsiteX6" fmla="*/ 4818832 w 4818832"/>
                <a:gd name="connsiteY6" fmla="*/ 1424893 h 1424893"/>
                <a:gd name="connsiteX0" fmla="*/ 0 w 4818832"/>
                <a:gd name="connsiteY0" fmla="*/ 72928 h 1424893"/>
                <a:gd name="connsiteX1" fmla="*/ 684398 w 4818832"/>
                <a:gd name="connsiteY1" fmla="*/ 0 h 1424893"/>
                <a:gd name="connsiteX2" fmla="*/ 2058802 w 4818832"/>
                <a:gd name="connsiteY2" fmla="*/ 241223 h 1424893"/>
                <a:gd name="connsiteX3" fmla="*/ 2748811 w 4818832"/>
                <a:gd name="connsiteY3" fmla="*/ 858302 h 1424893"/>
                <a:gd name="connsiteX4" fmla="*/ 3438817 w 4818832"/>
                <a:gd name="connsiteY4" fmla="*/ 897571 h 1424893"/>
                <a:gd name="connsiteX5" fmla="*/ 4140044 w 4818832"/>
                <a:gd name="connsiteY5" fmla="*/ 1194891 h 1424893"/>
                <a:gd name="connsiteX6" fmla="*/ 4818832 w 4818832"/>
                <a:gd name="connsiteY6" fmla="*/ 1424893 h 142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32" h="1424893">
                  <a:moveTo>
                    <a:pt x="0" y="72928"/>
                  </a:moveTo>
                  <a:cubicBezTo>
                    <a:pt x="151466" y="50489"/>
                    <a:pt x="544153" y="5610"/>
                    <a:pt x="684398" y="0"/>
                  </a:cubicBezTo>
                  <a:cubicBezTo>
                    <a:pt x="1035946" y="35530"/>
                    <a:pt x="1965305" y="200083"/>
                    <a:pt x="2058802" y="241223"/>
                  </a:cubicBezTo>
                  <a:cubicBezTo>
                    <a:pt x="2107420" y="295451"/>
                    <a:pt x="2711412" y="815293"/>
                    <a:pt x="2748811" y="858302"/>
                  </a:cubicBezTo>
                  <a:cubicBezTo>
                    <a:pt x="2793689" y="848952"/>
                    <a:pt x="3208815" y="884481"/>
                    <a:pt x="3438817" y="897571"/>
                  </a:cubicBezTo>
                  <a:lnTo>
                    <a:pt x="4140044" y="1194891"/>
                  </a:lnTo>
                  <a:lnTo>
                    <a:pt x="4818832" y="1424893"/>
                  </a:lnTo>
                </a:path>
              </a:pathLst>
            </a:custGeom>
            <a:ln w="38100">
              <a:solidFill>
                <a:srgbClr val="B7D4F7"/>
              </a:solidFill>
            </a:ln>
          </p:spPr>
          <p:txBody>
            <a:bodyPr rtlCol="0" anchor="ctr"/>
            <a:lstStyle/>
            <a:p>
              <a:pPr algn="ctr" fontAlgn="base">
                <a:spcBef>
                  <a:spcPct val="0"/>
                </a:spcBef>
                <a:spcAft>
                  <a:spcPct val="0"/>
                </a:spcAft>
              </a:pPr>
              <a:endParaRPr lang="en-US" dirty="0">
                <a:latin typeface="Arial" charset="0"/>
              </a:endParaRPr>
            </a:p>
          </p:txBody>
        </p:sp>
        <p:sp>
          <p:nvSpPr>
            <p:cNvPr id="34" name="Freeform 33"/>
            <p:cNvSpPr/>
            <p:nvPr/>
          </p:nvSpPr>
          <p:spPr>
            <a:xfrm>
              <a:off x="2396413" y="4256560"/>
              <a:ext cx="2470484" cy="1202123"/>
            </a:xfrm>
            <a:custGeom>
              <a:avLst/>
              <a:gdLst>
                <a:gd name="connsiteX0" fmla="*/ 0 w 4809744"/>
                <a:gd name="connsiteY0" fmla="*/ 384048 h 1517904"/>
                <a:gd name="connsiteX1" fmla="*/ 704088 w 4809744"/>
                <a:gd name="connsiteY1" fmla="*/ 173736 h 1517904"/>
                <a:gd name="connsiteX2" fmla="*/ 1344168 w 4809744"/>
                <a:gd name="connsiteY2" fmla="*/ 146304 h 1517904"/>
                <a:gd name="connsiteX3" fmla="*/ 2057400 w 4809744"/>
                <a:gd name="connsiteY3" fmla="*/ 0 h 1517904"/>
                <a:gd name="connsiteX4" fmla="*/ 2752344 w 4809744"/>
                <a:gd name="connsiteY4" fmla="*/ 813816 h 1517904"/>
                <a:gd name="connsiteX5" fmla="*/ 3447288 w 4809744"/>
                <a:gd name="connsiteY5" fmla="*/ 1261872 h 1517904"/>
                <a:gd name="connsiteX6" fmla="*/ 4123944 w 4809744"/>
                <a:gd name="connsiteY6" fmla="*/ 1481328 h 1517904"/>
                <a:gd name="connsiteX7" fmla="*/ 4809744 w 4809744"/>
                <a:gd name="connsiteY7" fmla="*/ 1517904 h 15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9744" h="1517904">
                  <a:moveTo>
                    <a:pt x="0" y="384048"/>
                  </a:moveTo>
                  <a:lnTo>
                    <a:pt x="704088" y="173736"/>
                  </a:lnTo>
                  <a:lnTo>
                    <a:pt x="1344168" y="146304"/>
                  </a:lnTo>
                  <a:lnTo>
                    <a:pt x="2057400" y="0"/>
                  </a:lnTo>
                  <a:lnTo>
                    <a:pt x="2752344" y="813816"/>
                  </a:lnTo>
                  <a:lnTo>
                    <a:pt x="3447288" y="1261872"/>
                  </a:lnTo>
                  <a:lnTo>
                    <a:pt x="4123944" y="1481328"/>
                  </a:lnTo>
                  <a:lnTo>
                    <a:pt x="4809744" y="1517904"/>
                  </a:lnTo>
                </a:path>
              </a:pathLst>
            </a:custGeom>
            <a:ln w="38100">
              <a:solidFill>
                <a:srgbClr val="800000"/>
              </a:solidFill>
            </a:ln>
          </p:spPr>
          <p:txBody>
            <a:bodyPr rtlCol="0" anchor="ctr"/>
            <a:lstStyle/>
            <a:p>
              <a:pPr algn="ctr" fontAlgn="base">
                <a:spcBef>
                  <a:spcPct val="0"/>
                </a:spcBef>
                <a:spcAft>
                  <a:spcPct val="0"/>
                </a:spcAft>
              </a:pPr>
              <a:endParaRPr lang="en-US" dirty="0">
                <a:latin typeface="Arial" charset="0"/>
              </a:endParaRPr>
            </a:p>
          </p:txBody>
        </p:sp>
        <p:sp>
          <p:nvSpPr>
            <p:cNvPr id="35" name="Freeform 34"/>
            <p:cNvSpPr/>
            <p:nvPr/>
          </p:nvSpPr>
          <p:spPr>
            <a:xfrm>
              <a:off x="2387022" y="4857622"/>
              <a:ext cx="2479877" cy="267943"/>
            </a:xfrm>
            <a:custGeom>
              <a:avLst/>
              <a:gdLst>
                <a:gd name="connsiteX0" fmla="*/ 0 w 4828032"/>
                <a:gd name="connsiteY0" fmla="*/ 338328 h 338328"/>
                <a:gd name="connsiteX1" fmla="*/ 1444752 w 4828032"/>
                <a:gd name="connsiteY1" fmla="*/ 109728 h 338328"/>
                <a:gd name="connsiteX2" fmla="*/ 2057400 w 4828032"/>
                <a:gd name="connsiteY2" fmla="*/ 91440 h 338328"/>
                <a:gd name="connsiteX3" fmla="*/ 2761488 w 4828032"/>
                <a:gd name="connsiteY3" fmla="*/ 329184 h 338328"/>
                <a:gd name="connsiteX4" fmla="*/ 4123944 w 4828032"/>
                <a:gd name="connsiteY4" fmla="*/ 0 h 338328"/>
                <a:gd name="connsiteX5" fmla="*/ 4828032 w 4828032"/>
                <a:gd name="connsiteY5" fmla="*/ 246888 h 338328"/>
                <a:gd name="connsiteX0" fmla="*/ 0 w 4828032"/>
                <a:gd name="connsiteY0" fmla="*/ 384048 h 384048"/>
                <a:gd name="connsiteX1" fmla="*/ 1380744 w 4828032"/>
                <a:gd name="connsiteY1" fmla="*/ 0 h 384048"/>
                <a:gd name="connsiteX2" fmla="*/ 2057400 w 4828032"/>
                <a:gd name="connsiteY2" fmla="*/ 137160 h 384048"/>
                <a:gd name="connsiteX3" fmla="*/ 2761488 w 4828032"/>
                <a:gd name="connsiteY3" fmla="*/ 374904 h 384048"/>
                <a:gd name="connsiteX4" fmla="*/ 4123944 w 4828032"/>
                <a:gd name="connsiteY4" fmla="*/ 45720 h 384048"/>
                <a:gd name="connsiteX5" fmla="*/ 4828032 w 4828032"/>
                <a:gd name="connsiteY5" fmla="*/ 292608 h 384048"/>
                <a:gd name="connsiteX0" fmla="*/ 0 w 4828032"/>
                <a:gd name="connsiteY0" fmla="*/ 338328 h 338328"/>
                <a:gd name="connsiteX1" fmla="*/ 1380744 w 4828032"/>
                <a:gd name="connsiteY1" fmla="*/ 109728 h 338328"/>
                <a:gd name="connsiteX2" fmla="*/ 2057400 w 4828032"/>
                <a:gd name="connsiteY2" fmla="*/ 91440 h 338328"/>
                <a:gd name="connsiteX3" fmla="*/ 2761488 w 4828032"/>
                <a:gd name="connsiteY3" fmla="*/ 329184 h 338328"/>
                <a:gd name="connsiteX4" fmla="*/ 4123944 w 4828032"/>
                <a:gd name="connsiteY4" fmla="*/ 0 h 338328"/>
                <a:gd name="connsiteX5" fmla="*/ 4828032 w 4828032"/>
                <a:gd name="connsiteY5" fmla="*/ 246888 h 338328"/>
                <a:gd name="connsiteX0" fmla="*/ 0 w 4828032"/>
                <a:gd name="connsiteY0" fmla="*/ 338328 h 338328"/>
                <a:gd name="connsiteX1" fmla="*/ 1380744 w 4828032"/>
                <a:gd name="connsiteY1" fmla="*/ 109728 h 338328"/>
                <a:gd name="connsiteX2" fmla="*/ 2048256 w 4828032"/>
                <a:gd name="connsiteY2" fmla="*/ 82296 h 338328"/>
                <a:gd name="connsiteX3" fmla="*/ 2761488 w 4828032"/>
                <a:gd name="connsiteY3" fmla="*/ 329184 h 338328"/>
                <a:gd name="connsiteX4" fmla="*/ 4123944 w 4828032"/>
                <a:gd name="connsiteY4" fmla="*/ 0 h 338328"/>
                <a:gd name="connsiteX5" fmla="*/ 4828032 w 4828032"/>
                <a:gd name="connsiteY5" fmla="*/ 246888 h 338328"/>
                <a:gd name="connsiteX0" fmla="*/ 0 w 4828032"/>
                <a:gd name="connsiteY0" fmla="*/ 338328 h 338328"/>
                <a:gd name="connsiteX1" fmla="*/ 1197864 w 4828032"/>
                <a:gd name="connsiteY1" fmla="*/ 274320 h 338328"/>
                <a:gd name="connsiteX2" fmla="*/ 2048256 w 4828032"/>
                <a:gd name="connsiteY2" fmla="*/ 82296 h 338328"/>
                <a:gd name="connsiteX3" fmla="*/ 2761488 w 4828032"/>
                <a:gd name="connsiteY3" fmla="*/ 329184 h 338328"/>
                <a:gd name="connsiteX4" fmla="*/ 4123944 w 4828032"/>
                <a:gd name="connsiteY4" fmla="*/ 0 h 338328"/>
                <a:gd name="connsiteX5" fmla="*/ 4828032 w 4828032"/>
                <a:gd name="connsiteY5" fmla="*/ 246888 h 338328"/>
                <a:gd name="connsiteX0" fmla="*/ 0 w 4828032"/>
                <a:gd name="connsiteY0" fmla="*/ 338328 h 338328"/>
                <a:gd name="connsiteX1" fmla="*/ 1179576 w 4828032"/>
                <a:gd name="connsiteY1" fmla="*/ 146304 h 338328"/>
                <a:gd name="connsiteX2" fmla="*/ 2048256 w 4828032"/>
                <a:gd name="connsiteY2" fmla="*/ 82296 h 338328"/>
                <a:gd name="connsiteX3" fmla="*/ 2761488 w 4828032"/>
                <a:gd name="connsiteY3" fmla="*/ 329184 h 338328"/>
                <a:gd name="connsiteX4" fmla="*/ 4123944 w 4828032"/>
                <a:gd name="connsiteY4" fmla="*/ 0 h 338328"/>
                <a:gd name="connsiteX5" fmla="*/ 4828032 w 4828032"/>
                <a:gd name="connsiteY5" fmla="*/ 246888 h 338328"/>
                <a:gd name="connsiteX0" fmla="*/ 0 w 4828032"/>
                <a:gd name="connsiteY0" fmla="*/ 338328 h 338328"/>
                <a:gd name="connsiteX1" fmla="*/ 1179576 w 4828032"/>
                <a:gd name="connsiteY1" fmla="*/ 146304 h 338328"/>
                <a:gd name="connsiteX2" fmla="*/ 2048256 w 4828032"/>
                <a:gd name="connsiteY2" fmla="*/ 82296 h 338328"/>
                <a:gd name="connsiteX3" fmla="*/ 2761488 w 4828032"/>
                <a:gd name="connsiteY3" fmla="*/ 329184 h 338328"/>
                <a:gd name="connsiteX4" fmla="*/ 4123944 w 4828032"/>
                <a:gd name="connsiteY4" fmla="*/ 0 h 338328"/>
                <a:gd name="connsiteX5" fmla="*/ 4828032 w 4828032"/>
                <a:gd name="connsiteY5" fmla="*/ 246888 h 338328"/>
                <a:gd name="connsiteX0" fmla="*/ 0 w 4828032"/>
                <a:gd name="connsiteY0" fmla="*/ 338328 h 338328"/>
                <a:gd name="connsiteX1" fmla="*/ 1179576 w 4828032"/>
                <a:gd name="connsiteY1" fmla="*/ 146304 h 338328"/>
                <a:gd name="connsiteX2" fmla="*/ 2048256 w 4828032"/>
                <a:gd name="connsiteY2" fmla="*/ 82296 h 338328"/>
                <a:gd name="connsiteX3" fmla="*/ 2761488 w 4828032"/>
                <a:gd name="connsiteY3" fmla="*/ 329184 h 338328"/>
                <a:gd name="connsiteX4" fmla="*/ 4123944 w 4828032"/>
                <a:gd name="connsiteY4" fmla="*/ 0 h 338328"/>
                <a:gd name="connsiteX5" fmla="*/ 4828032 w 4828032"/>
                <a:gd name="connsiteY5" fmla="*/ 246888 h 33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8032" h="338328">
                  <a:moveTo>
                    <a:pt x="0" y="338328"/>
                  </a:moveTo>
                  <a:cubicBezTo>
                    <a:pt x="393192" y="274320"/>
                    <a:pt x="768096" y="201168"/>
                    <a:pt x="1179576" y="146304"/>
                  </a:cubicBezTo>
                  <a:cubicBezTo>
                    <a:pt x="1505712" y="106680"/>
                    <a:pt x="1758696" y="103632"/>
                    <a:pt x="2048256" y="82296"/>
                  </a:cubicBezTo>
                  <a:lnTo>
                    <a:pt x="2761488" y="329184"/>
                  </a:lnTo>
                  <a:lnTo>
                    <a:pt x="4123944" y="0"/>
                  </a:lnTo>
                  <a:lnTo>
                    <a:pt x="4828032" y="246888"/>
                  </a:lnTo>
                </a:path>
              </a:pathLst>
            </a:custGeom>
            <a:ln w="38100">
              <a:solidFill>
                <a:srgbClr val="EAC770"/>
              </a:solidFill>
            </a:ln>
          </p:spPr>
          <p:txBody>
            <a:bodyPr rtlCol="0" anchor="ctr"/>
            <a:lstStyle/>
            <a:p>
              <a:pPr algn="ctr" fontAlgn="base">
                <a:spcBef>
                  <a:spcPct val="0"/>
                </a:spcBef>
                <a:spcAft>
                  <a:spcPct val="0"/>
                </a:spcAft>
              </a:pPr>
              <a:endParaRPr lang="en-US" dirty="0">
                <a:latin typeface="Arial" charset="0"/>
              </a:endParaRPr>
            </a:p>
          </p:txBody>
        </p:sp>
        <p:sp>
          <p:nvSpPr>
            <p:cNvPr id="36" name="TextBox 6"/>
            <p:cNvSpPr txBox="1">
              <a:spLocks noChangeArrowheads="1"/>
            </p:cNvSpPr>
            <p:nvPr/>
          </p:nvSpPr>
          <p:spPr bwMode="auto">
            <a:xfrm>
              <a:off x="2005643" y="5786512"/>
              <a:ext cx="150679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fontAlgn="base">
                <a:spcBef>
                  <a:spcPct val="0"/>
                </a:spcBef>
                <a:spcAft>
                  <a:spcPct val="0"/>
                </a:spcAft>
              </a:pPr>
              <a:r>
                <a:rPr lang="en-AU" sz="1100" dirty="0" err="1">
                  <a:latin typeface="Century Gothic" pitchFamily="34" charset="0"/>
                </a:rPr>
                <a:t>Prevaccine</a:t>
              </a:r>
              <a:r>
                <a:rPr lang="en-AU" sz="1100" dirty="0">
                  <a:latin typeface="Century Gothic" pitchFamily="34" charset="0"/>
                </a:rPr>
                <a:t> period</a:t>
              </a:r>
              <a:endParaRPr lang="en-US" sz="1100" dirty="0">
                <a:latin typeface="Century Gothic" pitchFamily="34" charset="0"/>
              </a:endParaRPr>
            </a:p>
          </p:txBody>
        </p:sp>
        <p:sp>
          <p:nvSpPr>
            <p:cNvPr id="37" name="TextBox 6"/>
            <p:cNvSpPr txBox="1">
              <a:spLocks noChangeArrowheads="1"/>
            </p:cNvSpPr>
            <p:nvPr/>
          </p:nvSpPr>
          <p:spPr bwMode="auto">
            <a:xfrm>
              <a:off x="3639132" y="5787355"/>
              <a:ext cx="15997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AU" sz="1100" dirty="0">
                  <a:latin typeface="Century Gothic" pitchFamily="34" charset="0"/>
                </a:rPr>
                <a:t>Vaccination period</a:t>
              </a:r>
              <a:endParaRPr lang="en-US" sz="1100" dirty="0">
                <a:latin typeface="Century Gothic" pitchFamily="34" charset="0"/>
              </a:endParaRPr>
            </a:p>
          </p:txBody>
        </p:sp>
        <p:sp>
          <p:nvSpPr>
            <p:cNvPr id="38" name="TextBox 37"/>
            <p:cNvSpPr txBox="1">
              <a:spLocks noChangeArrowheads="1"/>
            </p:cNvSpPr>
            <p:nvPr/>
          </p:nvSpPr>
          <p:spPr bwMode="auto">
            <a:xfrm>
              <a:off x="3223075" y="5331568"/>
              <a:ext cx="127700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pPr>
              <a:r>
                <a:rPr lang="en-AU" sz="1100" b="1" i="1" dirty="0">
                  <a:solidFill>
                    <a:schemeClr val="accent1"/>
                  </a:solidFill>
                  <a:latin typeface="Century Gothic" pitchFamily="34" charset="0"/>
                </a:rPr>
                <a:t>P</a:t>
              </a:r>
              <a:r>
                <a:rPr lang="en-AU" sz="1100" b="1" baseline="-25000" dirty="0">
                  <a:solidFill>
                    <a:schemeClr val="accent1"/>
                  </a:solidFill>
                  <a:latin typeface="Century Gothic" pitchFamily="34" charset="0"/>
                </a:rPr>
                <a:t>trend </a:t>
              </a:r>
              <a:r>
                <a:rPr lang="en-AU" sz="1100" b="1" dirty="0">
                  <a:solidFill>
                    <a:schemeClr val="accent1"/>
                  </a:solidFill>
                  <a:latin typeface="Century Gothic" pitchFamily="34" charset="0"/>
                </a:rPr>
                <a:t>&lt;0.001</a:t>
              </a:r>
              <a:endParaRPr lang="en-US" sz="1100" b="1" dirty="0">
                <a:solidFill>
                  <a:schemeClr val="accent1"/>
                </a:solidFill>
                <a:latin typeface="Century Gothic" pitchFamily="34" charset="0"/>
              </a:endParaRPr>
            </a:p>
          </p:txBody>
        </p:sp>
        <p:sp>
          <p:nvSpPr>
            <p:cNvPr id="39" name="TextBox 38"/>
            <p:cNvSpPr txBox="1">
              <a:spLocks noChangeArrowheads="1"/>
            </p:cNvSpPr>
            <p:nvPr/>
          </p:nvSpPr>
          <p:spPr bwMode="auto">
            <a:xfrm>
              <a:off x="4129130" y="5040035"/>
              <a:ext cx="73127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pPr>
              <a:r>
                <a:rPr lang="en-AU" sz="1050" b="1" i="1" dirty="0">
                  <a:solidFill>
                    <a:srgbClr val="B7D4F7"/>
                  </a:solidFill>
                  <a:latin typeface="Century Gothic" pitchFamily="34" charset="0"/>
                </a:rPr>
                <a:t>P</a:t>
              </a:r>
              <a:r>
                <a:rPr lang="en-AU" sz="1050" b="1" baseline="-25000" dirty="0">
                  <a:solidFill>
                    <a:srgbClr val="B7D4F7"/>
                  </a:solidFill>
                  <a:latin typeface="Century Gothic" pitchFamily="34" charset="0"/>
                </a:rPr>
                <a:t>trend </a:t>
              </a:r>
              <a:r>
                <a:rPr lang="en-AU" sz="1050" b="1" dirty="0">
                  <a:solidFill>
                    <a:srgbClr val="B7D4F7"/>
                  </a:solidFill>
                  <a:latin typeface="Century Gothic" pitchFamily="34" charset="0"/>
                </a:rPr>
                <a:t>&lt;0.001</a:t>
              </a:r>
              <a:endParaRPr lang="en-US" sz="1050" b="1" dirty="0">
                <a:solidFill>
                  <a:srgbClr val="B7D4F7"/>
                </a:solidFill>
                <a:latin typeface="Century Gothic" pitchFamily="34" charset="0"/>
              </a:endParaRPr>
            </a:p>
          </p:txBody>
        </p:sp>
        <p:sp>
          <p:nvSpPr>
            <p:cNvPr id="40" name="TextBox 39"/>
            <p:cNvSpPr txBox="1"/>
            <p:nvPr/>
          </p:nvSpPr>
          <p:spPr>
            <a:xfrm>
              <a:off x="4931714" y="4987773"/>
              <a:ext cx="851858" cy="294222"/>
            </a:xfrm>
            <a:prstGeom prst="rect">
              <a:avLst/>
            </a:prstGeom>
            <a:noFill/>
          </p:spPr>
          <p:txBody>
            <a:bodyPr wrap="square" lIns="0" tIns="0" rIns="0" bIns="0" rtlCol="0" anchor="ctr" anchorCtr="0">
              <a:noAutofit/>
            </a:bodyPr>
            <a:lstStyle/>
            <a:p>
              <a:pPr fontAlgn="base">
                <a:lnSpc>
                  <a:spcPts val="2400"/>
                </a:lnSpc>
                <a:spcBef>
                  <a:spcPct val="0"/>
                </a:spcBef>
                <a:spcAft>
                  <a:spcPct val="0"/>
                </a:spcAft>
              </a:pPr>
              <a:r>
                <a:rPr lang="en-US" b="1" dirty="0">
                  <a:solidFill>
                    <a:srgbClr val="B7D4F7"/>
                  </a:solidFill>
                </a:rPr>
                <a:t>–</a:t>
              </a:r>
              <a:r>
                <a:rPr lang="en-US" sz="1600" b="1" dirty="0">
                  <a:solidFill>
                    <a:srgbClr val="B7D4F7"/>
                  </a:solidFill>
                </a:rPr>
                <a:t>72.6%</a:t>
              </a:r>
              <a:endParaRPr lang="en-US" sz="1600" b="1" baseline="30000" dirty="0">
                <a:solidFill>
                  <a:schemeClr val="accent1"/>
                </a:solidFill>
              </a:endParaRPr>
            </a:p>
          </p:txBody>
        </p:sp>
        <p:sp>
          <p:nvSpPr>
            <p:cNvPr id="41" name="Down Arrow 40"/>
            <p:cNvSpPr/>
            <p:nvPr/>
          </p:nvSpPr>
          <p:spPr bwMode="auto">
            <a:xfrm>
              <a:off x="3344467" y="3275211"/>
              <a:ext cx="195697" cy="307870"/>
            </a:xfrm>
            <a:prstGeom prst="downArrow">
              <a:avLst/>
            </a:prstGeom>
            <a:solidFill>
              <a:srgbClr val="92D05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latin typeface="Arial" pitchFamily="34" charset="0"/>
                <a:ea typeface="ＭＳ Ｐゴシック"/>
                <a:cs typeface="ＭＳ Ｐゴシック"/>
              </a:endParaRPr>
            </a:p>
          </p:txBody>
        </p:sp>
        <p:sp>
          <p:nvSpPr>
            <p:cNvPr id="42" name="TextBox 41"/>
            <p:cNvSpPr txBox="1"/>
            <p:nvPr/>
          </p:nvSpPr>
          <p:spPr>
            <a:xfrm>
              <a:off x="2540934" y="3096693"/>
              <a:ext cx="2182860" cy="184666"/>
            </a:xfrm>
            <a:prstGeom prst="rect">
              <a:avLst/>
            </a:prstGeom>
            <a:solidFill>
              <a:schemeClr val="bg1"/>
            </a:solidFill>
            <a:ln>
              <a:solidFill>
                <a:srgbClr val="92D050"/>
              </a:solidFill>
            </a:ln>
          </p:spPr>
          <p:txBody>
            <a:bodyPr wrap="square" lIns="0" tIns="0" rIns="0" bIns="0" rtlCol="0">
              <a:spAutoFit/>
            </a:bodyPr>
            <a:lstStyle/>
            <a:p>
              <a:pPr algn="ctr" fontAlgn="base">
                <a:spcBef>
                  <a:spcPct val="0"/>
                </a:spcBef>
                <a:spcAft>
                  <a:spcPct val="0"/>
                </a:spcAft>
              </a:pPr>
              <a:r>
                <a:rPr lang="en-US" sz="1200" dirty="0"/>
                <a:t>4vHPV vaccine </a:t>
              </a:r>
              <a:r>
                <a:rPr lang="en-US" sz="1200" dirty="0" err="1"/>
                <a:t>introduced</a:t>
              </a:r>
              <a:r>
                <a:rPr lang="en-US" sz="1200" baseline="30000" dirty="0" err="1"/>
                <a:t>b</a:t>
              </a:r>
              <a:endParaRPr lang="en-US" sz="1200" baseline="30000" dirty="0"/>
            </a:p>
          </p:txBody>
        </p:sp>
        <p:grpSp>
          <p:nvGrpSpPr>
            <p:cNvPr id="43" name="Group 42"/>
            <p:cNvGrpSpPr/>
            <p:nvPr/>
          </p:nvGrpSpPr>
          <p:grpSpPr>
            <a:xfrm>
              <a:off x="4060360" y="3374007"/>
              <a:ext cx="1941656" cy="698406"/>
              <a:chOff x="2507627" y="3112603"/>
              <a:chExt cx="2111823" cy="881892"/>
            </a:xfrm>
          </p:grpSpPr>
          <p:sp>
            <p:nvSpPr>
              <p:cNvPr id="107" name="TextBox 106"/>
              <p:cNvSpPr txBox="1"/>
              <p:nvPr/>
            </p:nvSpPr>
            <p:spPr>
              <a:xfrm>
                <a:off x="2797970" y="3112603"/>
                <a:ext cx="1821480" cy="244902"/>
              </a:xfrm>
              <a:prstGeom prst="rect">
                <a:avLst/>
              </a:prstGeom>
              <a:noFill/>
            </p:spPr>
            <p:txBody>
              <a:bodyPr wrap="square" lIns="0" tIns="0" rIns="0" bIns="0" rtlCol="0" anchor="ctr" anchorCtr="0">
                <a:noAutofit/>
              </a:bodyPr>
              <a:lstStyle/>
              <a:p>
                <a:pPr fontAlgn="base">
                  <a:lnSpc>
                    <a:spcPts val="2000"/>
                  </a:lnSpc>
                  <a:spcBef>
                    <a:spcPct val="0"/>
                  </a:spcBef>
                  <a:spcAft>
                    <a:spcPct val="0"/>
                  </a:spcAft>
                </a:pPr>
                <a:r>
                  <a:rPr lang="en-US" sz="1100" dirty="0"/>
                  <a:t>&lt;21 years (n=9,405)</a:t>
                </a:r>
                <a:endParaRPr lang="en-US" sz="1100" baseline="30000" dirty="0"/>
              </a:p>
            </p:txBody>
          </p:sp>
          <p:cxnSp>
            <p:nvCxnSpPr>
              <p:cNvPr id="108" name="Straight Connector 107"/>
              <p:cNvCxnSpPr/>
              <p:nvPr/>
            </p:nvCxnSpPr>
            <p:spPr bwMode="auto">
              <a:xfrm>
                <a:off x="2513347" y="3235054"/>
                <a:ext cx="190276" cy="0"/>
              </a:xfrm>
              <a:prstGeom prst="line">
                <a:avLst/>
              </a:prstGeom>
              <a:solidFill>
                <a:schemeClr val="bg1"/>
              </a:solidFill>
              <a:ln w="38100" cap="flat" cmpd="sng" algn="ctr">
                <a:solidFill>
                  <a:srgbClr val="800000"/>
                </a:solidFill>
                <a:prstDash val="solid"/>
                <a:round/>
                <a:headEnd type="none" w="med" len="med"/>
                <a:tailEnd type="none" w="med" len="med"/>
              </a:ln>
              <a:effectLst/>
            </p:spPr>
          </p:cxnSp>
          <p:cxnSp>
            <p:nvCxnSpPr>
              <p:cNvPr id="109" name="Straight Connector 108"/>
              <p:cNvCxnSpPr/>
              <p:nvPr/>
            </p:nvCxnSpPr>
            <p:spPr bwMode="auto">
              <a:xfrm>
                <a:off x="2515912" y="3470465"/>
                <a:ext cx="190276" cy="0"/>
              </a:xfrm>
              <a:prstGeom prst="line">
                <a:avLst/>
              </a:prstGeom>
              <a:solidFill>
                <a:schemeClr val="bg1"/>
              </a:solidFill>
              <a:ln w="38100" cap="flat" cmpd="sng" algn="ctr">
                <a:solidFill>
                  <a:srgbClr val="B7D4F7"/>
                </a:solidFill>
                <a:prstDash val="solid"/>
                <a:round/>
                <a:headEnd type="none" w="med" len="med"/>
                <a:tailEnd type="none" w="med" len="med"/>
              </a:ln>
              <a:effectLst/>
            </p:spPr>
          </p:cxnSp>
          <p:sp>
            <p:nvSpPr>
              <p:cNvPr id="110" name="Rectangle 109"/>
              <p:cNvSpPr/>
              <p:nvPr/>
            </p:nvSpPr>
            <p:spPr>
              <a:xfrm>
                <a:off x="2706188" y="3303112"/>
                <a:ext cx="1877504" cy="440453"/>
              </a:xfrm>
              <a:prstGeom prst="rect">
                <a:avLst/>
              </a:prstGeom>
            </p:spPr>
            <p:txBody>
              <a:bodyPr wrap="square">
                <a:spAutoFit/>
              </a:bodyPr>
              <a:lstStyle/>
              <a:p>
                <a:pPr fontAlgn="base">
                  <a:lnSpc>
                    <a:spcPts val="2000"/>
                  </a:lnSpc>
                  <a:spcBef>
                    <a:spcPct val="0"/>
                  </a:spcBef>
                  <a:spcAft>
                    <a:spcPct val="0"/>
                  </a:spcAft>
                </a:pPr>
                <a:r>
                  <a:rPr lang="en-US" sz="1100" dirty="0"/>
                  <a:t>21–30 years (n=15,228)</a:t>
                </a:r>
                <a:endParaRPr lang="en-US" sz="1100" baseline="30000" dirty="0"/>
              </a:p>
            </p:txBody>
          </p:sp>
          <p:cxnSp>
            <p:nvCxnSpPr>
              <p:cNvPr id="111" name="Straight Connector 110"/>
              <p:cNvCxnSpPr/>
              <p:nvPr/>
            </p:nvCxnSpPr>
            <p:spPr bwMode="auto">
              <a:xfrm>
                <a:off x="2507627" y="3715119"/>
                <a:ext cx="190276" cy="0"/>
              </a:xfrm>
              <a:prstGeom prst="line">
                <a:avLst/>
              </a:prstGeom>
              <a:solidFill>
                <a:schemeClr val="bg1"/>
              </a:solidFill>
              <a:ln w="38100" cap="flat" cmpd="sng" algn="ctr">
                <a:solidFill>
                  <a:srgbClr val="EAC770"/>
                </a:solidFill>
                <a:prstDash val="solid"/>
                <a:round/>
                <a:headEnd type="none" w="med" len="med"/>
                <a:tailEnd type="none" w="med" len="med"/>
              </a:ln>
              <a:effectLst/>
            </p:spPr>
          </p:cxnSp>
          <p:sp>
            <p:nvSpPr>
              <p:cNvPr id="112" name="Rectangle 111"/>
              <p:cNvSpPr/>
              <p:nvPr/>
            </p:nvSpPr>
            <p:spPr>
              <a:xfrm>
                <a:off x="2699527" y="3554042"/>
                <a:ext cx="1518929" cy="440453"/>
              </a:xfrm>
              <a:prstGeom prst="rect">
                <a:avLst/>
              </a:prstGeom>
            </p:spPr>
            <p:txBody>
              <a:bodyPr wrap="none">
                <a:spAutoFit/>
              </a:bodyPr>
              <a:lstStyle/>
              <a:p>
                <a:pPr fontAlgn="base">
                  <a:lnSpc>
                    <a:spcPts val="2000"/>
                  </a:lnSpc>
                  <a:spcBef>
                    <a:spcPct val="0"/>
                  </a:spcBef>
                  <a:spcAft>
                    <a:spcPct val="0"/>
                  </a:spcAft>
                </a:pPr>
                <a:r>
                  <a:rPr lang="en-US" sz="1100" dirty="0"/>
                  <a:t>&gt;30 years (n=10,246)</a:t>
                </a:r>
                <a:endParaRPr lang="en-US" sz="1100" baseline="30000" dirty="0"/>
              </a:p>
            </p:txBody>
          </p:sp>
        </p:grpSp>
        <p:sp>
          <p:nvSpPr>
            <p:cNvPr id="44" name="TextBox 43"/>
            <p:cNvSpPr txBox="1"/>
            <p:nvPr/>
          </p:nvSpPr>
          <p:spPr>
            <a:xfrm>
              <a:off x="4914707" y="4711498"/>
              <a:ext cx="776596" cy="353043"/>
            </a:xfrm>
            <a:prstGeom prst="rect">
              <a:avLst/>
            </a:prstGeom>
            <a:noFill/>
          </p:spPr>
          <p:txBody>
            <a:bodyPr wrap="square" lIns="0" tIns="0" rIns="0" bIns="0" rtlCol="0" anchor="ctr" anchorCtr="0">
              <a:noAutofit/>
            </a:bodyPr>
            <a:lstStyle/>
            <a:p>
              <a:pPr fontAlgn="base">
                <a:lnSpc>
                  <a:spcPts val="2400"/>
                </a:lnSpc>
                <a:spcBef>
                  <a:spcPct val="0"/>
                </a:spcBef>
                <a:spcAft>
                  <a:spcPct val="0"/>
                </a:spcAft>
              </a:pPr>
              <a:r>
                <a:rPr lang="en-US" sz="1600" b="1" dirty="0">
                  <a:solidFill>
                    <a:srgbClr val="E7BF5B"/>
                  </a:solidFill>
                </a:rPr>
                <a:t>–21.4%</a:t>
              </a:r>
              <a:endParaRPr lang="en-US" sz="1600" b="1" baseline="30000" dirty="0">
                <a:solidFill>
                  <a:srgbClr val="E7BF5B"/>
                </a:solidFill>
              </a:endParaRPr>
            </a:p>
          </p:txBody>
        </p:sp>
        <p:sp>
          <p:nvSpPr>
            <p:cNvPr id="45" name="TextBox 44"/>
            <p:cNvSpPr txBox="1">
              <a:spLocks noChangeArrowheads="1"/>
            </p:cNvSpPr>
            <p:nvPr/>
          </p:nvSpPr>
          <p:spPr bwMode="auto">
            <a:xfrm>
              <a:off x="4428688" y="4536727"/>
              <a:ext cx="9342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pPr>
              <a:r>
                <a:rPr lang="en-AU" sz="1100" b="1" i="1" dirty="0">
                  <a:solidFill>
                    <a:srgbClr val="E7BF5B"/>
                  </a:solidFill>
                  <a:latin typeface="Century Gothic" pitchFamily="34" charset="0"/>
                </a:rPr>
                <a:t>P</a:t>
              </a:r>
              <a:r>
                <a:rPr lang="en-AU" sz="1100" b="1" baseline="-25000" dirty="0">
                  <a:solidFill>
                    <a:srgbClr val="E7BF5B"/>
                  </a:solidFill>
                  <a:latin typeface="Century Gothic" pitchFamily="34" charset="0"/>
                </a:rPr>
                <a:t>trend </a:t>
              </a:r>
              <a:r>
                <a:rPr lang="en-AU" sz="1100" b="1" dirty="0">
                  <a:solidFill>
                    <a:srgbClr val="E7BF5B"/>
                  </a:solidFill>
                  <a:latin typeface="Century Gothic" pitchFamily="34" charset="0"/>
                </a:rPr>
                <a:t>=0.99</a:t>
              </a:r>
              <a:endParaRPr lang="en-US" sz="1100" b="1" dirty="0">
                <a:solidFill>
                  <a:srgbClr val="E7BF5B"/>
                </a:solidFill>
                <a:latin typeface="Century Gothic" pitchFamily="34" charset="0"/>
              </a:endParaRPr>
            </a:p>
          </p:txBody>
        </p:sp>
        <p:sp>
          <p:nvSpPr>
            <p:cNvPr id="46" name="TextBox 45"/>
            <p:cNvSpPr txBox="1"/>
            <p:nvPr/>
          </p:nvSpPr>
          <p:spPr>
            <a:xfrm>
              <a:off x="9257298" y="5521984"/>
              <a:ext cx="897720" cy="276999"/>
            </a:xfrm>
            <a:prstGeom prst="rect">
              <a:avLst/>
            </a:prstGeom>
            <a:noFill/>
          </p:spPr>
          <p:txBody>
            <a:bodyPr wrap="square" rtlCol="0">
              <a:spAutoFit/>
            </a:bodyPr>
            <a:lstStyle/>
            <a:p>
              <a:pPr algn="ctr" fontAlgn="base">
                <a:spcBef>
                  <a:spcPct val="0"/>
                </a:spcBef>
                <a:spcAft>
                  <a:spcPct val="0"/>
                </a:spcAft>
              </a:pPr>
              <a:r>
                <a:rPr lang="en-US" sz="1200" b="1" dirty="0"/>
                <a:t>Year</a:t>
              </a:r>
            </a:p>
          </p:txBody>
        </p:sp>
        <p:sp>
          <p:nvSpPr>
            <p:cNvPr id="47" name="TextBox 46"/>
            <p:cNvSpPr txBox="1"/>
            <p:nvPr/>
          </p:nvSpPr>
          <p:spPr>
            <a:xfrm>
              <a:off x="6027464" y="2781865"/>
              <a:ext cx="878666" cy="338554"/>
            </a:xfrm>
            <a:prstGeom prst="rect">
              <a:avLst/>
            </a:prstGeom>
            <a:noFill/>
          </p:spPr>
          <p:txBody>
            <a:bodyPr wrap="square" rtlCol="0">
              <a:spAutoFit/>
            </a:bodyPr>
            <a:lstStyle/>
            <a:p>
              <a:pPr algn="ctr" fontAlgn="base">
                <a:spcBef>
                  <a:spcPct val="0"/>
                </a:spcBef>
                <a:spcAft>
                  <a:spcPct val="0"/>
                </a:spcAft>
              </a:pPr>
              <a:r>
                <a:rPr lang="en-US" sz="1600" u="sng" dirty="0"/>
                <a:t>Males</a:t>
              </a:r>
              <a:endParaRPr lang="en-US" sz="1600" u="sng" baseline="30000" dirty="0"/>
            </a:p>
          </p:txBody>
        </p:sp>
        <p:sp>
          <p:nvSpPr>
            <p:cNvPr id="48" name="TextBox 6"/>
            <p:cNvSpPr txBox="1">
              <a:spLocks noChangeArrowheads="1"/>
            </p:cNvSpPr>
            <p:nvPr/>
          </p:nvSpPr>
          <p:spPr bwMode="auto">
            <a:xfrm>
              <a:off x="8057691" y="5783971"/>
              <a:ext cx="186439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AU" sz="1100" dirty="0">
                  <a:latin typeface="Century Gothic" pitchFamily="34" charset="0"/>
                </a:rPr>
                <a:t>Vaccination period</a:t>
              </a:r>
              <a:endParaRPr lang="en-US" sz="1100" dirty="0">
                <a:latin typeface="Century Gothic" pitchFamily="34" charset="0"/>
              </a:endParaRPr>
            </a:p>
          </p:txBody>
        </p:sp>
        <p:sp>
          <p:nvSpPr>
            <p:cNvPr id="49" name="TextBox 6"/>
            <p:cNvSpPr txBox="1">
              <a:spLocks noChangeArrowheads="1"/>
            </p:cNvSpPr>
            <p:nvPr/>
          </p:nvSpPr>
          <p:spPr bwMode="auto">
            <a:xfrm>
              <a:off x="6201204" y="5778666"/>
              <a:ext cx="176826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fontAlgn="base">
                <a:spcBef>
                  <a:spcPct val="0"/>
                </a:spcBef>
                <a:spcAft>
                  <a:spcPct val="0"/>
                </a:spcAft>
              </a:pPr>
              <a:r>
                <a:rPr lang="en-AU" sz="1100" dirty="0">
                  <a:latin typeface="Century Gothic" pitchFamily="34" charset="0"/>
                </a:rPr>
                <a:t>Prevaccine period</a:t>
              </a:r>
              <a:endParaRPr lang="en-US" sz="1100" dirty="0">
                <a:latin typeface="Century Gothic" pitchFamily="34" charset="0"/>
              </a:endParaRPr>
            </a:p>
          </p:txBody>
        </p:sp>
        <p:sp>
          <p:nvSpPr>
            <p:cNvPr id="50" name="TextBox 49"/>
            <p:cNvSpPr txBox="1"/>
            <p:nvPr/>
          </p:nvSpPr>
          <p:spPr>
            <a:xfrm>
              <a:off x="6767155" y="3096693"/>
              <a:ext cx="2159168" cy="184666"/>
            </a:xfrm>
            <a:prstGeom prst="rect">
              <a:avLst/>
            </a:prstGeom>
            <a:solidFill>
              <a:schemeClr val="bg1"/>
            </a:solidFill>
            <a:ln>
              <a:solidFill>
                <a:srgbClr val="92D050"/>
              </a:solidFill>
            </a:ln>
          </p:spPr>
          <p:txBody>
            <a:bodyPr wrap="square" lIns="0" tIns="0" rIns="0" bIns="0" rtlCol="0">
              <a:spAutoFit/>
            </a:bodyPr>
            <a:lstStyle/>
            <a:p>
              <a:pPr algn="ctr" fontAlgn="base">
                <a:spcBef>
                  <a:spcPct val="0"/>
                </a:spcBef>
                <a:spcAft>
                  <a:spcPct val="0"/>
                </a:spcAft>
              </a:pPr>
              <a:r>
                <a:rPr lang="en-US" sz="1200" dirty="0"/>
                <a:t>4vHPV vaccine </a:t>
              </a:r>
              <a:r>
                <a:rPr lang="en-US" sz="1200" dirty="0" err="1"/>
                <a:t>introduced</a:t>
              </a:r>
              <a:r>
                <a:rPr lang="en-US" sz="1200" baseline="30000" dirty="0" err="1"/>
                <a:t>b</a:t>
              </a:r>
              <a:endParaRPr lang="en-US" sz="1200" baseline="30000" dirty="0"/>
            </a:p>
          </p:txBody>
        </p:sp>
        <p:grpSp>
          <p:nvGrpSpPr>
            <p:cNvPr id="51" name="Group 50"/>
            <p:cNvGrpSpPr/>
            <p:nvPr/>
          </p:nvGrpSpPr>
          <p:grpSpPr>
            <a:xfrm>
              <a:off x="8552186" y="3339143"/>
              <a:ext cx="1864155" cy="629741"/>
              <a:chOff x="7058799" y="2415723"/>
              <a:chExt cx="2064280" cy="905997"/>
            </a:xfrm>
          </p:grpSpPr>
          <p:grpSp>
            <p:nvGrpSpPr>
              <p:cNvPr id="98" name="Group 31"/>
              <p:cNvGrpSpPr/>
              <p:nvPr/>
            </p:nvGrpSpPr>
            <p:grpSpPr>
              <a:xfrm>
                <a:off x="7058799" y="2415723"/>
                <a:ext cx="2064280" cy="209506"/>
                <a:chOff x="6529485" y="888784"/>
                <a:chExt cx="2278014" cy="539745"/>
              </a:xfrm>
            </p:grpSpPr>
            <p:sp>
              <p:nvSpPr>
                <p:cNvPr id="105" name="TextBox 104"/>
                <p:cNvSpPr txBox="1"/>
                <p:nvPr/>
              </p:nvSpPr>
              <p:spPr>
                <a:xfrm>
                  <a:off x="6809111" y="888784"/>
                  <a:ext cx="1998388" cy="539745"/>
                </a:xfrm>
                <a:prstGeom prst="rect">
                  <a:avLst/>
                </a:prstGeom>
                <a:noFill/>
              </p:spPr>
              <p:txBody>
                <a:bodyPr wrap="square" lIns="0" tIns="0" rIns="0" bIns="0" rtlCol="0" anchor="ctr" anchorCtr="0">
                  <a:noAutofit/>
                </a:bodyPr>
                <a:lstStyle/>
                <a:p>
                  <a:pPr fontAlgn="base">
                    <a:lnSpc>
                      <a:spcPts val="2000"/>
                    </a:lnSpc>
                    <a:spcAft>
                      <a:spcPct val="0"/>
                    </a:spcAft>
                  </a:pPr>
                  <a:r>
                    <a:rPr lang="en-US" sz="1100" dirty="0"/>
                    <a:t>&lt;21 years (n=3,982)</a:t>
                  </a:r>
                  <a:endParaRPr lang="en-US" sz="1100" baseline="30000" dirty="0"/>
                </a:p>
              </p:txBody>
            </p:sp>
            <p:cxnSp>
              <p:nvCxnSpPr>
                <p:cNvPr id="106" name="Straight Connector 105"/>
                <p:cNvCxnSpPr/>
                <p:nvPr/>
              </p:nvCxnSpPr>
              <p:spPr bwMode="auto">
                <a:xfrm>
                  <a:off x="6529485" y="1249442"/>
                  <a:ext cx="228602" cy="0"/>
                </a:xfrm>
                <a:prstGeom prst="line">
                  <a:avLst/>
                </a:prstGeom>
                <a:solidFill>
                  <a:schemeClr val="bg1"/>
                </a:solidFill>
                <a:ln w="38100" cap="flat" cmpd="sng" algn="ctr">
                  <a:solidFill>
                    <a:srgbClr val="800000"/>
                  </a:solidFill>
                  <a:prstDash val="sysDash"/>
                  <a:round/>
                  <a:headEnd type="none" w="med" len="med"/>
                  <a:tailEnd type="none" w="med" len="med"/>
                </a:ln>
                <a:effectLst/>
              </p:spPr>
            </p:cxnSp>
          </p:grpSp>
          <p:grpSp>
            <p:nvGrpSpPr>
              <p:cNvPr id="99" name="Group 98"/>
              <p:cNvGrpSpPr/>
              <p:nvPr/>
            </p:nvGrpSpPr>
            <p:grpSpPr>
              <a:xfrm>
                <a:off x="7068665" y="2630929"/>
                <a:ext cx="1859308" cy="409583"/>
                <a:chOff x="6867151" y="5601027"/>
                <a:chExt cx="1708264" cy="423877"/>
              </a:xfrm>
            </p:grpSpPr>
            <p:sp>
              <p:nvSpPr>
                <p:cNvPr id="103" name="Rectangle 102"/>
                <p:cNvSpPr/>
                <p:nvPr/>
              </p:nvSpPr>
              <p:spPr>
                <a:xfrm>
                  <a:off x="7007805" y="5601027"/>
                  <a:ext cx="1567610" cy="423877"/>
                </a:xfrm>
                <a:prstGeom prst="rect">
                  <a:avLst/>
                </a:prstGeom>
              </p:spPr>
              <p:txBody>
                <a:bodyPr wrap="none">
                  <a:spAutoFit/>
                </a:bodyPr>
                <a:lstStyle/>
                <a:p>
                  <a:pPr fontAlgn="base">
                    <a:lnSpc>
                      <a:spcPts val="1500"/>
                    </a:lnSpc>
                    <a:spcBef>
                      <a:spcPts val="300"/>
                    </a:spcBef>
                    <a:spcAft>
                      <a:spcPct val="0"/>
                    </a:spcAft>
                  </a:pPr>
                  <a:r>
                    <a:rPr lang="en-US" sz="1100" dirty="0"/>
                    <a:t>21–30 years (n=15,147)</a:t>
                  </a:r>
                </a:p>
              </p:txBody>
            </p:sp>
            <p:cxnSp>
              <p:nvCxnSpPr>
                <p:cNvPr id="104" name="Straight Connector 103"/>
                <p:cNvCxnSpPr/>
                <p:nvPr/>
              </p:nvCxnSpPr>
              <p:spPr bwMode="auto">
                <a:xfrm>
                  <a:off x="6867151" y="5803591"/>
                  <a:ext cx="190325" cy="0"/>
                </a:xfrm>
                <a:prstGeom prst="line">
                  <a:avLst/>
                </a:prstGeom>
                <a:solidFill>
                  <a:schemeClr val="bg1"/>
                </a:solidFill>
                <a:ln w="38100" cap="flat" cmpd="sng" algn="ctr">
                  <a:solidFill>
                    <a:srgbClr val="B7D4F7"/>
                  </a:solidFill>
                  <a:prstDash val="sysDash"/>
                  <a:round/>
                  <a:headEnd type="none" w="med" len="med"/>
                  <a:tailEnd type="none" w="med" len="med"/>
                </a:ln>
                <a:effectLst/>
              </p:spPr>
            </p:cxnSp>
          </p:grpSp>
          <p:grpSp>
            <p:nvGrpSpPr>
              <p:cNvPr id="100" name="Group 99"/>
              <p:cNvGrpSpPr/>
              <p:nvPr/>
            </p:nvGrpSpPr>
            <p:grpSpPr>
              <a:xfrm>
                <a:off x="7079462" y="2819889"/>
                <a:ext cx="1690355" cy="501831"/>
                <a:chOff x="4480509" y="5964718"/>
                <a:chExt cx="1553036" cy="519345"/>
              </a:xfrm>
            </p:grpSpPr>
            <p:sp>
              <p:nvSpPr>
                <p:cNvPr id="101" name="Rectangle 100"/>
                <p:cNvSpPr/>
                <p:nvPr/>
              </p:nvSpPr>
              <p:spPr>
                <a:xfrm>
                  <a:off x="4612715" y="5964718"/>
                  <a:ext cx="1420830" cy="519345"/>
                </a:xfrm>
                <a:prstGeom prst="rect">
                  <a:avLst/>
                </a:prstGeom>
              </p:spPr>
              <p:txBody>
                <a:bodyPr wrap="none">
                  <a:spAutoFit/>
                </a:bodyPr>
                <a:lstStyle/>
                <a:p>
                  <a:pPr fontAlgn="base">
                    <a:lnSpc>
                      <a:spcPts val="2000"/>
                    </a:lnSpc>
                    <a:spcBef>
                      <a:spcPts val="300"/>
                    </a:spcBef>
                    <a:spcAft>
                      <a:spcPct val="0"/>
                    </a:spcAft>
                  </a:pPr>
                  <a:r>
                    <a:rPr lang="en-US" sz="1100" dirty="0"/>
                    <a:t>&gt;30 years (n=13,647)</a:t>
                  </a:r>
                </a:p>
              </p:txBody>
            </p:sp>
            <p:cxnSp>
              <p:nvCxnSpPr>
                <p:cNvPr id="102" name="Straight Connector 101"/>
                <p:cNvCxnSpPr/>
                <p:nvPr/>
              </p:nvCxnSpPr>
              <p:spPr bwMode="auto">
                <a:xfrm>
                  <a:off x="4480509" y="6233563"/>
                  <a:ext cx="190325" cy="0"/>
                </a:xfrm>
                <a:prstGeom prst="line">
                  <a:avLst/>
                </a:prstGeom>
                <a:solidFill>
                  <a:schemeClr val="bg1"/>
                </a:solidFill>
                <a:ln w="38100" cap="flat" cmpd="sng" algn="ctr">
                  <a:solidFill>
                    <a:srgbClr val="EAC770"/>
                  </a:solidFill>
                  <a:prstDash val="sysDash"/>
                  <a:round/>
                  <a:headEnd type="none" w="med" len="med"/>
                  <a:tailEnd type="none" w="med" len="med"/>
                </a:ln>
                <a:effectLst/>
              </p:spPr>
            </p:cxnSp>
          </p:grpSp>
        </p:grpSp>
        <p:sp>
          <p:nvSpPr>
            <p:cNvPr id="52" name="Down Arrow 51"/>
            <p:cNvSpPr/>
            <p:nvPr/>
          </p:nvSpPr>
          <p:spPr bwMode="auto">
            <a:xfrm>
              <a:off x="7756029" y="3275212"/>
              <a:ext cx="195728" cy="107977"/>
            </a:xfrm>
            <a:prstGeom prst="downArrow">
              <a:avLst/>
            </a:prstGeom>
            <a:solidFill>
              <a:srgbClr val="92D05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latin typeface="Arial" pitchFamily="34" charset="0"/>
                <a:ea typeface="ＭＳ Ｐゴシック"/>
                <a:cs typeface="ＭＳ Ｐゴシック"/>
              </a:endParaRPr>
            </a:p>
          </p:txBody>
        </p:sp>
        <p:sp>
          <p:nvSpPr>
            <p:cNvPr id="53" name="TextBox 52"/>
            <p:cNvSpPr txBox="1"/>
            <p:nvPr/>
          </p:nvSpPr>
          <p:spPr>
            <a:xfrm>
              <a:off x="9408770" y="5150584"/>
              <a:ext cx="777005" cy="334967"/>
            </a:xfrm>
            <a:prstGeom prst="rect">
              <a:avLst/>
            </a:prstGeom>
            <a:noFill/>
          </p:spPr>
          <p:txBody>
            <a:bodyPr wrap="square" lIns="0" tIns="0" rIns="0" bIns="0" rtlCol="0" anchor="ctr" anchorCtr="0">
              <a:noAutofit/>
            </a:bodyPr>
            <a:lstStyle/>
            <a:p>
              <a:pPr fontAlgn="base">
                <a:lnSpc>
                  <a:spcPts val="2400"/>
                </a:lnSpc>
                <a:spcBef>
                  <a:spcPct val="0"/>
                </a:spcBef>
                <a:spcAft>
                  <a:spcPct val="0"/>
                </a:spcAft>
              </a:pPr>
              <a:r>
                <a:rPr lang="en-US" sz="1600" b="1" dirty="0">
                  <a:solidFill>
                    <a:schemeClr val="accent1"/>
                  </a:solidFill>
                </a:rPr>
                <a:t>–81.8%</a:t>
              </a:r>
              <a:endParaRPr lang="en-US" sz="1600" b="1" baseline="30000" dirty="0">
                <a:solidFill>
                  <a:schemeClr val="accent1"/>
                </a:solidFill>
              </a:endParaRPr>
            </a:p>
          </p:txBody>
        </p:sp>
        <p:sp>
          <p:nvSpPr>
            <p:cNvPr id="54" name="TextBox 53"/>
            <p:cNvSpPr txBox="1"/>
            <p:nvPr/>
          </p:nvSpPr>
          <p:spPr>
            <a:xfrm>
              <a:off x="9407175" y="4576823"/>
              <a:ext cx="1004041" cy="370292"/>
            </a:xfrm>
            <a:prstGeom prst="rect">
              <a:avLst/>
            </a:prstGeom>
            <a:noFill/>
          </p:spPr>
          <p:txBody>
            <a:bodyPr wrap="square" lIns="0" tIns="0" rIns="0" bIns="0" rtlCol="0" anchor="ctr" anchorCtr="0">
              <a:noAutofit/>
            </a:bodyPr>
            <a:lstStyle/>
            <a:p>
              <a:pPr fontAlgn="base">
                <a:lnSpc>
                  <a:spcPts val="2400"/>
                </a:lnSpc>
                <a:spcBef>
                  <a:spcPct val="0"/>
                </a:spcBef>
                <a:spcAft>
                  <a:spcPct val="0"/>
                </a:spcAft>
              </a:pPr>
              <a:r>
                <a:rPr lang="en-US" sz="1600" b="1" dirty="0">
                  <a:solidFill>
                    <a:srgbClr val="B7D4F7"/>
                  </a:solidFill>
                </a:rPr>
                <a:t>–51.1%</a:t>
              </a:r>
              <a:endParaRPr lang="en-US" sz="1600" b="1" baseline="30000" dirty="0">
                <a:solidFill>
                  <a:srgbClr val="B7D4F7"/>
                </a:solidFill>
              </a:endParaRPr>
            </a:p>
          </p:txBody>
        </p:sp>
        <p:sp>
          <p:nvSpPr>
            <p:cNvPr id="55" name="TextBox 54"/>
            <p:cNvSpPr txBox="1"/>
            <p:nvPr/>
          </p:nvSpPr>
          <p:spPr>
            <a:xfrm>
              <a:off x="9398575" y="4233807"/>
              <a:ext cx="1012234" cy="370292"/>
            </a:xfrm>
            <a:prstGeom prst="rect">
              <a:avLst/>
            </a:prstGeom>
            <a:noFill/>
          </p:spPr>
          <p:txBody>
            <a:bodyPr wrap="square" lIns="0" tIns="0" rIns="0" bIns="0" rtlCol="0" anchor="ctr" anchorCtr="0">
              <a:noAutofit/>
            </a:bodyPr>
            <a:lstStyle/>
            <a:p>
              <a:pPr fontAlgn="base">
                <a:lnSpc>
                  <a:spcPts val="2400"/>
                </a:lnSpc>
                <a:spcBef>
                  <a:spcPct val="0"/>
                </a:spcBef>
                <a:spcAft>
                  <a:spcPct val="0"/>
                </a:spcAft>
              </a:pPr>
              <a:r>
                <a:rPr lang="en-US" sz="1600" b="1" dirty="0">
                  <a:solidFill>
                    <a:srgbClr val="E7BF5B"/>
                  </a:solidFill>
                </a:rPr>
                <a:t>–15.3%</a:t>
              </a:r>
              <a:endParaRPr lang="en-US" sz="1600" b="1" baseline="30000" dirty="0">
                <a:solidFill>
                  <a:srgbClr val="E7BF5B"/>
                </a:solidFill>
              </a:endParaRPr>
            </a:p>
          </p:txBody>
        </p:sp>
        <p:sp>
          <p:nvSpPr>
            <p:cNvPr id="56" name="TextBox 55"/>
            <p:cNvSpPr txBox="1"/>
            <p:nvPr/>
          </p:nvSpPr>
          <p:spPr>
            <a:xfrm>
              <a:off x="8855878" y="4997306"/>
              <a:ext cx="999841" cy="221671"/>
            </a:xfrm>
            <a:prstGeom prst="rect">
              <a:avLst/>
            </a:prstGeom>
            <a:noFill/>
          </p:spPr>
          <p:txBody>
            <a:bodyPr wrap="square" lIns="0" tIns="0" rIns="0" bIns="0" rtlCol="0" anchor="ctr" anchorCtr="0">
              <a:noAutofit/>
            </a:bodyPr>
            <a:lstStyle/>
            <a:p>
              <a:pPr algn="ctr" fontAlgn="base">
                <a:spcBef>
                  <a:spcPct val="0"/>
                </a:spcBef>
                <a:spcAft>
                  <a:spcPct val="0"/>
                </a:spcAft>
              </a:pPr>
              <a:r>
                <a:rPr lang="en-US" sz="1200" b="1" i="1" dirty="0">
                  <a:solidFill>
                    <a:schemeClr val="accent1"/>
                  </a:solidFill>
                </a:rPr>
                <a:t>P</a:t>
              </a:r>
              <a:r>
                <a:rPr lang="en-AU" sz="1200" b="1" baseline="-25000" dirty="0">
                  <a:solidFill>
                    <a:schemeClr val="accent1"/>
                  </a:solidFill>
                </a:rPr>
                <a:t>trend</a:t>
              </a:r>
              <a:r>
                <a:rPr lang="en-US" sz="1200" b="1" dirty="0">
                  <a:solidFill>
                    <a:schemeClr val="accent1"/>
                  </a:solidFill>
                </a:rPr>
                <a:t>&lt;0.001</a:t>
              </a:r>
            </a:p>
          </p:txBody>
        </p:sp>
        <p:sp>
          <p:nvSpPr>
            <p:cNvPr id="57" name="TextBox 56"/>
            <p:cNvSpPr txBox="1"/>
            <p:nvPr/>
          </p:nvSpPr>
          <p:spPr>
            <a:xfrm>
              <a:off x="8638650" y="4480481"/>
              <a:ext cx="1006498" cy="221671"/>
            </a:xfrm>
            <a:prstGeom prst="rect">
              <a:avLst/>
            </a:prstGeom>
            <a:noFill/>
          </p:spPr>
          <p:txBody>
            <a:bodyPr wrap="square" lIns="0" tIns="0" rIns="0" bIns="0" rtlCol="0" anchor="ctr" anchorCtr="0">
              <a:noAutofit/>
            </a:bodyPr>
            <a:lstStyle/>
            <a:p>
              <a:pPr algn="ctr" fontAlgn="base">
                <a:spcBef>
                  <a:spcPct val="0"/>
                </a:spcBef>
                <a:spcAft>
                  <a:spcPct val="0"/>
                </a:spcAft>
              </a:pPr>
              <a:r>
                <a:rPr lang="en-US" sz="1200" b="1" i="1" dirty="0">
                  <a:solidFill>
                    <a:srgbClr val="B7D4F7"/>
                  </a:solidFill>
                </a:rPr>
                <a:t>P</a:t>
              </a:r>
              <a:r>
                <a:rPr lang="en-AU" sz="1200" b="1" baseline="-25000" dirty="0">
                  <a:solidFill>
                    <a:srgbClr val="B7D4F7"/>
                  </a:solidFill>
                </a:rPr>
                <a:t>trend</a:t>
              </a:r>
              <a:r>
                <a:rPr lang="en-US" sz="1200" b="1" dirty="0">
                  <a:solidFill>
                    <a:srgbClr val="B7D4F7"/>
                  </a:solidFill>
                </a:rPr>
                <a:t>&lt;0.001</a:t>
              </a:r>
            </a:p>
          </p:txBody>
        </p:sp>
        <p:sp>
          <p:nvSpPr>
            <p:cNvPr id="58" name="Freeform 57"/>
            <p:cNvSpPr/>
            <p:nvPr/>
          </p:nvSpPr>
          <p:spPr bwMode="auto">
            <a:xfrm>
              <a:off x="6770747" y="3384411"/>
              <a:ext cx="2584980" cy="1113755"/>
            </a:xfrm>
            <a:custGeom>
              <a:avLst/>
              <a:gdLst>
                <a:gd name="connsiteX0" fmla="*/ 0 w 5497902"/>
                <a:gd name="connsiteY0" fmla="*/ 247291 h 1391729"/>
                <a:gd name="connsiteX1" fmla="*/ 759125 w 5497902"/>
                <a:gd name="connsiteY1" fmla="*/ 0 h 1391729"/>
                <a:gd name="connsiteX2" fmla="*/ 2306129 w 5497902"/>
                <a:gd name="connsiteY2" fmla="*/ 51759 h 1391729"/>
                <a:gd name="connsiteX3" fmla="*/ 3105510 w 5497902"/>
                <a:gd name="connsiteY3" fmla="*/ 483079 h 1391729"/>
                <a:gd name="connsiteX4" fmla="*/ 3922144 w 5497902"/>
                <a:gd name="connsiteY4" fmla="*/ 649857 h 1391729"/>
                <a:gd name="connsiteX5" fmla="*/ 4704272 w 5497902"/>
                <a:gd name="connsiteY5" fmla="*/ 1063925 h 1391729"/>
                <a:gd name="connsiteX6" fmla="*/ 5497902 w 5497902"/>
                <a:gd name="connsiteY6" fmla="*/ 1391729 h 139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7902" h="1391729">
                  <a:moveTo>
                    <a:pt x="0" y="247291"/>
                  </a:moveTo>
                  <a:lnTo>
                    <a:pt x="759125" y="0"/>
                  </a:lnTo>
                  <a:lnTo>
                    <a:pt x="2306129" y="51759"/>
                  </a:lnTo>
                  <a:lnTo>
                    <a:pt x="3105510" y="483079"/>
                  </a:lnTo>
                  <a:lnTo>
                    <a:pt x="3922144" y="649857"/>
                  </a:lnTo>
                  <a:lnTo>
                    <a:pt x="4704272" y="1063925"/>
                  </a:lnTo>
                  <a:lnTo>
                    <a:pt x="5497902" y="1391729"/>
                  </a:lnTo>
                </a:path>
              </a:pathLst>
            </a:custGeom>
            <a:noFill/>
            <a:ln w="38100" cap="flat" cmpd="sng" algn="ctr">
              <a:solidFill>
                <a:srgbClr val="B7D4F7"/>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latin typeface="Arial" pitchFamily="34" charset="0"/>
                <a:ea typeface="ＭＳ Ｐゴシック"/>
                <a:cs typeface="ＭＳ Ｐゴシック"/>
              </a:endParaRPr>
            </a:p>
          </p:txBody>
        </p:sp>
        <p:sp>
          <p:nvSpPr>
            <p:cNvPr id="59" name="Freeform 58"/>
            <p:cNvSpPr/>
            <p:nvPr/>
          </p:nvSpPr>
          <p:spPr bwMode="auto">
            <a:xfrm>
              <a:off x="6770748" y="3844640"/>
              <a:ext cx="2587685" cy="621308"/>
            </a:xfrm>
            <a:custGeom>
              <a:avLst/>
              <a:gdLst>
                <a:gd name="connsiteX0" fmla="*/ 0 w 5503653"/>
                <a:gd name="connsiteY0" fmla="*/ 0 h 776377"/>
                <a:gd name="connsiteX1" fmla="*/ 770627 w 5503653"/>
                <a:gd name="connsiteY1" fmla="*/ 195532 h 776377"/>
                <a:gd name="connsiteX2" fmla="*/ 1552755 w 5503653"/>
                <a:gd name="connsiteY2" fmla="*/ 253041 h 776377"/>
                <a:gd name="connsiteX3" fmla="*/ 3128513 w 5503653"/>
                <a:gd name="connsiteY3" fmla="*/ 776377 h 776377"/>
                <a:gd name="connsiteX4" fmla="*/ 3922144 w 5503653"/>
                <a:gd name="connsiteY4" fmla="*/ 644105 h 776377"/>
                <a:gd name="connsiteX5" fmla="*/ 4710023 w 5503653"/>
                <a:gd name="connsiteY5" fmla="*/ 598098 h 776377"/>
                <a:gd name="connsiteX6" fmla="*/ 5503653 w 5503653"/>
                <a:gd name="connsiteY6" fmla="*/ 718867 h 77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3653" h="776377">
                  <a:moveTo>
                    <a:pt x="0" y="0"/>
                  </a:moveTo>
                  <a:lnTo>
                    <a:pt x="770627" y="195532"/>
                  </a:lnTo>
                  <a:lnTo>
                    <a:pt x="1552755" y="253041"/>
                  </a:lnTo>
                  <a:lnTo>
                    <a:pt x="3128513" y="776377"/>
                  </a:lnTo>
                  <a:lnTo>
                    <a:pt x="3922144" y="644105"/>
                  </a:lnTo>
                  <a:lnTo>
                    <a:pt x="4710023" y="598098"/>
                  </a:lnTo>
                  <a:lnTo>
                    <a:pt x="5503653" y="718867"/>
                  </a:lnTo>
                </a:path>
              </a:pathLst>
            </a:custGeom>
            <a:solidFill>
              <a:srgbClr val="FFFFFF"/>
            </a:solidFill>
            <a:ln w="38100" cap="flat" cmpd="sng" algn="ctr">
              <a:solidFill>
                <a:srgbClr val="EAC77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latin typeface="Arial" pitchFamily="34" charset="0"/>
                <a:ea typeface="ＭＳ Ｐゴシック"/>
                <a:cs typeface="ＭＳ Ｐゴシック"/>
              </a:endParaRPr>
            </a:p>
          </p:txBody>
        </p:sp>
        <p:sp>
          <p:nvSpPr>
            <p:cNvPr id="60" name="Freeform 59"/>
            <p:cNvSpPr/>
            <p:nvPr/>
          </p:nvSpPr>
          <p:spPr bwMode="auto">
            <a:xfrm>
              <a:off x="6773451" y="3913673"/>
              <a:ext cx="2584980" cy="1385288"/>
            </a:xfrm>
            <a:custGeom>
              <a:avLst/>
              <a:gdLst>
                <a:gd name="connsiteX0" fmla="*/ 0 w 5497902"/>
                <a:gd name="connsiteY0" fmla="*/ 971909 h 1731034"/>
                <a:gd name="connsiteX1" fmla="*/ 782128 w 5497902"/>
                <a:gd name="connsiteY1" fmla="*/ 977660 h 1731034"/>
                <a:gd name="connsiteX2" fmla="*/ 1575759 w 5497902"/>
                <a:gd name="connsiteY2" fmla="*/ 0 h 1731034"/>
                <a:gd name="connsiteX3" fmla="*/ 2357887 w 5497902"/>
                <a:gd name="connsiteY3" fmla="*/ 258792 h 1731034"/>
                <a:gd name="connsiteX4" fmla="*/ 3140015 w 5497902"/>
                <a:gd name="connsiteY4" fmla="*/ 1121434 h 1731034"/>
                <a:gd name="connsiteX5" fmla="*/ 3922144 w 5497902"/>
                <a:gd name="connsiteY5" fmla="*/ 1305464 h 1731034"/>
                <a:gd name="connsiteX6" fmla="*/ 4710023 w 5497902"/>
                <a:gd name="connsiteY6" fmla="*/ 1731034 h 1731034"/>
                <a:gd name="connsiteX7" fmla="*/ 5497902 w 5497902"/>
                <a:gd name="connsiteY7" fmla="*/ 1685026 h 173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7902" h="1731034">
                  <a:moveTo>
                    <a:pt x="0" y="971909"/>
                  </a:moveTo>
                  <a:lnTo>
                    <a:pt x="782128" y="977660"/>
                  </a:lnTo>
                  <a:lnTo>
                    <a:pt x="1575759" y="0"/>
                  </a:lnTo>
                  <a:lnTo>
                    <a:pt x="2357887" y="258792"/>
                  </a:lnTo>
                  <a:lnTo>
                    <a:pt x="3140015" y="1121434"/>
                  </a:lnTo>
                  <a:lnTo>
                    <a:pt x="3922144" y="1305464"/>
                  </a:lnTo>
                  <a:lnTo>
                    <a:pt x="4710023" y="1731034"/>
                  </a:lnTo>
                  <a:lnTo>
                    <a:pt x="5497902" y="1685026"/>
                  </a:lnTo>
                </a:path>
              </a:pathLst>
            </a:custGeom>
            <a:noFill/>
            <a:ln w="38100" cap="flat" cmpd="sng" algn="ctr">
              <a:solidFill>
                <a:srgbClr val="80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latin typeface="Arial" pitchFamily="34" charset="0"/>
                <a:ea typeface="ＭＳ Ｐゴシック"/>
                <a:cs typeface="ＭＳ Ｐゴシック"/>
              </a:endParaRPr>
            </a:p>
          </p:txBody>
        </p:sp>
        <p:cxnSp>
          <p:nvCxnSpPr>
            <p:cNvPr id="61" name="Straight Connector 60"/>
            <p:cNvCxnSpPr/>
            <p:nvPr/>
          </p:nvCxnSpPr>
          <p:spPr bwMode="auto">
            <a:xfrm>
              <a:off x="7850440" y="3398088"/>
              <a:ext cx="0" cy="2135720"/>
            </a:xfrm>
            <a:prstGeom prst="line">
              <a:avLst/>
            </a:prstGeom>
            <a:solidFill>
              <a:schemeClr val="bg1"/>
            </a:solidFill>
            <a:ln w="19050" cap="flat" cmpd="sng" algn="ctr">
              <a:solidFill>
                <a:srgbClr val="92D050"/>
              </a:solidFill>
              <a:prstDash val="dash"/>
              <a:round/>
              <a:headEnd type="none" w="med" len="med"/>
              <a:tailEnd type="none" w="med" len="med"/>
            </a:ln>
            <a:effectLst/>
          </p:spPr>
        </p:cxnSp>
        <p:sp>
          <p:nvSpPr>
            <p:cNvPr id="62" name="TextBox 61"/>
            <p:cNvSpPr txBox="1">
              <a:spLocks noChangeArrowheads="1"/>
            </p:cNvSpPr>
            <p:nvPr/>
          </p:nvSpPr>
          <p:spPr bwMode="auto">
            <a:xfrm>
              <a:off x="8748161" y="4061000"/>
              <a:ext cx="112368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pPr>
              <a:r>
                <a:rPr lang="en-AU" sz="1100" b="1" i="1" dirty="0">
                  <a:solidFill>
                    <a:srgbClr val="E7BF5B"/>
                  </a:solidFill>
                  <a:latin typeface="Century Gothic" pitchFamily="34" charset="0"/>
                </a:rPr>
                <a:t>P</a:t>
              </a:r>
              <a:r>
                <a:rPr lang="en-AU" sz="1100" b="1" baseline="-25000" dirty="0">
                  <a:solidFill>
                    <a:srgbClr val="E7BF5B"/>
                  </a:solidFill>
                  <a:latin typeface="Century Gothic" pitchFamily="34" charset="0"/>
                </a:rPr>
                <a:t>trend </a:t>
              </a:r>
              <a:r>
                <a:rPr lang="en-AU" sz="1100" b="1" dirty="0">
                  <a:solidFill>
                    <a:srgbClr val="E7BF5B"/>
                  </a:solidFill>
                  <a:latin typeface="Century Gothic" pitchFamily="34" charset="0"/>
                </a:rPr>
                <a:t>=0.45</a:t>
              </a:r>
              <a:endParaRPr lang="en-US" sz="1100" b="1" dirty="0">
                <a:solidFill>
                  <a:srgbClr val="E7BF5B"/>
                </a:solidFill>
                <a:latin typeface="Century Gothic" pitchFamily="34" charset="0"/>
              </a:endParaRPr>
            </a:p>
          </p:txBody>
        </p:sp>
        <p:grpSp>
          <p:nvGrpSpPr>
            <p:cNvPr id="63" name="Group 62"/>
            <p:cNvGrpSpPr/>
            <p:nvPr/>
          </p:nvGrpSpPr>
          <p:grpSpPr>
            <a:xfrm>
              <a:off x="6135919" y="3145184"/>
              <a:ext cx="488733" cy="2481673"/>
              <a:chOff x="7999" y="2398092"/>
              <a:chExt cx="537783" cy="2723267"/>
            </a:xfrm>
          </p:grpSpPr>
          <p:sp>
            <p:nvSpPr>
              <p:cNvPr id="85" name="TextBox 84"/>
              <p:cNvSpPr txBox="1"/>
              <p:nvPr/>
            </p:nvSpPr>
            <p:spPr>
              <a:xfrm rot="16200000">
                <a:off x="-692856" y="3635335"/>
                <a:ext cx="1652892" cy="251182"/>
              </a:xfrm>
              <a:prstGeom prst="rect">
                <a:avLst/>
              </a:prstGeom>
              <a:noFill/>
            </p:spPr>
            <p:txBody>
              <a:bodyPr wrap="square" lIns="0" tIns="0" rIns="0" bIns="0" rtlCol="0" anchor="ctr" anchorCtr="0">
                <a:noAutofit/>
              </a:bodyPr>
              <a:lstStyle/>
              <a:p>
                <a:pPr algn="ctr" fontAlgn="base">
                  <a:spcBef>
                    <a:spcPct val="0"/>
                  </a:spcBef>
                  <a:spcAft>
                    <a:spcPct val="0"/>
                  </a:spcAft>
                </a:pPr>
                <a:r>
                  <a:rPr lang="en-US" sz="1200" b="1" dirty="0"/>
                  <a:t>Patients (%)</a:t>
                </a:r>
              </a:p>
            </p:txBody>
          </p:sp>
          <p:cxnSp>
            <p:nvCxnSpPr>
              <p:cNvPr id="86" name="Straight Connector 85"/>
              <p:cNvCxnSpPr/>
              <p:nvPr/>
            </p:nvCxnSpPr>
            <p:spPr bwMode="auto">
              <a:xfrm>
                <a:off x="545781" y="2522319"/>
                <a:ext cx="1" cy="2505319"/>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87" name="Straight Connector 86"/>
              <p:cNvCxnSpPr/>
              <p:nvPr/>
            </p:nvCxnSpPr>
            <p:spPr bwMode="auto">
              <a:xfrm flipH="1">
                <a:off x="510023" y="2522320"/>
                <a:ext cx="35759"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88" name="Straight Connector 87"/>
              <p:cNvCxnSpPr/>
              <p:nvPr/>
            </p:nvCxnSpPr>
            <p:spPr bwMode="auto">
              <a:xfrm flipH="1">
                <a:off x="510023" y="3022099"/>
                <a:ext cx="35759"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89" name="Straight Connector 88"/>
              <p:cNvCxnSpPr/>
              <p:nvPr/>
            </p:nvCxnSpPr>
            <p:spPr bwMode="auto">
              <a:xfrm flipH="1">
                <a:off x="510023" y="3521878"/>
                <a:ext cx="35759"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90" name="Straight Connector 89"/>
              <p:cNvCxnSpPr/>
              <p:nvPr/>
            </p:nvCxnSpPr>
            <p:spPr bwMode="auto">
              <a:xfrm flipH="1">
                <a:off x="510023" y="4521436"/>
                <a:ext cx="35759" cy="0"/>
              </a:xfrm>
              <a:prstGeom prst="line">
                <a:avLst/>
              </a:prstGeom>
              <a:solidFill>
                <a:schemeClr val="bg1"/>
              </a:solidFill>
              <a:ln w="9525" cap="flat" cmpd="sng" algn="ctr">
                <a:solidFill>
                  <a:schemeClr val="tx1"/>
                </a:solidFill>
                <a:prstDash val="solid"/>
                <a:round/>
                <a:headEnd type="none" w="med" len="med"/>
                <a:tailEnd type="none" w="med" len="med"/>
              </a:ln>
              <a:effectLst/>
            </p:spPr>
          </p:cxnSp>
          <p:sp>
            <p:nvSpPr>
              <p:cNvPr id="91" name="TextBox 90"/>
              <p:cNvSpPr txBox="1"/>
              <p:nvPr/>
            </p:nvSpPr>
            <p:spPr>
              <a:xfrm>
                <a:off x="244377" y="2398092"/>
                <a:ext cx="234133" cy="241210"/>
              </a:xfrm>
              <a:prstGeom prst="rect">
                <a:avLst/>
              </a:prstGeom>
              <a:noFill/>
            </p:spPr>
            <p:txBody>
              <a:bodyPr wrap="square" lIns="0" tIns="0" rIns="0" bIns="0" rtlCol="0" anchor="ctr" anchorCtr="0">
                <a:noAutofit/>
              </a:bodyPr>
              <a:lstStyle/>
              <a:p>
                <a:pPr algn="r" fontAlgn="base">
                  <a:spcBef>
                    <a:spcPct val="0"/>
                  </a:spcBef>
                  <a:spcAft>
                    <a:spcPct val="0"/>
                  </a:spcAft>
                </a:pPr>
                <a:r>
                  <a:rPr lang="en-US" sz="1200" b="1" dirty="0"/>
                  <a:t>20</a:t>
                </a:r>
              </a:p>
            </p:txBody>
          </p:sp>
          <p:sp>
            <p:nvSpPr>
              <p:cNvPr id="92" name="TextBox 91"/>
              <p:cNvSpPr txBox="1"/>
              <p:nvPr/>
            </p:nvSpPr>
            <p:spPr>
              <a:xfrm>
                <a:off x="265662" y="2894503"/>
                <a:ext cx="212848" cy="241210"/>
              </a:xfrm>
              <a:prstGeom prst="rect">
                <a:avLst/>
              </a:prstGeom>
              <a:noFill/>
            </p:spPr>
            <p:txBody>
              <a:bodyPr wrap="square" lIns="0" tIns="0" rIns="0" bIns="0" rtlCol="0" anchor="ctr" anchorCtr="0">
                <a:noAutofit/>
              </a:bodyPr>
              <a:lstStyle/>
              <a:p>
                <a:pPr algn="r" fontAlgn="base">
                  <a:spcBef>
                    <a:spcPct val="0"/>
                  </a:spcBef>
                  <a:spcAft>
                    <a:spcPct val="0"/>
                  </a:spcAft>
                </a:pPr>
                <a:r>
                  <a:rPr lang="en-US" sz="1200" b="1" dirty="0"/>
                  <a:t>16</a:t>
                </a:r>
              </a:p>
            </p:txBody>
          </p:sp>
          <p:sp>
            <p:nvSpPr>
              <p:cNvPr id="93" name="TextBox 92"/>
              <p:cNvSpPr txBox="1"/>
              <p:nvPr/>
            </p:nvSpPr>
            <p:spPr>
              <a:xfrm>
                <a:off x="265662" y="3390914"/>
                <a:ext cx="212848" cy="241210"/>
              </a:xfrm>
              <a:prstGeom prst="rect">
                <a:avLst/>
              </a:prstGeom>
              <a:noFill/>
            </p:spPr>
            <p:txBody>
              <a:bodyPr wrap="square" lIns="0" tIns="0" rIns="0" bIns="0" rtlCol="0" anchor="ctr" anchorCtr="0">
                <a:noAutofit/>
              </a:bodyPr>
              <a:lstStyle/>
              <a:p>
                <a:pPr algn="r" fontAlgn="base">
                  <a:spcBef>
                    <a:spcPct val="0"/>
                  </a:spcBef>
                  <a:spcAft>
                    <a:spcPct val="0"/>
                  </a:spcAft>
                </a:pPr>
                <a:r>
                  <a:rPr lang="en-US" sz="1200" b="1" dirty="0"/>
                  <a:t>12</a:t>
                </a:r>
              </a:p>
            </p:txBody>
          </p:sp>
          <p:sp>
            <p:nvSpPr>
              <p:cNvPr id="94" name="TextBox 93"/>
              <p:cNvSpPr txBox="1"/>
              <p:nvPr/>
            </p:nvSpPr>
            <p:spPr>
              <a:xfrm>
                <a:off x="265662" y="3874985"/>
                <a:ext cx="212848" cy="241210"/>
              </a:xfrm>
              <a:prstGeom prst="rect">
                <a:avLst/>
              </a:prstGeom>
              <a:noFill/>
            </p:spPr>
            <p:txBody>
              <a:bodyPr wrap="square" lIns="0" tIns="0" rIns="0" bIns="0" rtlCol="0" anchor="ctr" anchorCtr="0">
                <a:noAutofit/>
              </a:bodyPr>
              <a:lstStyle/>
              <a:p>
                <a:pPr algn="r" fontAlgn="base">
                  <a:spcBef>
                    <a:spcPct val="0"/>
                  </a:spcBef>
                  <a:spcAft>
                    <a:spcPct val="0"/>
                  </a:spcAft>
                </a:pPr>
                <a:r>
                  <a:rPr lang="en-US" sz="1200" b="1" dirty="0"/>
                  <a:t>8</a:t>
                </a:r>
              </a:p>
            </p:txBody>
          </p:sp>
          <p:sp>
            <p:nvSpPr>
              <p:cNvPr id="95" name="TextBox 94"/>
              <p:cNvSpPr txBox="1"/>
              <p:nvPr/>
            </p:nvSpPr>
            <p:spPr>
              <a:xfrm>
                <a:off x="265662" y="4383736"/>
                <a:ext cx="212848" cy="241210"/>
              </a:xfrm>
              <a:prstGeom prst="rect">
                <a:avLst/>
              </a:prstGeom>
              <a:noFill/>
            </p:spPr>
            <p:txBody>
              <a:bodyPr wrap="square" lIns="0" tIns="0" rIns="0" bIns="0" rtlCol="0" anchor="ctr" anchorCtr="0">
                <a:noAutofit/>
              </a:bodyPr>
              <a:lstStyle/>
              <a:p>
                <a:pPr algn="r" fontAlgn="base">
                  <a:spcBef>
                    <a:spcPct val="0"/>
                  </a:spcBef>
                  <a:spcAft>
                    <a:spcPct val="0"/>
                  </a:spcAft>
                </a:pPr>
                <a:r>
                  <a:rPr lang="en-US" sz="1200" b="1" dirty="0"/>
                  <a:t>4</a:t>
                </a:r>
              </a:p>
            </p:txBody>
          </p:sp>
          <p:sp>
            <p:nvSpPr>
              <p:cNvPr id="96" name="TextBox 95"/>
              <p:cNvSpPr txBox="1"/>
              <p:nvPr/>
            </p:nvSpPr>
            <p:spPr>
              <a:xfrm>
                <a:off x="265662" y="4880149"/>
                <a:ext cx="212848" cy="241210"/>
              </a:xfrm>
              <a:prstGeom prst="rect">
                <a:avLst/>
              </a:prstGeom>
              <a:noFill/>
            </p:spPr>
            <p:txBody>
              <a:bodyPr wrap="square" lIns="0" tIns="0" rIns="0" bIns="0" rtlCol="0" anchor="ctr" anchorCtr="0">
                <a:noAutofit/>
              </a:bodyPr>
              <a:lstStyle/>
              <a:p>
                <a:pPr algn="r" fontAlgn="base">
                  <a:spcBef>
                    <a:spcPct val="0"/>
                  </a:spcBef>
                  <a:spcAft>
                    <a:spcPct val="0"/>
                  </a:spcAft>
                </a:pPr>
                <a:r>
                  <a:rPr lang="en-US" sz="1200" b="1" dirty="0"/>
                  <a:t>0</a:t>
                </a:r>
              </a:p>
            </p:txBody>
          </p:sp>
          <p:cxnSp>
            <p:nvCxnSpPr>
              <p:cNvPr id="97" name="Straight Connector 96"/>
              <p:cNvCxnSpPr/>
              <p:nvPr/>
            </p:nvCxnSpPr>
            <p:spPr bwMode="auto">
              <a:xfrm flipH="1">
                <a:off x="510023" y="4021657"/>
                <a:ext cx="35759" cy="0"/>
              </a:xfrm>
              <a:prstGeom prst="line">
                <a:avLst/>
              </a:prstGeom>
              <a:solidFill>
                <a:schemeClr val="bg1"/>
              </a:solidFill>
              <a:ln w="9525" cap="flat" cmpd="sng" algn="ctr">
                <a:solidFill>
                  <a:schemeClr val="tx1"/>
                </a:solidFill>
                <a:prstDash val="solid"/>
                <a:round/>
                <a:headEnd type="none" w="med" len="med"/>
                <a:tailEnd type="none" w="med" len="med"/>
              </a:ln>
              <a:effectLst/>
            </p:spPr>
          </p:cxnSp>
        </p:grpSp>
        <p:grpSp>
          <p:nvGrpSpPr>
            <p:cNvPr id="64" name="Group 47"/>
            <p:cNvGrpSpPr/>
            <p:nvPr/>
          </p:nvGrpSpPr>
          <p:grpSpPr>
            <a:xfrm>
              <a:off x="6592154" y="5533234"/>
              <a:ext cx="2820322" cy="52018"/>
              <a:chOff x="1790720" y="4698473"/>
              <a:chExt cx="5555055" cy="65551"/>
            </a:xfrm>
          </p:grpSpPr>
          <p:cxnSp>
            <p:nvCxnSpPr>
              <p:cNvPr id="75" name="Straight Connector 74"/>
              <p:cNvCxnSpPr/>
              <p:nvPr/>
            </p:nvCxnSpPr>
            <p:spPr bwMode="auto">
              <a:xfrm flipH="1">
                <a:off x="1790720" y="4698473"/>
                <a:ext cx="64008"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rot="16200000" flipH="1">
                <a:off x="2224602" y="4732020"/>
                <a:ext cx="64008"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a:off x="1831943" y="4698473"/>
                <a:ext cx="5513832"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78" name="Straight Connector 77"/>
              <p:cNvCxnSpPr/>
              <p:nvPr/>
            </p:nvCxnSpPr>
            <p:spPr bwMode="auto">
              <a:xfrm rot="16200000" flipH="1">
                <a:off x="2900211" y="4732020"/>
                <a:ext cx="64008"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79" name="Straight Connector 78"/>
              <p:cNvCxnSpPr/>
              <p:nvPr/>
            </p:nvCxnSpPr>
            <p:spPr bwMode="auto">
              <a:xfrm rot="16200000" flipH="1">
                <a:off x="3577152" y="4732020"/>
                <a:ext cx="64008"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80" name="Straight Connector 79"/>
              <p:cNvCxnSpPr/>
              <p:nvPr/>
            </p:nvCxnSpPr>
            <p:spPr bwMode="auto">
              <a:xfrm rot="16200000" flipH="1">
                <a:off x="4243902" y="4732020"/>
                <a:ext cx="64008"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81" name="Straight Connector 80"/>
              <p:cNvCxnSpPr/>
              <p:nvPr/>
            </p:nvCxnSpPr>
            <p:spPr bwMode="auto">
              <a:xfrm rot="16200000" flipH="1">
                <a:off x="4929702" y="4732020"/>
                <a:ext cx="64008"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rot="16200000" flipH="1">
                <a:off x="5598110" y="4732020"/>
                <a:ext cx="64008"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83" name="Straight Connector 82"/>
              <p:cNvCxnSpPr/>
              <p:nvPr/>
            </p:nvCxnSpPr>
            <p:spPr bwMode="auto">
              <a:xfrm rot="16200000" flipH="1">
                <a:off x="6294016" y="4732020"/>
                <a:ext cx="64008"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84" name="Straight Connector 83"/>
              <p:cNvCxnSpPr/>
              <p:nvPr/>
            </p:nvCxnSpPr>
            <p:spPr bwMode="auto">
              <a:xfrm rot="16200000" flipH="1">
                <a:off x="6987102" y="4732020"/>
                <a:ext cx="64008" cy="0"/>
              </a:xfrm>
              <a:prstGeom prst="line">
                <a:avLst/>
              </a:prstGeom>
              <a:solidFill>
                <a:schemeClr val="bg1"/>
              </a:solidFill>
              <a:ln w="9525" cap="flat" cmpd="sng" algn="ctr">
                <a:solidFill>
                  <a:schemeClr val="tx1"/>
                </a:solidFill>
                <a:prstDash val="solid"/>
                <a:round/>
                <a:headEnd type="none" w="med" len="med"/>
                <a:tailEnd type="none" w="med" len="med"/>
              </a:ln>
              <a:effectLst/>
            </p:spPr>
          </p:cxnSp>
        </p:grpSp>
        <p:grpSp>
          <p:nvGrpSpPr>
            <p:cNvPr id="65" name="Group 64"/>
            <p:cNvGrpSpPr/>
            <p:nvPr/>
          </p:nvGrpSpPr>
          <p:grpSpPr>
            <a:xfrm>
              <a:off x="6686822" y="5574365"/>
              <a:ext cx="2741739" cy="219810"/>
              <a:chOff x="572947" y="5066090"/>
              <a:chExt cx="3016901" cy="241209"/>
            </a:xfrm>
          </p:grpSpPr>
          <p:sp>
            <p:nvSpPr>
              <p:cNvPr id="67" name="TextBox 66"/>
              <p:cNvSpPr txBox="1"/>
              <p:nvPr/>
            </p:nvSpPr>
            <p:spPr>
              <a:xfrm>
                <a:off x="572947" y="5066090"/>
                <a:ext cx="349606" cy="241209"/>
              </a:xfrm>
              <a:prstGeom prst="rect">
                <a:avLst/>
              </a:prstGeom>
              <a:noFill/>
            </p:spPr>
            <p:txBody>
              <a:bodyPr wrap="square" lIns="0" tIns="0" rIns="0" bIns="0" rtlCol="0" anchor="ctr" anchorCtr="0">
                <a:noAutofit/>
              </a:bodyPr>
              <a:lstStyle/>
              <a:p>
                <a:pPr algn="ctr" fontAlgn="base">
                  <a:spcBef>
                    <a:spcPct val="0"/>
                  </a:spcBef>
                  <a:spcAft>
                    <a:spcPct val="0"/>
                  </a:spcAft>
                </a:pPr>
                <a:r>
                  <a:rPr lang="en-US" sz="1100" b="1" dirty="0"/>
                  <a:t>2004</a:t>
                </a:r>
              </a:p>
            </p:txBody>
          </p:sp>
          <p:sp>
            <p:nvSpPr>
              <p:cNvPr id="68" name="TextBox 67"/>
              <p:cNvSpPr txBox="1"/>
              <p:nvPr/>
            </p:nvSpPr>
            <p:spPr>
              <a:xfrm>
                <a:off x="955800" y="5066090"/>
                <a:ext cx="349606" cy="241209"/>
              </a:xfrm>
              <a:prstGeom prst="rect">
                <a:avLst/>
              </a:prstGeom>
              <a:noFill/>
            </p:spPr>
            <p:txBody>
              <a:bodyPr wrap="square" lIns="0" tIns="0" rIns="0" bIns="0" rtlCol="0" anchor="ctr" anchorCtr="0">
                <a:noAutofit/>
              </a:bodyPr>
              <a:lstStyle/>
              <a:p>
                <a:pPr algn="ctr" fontAlgn="base">
                  <a:spcBef>
                    <a:spcPct val="0"/>
                  </a:spcBef>
                  <a:spcAft>
                    <a:spcPct val="0"/>
                  </a:spcAft>
                </a:pPr>
                <a:r>
                  <a:rPr lang="en-US" sz="1100" b="1" dirty="0"/>
                  <a:t>2005</a:t>
                </a:r>
              </a:p>
            </p:txBody>
          </p:sp>
          <p:sp>
            <p:nvSpPr>
              <p:cNvPr id="69" name="TextBox 68"/>
              <p:cNvSpPr txBox="1"/>
              <p:nvPr/>
            </p:nvSpPr>
            <p:spPr>
              <a:xfrm>
                <a:off x="1328010" y="5066090"/>
                <a:ext cx="349606" cy="241209"/>
              </a:xfrm>
              <a:prstGeom prst="rect">
                <a:avLst/>
              </a:prstGeom>
              <a:noFill/>
            </p:spPr>
            <p:txBody>
              <a:bodyPr wrap="square" lIns="0" tIns="0" rIns="0" bIns="0" rtlCol="0" anchor="ctr" anchorCtr="0">
                <a:noAutofit/>
              </a:bodyPr>
              <a:lstStyle/>
              <a:p>
                <a:pPr algn="ctr" fontAlgn="base">
                  <a:spcBef>
                    <a:spcPct val="0"/>
                  </a:spcBef>
                  <a:spcAft>
                    <a:spcPct val="0"/>
                  </a:spcAft>
                </a:pPr>
                <a:r>
                  <a:rPr lang="en-US" sz="1100" b="1" dirty="0"/>
                  <a:t>2006</a:t>
                </a:r>
              </a:p>
            </p:txBody>
          </p:sp>
          <p:sp>
            <p:nvSpPr>
              <p:cNvPr id="70" name="TextBox 69"/>
              <p:cNvSpPr txBox="1"/>
              <p:nvPr/>
            </p:nvSpPr>
            <p:spPr>
              <a:xfrm>
                <a:off x="1710863" y="5066090"/>
                <a:ext cx="349606" cy="241209"/>
              </a:xfrm>
              <a:prstGeom prst="rect">
                <a:avLst/>
              </a:prstGeom>
              <a:noFill/>
            </p:spPr>
            <p:txBody>
              <a:bodyPr wrap="square" lIns="0" tIns="0" rIns="0" bIns="0" rtlCol="0" anchor="ctr" anchorCtr="0">
                <a:noAutofit/>
              </a:bodyPr>
              <a:lstStyle/>
              <a:p>
                <a:pPr algn="ctr" fontAlgn="base">
                  <a:spcBef>
                    <a:spcPct val="0"/>
                  </a:spcBef>
                  <a:spcAft>
                    <a:spcPct val="0"/>
                  </a:spcAft>
                </a:pPr>
                <a:r>
                  <a:rPr lang="en-US" sz="1100" b="1" dirty="0"/>
                  <a:t>2007</a:t>
                </a:r>
              </a:p>
            </p:txBody>
          </p:sp>
          <p:sp>
            <p:nvSpPr>
              <p:cNvPr id="71" name="TextBox 70"/>
              <p:cNvSpPr txBox="1"/>
              <p:nvPr/>
            </p:nvSpPr>
            <p:spPr>
              <a:xfrm>
                <a:off x="2093718" y="5066090"/>
                <a:ext cx="349606" cy="241209"/>
              </a:xfrm>
              <a:prstGeom prst="rect">
                <a:avLst/>
              </a:prstGeom>
              <a:noFill/>
            </p:spPr>
            <p:txBody>
              <a:bodyPr wrap="square" lIns="0" tIns="0" rIns="0" bIns="0" rtlCol="0" anchor="ctr" anchorCtr="0">
                <a:noAutofit/>
              </a:bodyPr>
              <a:lstStyle/>
              <a:p>
                <a:pPr algn="ctr" fontAlgn="base">
                  <a:spcBef>
                    <a:spcPct val="0"/>
                  </a:spcBef>
                  <a:spcAft>
                    <a:spcPct val="0"/>
                  </a:spcAft>
                </a:pPr>
                <a:r>
                  <a:rPr lang="en-US" sz="1100" b="1" dirty="0"/>
                  <a:t>2008</a:t>
                </a:r>
              </a:p>
            </p:txBody>
          </p:sp>
          <p:sp>
            <p:nvSpPr>
              <p:cNvPr id="72" name="TextBox 71"/>
              <p:cNvSpPr txBox="1"/>
              <p:nvPr/>
            </p:nvSpPr>
            <p:spPr>
              <a:xfrm>
                <a:off x="2460607" y="5066090"/>
                <a:ext cx="349606" cy="241209"/>
              </a:xfrm>
              <a:prstGeom prst="rect">
                <a:avLst/>
              </a:prstGeom>
              <a:noFill/>
            </p:spPr>
            <p:txBody>
              <a:bodyPr wrap="square" lIns="0" tIns="0" rIns="0" bIns="0" rtlCol="0" anchor="ctr" anchorCtr="0">
                <a:noAutofit/>
              </a:bodyPr>
              <a:lstStyle/>
              <a:p>
                <a:pPr algn="ctr" fontAlgn="base">
                  <a:spcBef>
                    <a:spcPct val="0"/>
                  </a:spcBef>
                  <a:spcAft>
                    <a:spcPct val="0"/>
                  </a:spcAft>
                </a:pPr>
                <a:r>
                  <a:rPr lang="en-US" sz="1100" b="1" dirty="0"/>
                  <a:t>2009</a:t>
                </a:r>
              </a:p>
            </p:txBody>
          </p:sp>
          <p:sp>
            <p:nvSpPr>
              <p:cNvPr id="73" name="TextBox 72"/>
              <p:cNvSpPr txBox="1"/>
              <p:nvPr/>
            </p:nvSpPr>
            <p:spPr>
              <a:xfrm>
                <a:off x="2848781" y="5066090"/>
                <a:ext cx="349606" cy="241209"/>
              </a:xfrm>
              <a:prstGeom prst="rect">
                <a:avLst/>
              </a:prstGeom>
              <a:noFill/>
            </p:spPr>
            <p:txBody>
              <a:bodyPr wrap="square" lIns="0" tIns="0" rIns="0" bIns="0" rtlCol="0" anchor="ctr" anchorCtr="0">
                <a:noAutofit/>
              </a:bodyPr>
              <a:lstStyle/>
              <a:p>
                <a:pPr algn="ctr" fontAlgn="base">
                  <a:spcBef>
                    <a:spcPct val="0"/>
                  </a:spcBef>
                  <a:spcAft>
                    <a:spcPct val="0"/>
                  </a:spcAft>
                </a:pPr>
                <a:r>
                  <a:rPr lang="en-US" sz="1100" b="1" dirty="0"/>
                  <a:t>2010</a:t>
                </a:r>
              </a:p>
            </p:txBody>
          </p:sp>
          <p:sp>
            <p:nvSpPr>
              <p:cNvPr id="74" name="TextBox 73"/>
              <p:cNvSpPr txBox="1"/>
              <p:nvPr/>
            </p:nvSpPr>
            <p:spPr>
              <a:xfrm>
                <a:off x="3243016" y="5066090"/>
                <a:ext cx="346832" cy="241209"/>
              </a:xfrm>
              <a:prstGeom prst="rect">
                <a:avLst/>
              </a:prstGeom>
              <a:noFill/>
            </p:spPr>
            <p:txBody>
              <a:bodyPr wrap="square" lIns="0" tIns="0" rIns="0" bIns="0" rtlCol="0" anchor="ctr" anchorCtr="0">
                <a:noAutofit/>
              </a:bodyPr>
              <a:lstStyle/>
              <a:p>
                <a:pPr algn="ctr" fontAlgn="base">
                  <a:spcBef>
                    <a:spcPct val="0"/>
                  </a:spcBef>
                  <a:spcAft>
                    <a:spcPct val="0"/>
                  </a:spcAft>
                </a:pPr>
                <a:r>
                  <a:rPr lang="en-US" sz="1100" b="1" dirty="0"/>
                  <a:t>2011</a:t>
                </a:r>
              </a:p>
            </p:txBody>
          </p:sp>
        </p:grpSp>
        <p:sp>
          <p:nvSpPr>
            <p:cNvPr id="66" name="TextBox 65"/>
            <p:cNvSpPr txBox="1"/>
            <p:nvPr/>
          </p:nvSpPr>
          <p:spPr>
            <a:xfrm>
              <a:off x="4940448" y="5296473"/>
              <a:ext cx="851857" cy="324157"/>
            </a:xfrm>
            <a:prstGeom prst="rect">
              <a:avLst/>
            </a:prstGeom>
            <a:noFill/>
          </p:spPr>
          <p:txBody>
            <a:bodyPr wrap="square" lIns="0" tIns="0" rIns="0" bIns="0" rtlCol="0" anchor="ctr" anchorCtr="0">
              <a:noAutofit/>
            </a:bodyPr>
            <a:lstStyle/>
            <a:p>
              <a:pPr fontAlgn="base">
                <a:lnSpc>
                  <a:spcPts val="2400"/>
                </a:lnSpc>
                <a:spcBef>
                  <a:spcPct val="0"/>
                </a:spcBef>
                <a:spcAft>
                  <a:spcPct val="0"/>
                </a:spcAft>
              </a:pPr>
              <a:r>
                <a:rPr lang="en-US" sz="1600" b="1" dirty="0">
                  <a:solidFill>
                    <a:schemeClr val="accent1"/>
                  </a:solidFill>
                </a:rPr>
                <a:t>–92.6%</a:t>
              </a:r>
              <a:endParaRPr lang="en-US" sz="1600" b="1" baseline="30000" dirty="0">
                <a:solidFill>
                  <a:schemeClr val="accent1"/>
                </a:solidFill>
              </a:endParaRPr>
            </a:p>
          </p:txBody>
        </p:sp>
      </p:grpSp>
      <p:sp>
        <p:nvSpPr>
          <p:cNvPr id="2" name="Rectangle 1"/>
          <p:cNvSpPr/>
          <p:nvPr/>
        </p:nvSpPr>
        <p:spPr>
          <a:xfrm>
            <a:off x="441308" y="1254142"/>
            <a:ext cx="8948057" cy="523220"/>
          </a:xfrm>
          <a:prstGeom prst="rect">
            <a:avLst/>
          </a:prstGeom>
        </p:spPr>
        <p:txBody>
          <a:bodyPr wrap="square">
            <a:spAutoFit/>
          </a:bodyPr>
          <a:lstStyle/>
          <a:p>
            <a:pPr marL="0" indent="0">
              <a:buNone/>
            </a:pPr>
            <a:r>
              <a:rPr lang="lv-LV" sz="1400" dirty="0">
                <a:solidFill>
                  <a:srgbClr val="7030A0"/>
                </a:solidFill>
                <a:latin typeface="Arial" charset="0"/>
                <a:ea typeface="Arial" charset="0"/>
                <a:cs typeface="Arial" charset="0"/>
              </a:rPr>
              <a:t>Retrospektīvi dati no 8 seksuālās veselības klīnikām, apkopojusi valsts statistikas tīkls un salīdzināts ar nacionālajiem datiem par pirmo reizi diagnosticētām ĢĶ pirms un pēc vakcīnas ieviešanas NIP meitenēm</a:t>
            </a:r>
            <a:endParaRPr lang="en-US" sz="1400" dirty="0">
              <a:solidFill>
                <a:srgbClr val="7030A0"/>
              </a:solidFill>
              <a:latin typeface="Arial" charset="0"/>
              <a:ea typeface="Arial" charset="0"/>
              <a:cs typeface="Arial" charset="0"/>
            </a:endParaRPr>
          </a:p>
        </p:txBody>
      </p:sp>
    </p:spTree>
    <p:extLst>
      <p:ext uri="{BB962C8B-B14F-4D97-AF65-F5344CB8AC3E}">
        <p14:creationId xmlns:p14="http://schemas.microsoft.com/office/powerpoint/2010/main" val="5014356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4" name="Rectangle 3"/>
          <p:cNvSpPr txBox="1">
            <a:spLocks noChangeArrowheads="1"/>
          </p:cNvSpPr>
          <p:nvPr/>
        </p:nvSpPr>
        <p:spPr bwMode="auto">
          <a:xfrm>
            <a:off x="941025" y="217587"/>
            <a:ext cx="802162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2000" dirty="0">
                <a:solidFill>
                  <a:schemeClr val="accent4">
                    <a:lumMod val="50000"/>
                  </a:schemeClr>
                </a:solidFill>
                <a:latin typeface="Arial" charset="0"/>
                <a:ea typeface="Arial" charset="0"/>
                <a:cs typeface="Arial" charset="0"/>
              </a:rPr>
              <a:t>4vHPV </a:t>
            </a:r>
            <a:r>
              <a:rPr lang="en-US" sz="2000" dirty="0" err="1">
                <a:solidFill>
                  <a:schemeClr val="accent4">
                    <a:lumMod val="50000"/>
                  </a:schemeClr>
                </a:solidFill>
                <a:latin typeface="Arial" charset="0"/>
                <a:ea typeface="Arial" charset="0"/>
                <a:cs typeface="Arial" charset="0"/>
              </a:rPr>
              <a:t>vakcīnas</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tipu</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prevalences</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samazināšanās</a:t>
            </a:r>
            <a:r>
              <a:rPr lang="en-US" sz="2000" dirty="0">
                <a:solidFill>
                  <a:schemeClr val="accent4">
                    <a:lumMod val="50000"/>
                  </a:schemeClr>
                </a:solidFill>
                <a:latin typeface="Arial" charset="0"/>
                <a:ea typeface="Arial" charset="0"/>
                <a:cs typeface="Arial" charset="0"/>
              </a:rPr>
              <a:t> ASV </a:t>
            </a:r>
            <a:r>
              <a:rPr lang="en-US" sz="2000" dirty="0" err="1">
                <a:solidFill>
                  <a:schemeClr val="accent4">
                    <a:lumMod val="50000"/>
                  </a:schemeClr>
                </a:solidFill>
                <a:latin typeface="Arial" charset="0"/>
                <a:ea typeface="Arial" charset="0"/>
                <a:cs typeface="Arial" charset="0"/>
              </a:rPr>
              <a:t>sievietēm</a:t>
            </a:r>
            <a:r>
              <a:rPr lang="en-US" sz="2000" dirty="0">
                <a:solidFill>
                  <a:schemeClr val="accent4">
                    <a:lumMod val="50000"/>
                  </a:schemeClr>
                </a:solidFill>
                <a:latin typeface="Arial" charset="0"/>
                <a:ea typeface="Arial" charset="0"/>
                <a:cs typeface="Arial" charset="0"/>
              </a:rPr>
              <a:t> no 14-19 </a:t>
            </a:r>
            <a:r>
              <a:rPr lang="en-US" sz="2000" dirty="0" err="1">
                <a:solidFill>
                  <a:schemeClr val="accent4">
                    <a:lumMod val="50000"/>
                  </a:schemeClr>
                </a:solidFill>
                <a:latin typeface="Arial" charset="0"/>
                <a:ea typeface="Arial" charset="0"/>
                <a:cs typeface="Arial" charset="0"/>
              </a:rPr>
              <a:t>gadiem</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pēc</a:t>
            </a:r>
            <a:r>
              <a:rPr lang="en-US" sz="2000" dirty="0">
                <a:solidFill>
                  <a:schemeClr val="accent4">
                    <a:lumMod val="50000"/>
                  </a:schemeClr>
                </a:solidFill>
                <a:latin typeface="Arial" charset="0"/>
                <a:ea typeface="Arial" charset="0"/>
                <a:cs typeface="Arial" charset="0"/>
              </a:rPr>
              <a:t> HPV </a:t>
            </a:r>
            <a:r>
              <a:rPr lang="en-US" sz="2000" dirty="0" err="1">
                <a:solidFill>
                  <a:schemeClr val="accent4">
                    <a:lumMod val="50000"/>
                  </a:schemeClr>
                </a:solidFill>
                <a:latin typeface="Arial" charset="0"/>
                <a:ea typeface="Arial" charset="0"/>
                <a:cs typeface="Arial" charset="0"/>
              </a:rPr>
              <a:t>vakcīnas</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ieviešanas</a:t>
            </a:r>
            <a:r>
              <a:rPr lang="en-US" sz="2000" dirty="0">
                <a:solidFill>
                  <a:schemeClr val="accent4">
                    <a:lumMod val="50000"/>
                  </a:schemeClr>
                </a:solidFill>
                <a:latin typeface="Arial" charset="0"/>
                <a:ea typeface="Arial" charset="0"/>
                <a:cs typeface="Arial" charset="0"/>
              </a:rPr>
              <a:t> (NHANES, 2009-2012)</a:t>
            </a:r>
            <a:br>
              <a:rPr lang="en-US" sz="2000" dirty="0">
                <a:solidFill>
                  <a:schemeClr val="accent4">
                    <a:lumMod val="50000"/>
                  </a:schemeClr>
                </a:solidFill>
                <a:latin typeface="Arial" charset="0"/>
                <a:ea typeface="Arial" charset="0"/>
                <a:cs typeface="Arial" charset="0"/>
              </a:rPr>
            </a:br>
            <a:endParaRPr lang="en-GB" sz="2000" baseline="30000" dirty="0">
              <a:solidFill>
                <a:schemeClr val="accent4">
                  <a:lumMod val="50000"/>
                </a:schemeClr>
              </a:solidFill>
              <a:latin typeface="Arial" charset="0"/>
              <a:ea typeface="Arial" charset="0"/>
              <a:cs typeface="Arial" charset="0"/>
            </a:endParaRPr>
          </a:p>
        </p:txBody>
      </p:sp>
      <p:pic>
        <p:nvPicPr>
          <p:cNvPr id="952" name="Picture 21" descr="C:\Users\Liga\Desktop\mikrosko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57" y="250623"/>
            <a:ext cx="109855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 name="Content Placeholder 4"/>
          <p:cNvSpPr>
            <a:spLocks noGrp="1"/>
          </p:cNvSpPr>
          <p:nvPr>
            <p:ph idx="4294967295"/>
          </p:nvPr>
        </p:nvSpPr>
        <p:spPr>
          <a:xfrm>
            <a:off x="489859" y="1599796"/>
            <a:ext cx="8102700" cy="1055688"/>
          </a:xfrm>
        </p:spPr>
        <p:txBody>
          <a:bodyPr>
            <a:normAutofit/>
          </a:bodyPr>
          <a:lstStyle/>
          <a:p>
            <a:pPr marL="0" indent="0" algn="ctr">
              <a:spcBef>
                <a:spcPct val="0"/>
              </a:spcBef>
              <a:buNone/>
            </a:pPr>
            <a:r>
              <a:rPr lang="en-US" sz="1600" b="1" dirty="0" err="1">
                <a:solidFill>
                  <a:srgbClr val="7030A0"/>
                </a:solidFill>
                <a:latin typeface="Arial" charset="0"/>
                <a:ea typeface="Arial" charset="0"/>
                <a:cs typeface="Arial" charset="0"/>
              </a:rPr>
              <a:t>Pēc</a:t>
            </a:r>
            <a:r>
              <a:rPr lang="en-US" sz="1600" b="1" dirty="0">
                <a:solidFill>
                  <a:srgbClr val="7030A0"/>
                </a:solidFill>
                <a:latin typeface="Arial" charset="0"/>
                <a:ea typeface="Arial" charset="0"/>
                <a:cs typeface="Arial" charset="0"/>
              </a:rPr>
              <a:t> </a:t>
            </a:r>
            <a:r>
              <a:rPr lang="en-US" sz="1600" b="1" dirty="0" err="1">
                <a:solidFill>
                  <a:srgbClr val="7030A0"/>
                </a:solidFill>
                <a:latin typeface="Arial" charset="0"/>
                <a:ea typeface="Arial" charset="0"/>
                <a:cs typeface="Arial" charset="0"/>
              </a:rPr>
              <a:t>vakcīnas</a:t>
            </a:r>
            <a:r>
              <a:rPr lang="en-US" sz="1600" b="1" dirty="0">
                <a:solidFill>
                  <a:srgbClr val="7030A0"/>
                </a:solidFill>
                <a:latin typeface="Arial" charset="0"/>
                <a:ea typeface="Arial" charset="0"/>
                <a:cs typeface="Arial" charset="0"/>
              </a:rPr>
              <a:t> </a:t>
            </a:r>
            <a:r>
              <a:rPr lang="en-US" sz="1600" b="1" dirty="0" err="1">
                <a:solidFill>
                  <a:srgbClr val="7030A0"/>
                </a:solidFill>
                <a:latin typeface="Arial" charset="0"/>
                <a:ea typeface="Arial" charset="0"/>
                <a:cs typeface="Arial" charset="0"/>
              </a:rPr>
              <a:t>ieviešanas</a:t>
            </a:r>
            <a:r>
              <a:rPr lang="en-US" sz="1600" b="1" dirty="0">
                <a:solidFill>
                  <a:srgbClr val="7030A0"/>
                </a:solidFill>
                <a:latin typeface="Arial" charset="0"/>
                <a:ea typeface="Arial" charset="0"/>
                <a:cs typeface="Arial" charset="0"/>
              </a:rPr>
              <a:t>, 4 </a:t>
            </a:r>
            <a:r>
              <a:rPr lang="en-US" sz="1600" b="1" dirty="0" err="1">
                <a:solidFill>
                  <a:srgbClr val="7030A0"/>
                </a:solidFill>
                <a:latin typeface="Arial" charset="0"/>
                <a:ea typeface="Arial" charset="0"/>
                <a:cs typeface="Arial" charset="0"/>
              </a:rPr>
              <a:t>vakcīnas</a:t>
            </a:r>
            <a:r>
              <a:rPr lang="en-US" sz="1600" b="1" dirty="0">
                <a:solidFill>
                  <a:srgbClr val="7030A0"/>
                </a:solidFill>
                <a:latin typeface="Arial" charset="0"/>
                <a:ea typeface="Arial" charset="0"/>
                <a:cs typeface="Arial" charset="0"/>
              </a:rPr>
              <a:t> </a:t>
            </a:r>
            <a:r>
              <a:rPr lang="en-US" sz="1600" b="1" dirty="0" err="1">
                <a:solidFill>
                  <a:srgbClr val="7030A0"/>
                </a:solidFill>
                <a:latin typeface="Arial" charset="0"/>
                <a:ea typeface="Arial" charset="0"/>
                <a:cs typeface="Arial" charset="0"/>
              </a:rPr>
              <a:t>tipu</a:t>
            </a:r>
            <a:r>
              <a:rPr lang="en-US" sz="1600" b="1" dirty="0">
                <a:solidFill>
                  <a:srgbClr val="7030A0"/>
                </a:solidFill>
                <a:latin typeface="Arial" charset="0"/>
                <a:ea typeface="Arial" charset="0"/>
                <a:cs typeface="Arial" charset="0"/>
              </a:rPr>
              <a:t> prevalence (6/11/16/18) </a:t>
            </a:r>
            <a:r>
              <a:rPr lang="en-US" sz="1600" b="1" dirty="0" err="1">
                <a:solidFill>
                  <a:srgbClr val="7030A0"/>
                </a:solidFill>
                <a:latin typeface="Arial" charset="0"/>
                <a:ea typeface="Arial" charset="0"/>
                <a:cs typeface="Arial" charset="0"/>
              </a:rPr>
              <a:t>būtiski</a:t>
            </a:r>
            <a:r>
              <a:rPr lang="en-US" sz="1600" b="1" dirty="0">
                <a:solidFill>
                  <a:srgbClr val="7030A0"/>
                </a:solidFill>
                <a:latin typeface="Arial" charset="0"/>
                <a:ea typeface="Arial" charset="0"/>
                <a:cs typeface="Arial" charset="0"/>
              </a:rPr>
              <a:t> </a:t>
            </a:r>
            <a:r>
              <a:rPr lang="en-US" sz="1600" b="1" dirty="0" err="1">
                <a:solidFill>
                  <a:srgbClr val="7030A0"/>
                </a:solidFill>
                <a:latin typeface="Arial" charset="0"/>
                <a:ea typeface="Arial" charset="0"/>
                <a:cs typeface="Arial" charset="0"/>
              </a:rPr>
              <a:t>mazinājusies</a:t>
            </a:r>
            <a:r>
              <a:rPr lang="en-US" sz="1600" b="1" dirty="0">
                <a:solidFill>
                  <a:srgbClr val="7030A0"/>
                </a:solidFill>
                <a:latin typeface="Arial" charset="0"/>
                <a:ea typeface="Arial" charset="0"/>
                <a:cs typeface="Arial" charset="0"/>
              </a:rPr>
              <a:t> </a:t>
            </a:r>
            <a:r>
              <a:rPr lang="en-US" sz="1600" b="1" dirty="0" err="1">
                <a:solidFill>
                  <a:srgbClr val="7030A0"/>
                </a:solidFill>
                <a:latin typeface="Arial" charset="0"/>
                <a:ea typeface="Arial" charset="0"/>
                <a:cs typeface="Arial" charset="0"/>
              </a:rPr>
              <a:t>laika</a:t>
            </a:r>
            <a:r>
              <a:rPr lang="en-US" sz="1600" b="1" dirty="0">
                <a:solidFill>
                  <a:srgbClr val="7030A0"/>
                </a:solidFill>
                <a:latin typeface="Arial" charset="0"/>
                <a:ea typeface="Arial" charset="0"/>
                <a:cs typeface="Arial" charset="0"/>
              </a:rPr>
              <a:t> </a:t>
            </a:r>
            <a:r>
              <a:rPr lang="en-US" sz="1600" b="1" dirty="0" err="1">
                <a:solidFill>
                  <a:srgbClr val="7030A0"/>
                </a:solidFill>
                <a:latin typeface="Arial" charset="0"/>
                <a:ea typeface="Arial" charset="0"/>
                <a:cs typeface="Arial" charset="0"/>
              </a:rPr>
              <a:t>periodā</a:t>
            </a:r>
            <a:r>
              <a:rPr lang="en-US" sz="1600" b="1" dirty="0">
                <a:solidFill>
                  <a:srgbClr val="7030A0"/>
                </a:solidFill>
                <a:latin typeface="Arial" charset="0"/>
                <a:ea typeface="Arial" charset="0"/>
                <a:cs typeface="Arial" charset="0"/>
              </a:rPr>
              <a:t> 2009–2012, </a:t>
            </a:r>
            <a:r>
              <a:rPr lang="en-US" sz="1600" b="1" dirty="0" err="1">
                <a:solidFill>
                  <a:srgbClr val="7030A0"/>
                </a:solidFill>
                <a:latin typeface="Arial" charset="0"/>
                <a:ea typeface="Arial" charset="0"/>
                <a:cs typeface="Arial" charset="0"/>
              </a:rPr>
              <a:t>salīdzinoši</a:t>
            </a:r>
            <a:r>
              <a:rPr lang="en-US" sz="1600" b="1" dirty="0">
                <a:solidFill>
                  <a:srgbClr val="7030A0"/>
                </a:solidFill>
                <a:latin typeface="Arial" charset="0"/>
                <a:ea typeface="Arial" charset="0"/>
                <a:cs typeface="Arial" charset="0"/>
              </a:rPr>
              <a:t> </a:t>
            </a:r>
            <a:r>
              <a:rPr lang="en-US" sz="1600" b="1" dirty="0" err="1">
                <a:solidFill>
                  <a:srgbClr val="7030A0"/>
                </a:solidFill>
                <a:latin typeface="Arial" charset="0"/>
                <a:ea typeface="Arial" charset="0"/>
                <a:cs typeface="Arial" charset="0"/>
              </a:rPr>
              <a:t>ar</a:t>
            </a:r>
            <a:r>
              <a:rPr lang="en-US" sz="1600" b="1" dirty="0">
                <a:solidFill>
                  <a:srgbClr val="7030A0"/>
                </a:solidFill>
                <a:latin typeface="Arial" charset="0"/>
                <a:ea typeface="Arial" charset="0"/>
                <a:cs typeface="Arial" charset="0"/>
              </a:rPr>
              <a:t> </a:t>
            </a:r>
            <a:r>
              <a:rPr lang="en-US" sz="1600" b="1" dirty="0" err="1">
                <a:solidFill>
                  <a:srgbClr val="7030A0"/>
                </a:solidFill>
                <a:latin typeface="Arial" charset="0"/>
                <a:ea typeface="Arial" charset="0"/>
                <a:cs typeface="Arial" charset="0"/>
              </a:rPr>
              <a:t>pirmsvakcinācijas</a:t>
            </a:r>
            <a:r>
              <a:rPr lang="en-US" sz="1600" b="1" dirty="0">
                <a:solidFill>
                  <a:srgbClr val="7030A0"/>
                </a:solidFill>
                <a:latin typeface="Arial" charset="0"/>
                <a:ea typeface="Arial" charset="0"/>
                <a:cs typeface="Arial" charset="0"/>
              </a:rPr>
              <a:t> </a:t>
            </a:r>
            <a:r>
              <a:rPr lang="en-US" sz="1600" b="1" dirty="0" err="1">
                <a:solidFill>
                  <a:srgbClr val="7030A0"/>
                </a:solidFill>
                <a:latin typeface="Arial" charset="0"/>
                <a:ea typeface="Arial" charset="0"/>
                <a:cs typeface="Arial" charset="0"/>
              </a:rPr>
              <a:t>laiku</a:t>
            </a:r>
            <a:r>
              <a:rPr lang="en-US" sz="1600" b="1" dirty="0">
                <a:solidFill>
                  <a:srgbClr val="7030A0"/>
                </a:solidFill>
                <a:latin typeface="Arial" charset="0"/>
                <a:ea typeface="Arial" charset="0"/>
                <a:cs typeface="Arial" charset="0"/>
              </a:rPr>
              <a:t> (2003–2006)</a:t>
            </a:r>
          </a:p>
        </p:txBody>
      </p:sp>
      <p:sp>
        <p:nvSpPr>
          <p:cNvPr id="15" name="TextBox 14"/>
          <p:cNvSpPr txBox="1"/>
          <p:nvPr/>
        </p:nvSpPr>
        <p:spPr>
          <a:xfrm>
            <a:off x="58056" y="6149902"/>
            <a:ext cx="3966359" cy="400110"/>
          </a:xfrm>
          <a:prstGeom prst="rect">
            <a:avLst/>
          </a:prstGeom>
          <a:noFill/>
        </p:spPr>
        <p:txBody>
          <a:bodyPr wrap="square" rtlCol="0">
            <a:spAutoFit/>
          </a:bodyPr>
          <a:lstStyle/>
          <a:p>
            <a:pPr fontAlgn="base">
              <a:spcBef>
                <a:spcPct val="0"/>
              </a:spcBef>
            </a:pPr>
            <a:r>
              <a:rPr lang="en-US" sz="1000" baseline="30000" dirty="0" err="1">
                <a:solidFill>
                  <a:schemeClr val="accent4">
                    <a:lumMod val="50000"/>
                  </a:schemeClr>
                </a:solidFill>
                <a:latin typeface="Arial" panose="020B0604020202020204" pitchFamily="34" charset="0"/>
                <a:cs typeface="Arial" panose="020B0604020202020204" pitchFamily="34" charset="0"/>
              </a:rPr>
              <a:t>a</a:t>
            </a:r>
            <a:r>
              <a:rPr lang="en-US" sz="1000" dirty="0" err="1">
                <a:solidFill>
                  <a:schemeClr val="accent4">
                    <a:lumMod val="50000"/>
                  </a:schemeClr>
                </a:solidFill>
                <a:latin typeface="Arial" panose="020B0604020202020204" pitchFamily="34" charset="0"/>
                <a:cs typeface="Arial" panose="020B0604020202020204" pitchFamily="34" charset="0"/>
              </a:rPr>
              <a:t>For</a:t>
            </a:r>
            <a:r>
              <a:rPr lang="en-US" sz="1000" dirty="0">
                <a:solidFill>
                  <a:schemeClr val="accent4">
                    <a:lumMod val="50000"/>
                  </a:schemeClr>
                </a:solidFill>
                <a:latin typeface="Arial" panose="020B0604020202020204" pitchFamily="34" charset="0"/>
                <a:cs typeface="Arial" panose="020B0604020202020204" pitchFamily="34" charset="0"/>
              </a:rPr>
              <a:t> all females including those who did not report having had sex.</a:t>
            </a:r>
          </a:p>
          <a:p>
            <a:pPr fontAlgn="base">
              <a:spcBef>
                <a:spcPct val="0"/>
              </a:spcBef>
            </a:pPr>
            <a:r>
              <a:rPr lang="en-US" sz="1000" dirty="0">
                <a:solidFill>
                  <a:schemeClr val="accent4">
                    <a:lumMod val="50000"/>
                  </a:schemeClr>
                </a:solidFill>
                <a:latin typeface="Arial" panose="020B0604020202020204" pitchFamily="34" charset="0"/>
                <a:cs typeface="Arial" panose="020B0604020202020204" pitchFamily="34" charset="0"/>
              </a:rPr>
              <a:t>NHANES=National Health and Nutrition Examination Survey.</a:t>
            </a:r>
            <a:endParaRPr lang="en-US" sz="1000" baseline="30000" dirty="0">
              <a:solidFill>
                <a:schemeClr val="accent4">
                  <a:lumMod val="50000"/>
                </a:schemeClr>
              </a:solidFill>
              <a:latin typeface="Arial" panose="020B0604020202020204" pitchFamily="34" charset="0"/>
              <a:cs typeface="Arial" panose="020B0604020202020204" pitchFamily="34" charset="0"/>
            </a:endParaRPr>
          </a:p>
        </p:txBody>
      </p:sp>
      <p:grpSp>
        <p:nvGrpSpPr>
          <p:cNvPr id="26" name="Group 25"/>
          <p:cNvGrpSpPr/>
          <p:nvPr/>
        </p:nvGrpSpPr>
        <p:grpSpPr>
          <a:xfrm>
            <a:off x="721755" y="2309720"/>
            <a:ext cx="7638907" cy="3899673"/>
            <a:chOff x="2125579" y="2743201"/>
            <a:chExt cx="8845421" cy="4130842"/>
          </a:xfrm>
        </p:grpSpPr>
        <p:graphicFrame>
          <p:nvGraphicFramePr>
            <p:cNvPr id="27" name="Chart 26"/>
            <p:cNvGraphicFramePr/>
            <p:nvPr>
              <p:extLst>
                <p:ext uri="{D42A27DB-BD31-4B8C-83A1-F6EECF244321}">
                  <p14:modId xmlns:p14="http://schemas.microsoft.com/office/powerpoint/2010/main" val="1051676926"/>
                </p:ext>
              </p:extLst>
            </p:nvPr>
          </p:nvGraphicFramePr>
          <p:xfrm>
            <a:off x="2125579" y="2743201"/>
            <a:ext cx="8005872" cy="4130842"/>
          </p:xfrm>
          <a:graphic>
            <a:graphicData uri="http://schemas.openxmlformats.org/drawingml/2006/chart">
              <c:chart xmlns:c="http://schemas.openxmlformats.org/drawingml/2006/chart" xmlns:r="http://schemas.openxmlformats.org/officeDocument/2006/relationships" r:id="rId3"/>
            </a:graphicData>
          </a:graphic>
        </p:graphicFrame>
        <p:sp>
          <p:nvSpPr>
            <p:cNvPr id="28" name="Bent Arrow 27"/>
            <p:cNvSpPr/>
            <p:nvPr/>
          </p:nvSpPr>
          <p:spPr bwMode="auto">
            <a:xfrm rot="5400000">
              <a:off x="5003958" y="3823666"/>
              <a:ext cx="833405" cy="617369"/>
            </a:xfrm>
            <a:prstGeom prst="bentArrow">
              <a:avLst/>
            </a:prstGeom>
            <a:solidFill>
              <a:schemeClr val="accent5">
                <a:lumMod val="60000"/>
                <a:lumOff val="40000"/>
              </a:schemeClr>
            </a:solidFill>
            <a:ln>
              <a:solidFill>
                <a:schemeClr val="accent5">
                  <a:lumMod val="60000"/>
                  <a:lumOff val="40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000000"/>
                </a:solidFill>
                <a:ea typeface="ＭＳ Ｐゴシック"/>
                <a:cs typeface="ＭＳ Ｐゴシック"/>
              </a:endParaRPr>
            </a:p>
          </p:txBody>
        </p:sp>
        <p:sp>
          <p:nvSpPr>
            <p:cNvPr id="29" name="TextBox 28"/>
            <p:cNvSpPr txBox="1"/>
            <p:nvPr/>
          </p:nvSpPr>
          <p:spPr>
            <a:xfrm>
              <a:off x="4572000" y="3007762"/>
              <a:ext cx="1377872" cy="615553"/>
            </a:xfrm>
            <a:prstGeom prst="rect">
              <a:avLst/>
            </a:prstGeom>
            <a:noFill/>
          </p:spPr>
          <p:txBody>
            <a:bodyPr wrap="square" rtlCol="0">
              <a:spAutoFit/>
            </a:bodyPr>
            <a:lstStyle/>
            <a:p>
              <a:pPr algn="ctr" fontAlgn="base">
                <a:spcBef>
                  <a:spcPct val="0"/>
                </a:spcBef>
                <a:spcAft>
                  <a:spcPct val="0"/>
                </a:spcAft>
              </a:pPr>
              <a:r>
                <a:rPr lang="en-US" sz="2000" b="1" dirty="0">
                  <a:latin typeface="Arial" panose="020B0604020202020204" pitchFamily="34" charset="0"/>
                  <a:cs typeface="Arial" panose="020B0604020202020204" pitchFamily="34" charset="0"/>
                </a:rPr>
                <a:t>–63%</a:t>
              </a:r>
              <a:br>
                <a:rPr lang="en-US" sz="2000" b="1" baseline="30000"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a:t>
              </a:r>
              <a:r>
                <a:rPr lang="en-US" sz="1400" b="1" i="1" dirty="0">
                  <a:latin typeface="Arial" panose="020B0604020202020204" pitchFamily="34" charset="0"/>
                  <a:cs typeface="Arial" panose="020B0604020202020204" pitchFamily="34" charset="0"/>
                </a:rPr>
                <a:t>P</a:t>
              </a:r>
              <a:r>
                <a:rPr lang="en-US" sz="1400" b="1" dirty="0">
                  <a:latin typeface="Arial" panose="020B0604020202020204" pitchFamily="34" charset="0"/>
                  <a:cs typeface="Arial" panose="020B0604020202020204" pitchFamily="34" charset="0"/>
                </a:rPr>
                <a:t>&lt;0.01) </a:t>
              </a:r>
              <a:endParaRPr lang="en-US" sz="2000" b="1" dirty="0">
                <a:latin typeface="Arial" panose="020B0604020202020204" pitchFamily="34" charset="0"/>
                <a:cs typeface="Arial" panose="020B0604020202020204" pitchFamily="34" charset="0"/>
              </a:endParaRPr>
            </a:p>
          </p:txBody>
        </p:sp>
        <p:sp>
          <p:nvSpPr>
            <p:cNvPr id="30" name="TextBox 29"/>
            <p:cNvSpPr txBox="1"/>
            <p:nvPr/>
          </p:nvSpPr>
          <p:spPr>
            <a:xfrm>
              <a:off x="7315200" y="3585151"/>
              <a:ext cx="1412380" cy="615553"/>
            </a:xfrm>
            <a:prstGeom prst="rect">
              <a:avLst/>
            </a:prstGeom>
            <a:noFill/>
          </p:spPr>
          <p:txBody>
            <a:bodyPr wrap="square" rtlCol="0">
              <a:spAutoFit/>
            </a:bodyPr>
            <a:lstStyle/>
            <a:p>
              <a:pPr algn="ctr" fontAlgn="base">
                <a:spcBef>
                  <a:spcPct val="0"/>
                </a:spcBef>
                <a:spcAft>
                  <a:spcPct val="0"/>
                </a:spcAft>
              </a:pPr>
              <a:r>
                <a:rPr lang="en-US" sz="2000" b="1" dirty="0">
                  <a:latin typeface="Arial" panose="020B0604020202020204" pitchFamily="34" charset="0"/>
                  <a:cs typeface="Arial" panose="020B0604020202020204" pitchFamily="34" charset="0"/>
                </a:rPr>
                <a:t>–61%</a:t>
              </a:r>
              <a:br>
                <a:rPr lang="en-US" sz="20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a:t>
              </a:r>
              <a:r>
                <a:rPr lang="en-US" sz="1400" b="1" i="1" dirty="0">
                  <a:latin typeface="Arial" panose="020B0604020202020204" pitchFamily="34" charset="0"/>
                  <a:cs typeface="Arial" panose="020B0604020202020204" pitchFamily="34" charset="0"/>
                </a:rPr>
                <a:t>P</a:t>
              </a:r>
              <a:r>
                <a:rPr lang="en-US" sz="1400" b="1" dirty="0">
                  <a:latin typeface="Arial" panose="020B0604020202020204" pitchFamily="34" charset="0"/>
                  <a:cs typeface="Arial" panose="020B0604020202020204" pitchFamily="34" charset="0"/>
                </a:rPr>
                <a:t>&lt;0.01)</a:t>
              </a:r>
            </a:p>
          </p:txBody>
        </p:sp>
        <p:sp>
          <p:nvSpPr>
            <p:cNvPr id="31" name="Bent Arrow 30"/>
            <p:cNvSpPr/>
            <p:nvPr/>
          </p:nvSpPr>
          <p:spPr bwMode="auto">
            <a:xfrm rot="5400000">
              <a:off x="7944147" y="4279506"/>
              <a:ext cx="495300" cy="609600"/>
            </a:xfrm>
            <a:prstGeom prst="bentArrow">
              <a:avLst>
                <a:gd name="adj1" fmla="val 25000"/>
                <a:gd name="adj2" fmla="val 30296"/>
                <a:gd name="adj3" fmla="val 25000"/>
                <a:gd name="adj4" fmla="val 43750"/>
              </a:avLst>
            </a:prstGeom>
            <a:solidFill>
              <a:schemeClr val="accent5">
                <a:lumMod val="60000"/>
                <a:lumOff val="40000"/>
              </a:schemeClr>
            </a:solidFill>
            <a:ln>
              <a:solidFill>
                <a:schemeClr val="accent5">
                  <a:lumMod val="60000"/>
                  <a:lumOff val="40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000000"/>
                </a:solidFill>
                <a:ea typeface="ＭＳ Ｐゴシック"/>
                <a:cs typeface="ＭＳ Ｐゴシック"/>
              </a:endParaRPr>
            </a:p>
          </p:txBody>
        </p:sp>
        <p:grpSp>
          <p:nvGrpSpPr>
            <p:cNvPr id="32" name="Group 31"/>
            <p:cNvGrpSpPr/>
            <p:nvPr/>
          </p:nvGrpSpPr>
          <p:grpSpPr>
            <a:xfrm>
              <a:off x="8795366" y="2866515"/>
              <a:ext cx="2175634" cy="909384"/>
              <a:chOff x="6021043" y="2480652"/>
              <a:chExt cx="3092135" cy="909384"/>
            </a:xfrm>
          </p:grpSpPr>
          <p:sp>
            <p:nvSpPr>
              <p:cNvPr id="33" name="Rectangle 66"/>
              <p:cNvSpPr>
                <a:spLocks noChangeArrowheads="1"/>
              </p:cNvSpPr>
              <p:nvPr/>
            </p:nvSpPr>
            <p:spPr bwMode="auto">
              <a:xfrm>
                <a:off x="6152064" y="2555914"/>
                <a:ext cx="162231" cy="137160"/>
              </a:xfrm>
              <a:prstGeom prst="rect">
                <a:avLst/>
              </a:prstGeom>
              <a:solidFill>
                <a:schemeClr val="accent4">
                  <a:lumMod val="60000"/>
                  <a:lumOff val="40000"/>
                </a:schemeClr>
              </a:solidFill>
              <a:ln w="3175" algn="ctr">
                <a:noFill/>
                <a:round/>
                <a:headEnd/>
                <a:tailEnd/>
              </a:ln>
            </p:spPr>
            <p:txBody>
              <a:bodyPr/>
              <a:lstStyle/>
              <a:p>
                <a:pPr marL="342900" indent="-342900" fontAlgn="base">
                  <a:lnSpc>
                    <a:spcPct val="80000"/>
                  </a:lnSpc>
                  <a:spcBef>
                    <a:spcPct val="20000"/>
                  </a:spcBef>
                  <a:spcAft>
                    <a:spcPct val="0"/>
                  </a:spcAft>
                  <a:buClr>
                    <a:srgbClr val="FF6600"/>
                  </a:buClr>
                  <a:buFontTx/>
                  <a:buChar char="•"/>
                </a:pPr>
                <a:endParaRPr lang="en-US" sz="1000" b="1" dirty="0">
                  <a:latin typeface="Arial" panose="020B0604020202020204" pitchFamily="34" charset="0"/>
                  <a:ea typeface="MS PGothic" pitchFamily="34" charset="-128"/>
                  <a:cs typeface="Arial" panose="020B0604020202020204" pitchFamily="34" charset="0"/>
                </a:endParaRPr>
              </a:p>
            </p:txBody>
          </p:sp>
          <p:sp>
            <p:nvSpPr>
              <p:cNvPr id="34" name="Rectangle 66"/>
              <p:cNvSpPr>
                <a:spLocks noChangeArrowheads="1"/>
              </p:cNvSpPr>
              <p:nvPr/>
            </p:nvSpPr>
            <p:spPr bwMode="auto">
              <a:xfrm>
                <a:off x="6152064" y="3011327"/>
                <a:ext cx="162231" cy="137160"/>
              </a:xfrm>
              <a:prstGeom prst="rect">
                <a:avLst/>
              </a:prstGeom>
              <a:solidFill>
                <a:schemeClr val="accent4">
                  <a:lumMod val="50000"/>
                </a:schemeClr>
              </a:solidFill>
              <a:ln w="3175" algn="ctr">
                <a:noFill/>
                <a:round/>
                <a:headEnd/>
                <a:tailEnd/>
              </a:ln>
            </p:spPr>
            <p:txBody>
              <a:bodyPr/>
              <a:lstStyle/>
              <a:p>
                <a:pPr marL="342900" indent="-342900" fontAlgn="base">
                  <a:lnSpc>
                    <a:spcPct val="80000"/>
                  </a:lnSpc>
                  <a:spcBef>
                    <a:spcPct val="20000"/>
                  </a:spcBef>
                  <a:spcAft>
                    <a:spcPct val="0"/>
                  </a:spcAft>
                  <a:buClr>
                    <a:srgbClr val="FF6600"/>
                  </a:buClr>
                  <a:buFontTx/>
                  <a:buChar char="•"/>
                </a:pPr>
                <a:endParaRPr lang="en-US" sz="1000" b="1" dirty="0">
                  <a:latin typeface="Arial" panose="020B0604020202020204" pitchFamily="34" charset="0"/>
                  <a:ea typeface="MS PGothic" pitchFamily="34" charset="-128"/>
                  <a:cs typeface="Arial" panose="020B0604020202020204" pitchFamily="34" charset="0"/>
                </a:endParaRPr>
              </a:p>
            </p:txBody>
          </p:sp>
          <p:sp>
            <p:nvSpPr>
              <p:cNvPr id="35" name="TextBox 34"/>
              <p:cNvSpPr txBox="1"/>
              <p:nvPr/>
            </p:nvSpPr>
            <p:spPr>
              <a:xfrm>
                <a:off x="6425945" y="2480652"/>
                <a:ext cx="2687232" cy="461665"/>
              </a:xfrm>
              <a:prstGeom prst="rect">
                <a:avLst/>
              </a:prstGeom>
              <a:noFill/>
            </p:spPr>
            <p:txBody>
              <a:bodyPr wrap="square" rtlCol="0">
                <a:spAutoFit/>
              </a:bodyPr>
              <a:lstStyle/>
              <a:p>
                <a:pPr fontAlgn="base">
                  <a:spcBef>
                    <a:spcPct val="0"/>
                  </a:spcBef>
                  <a:spcAft>
                    <a:spcPct val="0"/>
                  </a:spcAft>
                </a:pPr>
                <a:r>
                  <a:rPr lang="en-US" sz="1200" dirty="0">
                    <a:latin typeface="Arial" panose="020B0604020202020204" pitchFamily="34" charset="0"/>
                    <a:cs typeface="Arial" panose="020B0604020202020204" pitchFamily="34" charset="0"/>
                  </a:rPr>
                  <a:t>2003–2006</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N=1363</a:t>
                </a:r>
              </a:p>
            </p:txBody>
          </p:sp>
          <p:sp>
            <p:nvSpPr>
              <p:cNvPr id="36" name="TextBox 35"/>
              <p:cNvSpPr txBox="1"/>
              <p:nvPr/>
            </p:nvSpPr>
            <p:spPr>
              <a:xfrm>
                <a:off x="6429869" y="2928371"/>
                <a:ext cx="2441649" cy="461665"/>
              </a:xfrm>
              <a:prstGeom prst="rect">
                <a:avLst/>
              </a:prstGeom>
              <a:noFill/>
            </p:spPr>
            <p:txBody>
              <a:bodyPr wrap="square" rtlCol="0">
                <a:spAutoFit/>
              </a:bodyPr>
              <a:lstStyle/>
              <a:p>
                <a:pPr fontAlgn="base">
                  <a:spcBef>
                    <a:spcPct val="0"/>
                  </a:spcBef>
                  <a:spcAft>
                    <a:spcPct val="0"/>
                  </a:spcAft>
                </a:pPr>
                <a:r>
                  <a:rPr lang="en-US" sz="1200" dirty="0">
                    <a:latin typeface="Arial" panose="020B0604020202020204" pitchFamily="34" charset="0"/>
                    <a:cs typeface="Arial" panose="020B0604020202020204" pitchFamily="34" charset="0"/>
                  </a:rPr>
                  <a:t>2009–2012</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N=736</a:t>
                </a:r>
              </a:p>
            </p:txBody>
          </p:sp>
          <p:sp>
            <p:nvSpPr>
              <p:cNvPr id="37" name="Rectangle 36"/>
              <p:cNvSpPr/>
              <p:nvPr/>
            </p:nvSpPr>
            <p:spPr bwMode="auto">
              <a:xfrm>
                <a:off x="6021043" y="2490926"/>
                <a:ext cx="3092135" cy="501526"/>
              </a:xfrm>
              <a:prstGeom prst="rect">
                <a:avLst/>
              </a:prstGeom>
              <a:no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latin typeface="Arial" panose="020B0604020202020204" pitchFamily="34" charset="0"/>
                  <a:ea typeface="ＭＳ Ｐゴシック"/>
                  <a:cs typeface="Arial" panose="020B0604020202020204" pitchFamily="34" charset="0"/>
                </a:endParaRPr>
              </a:p>
            </p:txBody>
          </p:sp>
        </p:grpSp>
      </p:grpSp>
      <p:sp>
        <p:nvSpPr>
          <p:cNvPr id="38" name="Kājenes vietturis 7"/>
          <p:cNvSpPr>
            <a:spLocks noGrp="1"/>
          </p:cNvSpPr>
          <p:nvPr>
            <p:ph type="ftr" sz="quarter" idx="11"/>
          </p:nvPr>
        </p:nvSpPr>
        <p:spPr>
          <a:xfrm>
            <a:off x="2613015" y="6554192"/>
            <a:ext cx="4114800" cy="365125"/>
          </a:xfrm>
        </p:spPr>
        <p:txBody>
          <a:bodyPr/>
          <a:lstStyle/>
          <a:p>
            <a:r>
              <a:rPr lang="lv-LV"/>
              <a:t>Markowitz</a:t>
            </a:r>
            <a:r>
              <a:rPr lang="lv-LV" dirty="0"/>
              <a:t> LE </a:t>
            </a:r>
            <a:r>
              <a:rPr lang="lv-LV" dirty="0" err="1"/>
              <a:t>et</a:t>
            </a:r>
            <a:r>
              <a:rPr lang="lv-LV" dirty="0"/>
              <a:t> </a:t>
            </a:r>
            <a:r>
              <a:rPr lang="lv-LV" dirty="0" err="1"/>
              <a:t>al</a:t>
            </a:r>
            <a:r>
              <a:rPr lang="lv-LV" dirty="0"/>
              <a:t>. </a:t>
            </a:r>
            <a:r>
              <a:rPr lang="lv-LV" dirty="0" err="1"/>
              <a:t>Pediatrics</a:t>
            </a:r>
            <a:r>
              <a:rPr lang="lv-LV" dirty="0"/>
              <a:t>. 2016;137:e20151968.</a:t>
            </a:r>
          </a:p>
        </p:txBody>
      </p:sp>
      <p:pic>
        <p:nvPicPr>
          <p:cNvPr id="39" name="Picture 2" descr="http://www.crwflags.com/fotw/images/u/us.gif"/>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1314" y="6292021"/>
            <a:ext cx="109728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3204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ADD00528-D1C0-4897-829A-663E11D58F83}"/>
              </a:ext>
            </a:extLst>
          </p:cNvPr>
          <p:cNvSpPr>
            <a:spLocks noGrp="1"/>
          </p:cNvSpPr>
          <p:nvPr>
            <p:ph type="title"/>
          </p:nvPr>
        </p:nvSpPr>
        <p:spPr>
          <a:xfrm>
            <a:off x="1608138" y="68263"/>
            <a:ext cx="7472362" cy="1857375"/>
          </a:xfrm>
        </p:spPr>
        <p:txBody>
          <a:bodyPr>
            <a:normAutofit/>
          </a:bodyPr>
          <a:lstStyle/>
          <a:p>
            <a:pPr algn="ctr"/>
            <a:r>
              <a:rPr lang="lv-LV" altLang="lv-LV" sz="2500" dirty="0">
                <a:solidFill>
                  <a:schemeClr val="accent4">
                    <a:lumMod val="50000"/>
                  </a:schemeClr>
                </a:solidFill>
                <a:latin typeface="Arial" panose="020B0604020202020204" pitchFamily="34" charset="0"/>
                <a:cs typeface="Arial" panose="020B0604020202020204" pitchFamily="34" charset="0"/>
              </a:rPr>
              <a:t>Vakcinācijas aptvere (1.pote)* pret cilvēka </a:t>
            </a:r>
            <a:r>
              <a:rPr lang="lv-LV" altLang="lv-LV" sz="2500" dirty="0" err="1">
                <a:solidFill>
                  <a:schemeClr val="accent4">
                    <a:lumMod val="50000"/>
                  </a:schemeClr>
                </a:solidFill>
                <a:latin typeface="Arial" panose="020B0604020202020204" pitchFamily="34" charset="0"/>
                <a:cs typeface="Arial" panose="020B0604020202020204" pitchFamily="34" charset="0"/>
              </a:rPr>
              <a:t>papilomas</a:t>
            </a:r>
            <a:r>
              <a:rPr lang="lv-LV" altLang="lv-LV" sz="2500" dirty="0">
                <a:solidFill>
                  <a:schemeClr val="accent4">
                    <a:lumMod val="50000"/>
                  </a:schemeClr>
                </a:solidFill>
                <a:latin typeface="Arial" panose="020B0604020202020204" pitchFamily="34" charset="0"/>
                <a:cs typeface="Arial" panose="020B0604020202020204" pitchFamily="34" charset="0"/>
              </a:rPr>
              <a:t> vīrusa infekciju Latvijas reģionos</a:t>
            </a:r>
            <a:br>
              <a:rPr lang="lv-LV" altLang="lv-LV" sz="2500" dirty="0">
                <a:solidFill>
                  <a:schemeClr val="accent4">
                    <a:lumMod val="50000"/>
                  </a:schemeClr>
                </a:solidFill>
                <a:latin typeface="Arial" panose="020B0604020202020204" pitchFamily="34" charset="0"/>
                <a:cs typeface="Arial" panose="020B0604020202020204" pitchFamily="34" charset="0"/>
              </a:rPr>
            </a:br>
            <a:r>
              <a:rPr lang="lv-LV" altLang="lv-LV" sz="2500" dirty="0">
                <a:solidFill>
                  <a:schemeClr val="accent4">
                    <a:lumMod val="50000"/>
                  </a:schemeClr>
                </a:solidFill>
                <a:latin typeface="Arial" panose="020B0604020202020204" pitchFamily="34" charset="0"/>
                <a:cs typeface="Arial" panose="020B0604020202020204" pitchFamily="34" charset="0"/>
              </a:rPr>
              <a:t>2015. un 2016.gadā</a:t>
            </a:r>
          </a:p>
        </p:txBody>
      </p:sp>
      <p:graphicFrame>
        <p:nvGraphicFramePr>
          <p:cNvPr id="14339" name="Content Placeholder 5">
            <a:extLst>
              <a:ext uri="{FF2B5EF4-FFF2-40B4-BE49-F238E27FC236}">
                <a16:creationId xmlns:a16="http://schemas.microsoft.com/office/drawing/2014/main" id="{79573A21-2B62-47A5-9F48-400A9E275FFD}"/>
              </a:ext>
            </a:extLst>
          </p:cNvPr>
          <p:cNvGraphicFramePr>
            <a:graphicFrameLocks noGrp="1"/>
          </p:cNvGraphicFramePr>
          <p:nvPr>
            <p:ph idx="1"/>
            <p:extLst>
              <p:ext uri="{D42A27DB-BD31-4B8C-83A1-F6EECF244321}">
                <p14:modId xmlns:p14="http://schemas.microsoft.com/office/powerpoint/2010/main" val="3721164985"/>
              </p:ext>
            </p:extLst>
          </p:nvPr>
        </p:nvGraphicFramePr>
        <p:xfrm>
          <a:off x="462456" y="1759224"/>
          <a:ext cx="7975874" cy="4347286"/>
        </p:xfrm>
        <a:graphic>
          <a:graphicData uri="http://schemas.openxmlformats.org/presentationml/2006/ole">
            <mc:AlternateContent xmlns:mc="http://schemas.openxmlformats.org/markup-compatibility/2006">
              <mc:Choice xmlns:v="urn:schemas-microsoft-com:vml" Requires="v">
                <p:oleObj spid="_x0000_s3123" r:id="rId3" imgW="8821677" imgH="4907705" progId="Excel.Chart.8">
                  <p:embed/>
                </p:oleObj>
              </mc:Choice>
              <mc:Fallback>
                <p:oleObj r:id="rId3" imgW="8821677" imgH="4907705" progId="Excel.Chart.8">
                  <p:embed/>
                  <p:pic>
                    <p:nvPicPr>
                      <p:cNvPr id="14339" name="Content Placeholder 5">
                        <a:extLst>
                          <a:ext uri="{FF2B5EF4-FFF2-40B4-BE49-F238E27FC236}">
                            <a16:creationId xmlns:a16="http://schemas.microsoft.com/office/drawing/2014/main" id="{79573A21-2B62-47A5-9F48-400A9E275FFD}"/>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56" y="1759224"/>
                        <a:ext cx="7975874" cy="4347286"/>
                      </a:xfrm>
                      <a:prstGeom prst="rect">
                        <a:avLst/>
                      </a:prstGeom>
                      <a:noFill/>
                      <a:ln>
                        <a:noFill/>
                      </a:ln>
                      <a:extLst/>
                    </p:spPr>
                  </p:pic>
                </p:oleObj>
              </mc:Fallback>
            </mc:AlternateContent>
          </a:graphicData>
        </a:graphic>
      </p:graphicFrame>
      <p:sp>
        <p:nvSpPr>
          <p:cNvPr id="14340" name="TextBox 3">
            <a:extLst>
              <a:ext uri="{FF2B5EF4-FFF2-40B4-BE49-F238E27FC236}">
                <a16:creationId xmlns:a16="http://schemas.microsoft.com/office/drawing/2014/main" id="{E8007E8E-0875-47AE-B263-463052006891}"/>
              </a:ext>
            </a:extLst>
          </p:cNvPr>
          <p:cNvSpPr txBox="1">
            <a:spLocks noChangeArrowheads="1"/>
          </p:cNvSpPr>
          <p:nvPr/>
        </p:nvSpPr>
        <p:spPr bwMode="auto">
          <a:xfrm>
            <a:off x="125413" y="6542088"/>
            <a:ext cx="89550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lv-LV" altLang="lv-LV" sz="1200" b="1" dirty="0">
                <a:solidFill>
                  <a:schemeClr val="bg1"/>
                </a:solidFill>
                <a:latin typeface="Arial" panose="020B0604020202020204" pitchFamily="34" charset="0"/>
                <a:cs typeface="Arial" panose="020B0604020202020204" pitchFamily="34" charset="0"/>
              </a:rPr>
              <a:t>* aprēķināta pēc MK 26.09.2000. noteikumu Nr.330 «Vakcinācijas noteikumi» 3.pielikuma datiem</a:t>
            </a:r>
          </a:p>
        </p:txBody>
      </p:sp>
    </p:spTree>
    <p:extLst>
      <p:ext uri="{BB962C8B-B14F-4D97-AF65-F5344CB8AC3E}">
        <p14:creationId xmlns:p14="http://schemas.microsoft.com/office/powerpoint/2010/main" val="29986782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4" name="Rectangle 3"/>
          <p:cNvSpPr txBox="1">
            <a:spLocks noChangeArrowheads="1"/>
          </p:cNvSpPr>
          <p:nvPr/>
        </p:nvSpPr>
        <p:spPr bwMode="auto">
          <a:xfrm>
            <a:off x="1238507" y="101833"/>
            <a:ext cx="802162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2000" dirty="0">
                <a:solidFill>
                  <a:schemeClr val="accent4">
                    <a:lumMod val="50000"/>
                  </a:schemeClr>
                </a:solidFill>
                <a:latin typeface="Arial" charset="0"/>
                <a:ea typeface="Arial" charset="0"/>
                <a:cs typeface="Arial" charset="0"/>
              </a:rPr>
              <a:t>HPV 16/18-saistīta CIN 2+samazināšanās </a:t>
            </a:r>
            <a:r>
              <a:rPr lang="en-US" sz="2000" dirty="0" err="1">
                <a:solidFill>
                  <a:schemeClr val="accent4">
                    <a:lumMod val="50000"/>
                  </a:schemeClr>
                </a:solidFill>
                <a:latin typeface="Arial" charset="0"/>
                <a:ea typeface="Arial" charset="0"/>
                <a:cs typeface="Arial" charset="0"/>
              </a:rPr>
              <a:t>sievietēm</a:t>
            </a:r>
            <a:r>
              <a:rPr lang="en-US" sz="2000" dirty="0">
                <a:solidFill>
                  <a:schemeClr val="accent4">
                    <a:lumMod val="50000"/>
                  </a:schemeClr>
                </a:solidFill>
                <a:latin typeface="Arial" charset="0"/>
                <a:ea typeface="Arial" charset="0"/>
                <a:cs typeface="Arial" charset="0"/>
              </a:rPr>
              <a:t> ASV, </a:t>
            </a:r>
            <a:r>
              <a:rPr lang="en-US" sz="2000" dirty="0" err="1">
                <a:solidFill>
                  <a:schemeClr val="accent4">
                    <a:lumMod val="50000"/>
                  </a:schemeClr>
                </a:solidFill>
                <a:latin typeface="Arial" charset="0"/>
                <a:ea typeface="Arial" charset="0"/>
                <a:cs typeface="Arial" charset="0"/>
              </a:rPr>
              <a:t>vakcinētām</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ar</a:t>
            </a:r>
            <a:r>
              <a:rPr lang="en-US" sz="2000" dirty="0">
                <a:solidFill>
                  <a:schemeClr val="accent4">
                    <a:lumMod val="50000"/>
                  </a:schemeClr>
                </a:solidFill>
                <a:latin typeface="Arial" charset="0"/>
                <a:ea typeface="Arial" charset="0"/>
                <a:cs typeface="Arial" charset="0"/>
              </a:rPr>
              <a:t> 4 </a:t>
            </a:r>
            <a:r>
              <a:rPr lang="en-US" sz="2000" dirty="0" err="1">
                <a:solidFill>
                  <a:schemeClr val="accent4">
                    <a:lumMod val="50000"/>
                  </a:schemeClr>
                </a:solidFill>
                <a:latin typeface="Arial" charset="0"/>
                <a:ea typeface="Arial" charset="0"/>
                <a:cs typeface="Arial" charset="0"/>
              </a:rPr>
              <a:t>tipu</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vakcīnu</a:t>
            </a:r>
            <a:endParaRPr lang="en-GB" sz="2000" baseline="30000" dirty="0">
              <a:solidFill>
                <a:schemeClr val="accent4">
                  <a:lumMod val="50000"/>
                </a:schemeClr>
              </a:solidFill>
              <a:latin typeface="Arial" charset="0"/>
              <a:ea typeface="Arial" charset="0"/>
              <a:cs typeface="Arial" charset="0"/>
            </a:endParaRPr>
          </a:p>
        </p:txBody>
      </p:sp>
      <p:pic>
        <p:nvPicPr>
          <p:cNvPr id="952" name="Picture 21" descr="C:\Users\Liga\Desktop\mikrosko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57" y="250623"/>
            <a:ext cx="109855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 name="Content Placeholder 4"/>
          <p:cNvSpPr>
            <a:spLocks noGrp="1"/>
          </p:cNvSpPr>
          <p:nvPr>
            <p:ph idx="4294967295"/>
          </p:nvPr>
        </p:nvSpPr>
        <p:spPr>
          <a:xfrm>
            <a:off x="489859" y="1599796"/>
            <a:ext cx="8102700" cy="1055688"/>
          </a:xfrm>
        </p:spPr>
        <p:txBody>
          <a:bodyPr>
            <a:normAutofit/>
          </a:bodyPr>
          <a:lstStyle/>
          <a:p>
            <a:pPr marL="0" indent="0" algn="ctr">
              <a:spcBef>
                <a:spcPct val="0"/>
              </a:spcBef>
              <a:buNone/>
            </a:pPr>
            <a:r>
              <a:rPr lang="en-US" sz="1600" b="1" dirty="0">
                <a:solidFill>
                  <a:srgbClr val="7030A0"/>
                </a:solidFill>
                <a:latin typeface="Arial" charset="0"/>
                <a:ea typeface="Arial" charset="0"/>
                <a:cs typeface="Arial" charset="0"/>
              </a:rPr>
              <a:t>HPV16/18-saistīta CIN 2+ prevalence </a:t>
            </a:r>
            <a:r>
              <a:rPr lang="en-US" sz="1600" b="1" dirty="0" err="1">
                <a:solidFill>
                  <a:srgbClr val="7030A0"/>
                </a:solidFill>
                <a:latin typeface="Arial" charset="0"/>
                <a:ea typeface="Arial" charset="0"/>
                <a:cs typeface="Arial" charset="0"/>
              </a:rPr>
              <a:t>samazinājās</a:t>
            </a:r>
            <a:r>
              <a:rPr lang="en-US" sz="1600" b="1" dirty="0">
                <a:solidFill>
                  <a:srgbClr val="7030A0"/>
                </a:solidFill>
                <a:latin typeface="Arial" charset="0"/>
                <a:ea typeface="Arial" charset="0"/>
                <a:cs typeface="Arial" charset="0"/>
              </a:rPr>
              <a:t> no 53.6% 2008.gadā </a:t>
            </a:r>
            <a:r>
              <a:rPr lang="en-US" sz="1600" b="1" dirty="0" err="1">
                <a:solidFill>
                  <a:srgbClr val="7030A0"/>
                </a:solidFill>
                <a:latin typeface="Arial" charset="0"/>
                <a:ea typeface="Arial" charset="0"/>
                <a:cs typeface="Arial" charset="0"/>
              </a:rPr>
              <a:t>uz</a:t>
            </a:r>
            <a:r>
              <a:rPr lang="en-US" sz="1600" b="1" dirty="0">
                <a:solidFill>
                  <a:srgbClr val="7030A0"/>
                </a:solidFill>
                <a:latin typeface="Arial" charset="0"/>
                <a:ea typeface="Arial" charset="0"/>
                <a:cs typeface="Arial" charset="0"/>
              </a:rPr>
              <a:t> 28.4% 2012.gadā </a:t>
            </a:r>
            <a:r>
              <a:rPr lang="en-US" sz="1600" b="1" dirty="0" err="1">
                <a:solidFill>
                  <a:srgbClr val="7030A0"/>
                </a:solidFill>
                <a:latin typeface="Arial" charset="0"/>
                <a:ea typeface="Arial" charset="0"/>
                <a:cs typeface="Arial" charset="0"/>
              </a:rPr>
              <a:t>sievietēm</a:t>
            </a:r>
            <a:r>
              <a:rPr lang="en-US" sz="1600" b="1" dirty="0">
                <a:solidFill>
                  <a:srgbClr val="7030A0"/>
                </a:solidFill>
                <a:latin typeface="Arial" charset="0"/>
                <a:ea typeface="Arial" charset="0"/>
                <a:cs typeface="Arial" charset="0"/>
              </a:rPr>
              <a:t>, </a:t>
            </a:r>
            <a:r>
              <a:rPr lang="en-US" sz="1600" b="1" dirty="0" err="1">
                <a:solidFill>
                  <a:srgbClr val="7030A0"/>
                </a:solidFill>
                <a:latin typeface="Arial" charset="0"/>
                <a:ea typeface="Arial" charset="0"/>
                <a:cs typeface="Arial" charset="0"/>
              </a:rPr>
              <a:t>kuras</a:t>
            </a:r>
            <a:r>
              <a:rPr lang="en-US" sz="1600" b="1" dirty="0">
                <a:solidFill>
                  <a:srgbClr val="7030A0"/>
                </a:solidFill>
                <a:latin typeface="Arial" charset="0"/>
                <a:ea typeface="Arial" charset="0"/>
                <a:cs typeface="Arial" charset="0"/>
              </a:rPr>
              <a:t> </a:t>
            </a:r>
            <a:r>
              <a:rPr lang="en-US" sz="1600" b="1" dirty="0" err="1">
                <a:solidFill>
                  <a:srgbClr val="7030A0"/>
                </a:solidFill>
                <a:latin typeface="Arial" charset="0"/>
                <a:ea typeface="Arial" charset="0"/>
                <a:cs typeface="Arial" charset="0"/>
              </a:rPr>
              <a:t>saņēmušas</a:t>
            </a:r>
            <a:r>
              <a:rPr lang="en-US" sz="1600" b="1" dirty="0">
                <a:solidFill>
                  <a:srgbClr val="7030A0"/>
                </a:solidFill>
                <a:latin typeface="Arial" charset="0"/>
                <a:ea typeface="Arial" charset="0"/>
                <a:cs typeface="Arial" charset="0"/>
              </a:rPr>
              <a:t> ≥1 </a:t>
            </a:r>
            <a:r>
              <a:rPr lang="en-US" sz="1600" b="1" dirty="0" err="1">
                <a:solidFill>
                  <a:srgbClr val="7030A0"/>
                </a:solidFill>
                <a:latin typeface="Arial" charset="0"/>
                <a:ea typeface="Arial" charset="0"/>
                <a:cs typeface="Arial" charset="0"/>
              </a:rPr>
              <a:t>devu</a:t>
            </a:r>
            <a:r>
              <a:rPr lang="en-US" sz="1600" b="1" dirty="0">
                <a:solidFill>
                  <a:srgbClr val="7030A0"/>
                </a:solidFill>
                <a:latin typeface="Arial" charset="0"/>
                <a:ea typeface="Arial" charset="0"/>
                <a:cs typeface="Arial" charset="0"/>
              </a:rPr>
              <a:t> 4 </a:t>
            </a:r>
            <a:r>
              <a:rPr lang="en-US" sz="1600" b="1" dirty="0" err="1">
                <a:solidFill>
                  <a:srgbClr val="7030A0"/>
                </a:solidFill>
                <a:latin typeface="Arial" charset="0"/>
                <a:ea typeface="Arial" charset="0"/>
                <a:cs typeface="Arial" charset="0"/>
              </a:rPr>
              <a:t>tipu</a:t>
            </a:r>
            <a:r>
              <a:rPr lang="en-US" sz="1600" b="1" dirty="0">
                <a:solidFill>
                  <a:srgbClr val="7030A0"/>
                </a:solidFill>
                <a:latin typeface="Arial" charset="0"/>
                <a:ea typeface="Arial" charset="0"/>
                <a:cs typeface="Arial" charset="0"/>
              </a:rPr>
              <a:t> </a:t>
            </a:r>
            <a:r>
              <a:rPr lang="en-US" sz="1600" b="1" dirty="0" err="1">
                <a:solidFill>
                  <a:srgbClr val="7030A0"/>
                </a:solidFill>
                <a:latin typeface="Arial" charset="0"/>
                <a:ea typeface="Arial" charset="0"/>
                <a:cs typeface="Arial" charset="0"/>
              </a:rPr>
              <a:t>vakcīnu</a:t>
            </a:r>
            <a:endParaRPr lang="en-US" sz="1600" b="1" dirty="0">
              <a:solidFill>
                <a:srgbClr val="7030A0"/>
              </a:solidFill>
              <a:latin typeface="Arial" charset="0"/>
              <a:ea typeface="Arial" charset="0"/>
              <a:cs typeface="Arial" charset="0"/>
            </a:endParaRPr>
          </a:p>
        </p:txBody>
      </p:sp>
      <p:sp>
        <p:nvSpPr>
          <p:cNvPr id="38" name="Kājenes vietturis 7"/>
          <p:cNvSpPr>
            <a:spLocks noGrp="1"/>
          </p:cNvSpPr>
          <p:nvPr>
            <p:ph type="ftr" sz="quarter" idx="11"/>
          </p:nvPr>
        </p:nvSpPr>
        <p:spPr>
          <a:xfrm>
            <a:off x="2613015" y="6554192"/>
            <a:ext cx="4114800" cy="365125"/>
          </a:xfrm>
        </p:spPr>
        <p:txBody>
          <a:bodyPr/>
          <a:lstStyle/>
          <a:p>
            <a:r>
              <a:rPr lang="lv-LV" dirty="0" err="1">
                <a:solidFill>
                  <a:schemeClr val="bg1">
                    <a:lumMod val="65000"/>
                  </a:schemeClr>
                </a:solidFill>
              </a:rPr>
              <a:t>Hariri</a:t>
            </a:r>
            <a:r>
              <a:rPr lang="lv-LV" dirty="0">
                <a:solidFill>
                  <a:schemeClr val="bg1">
                    <a:lumMod val="65000"/>
                  </a:schemeClr>
                </a:solidFill>
              </a:rPr>
              <a:t> S </a:t>
            </a:r>
            <a:r>
              <a:rPr lang="lv-LV" dirty="0" err="1">
                <a:solidFill>
                  <a:schemeClr val="bg1">
                    <a:lumMod val="65000"/>
                  </a:schemeClr>
                </a:solidFill>
              </a:rPr>
              <a:t>et</a:t>
            </a:r>
            <a:r>
              <a:rPr lang="lv-LV" dirty="0">
                <a:solidFill>
                  <a:schemeClr val="bg1">
                    <a:lumMod val="65000"/>
                  </a:schemeClr>
                </a:solidFill>
              </a:rPr>
              <a:t> </a:t>
            </a:r>
            <a:r>
              <a:rPr lang="lv-LV" dirty="0" err="1">
                <a:solidFill>
                  <a:schemeClr val="bg1">
                    <a:lumMod val="65000"/>
                  </a:schemeClr>
                </a:solidFill>
              </a:rPr>
              <a:t>al</a:t>
            </a:r>
            <a:r>
              <a:rPr lang="lv-LV" dirty="0">
                <a:solidFill>
                  <a:schemeClr val="bg1">
                    <a:lumMod val="65000"/>
                  </a:schemeClr>
                </a:solidFill>
              </a:rPr>
              <a:t>. </a:t>
            </a:r>
            <a:r>
              <a:rPr lang="lv-LV" dirty="0" err="1">
                <a:solidFill>
                  <a:schemeClr val="bg1">
                    <a:lumMod val="65000"/>
                  </a:schemeClr>
                </a:solidFill>
              </a:rPr>
              <a:t>Vaccine</a:t>
            </a:r>
            <a:r>
              <a:rPr lang="lv-LV" dirty="0">
                <a:solidFill>
                  <a:schemeClr val="bg1">
                    <a:lumMod val="65000"/>
                  </a:schemeClr>
                </a:solidFill>
              </a:rPr>
              <a:t>. 2015;33:1608-1613.</a:t>
            </a:r>
          </a:p>
        </p:txBody>
      </p:sp>
      <p:pic>
        <p:nvPicPr>
          <p:cNvPr id="39" name="Picture 2" descr="http://www.crwflags.com/fotw/images/u/us.gif"/>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1314" y="6308350"/>
            <a:ext cx="109728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119542" y="5157811"/>
            <a:ext cx="2269671" cy="592470"/>
          </a:xfrm>
          <a:prstGeom prst="rect">
            <a:avLst/>
          </a:prstGeom>
          <a:noFill/>
        </p:spPr>
        <p:txBody>
          <a:bodyPr wrap="square" rtlCol="0">
            <a:spAutoFit/>
          </a:bodyPr>
          <a:lstStyle/>
          <a:p>
            <a:pPr fontAlgn="base">
              <a:spcBef>
                <a:spcPct val="0"/>
              </a:spcBef>
              <a:spcAft>
                <a:spcPts val="300"/>
              </a:spcAft>
            </a:pPr>
            <a:r>
              <a:rPr lang="en-US" sz="1000" baseline="30000" dirty="0" err="1">
                <a:solidFill>
                  <a:schemeClr val="accent4">
                    <a:lumMod val="50000"/>
                  </a:schemeClr>
                </a:solidFill>
                <a:latin typeface="Arial" charset="0"/>
                <a:ea typeface="Arial" charset="0"/>
                <a:cs typeface="Arial" charset="0"/>
              </a:rPr>
              <a:t>a</a:t>
            </a:r>
            <a:r>
              <a:rPr lang="en-US" sz="1000" i="1" dirty="0" err="1">
                <a:solidFill>
                  <a:schemeClr val="accent4">
                    <a:lumMod val="50000"/>
                  </a:schemeClr>
                </a:solidFill>
                <a:latin typeface="Arial" charset="0"/>
                <a:ea typeface="Arial" charset="0"/>
                <a:cs typeface="Arial" charset="0"/>
              </a:rPr>
              <a:t>P</a:t>
            </a:r>
            <a:r>
              <a:rPr lang="en-US" sz="1000" i="1" baseline="-25000" dirty="0" err="1">
                <a:solidFill>
                  <a:schemeClr val="accent4">
                    <a:lumMod val="50000"/>
                  </a:schemeClr>
                </a:solidFill>
                <a:latin typeface="Arial" charset="0"/>
                <a:ea typeface="Arial" charset="0"/>
                <a:cs typeface="Arial" charset="0"/>
              </a:rPr>
              <a:t>trend</a:t>
            </a:r>
            <a:r>
              <a:rPr lang="en-US" sz="1000" dirty="0">
                <a:solidFill>
                  <a:schemeClr val="accent4">
                    <a:lumMod val="50000"/>
                  </a:schemeClr>
                </a:solidFill>
                <a:latin typeface="Arial" charset="0"/>
                <a:ea typeface="Arial" charset="0"/>
                <a:cs typeface="Arial" charset="0"/>
              </a:rPr>
              <a:t>&lt;0.001.</a:t>
            </a:r>
          </a:p>
          <a:p>
            <a:pPr fontAlgn="base">
              <a:spcBef>
                <a:spcPct val="0"/>
              </a:spcBef>
              <a:spcAft>
                <a:spcPts val="300"/>
              </a:spcAft>
            </a:pPr>
            <a:r>
              <a:rPr lang="en-US" sz="1000" dirty="0">
                <a:solidFill>
                  <a:schemeClr val="accent4">
                    <a:lumMod val="50000"/>
                  </a:schemeClr>
                </a:solidFill>
                <a:latin typeface="Arial" charset="0"/>
                <a:ea typeface="Arial" charset="0"/>
                <a:cs typeface="Arial" charset="0"/>
              </a:rPr>
              <a:t>CIN 2+=cervical intraepithelial neoplasia grade 2 or higher.</a:t>
            </a:r>
          </a:p>
        </p:txBody>
      </p:sp>
      <p:sp>
        <p:nvSpPr>
          <p:cNvPr id="21" name="Rectangle 20"/>
          <p:cNvSpPr/>
          <p:nvPr/>
        </p:nvSpPr>
        <p:spPr>
          <a:xfrm>
            <a:off x="274517" y="6077623"/>
            <a:ext cx="7274132" cy="430887"/>
          </a:xfrm>
          <a:prstGeom prst="rect">
            <a:avLst/>
          </a:prstGeom>
        </p:spPr>
        <p:txBody>
          <a:bodyPr wrap="square">
            <a:spAutoFit/>
          </a:bodyPr>
          <a:lstStyle/>
          <a:p>
            <a:r>
              <a:rPr lang="en-US" sz="1100" dirty="0">
                <a:solidFill>
                  <a:schemeClr val="accent4">
                    <a:lumMod val="50000"/>
                  </a:schemeClr>
                </a:solidFill>
                <a:latin typeface="Arial" charset="0"/>
                <a:ea typeface="Arial" charset="0"/>
                <a:cs typeface="Arial" charset="0"/>
              </a:rPr>
              <a:t>Population-based surveillance data (HPV-IMPACT); monitored HPV vaccine impact on type-specific CIN2+ among adult females in CA, CT, NY, OR, TN.</a:t>
            </a:r>
          </a:p>
        </p:txBody>
      </p:sp>
      <p:grpSp>
        <p:nvGrpSpPr>
          <p:cNvPr id="52" name="Group 51"/>
          <p:cNvGrpSpPr/>
          <p:nvPr/>
        </p:nvGrpSpPr>
        <p:grpSpPr>
          <a:xfrm>
            <a:off x="689232" y="2285983"/>
            <a:ext cx="7990356" cy="3430560"/>
            <a:chOff x="2112721" y="2468510"/>
            <a:chExt cx="7990356" cy="3430560"/>
          </a:xfrm>
        </p:grpSpPr>
        <p:sp>
          <p:nvSpPr>
            <p:cNvPr id="53" name="Rectangle 52"/>
            <p:cNvSpPr/>
            <p:nvPr/>
          </p:nvSpPr>
          <p:spPr>
            <a:xfrm>
              <a:off x="2112721" y="2468510"/>
              <a:ext cx="7990356" cy="307777"/>
            </a:xfrm>
            <a:prstGeom prst="rect">
              <a:avLst/>
            </a:prstGeom>
          </p:spPr>
          <p:txBody>
            <a:bodyPr wrap="square">
              <a:spAutoFit/>
            </a:bodyPr>
            <a:lstStyle/>
            <a:p>
              <a:pPr algn="ctr" fontAlgn="base">
                <a:spcBef>
                  <a:spcPct val="0"/>
                </a:spcBef>
                <a:spcAft>
                  <a:spcPct val="0"/>
                </a:spcAft>
                <a:defRPr sz="2160" b="1" i="0" u="none" strike="noStrike" kern="1200" baseline="0">
                  <a:solidFill>
                    <a:srgbClr val="663300">
                      <a:lumMod val="50000"/>
                    </a:srgbClr>
                  </a:solidFill>
                  <a:latin typeface="+mn-lt"/>
                  <a:ea typeface="+mn-ea"/>
                  <a:cs typeface="+mn-cs"/>
                </a:defRPr>
              </a:pPr>
              <a:r>
                <a:rPr lang="en-US" sz="1400" b="1" dirty="0">
                  <a:solidFill>
                    <a:schemeClr val="accent4">
                      <a:lumMod val="50000"/>
                    </a:schemeClr>
                  </a:solidFill>
                  <a:latin typeface="Arial" charset="0"/>
                  <a:ea typeface="Arial" charset="0"/>
                  <a:cs typeface="Arial" charset="0"/>
                </a:rPr>
                <a:t>HPV 16/18-Attributable CIN 2+ in Vaccinated and Unvaccinated Females in the United States </a:t>
              </a:r>
            </a:p>
          </p:txBody>
        </p:sp>
        <p:grpSp>
          <p:nvGrpSpPr>
            <p:cNvPr id="54" name="Group 53"/>
            <p:cNvGrpSpPr/>
            <p:nvPr/>
          </p:nvGrpSpPr>
          <p:grpSpPr>
            <a:xfrm>
              <a:off x="2614131" y="2743200"/>
              <a:ext cx="6952149" cy="3155870"/>
              <a:chOff x="1248978" y="2509251"/>
              <a:chExt cx="7374204" cy="3542989"/>
            </a:xfrm>
          </p:grpSpPr>
          <p:sp>
            <p:nvSpPr>
              <p:cNvPr id="55" name="Bent Arrow 54"/>
              <p:cNvSpPr/>
              <p:nvPr/>
            </p:nvSpPr>
            <p:spPr bwMode="auto">
              <a:xfrm rot="5400000">
                <a:off x="2583600" y="3343631"/>
                <a:ext cx="974736" cy="436429"/>
              </a:xfrm>
              <a:prstGeom prst="bentArrow">
                <a:avLst/>
              </a:prstGeom>
              <a:solidFill>
                <a:srgbClr val="EAC770"/>
              </a:solidFill>
              <a:ln w="317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ea typeface="ＭＳ Ｐゴシック"/>
                  <a:cs typeface="ＭＳ Ｐゴシック"/>
                </a:endParaRPr>
              </a:p>
            </p:txBody>
          </p:sp>
          <p:sp>
            <p:nvSpPr>
              <p:cNvPr id="56" name="TextBox 55"/>
              <p:cNvSpPr txBox="1"/>
              <p:nvPr/>
            </p:nvSpPr>
            <p:spPr>
              <a:xfrm>
                <a:off x="3070968" y="3431263"/>
                <a:ext cx="1105798" cy="380083"/>
              </a:xfrm>
              <a:prstGeom prst="rect">
                <a:avLst/>
              </a:prstGeom>
              <a:noFill/>
            </p:spPr>
            <p:txBody>
              <a:bodyPr wrap="square" rtlCol="0">
                <a:spAutoFit/>
              </a:bodyPr>
              <a:lstStyle/>
              <a:p>
                <a:pPr algn="ctr" fontAlgn="base">
                  <a:spcBef>
                    <a:spcPct val="0"/>
                  </a:spcBef>
                  <a:spcAft>
                    <a:spcPct val="0"/>
                  </a:spcAft>
                </a:pPr>
                <a:r>
                  <a:rPr lang="en-US" sz="1600" b="1" dirty="0">
                    <a:cs typeface="Arial" panose="020B0604020202020204" pitchFamily="34" charset="0"/>
                  </a:rPr>
                  <a:t>–47%</a:t>
                </a:r>
                <a:r>
                  <a:rPr lang="en-US" sz="1600" b="1" baseline="30000" dirty="0">
                    <a:cs typeface="Arial" panose="020B0604020202020204" pitchFamily="34" charset="0"/>
                  </a:rPr>
                  <a:t>a</a:t>
                </a:r>
                <a:r>
                  <a:rPr lang="en-US" sz="1600" b="1" dirty="0">
                    <a:cs typeface="Arial" panose="020B0604020202020204" pitchFamily="34" charset="0"/>
                  </a:rPr>
                  <a:t> </a:t>
                </a:r>
              </a:p>
            </p:txBody>
          </p:sp>
          <p:grpSp>
            <p:nvGrpSpPr>
              <p:cNvPr id="57" name="Group 56"/>
              <p:cNvGrpSpPr/>
              <p:nvPr/>
            </p:nvGrpSpPr>
            <p:grpSpPr>
              <a:xfrm>
                <a:off x="1248978" y="2509251"/>
                <a:ext cx="7374204" cy="3542989"/>
                <a:chOff x="1248978" y="2509251"/>
                <a:chExt cx="7374204" cy="3542989"/>
              </a:xfrm>
            </p:grpSpPr>
            <p:graphicFrame>
              <p:nvGraphicFramePr>
                <p:cNvPr id="58" name="Chart 57"/>
                <p:cNvGraphicFramePr/>
                <p:nvPr>
                  <p:extLst>
                    <p:ext uri="{D42A27DB-BD31-4B8C-83A1-F6EECF244321}">
                      <p14:modId xmlns:p14="http://schemas.microsoft.com/office/powerpoint/2010/main" val="2128334540"/>
                    </p:ext>
                  </p:extLst>
                </p:nvPr>
              </p:nvGraphicFramePr>
              <p:xfrm>
                <a:off x="1560996" y="2731194"/>
                <a:ext cx="7062186" cy="3048000"/>
              </p:xfrm>
              <a:graphic>
                <a:graphicData uri="http://schemas.openxmlformats.org/drawingml/2006/chart">
                  <c:chart xmlns:c="http://schemas.openxmlformats.org/drawingml/2006/chart" xmlns:r="http://schemas.openxmlformats.org/officeDocument/2006/relationships" r:id="rId4"/>
                </a:graphicData>
              </a:graphic>
            </p:graphicFrame>
            <p:sp>
              <p:nvSpPr>
                <p:cNvPr id="59" name="TextBox 58"/>
                <p:cNvSpPr txBox="1"/>
                <p:nvPr/>
              </p:nvSpPr>
              <p:spPr>
                <a:xfrm rot="16200000">
                  <a:off x="-211937" y="3970166"/>
                  <a:ext cx="3248291" cy="326462"/>
                </a:xfrm>
                <a:prstGeom prst="rect">
                  <a:avLst/>
                </a:prstGeom>
                <a:noFill/>
              </p:spPr>
              <p:txBody>
                <a:bodyPr wrap="square" rtlCol="0">
                  <a:spAutoFit/>
                </a:bodyPr>
                <a:lstStyle/>
                <a:p>
                  <a:pPr algn="ctr"/>
                  <a:r>
                    <a:rPr lang="en-US" sz="1400" b="1" dirty="0">
                      <a:solidFill>
                        <a:schemeClr val="accent4">
                          <a:lumMod val="50000"/>
                        </a:schemeClr>
                      </a:solidFill>
                      <a:cs typeface="Arial" panose="020B0604020202020204" pitchFamily="34" charset="0"/>
                    </a:rPr>
                    <a:t>HPV 16/18-Attributable CIN 2+ (%)</a:t>
                  </a:r>
                </a:p>
              </p:txBody>
            </p:sp>
            <p:sp>
              <p:nvSpPr>
                <p:cNvPr id="60" name="TextBox 59"/>
                <p:cNvSpPr txBox="1"/>
                <p:nvPr/>
              </p:nvSpPr>
              <p:spPr>
                <a:xfrm>
                  <a:off x="1760321" y="5758539"/>
                  <a:ext cx="2374782" cy="293701"/>
                </a:xfrm>
                <a:prstGeom prst="rect">
                  <a:avLst/>
                </a:prstGeom>
                <a:noFill/>
              </p:spPr>
              <p:txBody>
                <a:bodyPr wrap="square" rtlCol="0">
                  <a:spAutoFit/>
                </a:bodyPr>
                <a:lstStyle/>
                <a:p>
                  <a:pPr algn="ctr"/>
                  <a:r>
                    <a:rPr lang="en-US" sz="1100" dirty="0">
                      <a:cs typeface="Arial" panose="020B0604020202020204" pitchFamily="34" charset="0"/>
                    </a:rPr>
                    <a:t>Vaccinated (≥1 dose)</a:t>
                  </a:r>
                </a:p>
              </p:txBody>
            </p:sp>
            <p:sp>
              <p:nvSpPr>
                <p:cNvPr id="61" name="TextBox 60"/>
                <p:cNvSpPr txBox="1"/>
                <p:nvPr/>
              </p:nvSpPr>
              <p:spPr>
                <a:xfrm>
                  <a:off x="3676650" y="5758539"/>
                  <a:ext cx="2374782" cy="293701"/>
                </a:xfrm>
                <a:prstGeom prst="rect">
                  <a:avLst/>
                </a:prstGeom>
                <a:noFill/>
              </p:spPr>
              <p:txBody>
                <a:bodyPr wrap="square" rtlCol="0">
                  <a:spAutoFit/>
                </a:bodyPr>
                <a:lstStyle/>
                <a:p>
                  <a:pPr algn="ctr"/>
                  <a:r>
                    <a:rPr lang="en-US" sz="1100" dirty="0">
                      <a:cs typeface="Arial" panose="020B0604020202020204" pitchFamily="34" charset="0"/>
                    </a:rPr>
                    <a:t>Unvaccinated</a:t>
                  </a:r>
                </a:p>
              </p:txBody>
            </p:sp>
            <p:sp>
              <p:nvSpPr>
                <p:cNvPr id="62" name="TextBox 61"/>
                <p:cNvSpPr txBox="1"/>
                <p:nvPr/>
              </p:nvSpPr>
              <p:spPr>
                <a:xfrm>
                  <a:off x="5686719" y="5758538"/>
                  <a:ext cx="2374782" cy="293701"/>
                </a:xfrm>
                <a:prstGeom prst="rect">
                  <a:avLst/>
                </a:prstGeom>
                <a:noFill/>
              </p:spPr>
              <p:txBody>
                <a:bodyPr wrap="square" rtlCol="0">
                  <a:spAutoFit/>
                </a:bodyPr>
                <a:lstStyle/>
                <a:p>
                  <a:pPr algn="ctr"/>
                  <a:r>
                    <a:rPr lang="en-US" sz="1100" dirty="0">
                      <a:cs typeface="Arial" panose="020B0604020202020204" pitchFamily="34" charset="0"/>
                    </a:rPr>
                    <a:t>Vaccination Status Unknown</a:t>
                  </a:r>
                </a:p>
              </p:txBody>
            </p:sp>
            <p:sp>
              <p:nvSpPr>
                <p:cNvPr id="63" name="TextBox 62"/>
                <p:cNvSpPr txBox="1"/>
                <p:nvPr/>
              </p:nvSpPr>
              <p:spPr>
                <a:xfrm>
                  <a:off x="2331663" y="5554747"/>
                  <a:ext cx="670266" cy="293701"/>
                </a:xfrm>
                <a:prstGeom prst="rect">
                  <a:avLst/>
                </a:prstGeom>
                <a:noFill/>
              </p:spPr>
              <p:txBody>
                <a:bodyPr wrap="none" rtlCol="0">
                  <a:spAutoFit/>
                </a:bodyPr>
                <a:lstStyle/>
                <a:p>
                  <a:r>
                    <a:rPr lang="en-US" sz="1100" dirty="0">
                      <a:cs typeface="Arial" panose="020B0604020202020204" pitchFamily="34" charset="0"/>
                    </a:rPr>
                    <a:t>(n=259)</a:t>
                  </a:r>
                </a:p>
              </p:txBody>
            </p:sp>
            <p:sp>
              <p:nvSpPr>
                <p:cNvPr id="64" name="TextBox 63"/>
                <p:cNvSpPr txBox="1"/>
                <p:nvPr/>
              </p:nvSpPr>
              <p:spPr>
                <a:xfrm>
                  <a:off x="2868198" y="5554747"/>
                  <a:ext cx="670266" cy="293701"/>
                </a:xfrm>
                <a:prstGeom prst="rect">
                  <a:avLst/>
                </a:prstGeom>
                <a:noFill/>
              </p:spPr>
              <p:txBody>
                <a:bodyPr wrap="none" rtlCol="0">
                  <a:spAutoFit/>
                </a:bodyPr>
                <a:lstStyle/>
                <a:p>
                  <a:r>
                    <a:rPr lang="en-US" sz="1100" dirty="0">
                      <a:cs typeface="Arial" panose="020B0604020202020204" pitchFamily="34" charset="0"/>
                    </a:rPr>
                    <a:t>(n=104)</a:t>
                  </a:r>
                </a:p>
              </p:txBody>
            </p:sp>
            <p:sp>
              <p:nvSpPr>
                <p:cNvPr id="65" name="TextBox 64"/>
                <p:cNvSpPr txBox="1"/>
                <p:nvPr/>
              </p:nvSpPr>
              <p:spPr>
                <a:xfrm>
                  <a:off x="4284582" y="5554747"/>
                  <a:ext cx="670266" cy="293701"/>
                </a:xfrm>
                <a:prstGeom prst="rect">
                  <a:avLst/>
                </a:prstGeom>
                <a:noFill/>
              </p:spPr>
              <p:txBody>
                <a:bodyPr wrap="none" rtlCol="0">
                  <a:spAutoFit/>
                </a:bodyPr>
                <a:lstStyle/>
                <a:p>
                  <a:r>
                    <a:rPr lang="en-US" sz="1100" dirty="0">
                      <a:cs typeface="Arial" panose="020B0604020202020204" pitchFamily="34" charset="0"/>
                    </a:rPr>
                    <a:t>(n=364)</a:t>
                  </a:r>
                </a:p>
              </p:txBody>
            </p:sp>
            <p:sp>
              <p:nvSpPr>
                <p:cNvPr id="66" name="TextBox 65"/>
                <p:cNvSpPr txBox="1"/>
                <p:nvPr/>
              </p:nvSpPr>
              <p:spPr>
                <a:xfrm>
                  <a:off x="4821116" y="5554747"/>
                  <a:ext cx="593752" cy="293701"/>
                </a:xfrm>
                <a:prstGeom prst="rect">
                  <a:avLst/>
                </a:prstGeom>
                <a:noFill/>
              </p:spPr>
              <p:txBody>
                <a:bodyPr wrap="none" rtlCol="0">
                  <a:spAutoFit/>
                </a:bodyPr>
                <a:lstStyle/>
                <a:p>
                  <a:r>
                    <a:rPr lang="en-US" sz="1100" dirty="0">
                      <a:cs typeface="Arial" panose="020B0604020202020204" pitchFamily="34" charset="0"/>
                    </a:rPr>
                    <a:t>(n=99)</a:t>
                  </a:r>
                </a:p>
              </p:txBody>
            </p:sp>
            <p:sp>
              <p:nvSpPr>
                <p:cNvPr id="67" name="TextBox 66"/>
                <p:cNvSpPr txBox="1"/>
                <p:nvPr/>
              </p:nvSpPr>
              <p:spPr>
                <a:xfrm>
                  <a:off x="6234748" y="5554747"/>
                  <a:ext cx="670266" cy="293701"/>
                </a:xfrm>
                <a:prstGeom prst="rect">
                  <a:avLst/>
                </a:prstGeom>
                <a:noFill/>
              </p:spPr>
              <p:txBody>
                <a:bodyPr wrap="none" rtlCol="0">
                  <a:spAutoFit/>
                </a:bodyPr>
                <a:lstStyle/>
                <a:p>
                  <a:r>
                    <a:rPr lang="en-US" sz="1100" dirty="0">
                      <a:cs typeface="Arial" panose="020B0604020202020204" pitchFamily="34" charset="0"/>
                    </a:rPr>
                    <a:t>(n=455)</a:t>
                  </a:r>
                </a:p>
              </p:txBody>
            </p:sp>
            <p:sp>
              <p:nvSpPr>
                <p:cNvPr id="68" name="TextBox 67"/>
                <p:cNvSpPr txBox="1"/>
                <p:nvPr/>
              </p:nvSpPr>
              <p:spPr>
                <a:xfrm>
                  <a:off x="6771283" y="5554747"/>
                  <a:ext cx="670266" cy="293701"/>
                </a:xfrm>
                <a:prstGeom prst="rect">
                  <a:avLst/>
                </a:prstGeom>
                <a:noFill/>
              </p:spPr>
              <p:txBody>
                <a:bodyPr wrap="none" rtlCol="0">
                  <a:spAutoFit/>
                </a:bodyPr>
                <a:lstStyle/>
                <a:p>
                  <a:r>
                    <a:rPr lang="en-US" sz="1100" dirty="0">
                      <a:cs typeface="Arial" panose="020B0604020202020204" pitchFamily="34" charset="0"/>
                    </a:rPr>
                    <a:t>(n=309)</a:t>
                  </a:r>
                </a:p>
              </p:txBody>
            </p:sp>
          </p:grpSp>
        </p:grpSp>
      </p:grpSp>
    </p:spTree>
    <p:extLst>
      <p:ext uri="{BB962C8B-B14F-4D97-AF65-F5344CB8AC3E}">
        <p14:creationId xmlns:p14="http://schemas.microsoft.com/office/powerpoint/2010/main" val="8389061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4" name="Rectangle 3"/>
          <p:cNvSpPr txBox="1">
            <a:spLocks noChangeArrowheads="1"/>
          </p:cNvSpPr>
          <p:nvPr/>
        </p:nvSpPr>
        <p:spPr bwMode="auto">
          <a:xfrm>
            <a:off x="1238507" y="101833"/>
            <a:ext cx="802162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2000" dirty="0" err="1">
                <a:solidFill>
                  <a:schemeClr val="accent4">
                    <a:lumMod val="50000"/>
                  </a:schemeClr>
                </a:solidFill>
                <a:latin typeface="Arial" charset="0"/>
                <a:ea typeface="Arial" charset="0"/>
                <a:cs typeface="Arial" charset="0"/>
              </a:rPr>
              <a:t>Ģenitālo</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kārpu</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būtiska</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samazināšanās</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pēc</a:t>
            </a:r>
            <a:r>
              <a:rPr lang="en-US" sz="2000" dirty="0">
                <a:solidFill>
                  <a:schemeClr val="accent4">
                    <a:lumMod val="50000"/>
                  </a:schemeClr>
                </a:solidFill>
                <a:latin typeface="Arial" charset="0"/>
                <a:ea typeface="Arial" charset="0"/>
                <a:cs typeface="Arial" charset="0"/>
              </a:rPr>
              <a:t> 4tipu </a:t>
            </a:r>
            <a:r>
              <a:rPr lang="en-US" sz="2000" dirty="0" err="1">
                <a:solidFill>
                  <a:schemeClr val="accent4">
                    <a:lumMod val="50000"/>
                  </a:schemeClr>
                </a:solidFill>
                <a:latin typeface="Arial" charset="0"/>
                <a:ea typeface="Arial" charset="0"/>
                <a:cs typeface="Arial" charset="0"/>
              </a:rPr>
              <a:t>vakcīnas</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ieviešanas</a:t>
            </a:r>
            <a:r>
              <a:rPr lang="en-US" sz="2000" dirty="0">
                <a:solidFill>
                  <a:schemeClr val="accent4">
                    <a:lumMod val="50000"/>
                  </a:schemeClr>
                </a:solidFill>
                <a:latin typeface="Arial" charset="0"/>
                <a:ea typeface="Arial" charset="0"/>
                <a:cs typeface="Arial" charset="0"/>
              </a:rPr>
              <a:t>: meta </a:t>
            </a:r>
            <a:r>
              <a:rPr lang="en-US" sz="2000" dirty="0" err="1">
                <a:solidFill>
                  <a:schemeClr val="accent4">
                    <a:lumMod val="50000"/>
                  </a:schemeClr>
                </a:solidFill>
                <a:latin typeface="Arial" charset="0"/>
                <a:ea typeface="Arial" charset="0"/>
                <a:cs typeface="Arial" charset="0"/>
              </a:rPr>
              <a:t>analīze</a:t>
            </a:r>
            <a:endParaRPr lang="en-GB" sz="2000" baseline="30000" dirty="0">
              <a:solidFill>
                <a:schemeClr val="accent4">
                  <a:lumMod val="50000"/>
                </a:schemeClr>
              </a:solidFill>
              <a:latin typeface="Arial" charset="0"/>
              <a:ea typeface="Arial" charset="0"/>
              <a:cs typeface="Arial" charset="0"/>
            </a:endParaRPr>
          </a:p>
        </p:txBody>
      </p:sp>
      <p:pic>
        <p:nvPicPr>
          <p:cNvPr id="952" name="Picture 21" descr="C:\Users\Liga\Desktop\mikrosko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57" y="250623"/>
            <a:ext cx="109855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 name="Content Placeholder 4"/>
          <p:cNvSpPr>
            <a:spLocks noGrp="1"/>
          </p:cNvSpPr>
          <p:nvPr>
            <p:ph idx="4294967295"/>
          </p:nvPr>
        </p:nvSpPr>
        <p:spPr>
          <a:xfrm>
            <a:off x="489859" y="1599796"/>
            <a:ext cx="8458198" cy="1055688"/>
          </a:xfrm>
        </p:spPr>
        <p:txBody>
          <a:bodyPr>
            <a:normAutofit/>
          </a:bodyPr>
          <a:lstStyle/>
          <a:p>
            <a:pPr marL="0" indent="0" algn="ctr">
              <a:spcBef>
                <a:spcPct val="0"/>
              </a:spcBef>
              <a:buNone/>
            </a:pPr>
            <a:r>
              <a:rPr lang="en-US" sz="1400" b="1" dirty="0">
                <a:solidFill>
                  <a:srgbClr val="7030A0"/>
                </a:solidFill>
                <a:latin typeface="Arial" charset="0"/>
                <a:ea typeface="Arial" charset="0"/>
                <a:cs typeface="Arial" charset="0"/>
              </a:rPr>
              <a:t>ĢK </a:t>
            </a:r>
            <a:r>
              <a:rPr lang="en-US" sz="1400" b="1" dirty="0" err="1">
                <a:solidFill>
                  <a:srgbClr val="7030A0"/>
                </a:solidFill>
                <a:latin typeface="Arial" charset="0"/>
                <a:ea typeface="Arial" charset="0"/>
                <a:cs typeface="Arial" charset="0"/>
              </a:rPr>
              <a:t>diagnožu</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būtisks</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samazinājums</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meitenēm</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vecumā</a:t>
            </a:r>
            <a:r>
              <a:rPr lang="en-US" sz="1400" b="1" dirty="0">
                <a:solidFill>
                  <a:srgbClr val="7030A0"/>
                </a:solidFill>
                <a:latin typeface="Arial" charset="0"/>
                <a:ea typeface="Arial" charset="0"/>
                <a:cs typeface="Arial" charset="0"/>
              </a:rPr>
              <a:t> no 15 – 19 </a:t>
            </a:r>
            <a:r>
              <a:rPr lang="en-US" sz="1400" b="1" dirty="0" err="1">
                <a:solidFill>
                  <a:srgbClr val="7030A0"/>
                </a:solidFill>
                <a:latin typeface="Arial" charset="0"/>
                <a:ea typeface="Arial" charset="0"/>
                <a:cs typeface="Arial" charset="0"/>
              </a:rPr>
              <a:t>gadiem</a:t>
            </a:r>
            <a:r>
              <a:rPr lang="en-US" sz="1400" b="1" dirty="0">
                <a:solidFill>
                  <a:srgbClr val="7030A0"/>
                </a:solidFill>
                <a:latin typeface="Arial" charset="0"/>
                <a:ea typeface="Arial" charset="0"/>
                <a:cs typeface="Arial" charset="0"/>
              </a:rPr>
              <a:t> par 61% , </a:t>
            </a:r>
            <a:r>
              <a:rPr lang="en-US" sz="1400" b="1" dirty="0" err="1">
                <a:solidFill>
                  <a:srgbClr val="7030A0"/>
                </a:solidFill>
                <a:latin typeface="Arial" charset="0"/>
                <a:ea typeface="Arial" charset="0"/>
                <a:cs typeface="Arial" charset="0"/>
              </a:rPr>
              <a:t>zēniem</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vecumā</a:t>
            </a:r>
            <a:r>
              <a:rPr lang="en-US" sz="1400" b="1" dirty="0">
                <a:solidFill>
                  <a:srgbClr val="7030A0"/>
                </a:solidFill>
                <a:latin typeface="Arial" charset="0"/>
                <a:ea typeface="Arial" charset="0"/>
                <a:cs typeface="Arial" charset="0"/>
              </a:rPr>
              <a:t> no 15-19 </a:t>
            </a:r>
            <a:r>
              <a:rPr lang="en-US" sz="1400" b="1" dirty="0" err="1">
                <a:solidFill>
                  <a:srgbClr val="7030A0"/>
                </a:solidFill>
                <a:latin typeface="Arial" charset="0"/>
                <a:ea typeface="Arial" charset="0"/>
                <a:cs typeface="Arial" charset="0"/>
              </a:rPr>
              <a:t>gadiem</a:t>
            </a:r>
            <a:r>
              <a:rPr lang="en-US" sz="1400" b="1" dirty="0">
                <a:solidFill>
                  <a:srgbClr val="7030A0"/>
                </a:solidFill>
                <a:latin typeface="Arial" charset="0"/>
                <a:ea typeface="Arial" charset="0"/>
                <a:cs typeface="Arial" charset="0"/>
              </a:rPr>
              <a:t> par 34%  </a:t>
            </a:r>
            <a:r>
              <a:rPr lang="en-US" sz="1400" b="1" dirty="0" err="1">
                <a:solidFill>
                  <a:srgbClr val="7030A0"/>
                </a:solidFill>
                <a:latin typeface="Arial" charset="0"/>
                <a:ea typeface="Arial" charset="0"/>
                <a:cs typeface="Arial" charset="0"/>
              </a:rPr>
              <a:t>valstīs</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kur</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sasniegta</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augsta</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vakcinācijas</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aptvere</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meitenēm</a:t>
            </a:r>
            <a:endParaRPr lang="en-US" sz="1400" b="1" dirty="0">
              <a:solidFill>
                <a:srgbClr val="7030A0"/>
              </a:solidFill>
              <a:latin typeface="Arial" charset="0"/>
              <a:ea typeface="Arial" charset="0"/>
              <a:cs typeface="Arial" charset="0"/>
            </a:endParaRPr>
          </a:p>
        </p:txBody>
      </p:sp>
      <p:sp>
        <p:nvSpPr>
          <p:cNvPr id="38" name="Kājenes vietturis 7"/>
          <p:cNvSpPr>
            <a:spLocks noGrp="1"/>
          </p:cNvSpPr>
          <p:nvPr>
            <p:ph type="ftr" sz="quarter" idx="11"/>
          </p:nvPr>
        </p:nvSpPr>
        <p:spPr>
          <a:xfrm>
            <a:off x="2613015" y="6554192"/>
            <a:ext cx="4114800" cy="365125"/>
          </a:xfrm>
        </p:spPr>
        <p:txBody>
          <a:bodyPr/>
          <a:lstStyle/>
          <a:p>
            <a:r>
              <a:rPr lang="fr-FR" dirty="0"/>
              <a:t>Drolet M et al. Lancet Infect Dis. 2015;15:565–580.</a:t>
            </a:r>
            <a:endParaRPr lang="lv-LV" dirty="0"/>
          </a:p>
        </p:txBody>
      </p:sp>
      <p:grpSp>
        <p:nvGrpSpPr>
          <p:cNvPr id="26" name="Group 25"/>
          <p:cNvGrpSpPr/>
          <p:nvPr/>
        </p:nvGrpSpPr>
        <p:grpSpPr>
          <a:xfrm>
            <a:off x="8046720" y="6293066"/>
            <a:ext cx="1097280" cy="548640"/>
            <a:chOff x="8256378" y="228600"/>
            <a:chExt cx="376865" cy="226208"/>
          </a:xfrm>
          <a:solidFill>
            <a:schemeClr val="bg1"/>
          </a:solidFill>
        </p:grpSpPr>
        <p:pic>
          <p:nvPicPr>
            <p:cNvPr id="27" name="Picture 11" descr="http://upload.wikimedia.org/wikipedia/commons/thumb/d/d9/Flag_of_Canada_%28Pantone%29.svg/1024px-Flag_of_Canada_%28Pantone%29.svg.pn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501" y="230376"/>
              <a:ext cx="125622" cy="73808"/>
            </a:xfrm>
            <a:prstGeom prst="rect">
              <a:avLst/>
            </a:prstGeom>
            <a:grpFill/>
            <a:extLst/>
          </p:spPr>
        </p:pic>
        <p:pic>
          <p:nvPicPr>
            <p:cNvPr id="28" name="Picture 23" descr="usa-fla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6378" y="228600"/>
              <a:ext cx="125622" cy="73808"/>
            </a:xfrm>
            <a:prstGeom prst="rect">
              <a:avLst/>
            </a:prstGeom>
            <a:grpFill/>
            <a:extLst/>
          </p:spPr>
        </p:pic>
        <p:pic>
          <p:nvPicPr>
            <p:cNvPr id="29" name="Picture 5" descr="australian-flag"/>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7621" y="304800"/>
              <a:ext cx="125622" cy="73808"/>
            </a:xfrm>
            <a:prstGeom prst="rect">
              <a:avLst/>
            </a:prstGeom>
            <a:grpFill/>
            <a:extLst/>
          </p:spPr>
        </p:pic>
        <p:pic>
          <p:nvPicPr>
            <p:cNvPr id="30" name="Picture 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2000" y="304800"/>
              <a:ext cx="125622" cy="73808"/>
            </a:xfrm>
            <a:prstGeom prst="rect">
              <a:avLst/>
            </a:prstGeom>
            <a:grpFill/>
            <a:effectLst/>
            <a:extLst>
              <a:ext uri="{AF507438-7753-43E0-B8FC-AC1667EBCBE1}">
                <a14:hiddenEffects xmlns:a14="http://schemas.microsoft.com/office/drawing/2010/main">
                  <a:effectLst>
                    <a:outerShdw dist="35921" dir="2700000" algn="ctr" rotWithShape="0">
                      <a:srgbClr val="E7E6E6"/>
                    </a:outerShdw>
                  </a:effectLst>
                </a14:hiddenEffects>
              </a:ext>
            </a:extLst>
          </p:spPr>
        </p:pic>
        <p:pic>
          <p:nvPicPr>
            <p:cNvPr id="31" name="Picture 8"/>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56378" y="304800"/>
              <a:ext cx="125622" cy="73808"/>
            </a:xfrm>
            <a:prstGeom prst="rect">
              <a:avLst/>
            </a:prstGeom>
            <a:grpFill/>
            <a:effectLst/>
            <a:extLst>
              <a:ext uri="{AF507438-7753-43E0-B8FC-AC1667EBCBE1}">
                <a14:hiddenEffects xmlns:a14="http://schemas.microsoft.com/office/drawing/2010/main">
                  <a:effectLst>
                    <a:outerShdw dist="35921" dir="2700000" algn="ctr" rotWithShape="0">
                      <a:srgbClr val="E7E6E6"/>
                    </a:outerShdw>
                  </a:effectLst>
                </a14:hiddenEffects>
              </a:ext>
            </a:extLst>
          </p:spPr>
        </p:pic>
        <p:pic>
          <p:nvPicPr>
            <p:cNvPr id="32" name="Picture 6"/>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07621" y="228600"/>
              <a:ext cx="125622" cy="73808"/>
            </a:xfrm>
            <a:prstGeom prst="rect">
              <a:avLst/>
            </a:prstGeom>
            <a:grpFill/>
            <a:effectLst/>
            <a:extLst>
              <a:ext uri="{AF507438-7753-43E0-B8FC-AC1667EBCBE1}">
                <a14:hiddenEffects xmlns:a14="http://schemas.microsoft.com/office/drawing/2010/main">
                  <a:effectLst>
                    <a:outerShdw dist="35921" dir="2700000" algn="ctr" rotWithShape="0">
                      <a:srgbClr val="E7E6E6"/>
                    </a:outerShdw>
                  </a:effectLst>
                </a14:hiddenEffects>
              </a:ext>
            </a:extLst>
          </p:spPr>
        </p:pic>
        <p:pic>
          <p:nvPicPr>
            <p:cNvPr id="33" name="Picture 22" descr="pmsncqcww"/>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82000" y="381000"/>
              <a:ext cx="125622" cy="73808"/>
            </a:xfrm>
            <a:prstGeom prst="rect">
              <a:avLst/>
            </a:prstGeom>
            <a:grpFill/>
            <a:extLst/>
          </p:spPr>
        </p:pic>
      </p:grpSp>
      <p:sp>
        <p:nvSpPr>
          <p:cNvPr id="34" name="TextBox 9"/>
          <p:cNvSpPr txBox="1">
            <a:spLocks noChangeArrowheads="1"/>
          </p:cNvSpPr>
          <p:nvPr/>
        </p:nvSpPr>
        <p:spPr bwMode="auto">
          <a:xfrm>
            <a:off x="41812" y="6182517"/>
            <a:ext cx="83699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sz="1000" baseline="30000" dirty="0" err="1">
                <a:latin typeface="Arial" panose="020B0604020202020204" pitchFamily="34" charset="0"/>
                <a:cs typeface="Arial" panose="020B0604020202020204" pitchFamily="34" charset="0"/>
              </a:rPr>
              <a:t>a</a:t>
            </a:r>
            <a:r>
              <a:rPr lang="en-US" sz="1000" dirty="0" err="1">
                <a:latin typeface="Arial" panose="020B0604020202020204" pitchFamily="34" charset="0"/>
                <a:cs typeface="Arial" panose="020B0604020202020204" pitchFamily="34" charset="0"/>
              </a:rPr>
              <a:t>High</a:t>
            </a:r>
            <a:r>
              <a:rPr lang="en-US" sz="1000" dirty="0">
                <a:latin typeface="Arial" panose="020B0604020202020204" pitchFamily="34" charset="0"/>
                <a:cs typeface="Arial" panose="020B0604020202020204" pitchFamily="34" charset="0"/>
              </a:rPr>
              <a:t> coverage defined as ≥50% receiving 3 doses. </a:t>
            </a:r>
          </a:p>
          <a:p>
            <a:pPr fontAlgn="base">
              <a:spcBef>
                <a:spcPct val="0"/>
              </a:spcBef>
              <a:spcAft>
                <a:spcPct val="0"/>
              </a:spcAft>
            </a:pPr>
            <a:r>
              <a:rPr lang="en-US" sz="1000" dirty="0">
                <a:latin typeface="Arial" panose="020B0604020202020204" pitchFamily="34" charset="0"/>
                <a:cs typeface="Arial" panose="020B0604020202020204" pitchFamily="34" charset="0"/>
              </a:rPr>
              <a:t>GW=genital warts.</a:t>
            </a:r>
          </a:p>
        </p:txBody>
      </p:sp>
      <p:grpSp>
        <p:nvGrpSpPr>
          <p:cNvPr id="42" name="Group 41"/>
          <p:cNvGrpSpPr/>
          <p:nvPr/>
        </p:nvGrpSpPr>
        <p:grpSpPr>
          <a:xfrm>
            <a:off x="798130" y="2127640"/>
            <a:ext cx="7841656" cy="3785876"/>
            <a:chOff x="2102444" y="2185990"/>
            <a:chExt cx="8392837" cy="3983857"/>
          </a:xfrm>
        </p:grpSpPr>
        <p:grpSp>
          <p:nvGrpSpPr>
            <p:cNvPr id="43" name="Group 42"/>
            <p:cNvGrpSpPr/>
            <p:nvPr/>
          </p:nvGrpSpPr>
          <p:grpSpPr>
            <a:xfrm>
              <a:off x="2102444" y="2185990"/>
              <a:ext cx="8392837" cy="3983857"/>
              <a:chOff x="2102444" y="2185990"/>
              <a:chExt cx="8392837" cy="3983857"/>
            </a:xfrm>
          </p:grpSpPr>
          <p:graphicFrame>
            <p:nvGraphicFramePr>
              <p:cNvPr id="46" name="Content Placeholder 4"/>
              <p:cNvGraphicFramePr>
                <a:graphicFrameLocks/>
              </p:cNvGraphicFramePr>
              <p:nvPr>
                <p:extLst>
                  <p:ext uri="{D42A27DB-BD31-4B8C-83A1-F6EECF244321}">
                    <p14:modId xmlns:p14="http://schemas.microsoft.com/office/powerpoint/2010/main" val="187950082"/>
                  </p:ext>
                </p:extLst>
              </p:nvPr>
            </p:nvGraphicFramePr>
            <p:xfrm>
              <a:off x="2102444" y="2185990"/>
              <a:ext cx="8392837" cy="3983857"/>
            </p:xfrm>
            <a:graphic>
              <a:graphicData uri="http://schemas.openxmlformats.org/drawingml/2006/chart">
                <c:chart xmlns:c="http://schemas.openxmlformats.org/drawingml/2006/chart" xmlns:r="http://schemas.openxmlformats.org/officeDocument/2006/relationships" r:id="rId10"/>
              </a:graphicData>
            </a:graphic>
          </p:graphicFrame>
          <p:sp>
            <p:nvSpPr>
              <p:cNvPr id="47" name="TextBox 46"/>
              <p:cNvSpPr txBox="1"/>
              <p:nvPr/>
            </p:nvSpPr>
            <p:spPr>
              <a:xfrm>
                <a:off x="4176314" y="3196668"/>
                <a:ext cx="1937442"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Low coverage (&lt;50%)</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n=6 studies</a:t>
                </a:r>
              </a:p>
            </p:txBody>
          </p:sp>
          <p:sp>
            <p:nvSpPr>
              <p:cNvPr id="48" name="TextBox 47"/>
              <p:cNvSpPr txBox="1"/>
              <p:nvPr/>
            </p:nvSpPr>
            <p:spPr>
              <a:xfrm>
                <a:off x="6759703" y="3196668"/>
                <a:ext cx="1937442"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High coverage (≥50%)</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n=3 studies</a:t>
                </a:r>
              </a:p>
            </p:txBody>
          </p:sp>
        </p:grpSp>
        <p:sp>
          <p:nvSpPr>
            <p:cNvPr id="44" name="Rectangle 43"/>
            <p:cNvSpPr/>
            <p:nvPr/>
          </p:nvSpPr>
          <p:spPr bwMode="auto">
            <a:xfrm>
              <a:off x="6632955" y="3254219"/>
              <a:ext cx="126749" cy="128016"/>
            </a:xfrm>
            <a:prstGeom prst="rect">
              <a:avLst/>
            </a:prstGeom>
            <a:solidFill>
              <a:schemeClr val="accent4">
                <a:lumMod val="40000"/>
                <a:lumOff val="60000"/>
              </a:schemeClr>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sp>
          <p:nvSpPr>
            <p:cNvPr id="45" name="Rectangle 44"/>
            <p:cNvSpPr/>
            <p:nvPr/>
          </p:nvSpPr>
          <p:spPr bwMode="auto">
            <a:xfrm>
              <a:off x="4054226" y="3254219"/>
              <a:ext cx="126749" cy="128016"/>
            </a:xfrm>
            <a:prstGeom prst="rect">
              <a:avLst/>
            </a:prstGeom>
            <a:solidFill>
              <a:schemeClr val="accent4">
                <a:lumMod val="75000"/>
              </a:schemeClr>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FFFFFF"/>
                </a:solidFill>
                <a:latin typeface="Arial" pitchFamily="34" charset="0"/>
                <a:ea typeface="ＭＳ Ｐゴシック"/>
                <a:cs typeface="ＭＳ Ｐゴシック"/>
              </a:endParaRPr>
            </a:p>
          </p:txBody>
        </p:sp>
      </p:grpSp>
    </p:spTree>
    <p:extLst>
      <p:ext uri="{BB962C8B-B14F-4D97-AF65-F5344CB8AC3E}">
        <p14:creationId xmlns:p14="http://schemas.microsoft.com/office/powerpoint/2010/main" val="14564661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4" name="Rectangle 3"/>
          <p:cNvSpPr txBox="1">
            <a:spLocks noChangeArrowheads="1"/>
          </p:cNvSpPr>
          <p:nvPr/>
        </p:nvSpPr>
        <p:spPr bwMode="auto">
          <a:xfrm>
            <a:off x="1238507" y="101833"/>
            <a:ext cx="802162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2000" dirty="0" err="1">
                <a:solidFill>
                  <a:schemeClr val="accent4">
                    <a:lumMod val="50000"/>
                  </a:schemeClr>
                </a:solidFill>
                <a:latin typeface="Arial" charset="0"/>
                <a:ea typeface="Arial" charset="0"/>
                <a:cs typeface="Arial" charset="0"/>
              </a:rPr>
              <a:t>Ievērojami</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samazināts</a:t>
            </a:r>
            <a:r>
              <a:rPr lang="en-US" sz="2000" dirty="0">
                <a:solidFill>
                  <a:schemeClr val="accent4">
                    <a:lumMod val="50000"/>
                  </a:schemeClr>
                </a:solidFill>
                <a:latin typeface="Arial" charset="0"/>
                <a:ea typeface="Arial" charset="0"/>
                <a:cs typeface="Arial" charset="0"/>
              </a:rPr>
              <a:t> risks ĢK </a:t>
            </a:r>
            <a:r>
              <a:rPr lang="en-US" sz="2000" dirty="0" err="1">
                <a:solidFill>
                  <a:schemeClr val="accent4">
                    <a:lumMod val="50000"/>
                  </a:schemeClr>
                </a:solidFill>
                <a:latin typeface="Arial" charset="0"/>
                <a:ea typeface="Arial" charset="0"/>
                <a:cs typeface="Arial" charset="0"/>
              </a:rPr>
              <a:t>Dānijā</a:t>
            </a:r>
            <a:r>
              <a:rPr lang="en-US" sz="2000" dirty="0">
                <a:solidFill>
                  <a:schemeClr val="accent4">
                    <a:lumMod val="50000"/>
                  </a:schemeClr>
                </a:solidFill>
                <a:latin typeface="Arial" charset="0"/>
                <a:ea typeface="Arial" charset="0"/>
                <a:cs typeface="Arial" charset="0"/>
              </a:rPr>
              <a:t>:</a:t>
            </a:r>
            <a:br>
              <a:rPr lang="en-US" sz="2000" dirty="0">
                <a:solidFill>
                  <a:schemeClr val="accent4">
                    <a:lumMod val="50000"/>
                  </a:schemeClr>
                </a:solidFill>
                <a:latin typeface="Arial" charset="0"/>
                <a:ea typeface="Arial" charset="0"/>
                <a:cs typeface="Arial" charset="0"/>
              </a:rPr>
            </a:br>
            <a:r>
              <a:rPr lang="en-US" sz="2000" dirty="0">
                <a:solidFill>
                  <a:schemeClr val="accent4">
                    <a:lumMod val="50000"/>
                  </a:schemeClr>
                </a:solidFill>
                <a:latin typeface="Arial" charset="0"/>
                <a:ea typeface="Arial" charset="0"/>
                <a:cs typeface="Arial" charset="0"/>
              </a:rPr>
              <a:t>Follow-Up 4tipu HPV </a:t>
            </a:r>
            <a:r>
              <a:rPr lang="en-US" sz="2000" dirty="0" err="1">
                <a:solidFill>
                  <a:schemeClr val="accent4">
                    <a:lumMod val="50000"/>
                  </a:schemeClr>
                </a:solidFill>
                <a:latin typeface="Arial" charset="0"/>
                <a:ea typeface="Arial" charset="0"/>
                <a:cs typeface="Arial" charset="0"/>
              </a:rPr>
              <a:t>vakcīnai</a:t>
            </a:r>
            <a:r>
              <a:rPr lang="en-US" sz="2000" dirty="0">
                <a:solidFill>
                  <a:schemeClr val="accent4">
                    <a:lumMod val="50000"/>
                  </a:schemeClr>
                </a:solidFill>
                <a:latin typeface="Arial" charset="0"/>
                <a:ea typeface="Arial" charset="0"/>
                <a:cs typeface="Arial" charset="0"/>
              </a:rPr>
              <a:t> NIP</a:t>
            </a:r>
            <a:endParaRPr lang="en-GB" sz="2000" baseline="30000" dirty="0">
              <a:solidFill>
                <a:schemeClr val="accent4">
                  <a:lumMod val="50000"/>
                </a:schemeClr>
              </a:solidFill>
              <a:latin typeface="Arial" charset="0"/>
              <a:ea typeface="Arial" charset="0"/>
              <a:cs typeface="Arial" charset="0"/>
            </a:endParaRPr>
          </a:p>
        </p:txBody>
      </p:sp>
      <p:pic>
        <p:nvPicPr>
          <p:cNvPr id="952" name="Picture 21" descr="C:\Users\Liga\Desktop\mikrosko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57" y="250623"/>
            <a:ext cx="109855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 name="Content Placeholder 4"/>
          <p:cNvSpPr>
            <a:spLocks noGrp="1"/>
          </p:cNvSpPr>
          <p:nvPr>
            <p:ph idx="4294967295"/>
          </p:nvPr>
        </p:nvSpPr>
        <p:spPr>
          <a:xfrm>
            <a:off x="441316" y="1402684"/>
            <a:ext cx="8458198" cy="1055688"/>
          </a:xfrm>
        </p:spPr>
        <p:txBody>
          <a:bodyPr>
            <a:normAutofit/>
          </a:bodyPr>
          <a:lstStyle/>
          <a:p>
            <a:pPr marL="0" indent="0" algn="ctr">
              <a:spcBef>
                <a:spcPct val="0"/>
              </a:spcBef>
              <a:buNone/>
            </a:pPr>
            <a:r>
              <a:rPr lang="en-US" sz="1400" b="1" dirty="0" err="1">
                <a:solidFill>
                  <a:srgbClr val="7030A0"/>
                </a:solidFill>
                <a:latin typeface="Arial" charset="0"/>
                <a:ea typeface="Arial" charset="0"/>
                <a:cs typeface="Arial" charset="0"/>
              </a:rPr>
              <a:t>Būtiski</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samazinās</a:t>
            </a:r>
            <a:r>
              <a:rPr lang="en-US" sz="1400" b="1" dirty="0">
                <a:solidFill>
                  <a:srgbClr val="7030A0"/>
                </a:solidFill>
                <a:latin typeface="Arial" charset="0"/>
                <a:ea typeface="Arial" charset="0"/>
                <a:cs typeface="Arial" charset="0"/>
              </a:rPr>
              <a:t> risks </a:t>
            </a:r>
            <a:r>
              <a:rPr lang="en-US" sz="1400" b="1" dirty="0" err="1">
                <a:solidFill>
                  <a:srgbClr val="7030A0"/>
                </a:solidFill>
                <a:latin typeface="Arial" charset="0"/>
                <a:ea typeface="Arial" charset="0"/>
                <a:cs typeface="Arial" charset="0"/>
              </a:rPr>
              <a:t>gados</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jaunākajai</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kohortai</a:t>
            </a:r>
            <a:r>
              <a:rPr lang="en-US" sz="1400" b="1" dirty="0">
                <a:solidFill>
                  <a:srgbClr val="7030A0"/>
                </a:solidFill>
                <a:latin typeface="Arial" charset="0"/>
                <a:ea typeface="Arial" charset="0"/>
                <a:cs typeface="Arial" charset="0"/>
              </a:rPr>
              <a:t> vs </a:t>
            </a:r>
            <a:r>
              <a:rPr lang="en-US" sz="1400" b="1" dirty="0" err="1">
                <a:solidFill>
                  <a:srgbClr val="7030A0"/>
                </a:solidFill>
                <a:latin typeface="Arial" charset="0"/>
                <a:ea typeface="Arial" charset="0"/>
                <a:cs typeface="Arial" charset="0"/>
              </a:rPr>
              <a:t>gados</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vecākajai</a:t>
            </a:r>
            <a:r>
              <a:rPr lang="en-US" sz="1400" b="1" dirty="0">
                <a:solidFill>
                  <a:srgbClr val="7030A0"/>
                </a:solidFill>
                <a:latin typeface="Arial" charset="0"/>
                <a:ea typeface="Arial" charset="0"/>
                <a:cs typeface="Arial" charset="0"/>
              </a:rPr>
              <a:t> </a:t>
            </a:r>
          </a:p>
        </p:txBody>
      </p:sp>
      <p:sp>
        <p:nvSpPr>
          <p:cNvPr id="38" name="Kājenes vietturis 7"/>
          <p:cNvSpPr>
            <a:spLocks noGrp="1"/>
          </p:cNvSpPr>
          <p:nvPr>
            <p:ph type="ftr" sz="quarter" idx="11"/>
          </p:nvPr>
        </p:nvSpPr>
        <p:spPr>
          <a:xfrm>
            <a:off x="2613015" y="6554192"/>
            <a:ext cx="4114800" cy="365125"/>
          </a:xfrm>
        </p:spPr>
        <p:txBody>
          <a:bodyPr/>
          <a:lstStyle/>
          <a:p>
            <a:r>
              <a:rPr lang="fr-FR" dirty="0" err="1"/>
              <a:t>Blomberg</a:t>
            </a:r>
            <a:r>
              <a:rPr lang="fr-FR" dirty="0"/>
              <a:t> M et al. Clin Infect Dis. 2013;57:929–934.</a:t>
            </a:r>
            <a:endParaRPr lang="lv-LV" dirty="0"/>
          </a:p>
        </p:txBody>
      </p:sp>
      <p:pic>
        <p:nvPicPr>
          <p:cNvPr id="22" name="Picture 2" descr="http://wwp.greenwichmeantime.com/time-zone/europe/european-union/denmark/images/denmark-flag.jpg">
            <a:hlinkClick r:id="rId3"/>
          </p:cNvPr>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6720" y="6302988"/>
            <a:ext cx="1097280" cy="5486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9410" y="5913516"/>
            <a:ext cx="7347857" cy="707886"/>
          </a:xfrm>
          <a:prstGeom prst="rect">
            <a:avLst/>
          </a:prstGeom>
        </p:spPr>
        <p:txBody>
          <a:bodyPr wrap="square">
            <a:spAutoFit/>
          </a:bodyPr>
          <a:lstStyle/>
          <a:p>
            <a:r>
              <a:rPr lang="en-US" sz="1000" baseline="30000" dirty="0" err="1">
                <a:latin typeface="Arial" panose="020B0604020202020204" pitchFamily="34" charset="0"/>
                <a:cs typeface="Arial" panose="020B0604020202020204" pitchFamily="34" charset="0"/>
              </a:rPr>
              <a:t>a</a:t>
            </a:r>
            <a:r>
              <a:rPr lang="en-US" sz="1000" kern="0" dirty="0" err="1">
                <a:latin typeface="Arial" panose="020B0604020202020204" pitchFamily="34" charset="0"/>
                <a:cs typeface="Arial" panose="020B0604020202020204" pitchFamily="34" charset="0"/>
              </a:rPr>
              <a:t>Denmark</a:t>
            </a:r>
            <a:r>
              <a:rPr lang="en-US" sz="1000" kern="0" dirty="0">
                <a:latin typeface="Arial" panose="020B0604020202020204" pitchFamily="34" charset="0"/>
                <a:cs typeface="Arial" panose="020B0604020202020204" pitchFamily="34" charset="0"/>
              </a:rPr>
              <a:t> introduced a national vaccine program in 2009 for girls aged 12 years, with catch-up vaccination for girls aged 13 to 15 years since 2008. </a:t>
            </a:r>
            <a:r>
              <a:rPr lang="en-US" sz="1000" baseline="30000" dirty="0" err="1">
                <a:latin typeface="Arial" panose="020B0604020202020204" pitchFamily="34" charset="0"/>
                <a:cs typeface="Arial" panose="020B0604020202020204" pitchFamily="34" charset="0"/>
              </a:rPr>
              <a:t>b</a:t>
            </a:r>
            <a:r>
              <a:rPr lang="en-US" sz="1000" dirty="0" err="1">
                <a:latin typeface="Arial" panose="020B0604020202020204" pitchFamily="34" charset="0"/>
                <a:cs typeface="Arial" panose="020B0604020202020204" pitchFamily="34" charset="0"/>
              </a:rPr>
              <a:t>Girls</a:t>
            </a:r>
            <a:r>
              <a:rPr lang="en-US" sz="1000" dirty="0">
                <a:latin typeface="Arial" panose="020B0604020202020204" pitchFamily="34" charset="0"/>
                <a:cs typeface="Arial" panose="020B0604020202020204" pitchFamily="34" charset="0"/>
              </a:rPr>
              <a:t> who received at least 1 dose of the 4vHPV vaccine between October 2006 and May 2012. </a:t>
            </a:r>
            <a:endParaRPr lang="lv-LV" sz="1000" baseline="30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Error bars represent 95% confidence intervals. </a:t>
            </a:r>
            <a:r>
              <a:rPr lang="en-US" sz="1000" baseline="30000" dirty="0" err="1">
                <a:latin typeface="Arial" panose="020B0604020202020204" pitchFamily="34" charset="0"/>
                <a:cs typeface="Arial" panose="020B0604020202020204" pitchFamily="34" charset="0"/>
              </a:rPr>
              <a:t>d</a:t>
            </a:r>
            <a:r>
              <a:rPr lang="en-US" sz="1000" dirty="0" err="1">
                <a:latin typeface="Arial" panose="020B0604020202020204" pitchFamily="34" charset="0"/>
                <a:cs typeface="Arial" panose="020B0604020202020204" pitchFamily="34" charset="0"/>
              </a:rPr>
              <a:t>No</a:t>
            </a:r>
            <a:r>
              <a:rPr lang="en-US" sz="1000" dirty="0">
                <a:latin typeface="Arial" panose="020B0604020202020204" pitchFamily="34" charset="0"/>
                <a:cs typeface="Arial" panose="020B0604020202020204" pitchFamily="34" charset="0"/>
              </a:rPr>
              <a:t> GW occurred among vaccinated females in the youngest birth cohort.</a:t>
            </a:r>
          </a:p>
          <a:p>
            <a:r>
              <a:rPr lang="en-US" sz="1000" dirty="0">
                <a:latin typeface="Arial" panose="020B0604020202020204" pitchFamily="34" charset="0"/>
                <a:cs typeface="Arial" panose="020B0604020202020204" pitchFamily="34" charset="0"/>
              </a:rPr>
              <a:t>GW=genital warts. </a:t>
            </a:r>
            <a:endParaRPr lang="en-US" sz="1000" baseline="30000" dirty="0">
              <a:latin typeface="Arial" panose="020B0604020202020204" pitchFamily="34" charset="0"/>
              <a:cs typeface="Arial" panose="020B0604020202020204" pitchFamily="34" charset="0"/>
            </a:endParaRPr>
          </a:p>
        </p:txBody>
      </p:sp>
      <p:graphicFrame>
        <p:nvGraphicFramePr>
          <p:cNvPr id="24" name="Content Placeholder 3"/>
          <p:cNvGraphicFramePr>
            <a:graphicFrameLocks noGrp="1"/>
          </p:cNvGraphicFramePr>
          <p:nvPr>
            <p:ph idx="4294967295"/>
            <p:extLst>
              <p:ext uri="{D42A27DB-BD31-4B8C-83A1-F6EECF244321}">
                <p14:modId xmlns:p14="http://schemas.microsoft.com/office/powerpoint/2010/main" val="1526488188"/>
              </p:ext>
            </p:extLst>
          </p:nvPr>
        </p:nvGraphicFramePr>
        <p:xfrm>
          <a:off x="290910" y="2625212"/>
          <a:ext cx="8583612" cy="3154362"/>
        </p:xfrm>
        <a:graphic>
          <a:graphicData uri="http://schemas.openxmlformats.org/drawingml/2006/chart">
            <c:chart xmlns:c="http://schemas.openxmlformats.org/drawingml/2006/chart" xmlns:r="http://schemas.openxmlformats.org/officeDocument/2006/relationships" r:id="rId5"/>
          </a:graphicData>
        </a:graphic>
      </p:graphicFrame>
      <p:sp>
        <p:nvSpPr>
          <p:cNvPr id="25" name="TextBox 24"/>
          <p:cNvSpPr txBox="1"/>
          <p:nvPr/>
        </p:nvSpPr>
        <p:spPr>
          <a:xfrm>
            <a:off x="822960" y="1873597"/>
            <a:ext cx="7772400" cy="584775"/>
          </a:xfrm>
          <a:prstGeom prst="rect">
            <a:avLst/>
          </a:prstGeom>
          <a:noFill/>
        </p:spPr>
        <p:txBody>
          <a:bodyPr wrap="square" rtlCol="0">
            <a:spAutoFit/>
          </a:bodyPr>
          <a:lstStyle/>
          <a:p>
            <a:pPr algn="ctr"/>
            <a:r>
              <a:rPr lang="en-US" sz="1600" b="1" dirty="0">
                <a:solidFill>
                  <a:schemeClr val="accent4">
                    <a:lumMod val="50000"/>
                  </a:schemeClr>
                </a:solidFill>
                <a:latin typeface="Arial" panose="020B0604020202020204" pitchFamily="34" charset="0"/>
                <a:ea typeface="MS PGothic" pitchFamily="34" charset="-128"/>
                <a:cs typeface="Arial" panose="020B0604020202020204" pitchFamily="34" charset="0"/>
              </a:rPr>
              <a:t>Risk of GW Among Vaccinated (n=248,403)  Unvaccinated (n=151,367) Females, by Birth Cohort</a:t>
            </a:r>
            <a:endParaRPr lang="en-US" sz="1600" baseline="30000" dirty="0">
              <a:solidFill>
                <a:schemeClr val="accent4">
                  <a:lumMod val="50000"/>
                </a:schemeClr>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0760670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4" name="Rectangle 3"/>
          <p:cNvSpPr txBox="1">
            <a:spLocks noChangeArrowheads="1"/>
          </p:cNvSpPr>
          <p:nvPr/>
        </p:nvSpPr>
        <p:spPr bwMode="auto">
          <a:xfrm>
            <a:off x="1238507" y="430950"/>
            <a:ext cx="8021621" cy="647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lnSpcReduction="10000"/>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2000" dirty="0" err="1">
                <a:solidFill>
                  <a:schemeClr val="accent4">
                    <a:lumMod val="50000"/>
                  </a:schemeClr>
                </a:solidFill>
                <a:latin typeface="Arial" charset="0"/>
                <a:ea typeface="Arial" charset="0"/>
                <a:cs typeface="Arial" charset="0"/>
              </a:rPr>
              <a:t>Ievērojami</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samazināts</a:t>
            </a:r>
            <a:r>
              <a:rPr lang="en-US" sz="2000" dirty="0">
                <a:solidFill>
                  <a:schemeClr val="accent4">
                    <a:lumMod val="50000"/>
                  </a:schemeClr>
                </a:solidFill>
                <a:latin typeface="Arial" charset="0"/>
                <a:ea typeface="Arial" charset="0"/>
                <a:cs typeface="Arial" charset="0"/>
              </a:rPr>
              <a:t> risks </a:t>
            </a:r>
            <a:r>
              <a:rPr lang="en-US" sz="2000" dirty="0" err="1">
                <a:solidFill>
                  <a:schemeClr val="accent4">
                    <a:lumMod val="50000"/>
                  </a:schemeClr>
                </a:solidFill>
                <a:latin typeface="Arial" charset="0"/>
                <a:ea typeface="Arial" charset="0"/>
                <a:cs typeface="Arial" charset="0"/>
              </a:rPr>
              <a:t>cervikāliem</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bojājumiem</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Dānijā</a:t>
            </a:r>
            <a:r>
              <a:rPr lang="en-US" sz="2000" dirty="0">
                <a:solidFill>
                  <a:schemeClr val="accent4">
                    <a:lumMod val="50000"/>
                  </a:schemeClr>
                </a:solidFill>
                <a:latin typeface="Arial" charset="0"/>
                <a:ea typeface="Arial" charset="0"/>
                <a:cs typeface="Arial" charset="0"/>
              </a:rPr>
              <a:t>:</a:t>
            </a:r>
            <a:br>
              <a:rPr lang="en-US" sz="2000" dirty="0">
                <a:solidFill>
                  <a:schemeClr val="accent4">
                    <a:lumMod val="50000"/>
                  </a:schemeClr>
                </a:solidFill>
                <a:latin typeface="Arial" charset="0"/>
                <a:ea typeface="Arial" charset="0"/>
                <a:cs typeface="Arial" charset="0"/>
              </a:rPr>
            </a:br>
            <a:r>
              <a:rPr lang="en-US" sz="2000" dirty="0">
                <a:solidFill>
                  <a:schemeClr val="accent4">
                    <a:lumMod val="50000"/>
                  </a:schemeClr>
                </a:solidFill>
                <a:latin typeface="Arial" charset="0"/>
                <a:ea typeface="Arial" charset="0"/>
                <a:cs typeface="Arial" charset="0"/>
              </a:rPr>
              <a:t>4tipu HPV </a:t>
            </a:r>
            <a:r>
              <a:rPr lang="en-US" sz="2000" dirty="0" err="1">
                <a:solidFill>
                  <a:schemeClr val="accent4">
                    <a:lumMod val="50000"/>
                  </a:schemeClr>
                </a:solidFill>
                <a:latin typeface="Arial" charset="0"/>
                <a:ea typeface="Arial" charset="0"/>
                <a:cs typeface="Arial" charset="0"/>
              </a:rPr>
              <a:t>vakcīna</a:t>
            </a:r>
            <a:endParaRPr lang="en-GB" sz="2000" baseline="30000" dirty="0">
              <a:solidFill>
                <a:schemeClr val="accent4">
                  <a:lumMod val="50000"/>
                </a:schemeClr>
              </a:solidFill>
              <a:latin typeface="Arial" charset="0"/>
              <a:ea typeface="Arial" charset="0"/>
              <a:cs typeface="Arial" charset="0"/>
            </a:endParaRPr>
          </a:p>
        </p:txBody>
      </p:sp>
      <p:pic>
        <p:nvPicPr>
          <p:cNvPr id="952" name="Picture 21" descr="C:\Users\Liga\Desktop\mikrosko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57" y="250623"/>
            <a:ext cx="109855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 name="Content Placeholder 4"/>
          <p:cNvSpPr>
            <a:spLocks noGrp="1"/>
          </p:cNvSpPr>
          <p:nvPr>
            <p:ph idx="4294967295"/>
          </p:nvPr>
        </p:nvSpPr>
        <p:spPr>
          <a:xfrm>
            <a:off x="1238507" y="1277818"/>
            <a:ext cx="8458198" cy="708135"/>
          </a:xfrm>
        </p:spPr>
        <p:txBody>
          <a:bodyPr>
            <a:normAutofit lnSpcReduction="10000"/>
          </a:bodyPr>
          <a:lstStyle/>
          <a:p>
            <a:pPr marL="0" indent="0">
              <a:spcBef>
                <a:spcPct val="0"/>
              </a:spcBef>
              <a:buNone/>
            </a:pPr>
            <a:r>
              <a:rPr lang="en-US" sz="1400" b="1" dirty="0" err="1">
                <a:solidFill>
                  <a:srgbClr val="7030A0"/>
                </a:solidFill>
                <a:latin typeface="Arial" charset="0"/>
                <a:ea typeface="Arial" charset="0"/>
                <a:cs typeface="Arial" charset="0"/>
              </a:rPr>
              <a:t>Salīdzinoši</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ar</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nevakcinētām</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sievietēm</a:t>
            </a:r>
            <a:r>
              <a:rPr lang="en-US" sz="1400" b="1" dirty="0">
                <a:solidFill>
                  <a:srgbClr val="7030A0"/>
                </a:solidFill>
                <a:latin typeface="Arial" charset="0"/>
                <a:ea typeface="Arial" charset="0"/>
                <a:cs typeface="Arial" charset="0"/>
              </a:rPr>
              <a:t>, tad </a:t>
            </a:r>
            <a:r>
              <a:rPr lang="en-US" sz="1400" b="1" dirty="0" err="1">
                <a:solidFill>
                  <a:srgbClr val="7030A0"/>
                </a:solidFill>
                <a:latin typeface="Arial" charset="0"/>
                <a:ea typeface="Arial" charset="0"/>
                <a:cs typeface="Arial" charset="0"/>
              </a:rPr>
              <a:t>vakcinētajām</a:t>
            </a:r>
            <a:r>
              <a:rPr lang="en-US" sz="1400" b="1" dirty="0">
                <a:solidFill>
                  <a:srgbClr val="7030A0"/>
                </a:solidFill>
                <a:latin typeface="Arial" charset="0"/>
                <a:ea typeface="Arial" charset="0"/>
                <a:cs typeface="Arial" charset="0"/>
              </a:rPr>
              <a:t> (≥1 deva):</a:t>
            </a:r>
          </a:p>
          <a:p>
            <a:pPr>
              <a:spcBef>
                <a:spcPct val="0"/>
              </a:spcBef>
            </a:pPr>
            <a:r>
              <a:rPr lang="en-US" sz="1400" b="1" dirty="0" err="1">
                <a:solidFill>
                  <a:srgbClr val="7030A0"/>
                </a:solidFill>
                <a:latin typeface="Arial" charset="0"/>
                <a:ea typeface="Arial" charset="0"/>
                <a:cs typeface="Arial" charset="0"/>
              </a:rPr>
              <a:t>Atipijas</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vai</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sliktāk</a:t>
            </a:r>
            <a:r>
              <a:rPr lang="en-US" sz="1400" b="1" dirty="0">
                <a:solidFill>
                  <a:srgbClr val="7030A0"/>
                </a:solidFill>
                <a:latin typeface="Arial" charset="0"/>
                <a:ea typeface="Arial" charset="0"/>
                <a:cs typeface="Arial" charset="0"/>
              </a:rPr>
              <a:t> risks </a:t>
            </a:r>
            <a:r>
              <a:rPr lang="en-US" sz="1400" b="1" dirty="0" err="1">
                <a:solidFill>
                  <a:srgbClr val="7030A0"/>
                </a:solidFill>
                <a:latin typeface="Arial" charset="0"/>
                <a:ea typeface="Arial" charset="0"/>
                <a:cs typeface="Arial" charset="0"/>
              </a:rPr>
              <a:t>samazinājies</a:t>
            </a:r>
            <a:r>
              <a:rPr lang="en-US" sz="1400" b="1" dirty="0">
                <a:solidFill>
                  <a:srgbClr val="7030A0"/>
                </a:solidFill>
                <a:latin typeface="Arial" charset="0"/>
                <a:ea typeface="Arial" charset="0"/>
                <a:cs typeface="Arial" charset="0"/>
              </a:rPr>
              <a:t> par </a:t>
            </a:r>
            <a:r>
              <a:rPr lang="en-US" sz="1400" b="1" dirty="0" err="1">
                <a:solidFill>
                  <a:srgbClr val="7030A0"/>
                </a:solidFill>
                <a:latin typeface="Arial" charset="0"/>
                <a:ea typeface="Arial" charset="0"/>
                <a:cs typeface="Arial" charset="0"/>
              </a:rPr>
              <a:t>līdz</a:t>
            </a:r>
            <a:r>
              <a:rPr lang="en-US" sz="1400" b="1" dirty="0">
                <a:solidFill>
                  <a:srgbClr val="7030A0"/>
                </a:solidFill>
                <a:latin typeface="Arial" charset="0"/>
                <a:ea typeface="Arial" charset="0"/>
                <a:cs typeface="Arial" charset="0"/>
              </a:rPr>
              <a:t> 60%</a:t>
            </a:r>
          </a:p>
          <a:p>
            <a:pPr>
              <a:spcBef>
                <a:spcPct val="0"/>
              </a:spcBef>
            </a:pPr>
            <a:r>
              <a:rPr lang="en-US" sz="1400" b="1" dirty="0">
                <a:solidFill>
                  <a:srgbClr val="7030A0"/>
                </a:solidFill>
                <a:latin typeface="Arial" charset="0"/>
                <a:ea typeface="Arial" charset="0"/>
                <a:cs typeface="Arial" charset="0"/>
              </a:rPr>
              <a:t>CIN 2/3 un CIN 3 risks </a:t>
            </a:r>
            <a:r>
              <a:rPr lang="en-US" sz="1400" b="1" dirty="0" err="1">
                <a:solidFill>
                  <a:srgbClr val="7030A0"/>
                </a:solidFill>
                <a:latin typeface="Arial" charset="0"/>
                <a:ea typeface="Arial" charset="0"/>
                <a:cs typeface="Arial" charset="0"/>
              </a:rPr>
              <a:t>samazinājies</a:t>
            </a:r>
            <a:r>
              <a:rPr lang="en-US" sz="1400" b="1" dirty="0">
                <a:solidFill>
                  <a:srgbClr val="7030A0"/>
                </a:solidFill>
                <a:latin typeface="Arial" charset="0"/>
                <a:ea typeface="Arial" charset="0"/>
                <a:cs typeface="Arial" charset="0"/>
              </a:rPr>
              <a:t> par </a:t>
            </a:r>
            <a:r>
              <a:rPr lang="en-US" sz="1400" b="1" dirty="0" err="1">
                <a:solidFill>
                  <a:srgbClr val="7030A0"/>
                </a:solidFill>
                <a:latin typeface="Arial" charset="0"/>
                <a:ea typeface="Arial" charset="0"/>
                <a:cs typeface="Arial" charset="0"/>
              </a:rPr>
              <a:t>līdz</a:t>
            </a:r>
            <a:r>
              <a:rPr lang="en-US" sz="1400" b="1" dirty="0">
                <a:solidFill>
                  <a:srgbClr val="7030A0"/>
                </a:solidFill>
                <a:latin typeface="Arial" charset="0"/>
                <a:ea typeface="Arial" charset="0"/>
                <a:cs typeface="Arial" charset="0"/>
              </a:rPr>
              <a:t> 80%</a:t>
            </a:r>
          </a:p>
        </p:txBody>
      </p:sp>
      <p:sp>
        <p:nvSpPr>
          <p:cNvPr id="38" name="Kājenes vietturis 7"/>
          <p:cNvSpPr>
            <a:spLocks noGrp="1"/>
          </p:cNvSpPr>
          <p:nvPr>
            <p:ph type="ftr" sz="quarter" idx="11"/>
          </p:nvPr>
        </p:nvSpPr>
        <p:spPr>
          <a:xfrm>
            <a:off x="2613015" y="6554192"/>
            <a:ext cx="4114800" cy="365125"/>
          </a:xfrm>
        </p:spPr>
        <p:txBody>
          <a:bodyPr/>
          <a:lstStyle/>
          <a:p>
            <a:r>
              <a:rPr lang="da-DK" dirty="0"/>
              <a:t>Baldur-</a:t>
            </a:r>
            <a:r>
              <a:rPr lang="da-DK" dirty="0" err="1"/>
              <a:t>Felskov</a:t>
            </a:r>
            <a:r>
              <a:rPr lang="da-DK" dirty="0"/>
              <a:t> B et al. J </a:t>
            </a:r>
            <a:r>
              <a:rPr lang="da-DK" dirty="0" err="1"/>
              <a:t>Natl</a:t>
            </a:r>
            <a:r>
              <a:rPr lang="da-DK" dirty="0"/>
              <a:t> Cancer </a:t>
            </a:r>
            <a:r>
              <a:rPr lang="da-DK" dirty="0" err="1"/>
              <a:t>Inst</a:t>
            </a:r>
            <a:r>
              <a:rPr lang="da-DK" dirty="0"/>
              <a:t>. 2014;106:djt460</a:t>
            </a:r>
            <a:endParaRPr lang="lv-LV" dirty="0"/>
          </a:p>
        </p:txBody>
      </p:sp>
      <p:pic>
        <p:nvPicPr>
          <p:cNvPr id="22" name="Picture 2" descr="http://wwp.greenwichmeantime.com/time-zone/europe/european-union/denmark/images/denmark-flag.jpg">
            <a:hlinkClick r:id="rId3"/>
          </p:cNvPr>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6720" y="6302988"/>
            <a:ext cx="1097280" cy="5486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9410" y="6028868"/>
            <a:ext cx="7347857" cy="707886"/>
          </a:xfrm>
          <a:prstGeom prst="rect">
            <a:avLst/>
          </a:prstGeom>
        </p:spPr>
        <p:txBody>
          <a:bodyPr wrap="square">
            <a:spAutoFit/>
          </a:bodyPr>
          <a:lstStyle/>
          <a:p>
            <a:r>
              <a:rPr lang="en-US" sz="1000" dirty="0"/>
              <a:t>Statistical significance compared to unvaccinated women: *</a:t>
            </a:r>
            <a:r>
              <a:rPr lang="en-US" sz="1000" i="1" dirty="0"/>
              <a:t>P</a:t>
            </a:r>
            <a:r>
              <a:rPr lang="en-US" sz="1000" dirty="0"/>
              <a:t>&lt;0.001, **</a:t>
            </a:r>
            <a:r>
              <a:rPr lang="en-US" sz="1000" i="1" dirty="0"/>
              <a:t>P</a:t>
            </a:r>
            <a:r>
              <a:rPr lang="en-US" sz="1000" dirty="0"/>
              <a:t>=0.005, ***</a:t>
            </a:r>
            <a:r>
              <a:rPr lang="en-US" sz="1000" i="1" dirty="0"/>
              <a:t>P</a:t>
            </a:r>
            <a:r>
              <a:rPr lang="en-US" sz="1000" dirty="0"/>
              <a:t>=0.01, </a:t>
            </a:r>
            <a:r>
              <a:rPr lang="en-US" sz="1000" baseline="30000" dirty="0"/>
              <a:t>†</a:t>
            </a:r>
            <a:r>
              <a:rPr lang="en-US" sz="1000" dirty="0"/>
              <a:t>not significant.</a:t>
            </a:r>
          </a:p>
          <a:p>
            <a:r>
              <a:rPr lang="en-US" sz="1000" baseline="30000" dirty="0" err="1"/>
              <a:t>a</a:t>
            </a:r>
            <a:r>
              <a:rPr lang="en-US" sz="1000" dirty="0" err="1"/>
              <a:t>Individual</a:t>
            </a:r>
            <a:r>
              <a:rPr lang="en-US" sz="1000" dirty="0"/>
              <a:t> HPV vaccination status was obtained from nationwide registries from 2006 to 2012. </a:t>
            </a:r>
            <a:r>
              <a:rPr lang="en-US" sz="1000" baseline="30000" dirty="0" err="1"/>
              <a:t>b</a:t>
            </a:r>
            <a:r>
              <a:rPr lang="en-US" sz="1000" dirty="0" err="1"/>
              <a:t>Error</a:t>
            </a:r>
            <a:r>
              <a:rPr lang="en-US" sz="1000" dirty="0"/>
              <a:t> bars represent 95% confidence intervals. </a:t>
            </a:r>
            <a:r>
              <a:rPr lang="en-US" sz="1000" baseline="30000" dirty="0" err="1"/>
              <a:t>c</a:t>
            </a:r>
            <a:r>
              <a:rPr lang="en-US" sz="1000" dirty="0" err="1"/>
              <a:t>Total</a:t>
            </a:r>
            <a:r>
              <a:rPr lang="en-US" sz="1000" dirty="0"/>
              <a:t> cohort: N=399,244. </a:t>
            </a:r>
            <a:r>
              <a:rPr lang="en-US" sz="1000" baseline="30000" dirty="0" err="1"/>
              <a:t>d</a:t>
            </a:r>
            <a:r>
              <a:rPr lang="en-US" sz="1000" dirty="0" err="1"/>
              <a:t>There</a:t>
            </a:r>
            <a:r>
              <a:rPr lang="en-US" sz="1000" dirty="0"/>
              <a:t> were too few events to estimate hazard ratios for CIN 2/3 or CIN 3. </a:t>
            </a:r>
            <a:r>
              <a:rPr lang="en-US" sz="1000" baseline="30000" dirty="0" err="1"/>
              <a:t>e</a:t>
            </a:r>
            <a:r>
              <a:rPr lang="en-US" sz="1000" dirty="0" err="1"/>
              <a:t>There</a:t>
            </a:r>
            <a:r>
              <a:rPr lang="en-US" sz="1000" dirty="0"/>
              <a:t> were no events. </a:t>
            </a:r>
          </a:p>
          <a:p>
            <a:r>
              <a:rPr lang="en-US" sz="1000" dirty="0"/>
              <a:t>CIN=cervical intraepithelial neoplasia.</a:t>
            </a:r>
            <a:endParaRPr lang="en-US" sz="1000" i="1" dirty="0"/>
          </a:p>
        </p:txBody>
      </p:sp>
      <p:graphicFrame>
        <p:nvGraphicFramePr>
          <p:cNvPr id="10" name="Content Placeholder 3"/>
          <p:cNvGraphicFramePr>
            <a:graphicFrameLocks noGrp="1"/>
          </p:cNvGraphicFramePr>
          <p:nvPr>
            <p:ph idx="1"/>
            <p:extLst>
              <p:ext uri="{D42A27DB-BD31-4B8C-83A1-F6EECF244321}">
                <p14:modId xmlns:p14="http://schemas.microsoft.com/office/powerpoint/2010/main" val="1898643138"/>
              </p:ext>
            </p:extLst>
          </p:nvPr>
        </p:nvGraphicFramePr>
        <p:xfrm>
          <a:off x="784214" y="1474362"/>
          <a:ext cx="8065871" cy="4284438"/>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p:cNvSpPr txBox="1"/>
          <p:nvPr/>
        </p:nvSpPr>
        <p:spPr>
          <a:xfrm>
            <a:off x="8283158" y="4458740"/>
            <a:ext cx="243621" cy="235962"/>
          </a:xfrm>
          <a:prstGeom prst="rect">
            <a:avLst/>
          </a:prstGeom>
          <a:noFill/>
        </p:spPr>
        <p:txBody>
          <a:bodyPr wrap="square" rtlCol="0">
            <a:spAutoFit/>
          </a:bodyPr>
          <a:lstStyle/>
          <a:p>
            <a:r>
              <a:rPr lang="en-US" sz="1400" baseline="30000" dirty="0">
                <a:solidFill>
                  <a:srgbClr val="522D24"/>
                </a:solidFill>
                <a:latin typeface="Century Gothic" panose="020B0502020202020204" pitchFamily="34" charset="0"/>
              </a:rPr>
              <a:t>d</a:t>
            </a:r>
          </a:p>
        </p:txBody>
      </p:sp>
      <p:sp>
        <p:nvSpPr>
          <p:cNvPr id="12" name="TextBox 11"/>
          <p:cNvSpPr txBox="1"/>
          <p:nvPr/>
        </p:nvSpPr>
        <p:spPr>
          <a:xfrm>
            <a:off x="8283158" y="4830224"/>
            <a:ext cx="243621" cy="235962"/>
          </a:xfrm>
          <a:prstGeom prst="rect">
            <a:avLst/>
          </a:prstGeom>
          <a:noFill/>
        </p:spPr>
        <p:txBody>
          <a:bodyPr wrap="square" rtlCol="0">
            <a:spAutoFit/>
          </a:bodyPr>
          <a:lstStyle/>
          <a:p>
            <a:r>
              <a:rPr lang="en-US" sz="1400" baseline="30000" dirty="0">
                <a:solidFill>
                  <a:srgbClr val="522D24"/>
                </a:solidFill>
                <a:latin typeface="Century Gothic" panose="020B0502020202020204" pitchFamily="34" charset="0"/>
              </a:rPr>
              <a:t>e</a:t>
            </a:r>
          </a:p>
        </p:txBody>
      </p:sp>
      <p:sp>
        <p:nvSpPr>
          <p:cNvPr id="13" name="TextBox 12"/>
          <p:cNvSpPr txBox="1"/>
          <p:nvPr/>
        </p:nvSpPr>
        <p:spPr>
          <a:xfrm>
            <a:off x="7066818" y="2916313"/>
            <a:ext cx="1419594" cy="307777"/>
          </a:xfrm>
          <a:prstGeom prst="rect">
            <a:avLst/>
          </a:prstGeom>
          <a:noFill/>
        </p:spPr>
        <p:txBody>
          <a:bodyPr wrap="square" rtlCol="0">
            <a:spAutoFit/>
          </a:bodyPr>
          <a:lstStyle/>
          <a:p>
            <a:r>
              <a:rPr lang="en-US" sz="1400" dirty="0"/>
              <a:t>Birth cohort</a:t>
            </a:r>
            <a:r>
              <a:rPr lang="en-US" sz="1400" baseline="30000" dirty="0"/>
              <a:t>c</a:t>
            </a:r>
          </a:p>
        </p:txBody>
      </p:sp>
      <p:sp>
        <p:nvSpPr>
          <p:cNvPr id="14" name="TextBox 13"/>
          <p:cNvSpPr txBox="1"/>
          <p:nvPr/>
        </p:nvSpPr>
        <p:spPr>
          <a:xfrm>
            <a:off x="7451777" y="3209130"/>
            <a:ext cx="1141809" cy="477054"/>
          </a:xfrm>
          <a:prstGeom prst="rect">
            <a:avLst/>
          </a:prstGeom>
          <a:noFill/>
        </p:spPr>
        <p:txBody>
          <a:bodyPr wrap="square" rtlCol="0">
            <a:spAutoFit/>
          </a:bodyPr>
          <a:lstStyle/>
          <a:p>
            <a:r>
              <a:rPr lang="en-US" sz="1400" dirty="0"/>
              <a:t>1989–1990</a:t>
            </a:r>
            <a:br>
              <a:rPr lang="en-US" sz="1200" dirty="0"/>
            </a:br>
            <a:r>
              <a:rPr lang="en-US" sz="1100" dirty="0"/>
              <a:t>n=78,448</a:t>
            </a:r>
          </a:p>
        </p:txBody>
      </p:sp>
      <p:sp>
        <p:nvSpPr>
          <p:cNvPr id="15" name="Rectangle 14"/>
          <p:cNvSpPr/>
          <p:nvPr/>
        </p:nvSpPr>
        <p:spPr bwMode="auto">
          <a:xfrm>
            <a:off x="7223457" y="3293518"/>
            <a:ext cx="136233" cy="121185"/>
          </a:xfrm>
          <a:prstGeom prst="rect">
            <a:avLst/>
          </a:prstGeom>
          <a:solidFill>
            <a:schemeClr val="accent4">
              <a:lumMod val="75000"/>
            </a:schemeClr>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522D24"/>
              </a:solidFill>
              <a:latin typeface="Century Gothic" panose="020B0502020202020204" pitchFamily="34" charset="0"/>
              <a:ea typeface="ＭＳ Ｐゴシック"/>
              <a:cs typeface="ＭＳ Ｐゴシック"/>
            </a:endParaRPr>
          </a:p>
        </p:txBody>
      </p:sp>
      <p:sp>
        <p:nvSpPr>
          <p:cNvPr id="16" name="TextBox 15"/>
          <p:cNvSpPr txBox="1"/>
          <p:nvPr/>
        </p:nvSpPr>
        <p:spPr>
          <a:xfrm>
            <a:off x="7451777" y="3617620"/>
            <a:ext cx="1141809" cy="477054"/>
          </a:xfrm>
          <a:prstGeom prst="rect">
            <a:avLst/>
          </a:prstGeom>
          <a:noFill/>
        </p:spPr>
        <p:txBody>
          <a:bodyPr wrap="square" rtlCol="0">
            <a:spAutoFit/>
          </a:bodyPr>
          <a:lstStyle/>
          <a:p>
            <a:r>
              <a:rPr lang="en-US" sz="1400" dirty="0"/>
              <a:t>1991–1992</a:t>
            </a:r>
            <a:br>
              <a:rPr lang="en-US" sz="1200" dirty="0"/>
            </a:br>
            <a:r>
              <a:rPr lang="en-US" sz="1100" dirty="0"/>
              <a:t>n=74,323</a:t>
            </a:r>
          </a:p>
        </p:txBody>
      </p:sp>
      <p:sp>
        <p:nvSpPr>
          <p:cNvPr id="17" name="Rectangle 16"/>
          <p:cNvSpPr/>
          <p:nvPr/>
        </p:nvSpPr>
        <p:spPr bwMode="auto">
          <a:xfrm>
            <a:off x="7223457" y="3702008"/>
            <a:ext cx="136233" cy="121185"/>
          </a:xfrm>
          <a:prstGeom prst="rect">
            <a:avLst/>
          </a:prstGeom>
          <a:solidFill>
            <a:schemeClr val="accent5">
              <a:lumMod val="60000"/>
              <a:lumOff val="40000"/>
            </a:schemeClr>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522D24"/>
              </a:solidFill>
              <a:latin typeface="Century Gothic" panose="020B0502020202020204" pitchFamily="34" charset="0"/>
              <a:ea typeface="ＭＳ Ｐゴシック"/>
              <a:cs typeface="ＭＳ Ｐゴシック"/>
            </a:endParaRPr>
          </a:p>
        </p:txBody>
      </p:sp>
      <p:sp>
        <p:nvSpPr>
          <p:cNvPr id="18" name="TextBox 17"/>
          <p:cNvSpPr txBox="1"/>
          <p:nvPr/>
        </p:nvSpPr>
        <p:spPr>
          <a:xfrm>
            <a:off x="7445678" y="4026110"/>
            <a:ext cx="1141809" cy="477054"/>
          </a:xfrm>
          <a:prstGeom prst="rect">
            <a:avLst/>
          </a:prstGeom>
          <a:noFill/>
        </p:spPr>
        <p:txBody>
          <a:bodyPr wrap="square" rtlCol="0">
            <a:spAutoFit/>
          </a:bodyPr>
          <a:lstStyle/>
          <a:p>
            <a:r>
              <a:rPr lang="en-US" sz="1400" dirty="0">
                <a:latin typeface="+mj-lt"/>
              </a:rPr>
              <a:t>1993–1994</a:t>
            </a:r>
            <a:br>
              <a:rPr lang="en-US" sz="1200" dirty="0">
                <a:latin typeface="+mj-lt"/>
              </a:rPr>
            </a:br>
            <a:r>
              <a:rPr lang="en-US" sz="1100" dirty="0">
                <a:latin typeface="+mj-lt"/>
              </a:rPr>
              <a:t>n=72,544</a:t>
            </a:r>
          </a:p>
        </p:txBody>
      </p:sp>
      <p:sp>
        <p:nvSpPr>
          <p:cNvPr id="19" name="Rectangle 18"/>
          <p:cNvSpPr/>
          <p:nvPr/>
        </p:nvSpPr>
        <p:spPr bwMode="auto">
          <a:xfrm>
            <a:off x="7217358" y="4110498"/>
            <a:ext cx="136233" cy="121185"/>
          </a:xfrm>
          <a:prstGeom prst="rect">
            <a:avLst/>
          </a:prstGeom>
          <a:solidFill>
            <a:srgbClr val="F2C4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522D24"/>
              </a:solidFill>
              <a:latin typeface="Century Gothic" panose="020B0502020202020204" pitchFamily="34" charset="0"/>
              <a:ea typeface="ＭＳ Ｐゴシック"/>
              <a:cs typeface="ＭＳ Ｐゴシック"/>
            </a:endParaRPr>
          </a:p>
        </p:txBody>
      </p:sp>
      <p:sp>
        <p:nvSpPr>
          <p:cNvPr id="20" name="TextBox 19"/>
          <p:cNvSpPr txBox="1"/>
          <p:nvPr/>
        </p:nvSpPr>
        <p:spPr>
          <a:xfrm>
            <a:off x="7456841" y="4434600"/>
            <a:ext cx="1141809" cy="477054"/>
          </a:xfrm>
          <a:prstGeom prst="rect">
            <a:avLst/>
          </a:prstGeom>
          <a:noFill/>
        </p:spPr>
        <p:txBody>
          <a:bodyPr wrap="square" rtlCol="0">
            <a:spAutoFit/>
          </a:bodyPr>
          <a:lstStyle/>
          <a:p>
            <a:r>
              <a:rPr lang="en-US" sz="1400" dirty="0"/>
              <a:t>1995–1996</a:t>
            </a:r>
            <a:br>
              <a:rPr lang="en-US" sz="1200" dirty="0"/>
            </a:br>
            <a:r>
              <a:rPr lang="en-US" sz="1100" dirty="0"/>
              <a:t>n=71,214</a:t>
            </a:r>
          </a:p>
        </p:txBody>
      </p:sp>
      <p:sp>
        <p:nvSpPr>
          <p:cNvPr id="21" name="Rectangle 20"/>
          <p:cNvSpPr/>
          <p:nvPr/>
        </p:nvSpPr>
        <p:spPr bwMode="auto">
          <a:xfrm>
            <a:off x="7228521" y="4518988"/>
            <a:ext cx="136233" cy="121185"/>
          </a:xfrm>
          <a:prstGeom prst="rect">
            <a:avLst/>
          </a:prstGeom>
          <a:solidFill>
            <a:schemeClr val="accent2"/>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522D24"/>
              </a:solidFill>
              <a:latin typeface="Century Gothic" panose="020B0502020202020204" pitchFamily="34" charset="0"/>
              <a:ea typeface="ＭＳ Ｐゴシック"/>
              <a:cs typeface="ＭＳ Ｐゴシック"/>
            </a:endParaRPr>
          </a:p>
        </p:txBody>
      </p:sp>
      <p:sp>
        <p:nvSpPr>
          <p:cNvPr id="23" name="TextBox 22"/>
          <p:cNvSpPr txBox="1"/>
          <p:nvPr/>
        </p:nvSpPr>
        <p:spPr>
          <a:xfrm>
            <a:off x="7456841" y="4808048"/>
            <a:ext cx="1141809" cy="477054"/>
          </a:xfrm>
          <a:prstGeom prst="rect">
            <a:avLst/>
          </a:prstGeom>
          <a:noFill/>
        </p:spPr>
        <p:txBody>
          <a:bodyPr wrap="square" rtlCol="0">
            <a:spAutoFit/>
          </a:bodyPr>
          <a:lstStyle/>
          <a:p>
            <a:r>
              <a:rPr lang="en-US" sz="1400" dirty="0">
                <a:latin typeface="+mj-lt"/>
              </a:rPr>
              <a:t>1997–1999</a:t>
            </a:r>
            <a:br>
              <a:rPr lang="en-US" sz="1200" dirty="0">
                <a:latin typeface="+mj-lt"/>
              </a:rPr>
            </a:br>
            <a:r>
              <a:rPr lang="en-US" sz="1100" dirty="0">
                <a:latin typeface="+mj-lt"/>
              </a:rPr>
              <a:t>n=102,715</a:t>
            </a:r>
          </a:p>
        </p:txBody>
      </p:sp>
      <p:sp>
        <p:nvSpPr>
          <p:cNvPr id="26" name="Rectangle 25"/>
          <p:cNvSpPr/>
          <p:nvPr/>
        </p:nvSpPr>
        <p:spPr bwMode="auto">
          <a:xfrm>
            <a:off x="7228521" y="4892436"/>
            <a:ext cx="136233" cy="121185"/>
          </a:xfrm>
          <a:prstGeom prst="rect">
            <a:avLst/>
          </a:prstGeom>
          <a:solidFill>
            <a:srgbClr val="D8CBCB"/>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lnSpc>
                <a:spcPct val="80000"/>
              </a:lnSpc>
              <a:spcBef>
                <a:spcPct val="20000"/>
              </a:spcBef>
              <a:spcAft>
                <a:spcPct val="0"/>
              </a:spcAft>
              <a:buClr>
                <a:srgbClr val="FF6600"/>
              </a:buClr>
              <a:buFontTx/>
              <a:buChar char="•"/>
            </a:pPr>
            <a:endParaRPr lang="en-US" sz="2000" dirty="0">
              <a:solidFill>
                <a:srgbClr val="522D24"/>
              </a:solidFill>
              <a:latin typeface="Century Gothic" panose="020B0502020202020204" pitchFamily="34" charset="0"/>
              <a:ea typeface="ＭＳ Ｐゴシック"/>
              <a:cs typeface="ＭＳ Ｐゴシック"/>
            </a:endParaRPr>
          </a:p>
        </p:txBody>
      </p:sp>
      <p:sp>
        <p:nvSpPr>
          <p:cNvPr id="27" name="TextBox 26"/>
          <p:cNvSpPr txBox="1"/>
          <p:nvPr/>
        </p:nvSpPr>
        <p:spPr>
          <a:xfrm>
            <a:off x="792029" y="2151195"/>
            <a:ext cx="7677971" cy="584775"/>
          </a:xfrm>
          <a:prstGeom prst="rect">
            <a:avLst/>
          </a:prstGeom>
          <a:noFill/>
        </p:spPr>
        <p:txBody>
          <a:bodyPr wrap="square" rtlCol="0">
            <a:spAutoFit/>
          </a:bodyPr>
          <a:lstStyle/>
          <a:p>
            <a:pPr algn="ctr"/>
            <a:r>
              <a:rPr lang="en-US" sz="1600" b="1" dirty="0">
                <a:solidFill>
                  <a:schemeClr val="accent4">
                    <a:lumMod val="50000"/>
                  </a:schemeClr>
                </a:solidFill>
                <a:latin typeface="Arial" charset="0"/>
                <a:ea typeface="Arial" charset="0"/>
                <a:cs typeface="Arial" charset="0"/>
              </a:rPr>
              <a:t>Risk of Cervical Lesions in Vaccinated Women Compared With Unvaccinated Women, October 2006–March 2012</a:t>
            </a:r>
            <a:r>
              <a:rPr lang="en-US" sz="1600" b="1" baseline="30000" dirty="0">
                <a:solidFill>
                  <a:schemeClr val="accent4">
                    <a:lumMod val="50000"/>
                  </a:schemeClr>
                </a:solidFill>
                <a:latin typeface="Arial" charset="0"/>
                <a:ea typeface="Arial" charset="0"/>
                <a:cs typeface="Arial" charset="0"/>
              </a:rPr>
              <a:t>b</a:t>
            </a:r>
          </a:p>
        </p:txBody>
      </p:sp>
      <p:sp>
        <p:nvSpPr>
          <p:cNvPr id="28" name="TextBox 27"/>
          <p:cNvSpPr txBox="1"/>
          <p:nvPr/>
        </p:nvSpPr>
        <p:spPr>
          <a:xfrm>
            <a:off x="2895278" y="5604911"/>
            <a:ext cx="2572328" cy="307777"/>
          </a:xfrm>
          <a:prstGeom prst="rect">
            <a:avLst/>
          </a:prstGeom>
          <a:noFill/>
        </p:spPr>
        <p:txBody>
          <a:bodyPr wrap="square" rtlCol="0">
            <a:spAutoFit/>
          </a:bodyPr>
          <a:lstStyle/>
          <a:p>
            <a:pPr algn="ctr" fontAlgn="base">
              <a:spcBef>
                <a:spcPct val="0"/>
              </a:spcBef>
              <a:spcAft>
                <a:spcPct val="0"/>
              </a:spcAft>
            </a:pPr>
            <a:r>
              <a:rPr lang="en-US" sz="1400" b="1" dirty="0">
                <a:solidFill>
                  <a:schemeClr val="accent4">
                    <a:lumMod val="50000"/>
                  </a:schemeClr>
                </a:solidFill>
                <a:latin typeface="Arial" charset="0"/>
                <a:ea typeface="Arial" charset="0"/>
                <a:cs typeface="Arial" charset="0"/>
              </a:rPr>
              <a:t>Cytologic Outcome</a:t>
            </a:r>
          </a:p>
        </p:txBody>
      </p:sp>
      <p:sp>
        <p:nvSpPr>
          <p:cNvPr id="29" name="TextBox 28"/>
          <p:cNvSpPr txBox="1"/>
          <p:nvPr/>
        </p:nvSpPr>
        <p:spPr>
          <a:xfrm>
            <a:off x="2268696" y="4001813"/>
            <a:ext cx="353791" cy="338554"/>
          </a:xfrm>
          <a:prstGeom prst="rect">
            <a:avLst/>
          </a:prstGeom>
          <a:noFill/>
        </p:spPr>
        <p:txBody>
          <a:bodyPr wrap="square" rtlCol="0">
            <a:spAutoFit/>
          </a:bodyPr>
          <a:lstStyle/>
          <a:p>
            <a:pPr fontAlgn="base">
              <a:spcBef>
                <a:spcPct val="0"/>
              </a:spcBef>
              <a:spcAft>
                <a:spcPct val="0"/>
              </a:spcAft>
            </a:pPr>
            <a:r>
              <a:rPr lang="en-US" sz="1600" b="1" dirty="0">
                <a:solidFill>
                  <a:srgbClr val="522D24"/>
                </a:solidFill>
                <a:latin typeface="Century Gothic" panose="020B0502020202020204" pitchFamily="34" charset="0"/>
              </a:rPr>
              <a:t>*</a:t>
            </a:r>
          </a:p>
        </p:txBody>
      </p:sp>
      <p:sp>
        <p:nvSpPr>
          <p:cNvPr id="30" name="TextBox 29"/>
          <p:cNvSpPr txBox="1"/>
          <p:nvPr/>
        </p:nvSpPr>
        <p:spPr>
          <a:xfrm>
            <a:off x="1953969" y="3479081"/>
            <a:ext cx="353791" cy="338554"/>
          </a:xfrm>
          <a:prstGeom prst="rect">
            <a:avLst/>
          </a:prstGeom>
          <a:noFill/>
        </p:spPr>
        <p:txBody>
          <a:bodyPr wrap="square" rtlCol="0">
            <a:spAutoFit/>
          </a:bodyPr>
          <a:lstStyle/>
          <a:p>
            <a:pPr fontAlgn="base">
              <a:spcBef>
                <a:spcPct val="0"/>
              </a:spcBef>
              <a:spcAft>
                <a:spcPct val="0"/>
              </a:spcAft>
            </a:pPr>
            <a:r>
              <a:rPr lang="en-US" sz="1600" b="1" dirty="0">
                <a:solidFill>
                  <a:srgbClr val="522D24"/>
                </a:solidFill>
                <a:latin typeface="Century Gothic" panose="020B0502020202020204" pitchFamily="34" charset="0"/>
              </a:rPr>
              <a:t>*</a:t>
            </a:r>
          </a:p>
        </p:txBody>
      </p:sp>
      <p:sp>
        <p:nvSpPr>
          <p:cNvPr id="31" name="TextBox 30"/>
          <p:cNvSpPr txBox="1"/>
          <p:nvPr/>
        </p:nvSpPr>
        <p:spPr>
          <a:xfrm>
            <a:off x="2603084" y="4180434"/>
            <a:ext cx="353791" cy="338554"/>
          </a:xfrm>
          <a:prstGeom prst="rect">
            <a:avLst/>
          </a:prstGeom>
          <a:noFill/>
        </p:spPr>
        <p:txBody>
          <a:bodyPr wrap="square" rtlCol="0">
            <a:spAutoFit/>
          </a:bodyPr>
          <a:lstStyle/>
          <a:p>
            <a:pPr fontAlgn="base">
              <a:spcBef>
                <a:spcPct val="0"/>
              </a:spcBef>
              <a:spcAft>
                <a:spcPct val="0"/>
              </a:spcAft>
            </a:pPr>
            <a:r>
              <a:rPr lang="en-US" sz="1600" b="1" dirty="0">
                <a:solidFill>
                  <a:srgbClr val="522D24"/>
                </a:solidFill>
                <a:latin typeface="Century Gothic" panose="020B0502020202020204" pitchFamily="34" charset="0"/>
              </a:rPr>
              <a:t>*</a:t>
            </a:r>
          </a:p>
        </p:txBody>
      </p:sp>
      <p:sp>
        <p:nvSpPr>
          <p:cNvPr id="32" name="TextBox 31"/>
          <p:cNvSpPr txBox="1"/>
          <p:nvPr/>
        </p:nvSpPr>
        <p:spPr>
          <a:xfrm flipH="1">
            <a:off x="4236230" y="3796628"/>
            <a:ext cx="469699" cy="338554"/>
          </a:xfrm>
          <a:prstGeom prst="rect">
            <a:avLst/>
          </a:prstGeom>
          <a:noFill/>
        </p:spPr>
        <p:txBody>
          <a:bodyPr wrap="square" rtlCol="0">
            <a:spAutoFit/>
          </a:bodyPr>
          <a:lstStyle/>
          <a:p>
            <a:pPr fontAlgn="base">
              <a:spcBef>
                <a:spcPct val="0"/>
              </a:spcBef>
              <a:spcAft>
                <a:spcPct val="0"/>
              </a:spcAft>
            </a:pPr>
            <a:r>
              <a:rPr lang="en-US" sz="1600" b="1" dirty="0">
                <a:solidFill>
                  <a:srgbClr val="522D24"/>
                </a:solidFill>
                <a:latin typeface="Century Gothic" panose="020B0502020202020204" pitchFamily="34" charset="0"/>
              </a:rPr>
              <a:t>**</a:t>
            </a:r>
          </a:p>
        </p:txBody>
      </p:sp>
      <p:sp>
        <p:nvSpPr>
          <p:cNvPr id="33" name="TextBox 32"/>
          <p:cNvSpPr txBox="1"/>
          <p:nvPr/>
        </p:nvSpPr>
        <p:spPr>
          <a:xfrm flipH="1">
            <a:off x="4508415" y="4481374"/>
            <a:ext cx="617468" cy="338554"/>
          </a:xfrm>
          <a:prstGeom prst="rect">
            <a:avLst/>
          </a:prstGeom>
          <a:noFill/>
        </p:spPr>
        <p:txBody>
          <a:bodyPr wrap="square" rtlCol="0">
            <a:spAutoFit/>
          </a:bodyPr>
          <a:lstStyle/>
          <a:p>
            <a:pPr fontAlgn="base">
              <a:spcBef>
                <a:spcPct val="0"/>
              </a:spcBef>
              <a:spcAft>
                <a:spcPct val="0"/>
              </a:spcAft>
            </a:pPr>
            <a:r>
              <a:rPr lang="en-US" sz="1600" b="1" dirty="0">
                <a:solidFill>
                  <a:srgbClr val="522D24"/>
                </a:solidFill>
                <a:latin typeface="Century Gothic" panose="020B0502020202020204" pitchFamily="34" charset="0"/>
              </a:rPr>
              <a:t>**</a:t>
            </a:r>
          </a:p>
        </p:txBody>
      </p:sp>
      <p:sp>
        <p:nvSpPr>
          <p:cNvPr id="34" name="TextBox 33"/>
          <p:cNvSpPr txBox="1"/>
          <p:nvPr/>
        </p:nvSpPr>
        <p:spPr>
          <a:xfrm>
            <a:off x="6385059" y="4609651"/>
            <a:ext cx="450323" cy="338554"/>
          </a:xfrm>
          <a:prstGeom prst="rect">
            <a:avLst/>
          </a:prstGeom>
          <a:noFill/>
        </p:spPr>
        <p:txBody>
          <a:bodyPr wrap="square" rtlCol="0">
            <a:spAutoFit/>
          </a:bodyPr>
          <a:lstStyle/>
          <a:p>
            <a:pPr fontAlgn="base">
              <a:spcBef>
                <a:spcPct val="0"/>
              </a:spcBef>
              <a:spcAft>
                <a:spcPct val="0"/>
              </a:spcAft>
            </a:pPr>
            <a:r>
              <a:rPr lang="en-US" sz="1600" b="1" dirty="0">
                <a:solidFill>
                  <a:srgbClr val="522D24"/>
                </a:solidFill>
                <a:latin typeface="Century Gothic" panose="020B0502020202020204" pitchFamily="34" charset="0"/>
              </a:rPr>
              <a:t>***</a:t>
            </a:r>
          </a:p>
        </p:txBody>
      </p:sp>
      <p:sp>
        <p:nvSpPr>
          <p:cNvPr id="35" name="TextBox 34"/>
          <p:cNvSpPr txBox="1"/>
          <p:nvPr/>
        </p:nvSpPr>
        <p:spPr>
          <a:xfrm>
            <a:off x="3025305" y="4171090"/>
            <a:ext cx="353791" cy="256480"/>
          </a:xfrm>
          <a:prstGeom prst="rect">
            <a:avLst/>
          </a:prstGeom>
          <a:noFill/>
        </p:spPr>
        <p:txBody>
          <a:bodyPr wrap="square" rtlCol="0">
            <a:spAutoFit/>
          </a:bodyPr>
          <a:lstStyle/>
          <a:p>
            <a:pPr fontAlgn="base">
              <a:spcBef>
                <a:spcPct val="0"/>
              </a:spcBef>
              <a:spcAft>
                <a:spcPct val="0"/>
              </a:spcAft>
            </a:pPr>
            <a:r>
              <a:rPr lang="en-US" sz="1600" baseline="30000" dirty="0">
                <a:solidFill>
                  <a:srgbClr val="522D24"/>
                </a:solidFill>
                <a:latin typeface="Century Gothic" panose="020B0502020202020204" pitchFamily="34" charset="0"/>
              </a:rPr>
              <a:t>†</a:t>
            </a:r>
          </a:p>
        </p:txBody>
      </p:sp>
      <p:sp>
        <p:nvSpPr>
          <p:cNvPr id="36" name="TextBox 35"/>
          <p:cNvSpPr txBox="1"/>
          <p:nvPr/>
        </p:nvSpPr>
        <p:spPr>
          <a:xfrm>
            <a:off x="3898338" y="3224090"/>
            <a:ext cx="353791" cy="256480"/>
          </a:xfrm>
          <a:prstGeom prst="rect">
            <a:avLst/>
          </a:prstGeom>
          <a:noFill/>
        </p:spPr>
        <p:txBody>
          <a:bodyPr wrap="square" rtlCol="0">
            <a:spAutoFit/>
          </a:bodyPr>
          <a:lstStyle/>
          <a:p>
            <a:pPr fontAlgn="base">
              <a:spcBef>
                <a:spcPct val="0"/>
              </a:spcBef>
              <a:spcAft>
                <a:spcPct val="0"/>
              </a:spcAft>
            </a:pPr>
            <a:r>
              <a:rPr lang="en-US" sz="1600" baseline="30000" dirty="0">
                <a:solidFill>
                  <a:srgbClr val="522D24"/>
                </a:solidFill>
                <a:latin typeface="Century Gothic" panose="020B0502020202020204" pitchFamily="34" charset="0"/>
              </a:rPr>
              <a:t>†</a:t>
            </a:r>
          </a:p>
        </p:txBody>
      </p:sp>
      <p:sp>
        <p:nvSpPr>
          <p:cNvPr id="37" name="TextBox 36"/>
          <p:cNvSpPr txBox="1"/>
          <p:nvPr/>
        </p:nvSpPr>
        <p:spPr>
          <a:xfrm>
            <a:off x="5844402" y="3302248"/>
            <a:ext cx="353791" cy="256480"/>
          </a:xfrm>
          <a:prstGeom prst="rect">
            <a:avLst/>
          </a:prstGeom>
          <a:noFill/>
        </p:spPr>
        <p:txBody>
          <a:bodyPr wrap="square" rtlCol="0">
            <a:spAutoFit/>
          </a:bodyPr>
          <a:lstStyle/>
          <a:p>
            <a:pPr fontAlgn="base">
              <a:spcBef>
                <a:spcPct val="0"/>
              </a:spcBef>
              <a:spcAft>
                <a:spcPct val="0"/>
              </a:spcAft>
            </a:pPr>
            <a:r>
              <a:rPr lang="en-US" sz="1600" baseline="30000" dirty="0">
                <a:solidFill>
                  <a:srgbClr val="522D24"/>
                </a:solidFill>
                <a:latin typeface="Century Gothic" panose="020B0502020202020204" pitchFamily="34" charset="0"/>
              </a:rPr>
              <a:t>†</a:t>
            </a:r>
          </a:p>
        </p:txBody>
      </p:sp>
      <p:sp>
        <p:nvSpPr>
          <p:cNvPr id="39" name="TextBox 38"/>
          <p:cNvSpPr txBox="1"/>
          <p:nvPr/>
        </p:nvSpPr>
        <p:spPr>
          <a:xfrm>
            <a:off x="6100733" y="3391878"/>
            <a:ext cx="353791" cy="256480"/>
          </a:xfrm>
          <a:prstGeom prst="rect">
            <a:avLst/>
          </a:prstGeom>
          <a:noFill/>
        </p:spPr>
        <p:txBody>
          <a:bodyPr wrap="square" rtlCol="0">
            <a:spAutoFit/>
          </a:bodyPr>
          <a:lstStyle/>
          <a:p>
            <a:pPr fontAlgn="base">
              <a:spcBef>
                <a:spcPct val="0"/>
              </a:spcBef>
              <a:spcAft>
                <a:spcPct val="0"/>
              </a:spcAft>
            </a:pPr>
            <a:r>
              <a:rPr lang="en-US" sz="1600" baseline="30000" dirty="0">
                <a:solidFill>
                  <a:srgbClr val="522D24"/>
                </a:solidFill>
                <a:latin typeface="Century Gothic" panose="020B0502020202020204" pitchFamily="34" charset="0"/>
              </a:rPr>
              <a:t>†</a:t>
            </a:r>
          </a:p>
        </p:txBody>
      </p:sp>
    </p:spTree>
    <p:extLst>
      <p:ext uri="{BB962C8B-B14F-4D97-AF65-F5344CB8AC3E}">
        <p14:creationId xmlns:p14="http://schemas.microsoft.com/office/powerpoint/2010/main" val="18473286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4" name="Rectangle 3"/>
          <p:cNvSpPr txBox="1">
            <a:spLocks noChangeArrowheads="1"/>
          </p:cNvSpPr>
          <p:nvPr/>
        </p:nvSpPr>
        <p:spPr bwMode="auto">
          <a:xfrm>
            <a:off x="1238507" y="430950"/>
            <a:ext cx="8021621" cy="647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lnSpcReduction="10000"/>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2000" dirty="0">
                <a:solidFill>
                  <a:schemeClr val="accent4">
                    <a:lumMod val="50000"/>
                  </a:schemeClr>
                </a:solidFill>
                <a:latin typeface="Arial" charset="0"/>
                <a:ea typeface="Arial" charset="0"/>
                <a:cs typeface="Arial" charset="0"/>
              </a:rPr>
              <a:t>4 </a:t>
            </a:r>
            <a:r>
              <a:rPr lang="en-US" sz="2000" dirty="0" err="1">
                <a:solidFill>
                  <a:schemeClr val="accent4">
                    <a:lumMod val="50000"/>
                  </a:schemeClr>
                </a:solidFill>
                <a:latin typeface="Arial" charset="0"/>
                <a:ea typeface="Arial" charset="0"/>
                <a:cs typeface="Arial" charset="0"/>
              </a:rPr>
              <a:t>tipu</a:t>
            </a:r>
            <a:r>
              <a:rPr lang="en-US" sz="2000" dirty="0">
                <a:solidFill>
                  <a:schemeClr val="accent4">
                    <a:lumMod val="50000"/>
                  </a:schemeClr>
                </a:solidFill>
                <a:latin typeface="Arial" charset="0"/>
                <a:ea typeface="Arial" charset="0"/>
                <a:cs typeface="Arial" charset="0"/>
              </a:rPr>
              <a:t> CPV </a:t>
            </a:r>
            <a:r>
              <a:rPr lang="en-US" sz="2000" dirty="0" err="1">
                <a:solidFill>
                  <a:schemeClr val="accent4">
                    <a:lumMod val="50000"/>
                  </a:schemeClr>
                </a:solidFill>
                <a:latin typeface="Arial" charset="0"/>
                <a:ea typeface="Arial" charset="0"/>
                <a:cs typeface="Arial" charset="0"/>
              </a:rPr>
              <a:t>vakcīnas</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efektivitāte</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pret</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augstas</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pakāpes</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bojājumiem</a:t>
            </a:r>
            <a:r>
              <a:rPr lang="en-US" sz="2000" dirty="0">
                <a:solidFill>
                  <a:schemeClr val="accent4">
                    <a:lumMod val="50000"/>
                  </a:schemeClr>
                </a:solidFill>
                <a:latin typeface="Arial" charset="0"/>
                <a:ea typeface="Arial" charset="0"/>
                <a:cs typeface="Arial" charset="0"/>
              </a:rPr>
              <a:t> </a:t>
            </a:r>
            <a:r>
              <a:rPr lang="en-US" sz="2000" dirty="0" err="1">
                <a:solidFill>
                  <a:schemeClr val="accent4">
                    <a:lumMod val="50000"/>
                  </a:schemeClr>
                </a:solidFill>
                <a:latin typeface="Arial" charset="0"/>
                <a:ea typeface="Arial" charset="0"/>
                <a:cs typeface="Arial" charset="0"/>
              </a:rPr>
              <a:t>Zviedrijā</a:t>
            </a:r>
            <a:endParaRPr lang="en-GB" sz="2000" baseline="30000" dirty="0">
              <a:solidFill>
                <a:schemeClr val="accent4">
                  <a:lumMod val="50000"/>
                </a:schemeClr>
              </a:solidFill>
              <a:latin typeface="Arial" charset="0"/>
              <a:ea typeface="Arial" charset="0"/>
              <a:cs typeface="Arial" charset="0"/>
            </a:endParaRPr>
          </a:p>
        </p:txBody>
      </p:sp>
      <p:pic>
        <p:nvPicPr>
          <p:cNvPr id="952" name="Picture 21" descr="C:\Users\Liga\Desktop\mikrosko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57" y="250623"/>
            <a:ext cx="109855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 name="Content Placeholder 4"/>
          <p:cNvSpPr>
            <a:spLocks noGrp="1"/>
          </p:cNvSpPr>
          <p:nvPr>
            <p:ph idx="4294967295"/>
          </p:nvPr>
        </p:nvSpPr>
        <p:spPr>
          <a:xfrm>
            <a:off x="1238507" y="1277818"/>
            <a:ext cx="7756525" cy="708135"/>
          </a:xfrm>
        </p:spPr>
        <p:txBody>
          <a:bodyPr>
            <a:normAutofit/>
          </a:bodyPr>
          <a:lstStyle/>
          <a:p>
            <a:pPr marL="0" indent="0">
              <a:spcBef>
                <a:spcPct val="0"/>
              </a:spcBef>
              <a:buNone/>
            </a:pPr>
            <a:r>
              <a:rPr lang="en-US" sz="1400" b="1" dirty="0" err="1">
                <a:solidFill>
                  <a:srgbClr val="7030A0"/>
                </a:solidFill>
                <a:latin typeface="Arial" charset="0"/>
                <a:ea typeface="Arial" charset="0"/>
                <a:cs typeface="Arial" charset="0"/>
              </a:rPr>
              <a:t>Vakcīnas</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efektivitāte</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bija</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dažāda</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atkarīga</a:t>
            </a:r>
            <a:r>
              <a:rPr lang="en-US" sz="1400" b="1" dirty="0">
                <a:solidFill>
                  <a:srgbClr val="7030A0"/>
                </a:solidFill>
                <a:latin typeface="Arial" charset="0"/>
                <a:ea typeface="Arial" charset="0"/>
                <a:cs typeface="Arial" charset="0"/>
              </a:rPr>
              <a:t> no </a:t>
            </a:r>
            <a:r>
              <a:rPr lang="en-US" sz="1400" b="1" dirty="0" err="1">
                <a:solidFill>
                  <a:srgbClr val="7030A0"/>
                </a:solidFill>
                <a:latin typeface="Arial" charset="0"/>
                <a:ea typeface="Arial" charset="0"/>
                <a:cs typeface="Arial" charset="0"/>
              </a:rPr>
              <a:t>vecuma</a:t>
            </a:r>
            <a:r>
              <a:rPr lang="en-US" sz="1400" b="1" dirty="0">
                <a:solidFill>
                  <a:srgbClr val="7030A0"/>
                </a:solidFill>
                <a:latin typeface="Arial" charset="0"/>
                <a:ea typeface="Arial" charset="0"/>
                <a:cs typeface="Arial" charset="0"/>
              </a:rPr>
              <a:t> un </a:t>
            </a:r>
            <a:r>
              <a:rPr lang="en-US" sz="1400" b="1" dirty="0" err="1">
                <a:solidFill>
                  <a:srgbClr val="7030A0"/>
                </a:solidFill>
                <a:latin typeface="Arial" charset="0"/>
                <a:ea typeface="Arial" charset="0"/>
                <a:cs typeface="Arial" charset="0"/>
              </a:rPr>
              <a:t>vakcinācijas</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statusa</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taču</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visaugstākā</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tā</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bija</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meitenēm</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kuras</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bija</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vakcinētas</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pirms</a:t>
            </a:r>
            <a:r>
              <a:rPr lang="en-US" sz="1400" b="1" dirty="0">
                <a:solidFill>
                  <a:srgbClr val="7030A0"/>
                </a:solidFill>
                <a:latin typeface="Arial" charset="0"/>
                <a:ea typeface="Arial" charset="0"/>
                <a:cs typeface="Arial" charset="0"/>
              </a:rPr>
              <a:t> 17 </a:t>
            </a:r>
            <a:r>
              <a:rPr lang="en-US" sz="1400" b="1" dirty="0" err="1">
                <a:solidFill>
                  <a:srgbClr val="7030A0"/>
                </a:solidFill>
                <a:latin typeface="Arial" charset="0"/>
                <a:ea typeface="Arial" charset="0"/>
                <a:cs typeface="Arial" charset="0"/>
              </a:rPr>
              <a:t>gadu</a:t>
            </a:r>
            <a:r>
              <a:rPr lang="en-US" sz="1400" b="1" dirty="0">
                <a:solidFill>
                  <a:srgbClr val="7030A0"/>
                </a:solidFill>
                <a:latin typeface="Arial" charset="0"/>
                <a:ea typeface="Arial" charset="0"/>
                <a:cs typeface="Arial" charset="0"/>
              </a:rPr>
              <a:t> </a:t>
            </a:r>
            <a:r>
              <a:rPr lang="en-US" sz="1400" b="1" dirty="0" err="1">
                <a:solidFill>
                  <a:srgbClr val="7030A0"/>
                </a:solidFill>
                <a:latin typeface="Arial" charset="0"/>
                <a:ea typeface="Arial" charset="0"/>
                <a:cs typeface="Arial" charset="0"/>
              </a:rPr>
              <a:t>vecuma</a:t>
            </a:r>
            <a:r>
              <a:rPr lang="en-US" sz="1400" b="1" dirty="0">
                <a:solidFill>
                  <a:srgbClr val="7030A0"/>
                </a:solidFill>
                <a:latin typeface="Arial" charset="0"/>
                <a:ea typeface="Arial" charset="0"/>
                <a:cs typeface="Arial" charset="0"/>
              </a:rPr>
              <a:t> </a:t>
            </a:r>
          </a:p>
        </p:txBody>
      </p:sp>
      <p:sp>
        <p:nvSpPr>
          <p:cNvPr id="38" name="Kājenes vietturis 7"/>
          <p:cNvSpPr>
            <a:spLocks noGrp="1"/>
          </p:cNvSpPr>
          <p:nvPr>
            <p:ph type="ftr" sz="quarter" idx="11"/>
          </p:nvPr>
        </p:nvSpPr>
        <p:spPr>
          <a:xfrm>
            <a:off x="2613015" y="6554192"/>
            <a:ext cx="4114800" cy="365125"/>
          </a:xfrm>
        </p:spPr>
        <p:txBody>
          <a:bodyPr/>
          <a:lstStyle/>
          <a:p>
            <a:r>
              <a:rPr lang="lv-LV" dirty="0" err="1"/>
              <a:t>Herweijer</a:t>
            </a:r>
            <a:r>
              <a:rPr lang="lv-LV" dirty="0"/>
              <a:t> </a:t>
            </a:r>
            <a:r>
              <a:rPr lang="lv-LV" dirty="0" err="1"/>
              <a:t>E</a:t>
            </a:r>
            <a:r>
              <a:rPr lang="lv-LV" dirty="0"/>
              <a:t> </a:t>
            </a:r>
            <a:r>
              <a:rPr lang="lv-LV" dirty="0" err="1"/>
              <a:t>et</a:t>
            </a:r>
            <a:r>
              <a:rPr lang="lv-LV" dirty="0"/>
              <a:t> </a:t>
            </a:r>
            <a:r>
              <a:rPr lang="lv-LV" dirty="0" err="1"/>
              <a:t>al</a:t>
            </a:r>
            <a:r>
              <a:rPr lang="lv-LV" dirty="0"/>
              <a:t>. Int J </a:t>
            </a:r>
            <a:r>
              <a:rPr lang="lv-LV" dirty="0" err="1"/>
              <a:t>Cancer</a:t>
            </a:r>
            <a:r>
              <a:rPr lang="lv-LV" dirty="0"/>
              <a:t>. 2016;138:2867-2874.</a:t>
            </a:r>
          </a:p>
        </p:txBody>
      </p:sp>
      <p:sp>
        <p:nvSpPr>
          <p:cNvPr id="2" name="Rectangle 1"/>
          <p:cNvSpPr/>
          <p:nvPr/>
        </p:nvSpPr>
        <p:spPr>
          <a:xfrm>
            <a:off x="0" y="6222160"/>
            <a:ext cx="7347857" cy="579646"/>
          </a:xfrm>
          <a:prstGeom prst="rect">
            <a:avLst/>
          </a:prstGeom>
        </p:spPr>
        <p:txBody>
          <a:bodyPr wrap="square">
            <a:spAutoFit/>
          </a:bodyPr>
          <a:lstStyle/>
          <a:p>
            <a:pPr>
              <a:spcBef>
                <a:spcPts val="200"/>
              </a:spcBef>
            </a:pPr>
            <a:r>
              <a:rPr lang="en-US" sz="1000" baseline="30000" dirty="0" err="1"/>
              <a:t>a</a:t>
            </a:r>
            <a:r>
              <a:rPr lang="en-US" sz="1000" dirty="0" err="1"/>
              <a:t>Effectiveness</a:t>
            </a:r>
            <a:r>
              <a:rPr lang="en-US" sz="1000" dirty="0"/>
              <a:t> was calculated as (1–incidence rate ratios)*100 among recipients of a complete 3-dose series of the 4vHPV vaccine with a mean follow-up time of 5.1 years.</a:t>
            </a:r>
          </a:p>
          <a:p>
            <a:pPr>
              <a:spcBef>
                <a:spcPts val="200"/>
              </a:spcBef>
            </a:pPr>
            <a:r>
              <a:rPr lang="en-US" sz="1000" dirty="0"/>
              <a:t>CIN=cervical intraepithelial neoplasia. </a:t>
            </a:r>
            <a:endParaRPr lang="en-US" sz="1000" baseline="30000" dirty="0"/>
          </a:p>
        </p:txBody>
      </p:sp>
      <p:pic>
        <p:nvPicPr>
          <p:cNvPr id="40" name="Picture 2" descr="http://unimaps.com/flags-europe/sweden-flag.gif"/>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6720" y="6309360"/>
            <a:ext cx="109728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1" name="Content Placeholder 7"/>
          <p:cNvGraphicFramePr>
            <a:graphicFrameLocks noGrp="1"/>
          </p:cNvGraphicFramePr>
          <p:nvPr>
            <p:ph idx="4294967295"/>
            <p:extLst>
              <p:ext uri="{D42A27DB-BD31-4B8C-83A1-F6EECF244321}">
                <p14:modId xmlns:p14="http://schemas.microsoft.com/office/powerpoint/2010/main" val="638938980"/>
              </p:ext>
            </p:extLst>
          </p:nvPr>
        </p:nvGraphicFramePr>
        <p:xfrm>
          <a:off x="689232" y="1958828"/>
          <a:ext cx="8305800" cy="3470275"/>
        </p:xfrm>
        <a:graphic>
          <a:graphicData uri="http://schemas.openxmlformats.org/drawingml/2006/chart">
            <c:chart xmlns:c="http://schemas.openxmlformats.org/drawingml/2006/chart" xmlns:r="http://schemas.openxmlformats.org/officeDocument/2006/relationships" r:id="rId4"/>
          </a:graphicData>
        </a:graphic>
      </p:graphicFrame>
      <p:sp>
        <p:nvSpPr>
          <p:cNvPr id="42" name="TextBox 41"/>
          <p:cNvSpPr txBox="1"/>
          <p:nvPr/>
        </p:nvSpPr>
        <p:spPr>
          <a:xfrm>
            <a:off x="719921" y="2025597"/>
            <a:ext cx="7900988" cy="584775"/>
          </a:xfrm>
          <a:prstGeom prst="rect">
            <a:avLst/>
          </a:prstGeom>
          <a:noFill/>
          <a:ln>
            <a:noFill/>
          </a:ln>
        </p:spPr>
        <p:txBody>
          <a:bodyPr wrap="square" rtlCol="0">
            <a:spAutoFit/>
          </a:bodyPr>
          <a:lstStyle/>
          <a:p>
            <a:pPr algn="ctr"/>
            <a:r>
              <a:rPr lang="en-US" sz="1600" b="1" dirty="0">
                <a:solidFill>
                  <a:schemeClr val="accent4">
                    <a:lumMod val="50000"/>
                  </a:schemeClr>
                </a:solidFill>
                <a:latin typeface="Arial" charset="0"/>
                <a:ea typeface="Arial" charset="0"/>
                <a:cs typeface="Arial" charset="0"/>
              </a:rPr>
              <a:t>Vaccine Effectiveness of </a:t>
            </a:r>
            <a:r>
              <a:rPr lang="lv-LV" sz="1600" b="1" dirty="0">
                <a:solidFill>
                  <a:schemeClr val="accent4">
                    <a:lumMod val="50000"/>
                  </a:schemeClr>
                </a:solidFill>
                <a:latin typeface="Arial" charset="0"/>
                <a:ea typeface="Arial" charset="0"/>
                <a:cs typeface="Arial" charset="0"/>
              </a:rPr>
              <a:t>4vHPV</a:t>
            </a:r>
            <a:r>
              <a:rPr lang="en-US" sz="1600" b="1" dirty="0">
                <a:solidFill>
                  <a:schemeClr val="accent4">
                    <a:lumMod val="50000"/>
                  </a:schemeClr>
                </a:solidFill>
                <a:latin typeface="Arial" charset="0"/>
                <a:ea typeface="Arial" charset="0"/>
                <a:cs typeface="Arial" charset="0"/>
              </a:rPr>
              <a:t> Against CIN 2+ and CIN 3+ by Age at First Vaccination in Females From the Total Swedish Population (n = 1,333,691)</a:t>
            </a:r>
            <a:r>
              <a:rPr lang="en-US" sz="1600" b="1" baseline="30000" dirty="0">
                <a:solidFill>
                  <a:schemeClr val="accent4">
                    <a:lumMod val="50000"/>
                  </a:schemeClr>
                </a:solidFill>
                <a:latin typeface="Arial" charset="0"/>
                <a:ea typeface="Arial" charset="0"/>
                <a:cs typeface="Arial" charset="0"/>
              </a:rPr>
              <a:t>a</a:t>
            </a:r>
          </a:p>
        </p:txBody>
      </p:sp>
      <p:sp>
        <p:nvSpPr>
          <p:cNvPr id="43" name="Rectangle 42"/>
          <p:cNvSpPr/>
          <p:nvPr/>
        </p:nvSpPr>
        <p:spPr>
          <a:xfrm>
            <a:off x="4328361" y="5402116"/>
            <a:ext cx="1774588" cy="307777"/>
          </a:xfrm>
          <a:prstGeom prst="rect">
            <a:avLst/>
          </a:prstGeom>
        </p:spPr>
        <p:txBody>
          <a:bodyPr wrap="none">
            <a:spAutoFit/>
          </a:bodyPr>
          <a:lstStyle/>
          <a:p>
            <a:r>
              <a:rPr lang="en-US" sz="1400" b="1" dirty="0">
                <a:latin typeface="Arial" charset="0"/>
                <a:ea typeface="Arial" charset="0"/>
                <a:cs typeface="Arial" charset="0"/>
              </a:rPr>
              <a:t>Age at Vaccination</a:t>
            </a:r>
          </a:p>
        </p:txBody>
      </p:sp>
    </p:spTree>
    <p:extLst>
      <p:ext uri="{BB962C8B-B14F-4D97-AF65-F5344CB8AC3E}">
        <p14:creationId xmlns:p14="http://schemas.microsoft.com/office/powerpoint/2010/main" val="10357095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270000" y="106363"/>
            <a:ext cx="8229600" cy="1143000"/>
          </a:xfrm>
        </p:spPr>
        <p:txBody>
          <a:bodyPr/>
          <a:lstStyle/>
          <a:p>
            <a:pPr algn="l" eaLnBrk="1" hangingPunct="1"/>
            <a:r>
              <a:rPr lang="lv-LV" altLang="lv-LV" sz="3000" dirty="0">
                <a:solidFill>
                  <a:srgbClr val="403152"/>
                </a:solidFill>
                <a:latin typeface="Arial" charset="0"/>
                <a:ea typeface="Arial" charset="0"/>
                <a:cs typeface="Arial" charset="0"/>
              </a:rPr>
              <a:t>Vīrieši</a:t>
            </a:r>
          </a:p>
        </p:txBody>
      </p:sp>
      <p:pic>
        <p:nvPicPr>
          <p:cNvPr id="11267" name="Picture 21" descr="C:\Users\Liga\Desktop\mikrosko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66688"/>
            <a:ext cx="109855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36814" y="1469571"/>
            <a:ext cx="8392886" cy="3785652"/>
          </a:xfrm>
          <a:prstGeom prst="rect">
            <a:avLst/>
          </a:prstGeom>
          <a:noFill/>
        </p:spPr>
        <p:txBody>
          <a:bodyPr wrap="square" rtlCol="0">
            <a:spAutoFit/>
          </a:bodyPr>
          <a:lstStyle/>
          <a:p>
            <a:pPr marL="358775" lvl="1" indent="-342900">
              <a:spcBef>
                <a:spcPts val="600"/>
              </a:spcBef>
              <a:buFont typeface="Wingdings" charset="2"/>
              <a:buChar char="§"/>
            </a:pPr>
            <a:r>
              <a:rPr lang="lv-LV" sz="2200" dirty="0">
                <a:solidFill>
                  <a:schemeClr val="accent4">
                    <a:lumMod val="50000"/>
                  </a:schemeClr>
                </a:solidFill>
                <a:latin typeface="Arial" charset="0"/>
                <a:ea typeface="Arial" charset="0"/>
                <a:cs typeface="Arial" charset="0"/>
              </a:rPr>
              <a:t>Piem. vīriešiem, kuri nav vēl inficēti vakcinācijas brīdī:</a:t>
            </a:r>
          </a:p>
          <a:p>
            <a:pPr marL="1257300" lvl="2" indent="-342900">
              <a:spcBef>
                <a:spcPts val="600"/>
              </a:spcBef>
              <a:buFont typeface="Arial" charset="0"/>
              <a:buChar char="•"/>
            </a:pPr>
            <a:r>
              <a:rPr lang="lv-LV" sz="2200" dirty="0">
                <a:solidFill>
                  <a:schemeClr val="accent4">
                    <a:lumMod val="50000"/>
                  </a:schemeClr>
                </a:solidFill>
                <a:latin typeface="Arial" charset="0"/>
                <a:ea typeface="Arial" charset="0"/>
                <a:cs typeface="Arial" charset="0"/>
              </a:rPr>
              <a:t>90% efektivitāte, novēršot </a:t>
            </a:r>
            <a:r>
              <a:rPr lang="lv-LV" sz="2200" dirty="0" err="1">
                <a:solidFill>
                  <a:schemeClr val="accent4">
                    <a:lumMod val="50000"/>
                  </a:schemeClr>
                </a:solidFill>
                <a:latin typeface="Arial" charset="0"/>
                <a:ea typeface="Arial" charset="0"/>
                <a:cs typeface="Arial" charset="0"/>
              </a:rPr>
              <a:t>anoģenitālās</a:t>
            </a:r>
            <a:r>
              <a:rPr lang="lv-LV" sz="2200" dirty="0">
                <a:solidFill>
                  <a:schemeClr val="accent4">
                    <a:lumMod val="50000"/>
                  </a:schemeClr>
                </a:solidFill>
                <a:latin typeface="Arial" charset="0"/>
                <a:ea typeface="Arial" charset="0"/>
                <a:cs typeface="Arial" charset="0"/>
              </a:rPr>
              <a:t> </a:t>
            </a:r>
            <a:r>
              <a:rPr lang="lv-LV" sz="2200" dirty="0" err="1">
                <a:solidFill>
                  <a:schemeClr val="accent4">
                    <a:lumMod val="50000"/>
                  </a:schemeClr>
                </a:solidFill>
                <a:latin typeface="Arial" charset="0"/>
                <a:ea typeface="Arial" charset="0"/>
                <a:cs typeface="Arial" charset="0"/>
              </a:rPr>
              <a:t>kondilomas</a:t>
            </a:r>
            <a:endParaRPr lang="lv-LV" sz="2200" dirty="0">
              <a:solidFill>
                <a:schemeClr val="accent4">
                  <a:lumMod val="50000"/>
                </a:schemeClr>
              </a:solidFill>
              <a:latin typeface="Arial" charset="0"/>
              <a:ea typeface="Arial" charset="0"/>
              <a:cs typeface="Arial" charset="0"/>
            </a:endParaRPr>
          </a:p>
          <a:p>
            <a:pPr marL="1257300" lvl="2" indent="-342900">
              <a:spcBef>
                <a:spcPts val="600"/>
              </a:spcBef>
              <a:buFont typeface="Arial" charset="0"/>
              <a:buChar char="•"/>
            </a:pPr>
            <a:r>
              <a:rPr lang="lv-LV" sz="2200" dirty="0">
                <a:solidFill>
                  <a:schemeClr val="accent4">
                    <a:lumMod val="50000"/>
                  </a:schemeClr>
                </a:solidFill>
                <a:latin typeface="Arial" charset="0"/>
                <a:ea typeface="Arial" charset="0"/>
                <a:cs typeface="Arial" charset="0"/>
              </a:rPr>
              <a:t>79% efektivitāte, novēršot </a:t>
            </a:r>
            <a:r>
              <a:rPr lang="lv-LV" sz="2200" dirty="0" err="1">
                <a:solidFill>
                  <a:schemeClr val="accent4">
                    <a:lumMod val="50000"/>
                  </a:schemeClr>
                </a:solidFill>
                <a:latin typeface="Arial" charset="0"/>
                <a:ea typeface="Arial" charset="0"/>
                <a:cs typeface="Arial" charset="0"/>
              </a:rPr>
              <a:t>priekšvēža</a:t>
            </a:r>
            <a:r>
              <a:rPr lang="lv-LV" sz="2200" dirty="0">
                <a:solidFill>
                  <a:schemeClr val="accent4">
                    <a:lumMod val="50000"/>
                  </a:schemeClr>
                </a:solidFill>
                <a:latin typeface="Arial" charset="0"/>
                <a:ea typeface="Arial" charset="0"/>
                <a:cs typeface="Arial" charset="0"/>
              </a:rPr>
              <a:t> bojājumus un audzējus </a:t>
            </a:r>
            <a:r>
              <a:rPr lang="lv-LV" sz="2200" dirty="0" err="1">
                <a:solidFill>
                  <a:schemeClr val="accent4">
                    <a:lumMod val="50000"/>
                  </a:schemeClr>
                </a:solidFill>
                <a:latin typeface="Arial" charset="0"/>
                <a:ea typeface="Arial" charset="0"/>
                <a:cs typeface="Arial" charset="0"/>
              </a:rPr>
              <a:t>anus</a:t>
            </a:r>
            <a:r>
              <a:rPr lang="lv-LV" sz="2200" dirty="0">
                <a:solidFill>
                  <a:schemeClr val="accent4">
                    <a:lumMod val="50000"/>
                  </a:schemeClr>
                </a:solidFill>
                <a:latin typeface="Arial" charset="0"/>
                <a:ea typeface="Arial" charset="0"/>
                <a:cs typeface="Arial" charset="0"/>
              </a:rPr>
              <a:t>, mutē un kakla rajonos</a:t>
            </a:r>
          </a:p>
          <a:p>
            <a:pPr marL="342900" indent="-342900">
              <a:spcBef>
                <a:spcPts val="600"/>
              </a:spcBef>
              <a:buFont typeface="Wingdings" charset="2"/>
              <a:buChar char="§"/>
            </a:pPr>
            <a:r>
              <a:rPr lang="lv-LV" sz="2200" u="sng" dirty="0">
                <a:solidFill>
                  <a:schemeClr val="accent4">
                    <a:lumMod val="50000"/>
                  </a:schemeClr>
                </a:solidFill>
                <a:latin typeface="Arial" charset="0"/>
                <a:ea typeface="Arial" charset="0"/>
                <a:cs typeface="Arial" charset="0"/>
              </a:rPr>
              <a:t>Tomēr vakcīnas efektivitāte samazinās, ja vīrieši vakcinācijas brīdī ir jau inficēti </a:t>
            </a:r>
            <a:r>
              <a:rPr lang="lv-LV" sz="2200" dirty="0">
                <a:solidFill>
                  <a:schemeClr val="accent4">
                    <a:lumMod val="50000"/>
                  </a:schemeClr>
                </a:solidFill>
                <a:latin typeface="Arial" charset="0"/>
                <a:ea typeface="Arial" charset="0"/>
                <a:cs typeface="Arial" charset="0"/>
              </a:rPr>
              <a:t>( ideāli, ja vakcinācija notiek pirms vai agrīni pēc seksuālās dzīves uzsākšanas arī vīriešiem)</a:t>
            </a:r>
          </a:p>
          <a:p>
            <a:pPr marL="342900" indent="-342900">
              <a:spcBef>
                <a:spcPts val="600"/>
              </a:spcBef>
              <a:buFont typeface="Wingdings" charset="2"/>
              <a:buChar char="§"/>
            </a:pPr>
            <a:r>
              <a:rPr lang="lv-LV" sz="2200" dirty="0">
                <a:solidFill>
                  <a:schemeClr val="accent4">
                    <a:lumMod val="50000"/>
                  </a:schemeClr>
                </a:solidFill>
                <a:latin typeface="Arial" charset="0"/>
                <a:ea typeface="Arial" charset="0"/>
                <a:cs typeface="Arial" charset="0"/>
              </a:rPr>
              <a:t>Pēdējie dati liecina, ka </a:t>
            </a:r>
            <a:r>
              <a:rPr lang="lv-LV" sz="2200" dirty="0">
                <a:solidFill>
                  <a:srgbClr val="7030A0"/>
                </a:solidFill>
                <a:latin typeface="Arial" charset="0"/>
                <a:ea typeface="Arial" charset="0"/>
                <a:cs typeface="Arial" charset="0"/>
              </a:rPr>
              <a:t>vakcinācija var pasargāt no anālo bojājumu atkal parādīšanās vīriešiem</a:t>
            </a:r>
            <a:r>
              <a:rPr lang="lv-LV" sz="2200" dirty="0">
                <a:solidFill>
                  <a:schemeClr val="accent4">
                    <a:lumMod val="50000"/>
                  </a:schemeClr>
                </a:solidFill>
                <a:latin typeface="Arial" charset="0"/>
                <a:ea typeface="Arial" charset="0"/>
                <a:cs typeface="Arial" charset="0"/>
              </a:rPr>
              <a:t>, kuri jau inficēti ar kādu no vakcīnā esošajiem HPV tipiem</a:t>
            </a:r>
          </a:p>
        </p:txBody>
      </p:sp>
    </p:spTree>
    <p:extLst>
      <p:ext uri="{BB962C8B-B14F-4D97-AF65-F5344CB8AC3E}">
        <p14:creationId xmlns:p14="http://schemas.microsoft.com/office/powerpoint/2010/main" val="1526493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270000" y="53975"/>
            <a:ext cx="8229600" cy="1143000"/>
          </a:xfrm>
        </p:spPr>
        <p:txBody>
          <a:bodyPr/>
          <a:lstStyle/>
          <a:p>
            <a:pPr algn="l" eaLnBrk="1" hangingPunct="1"/>
            <a:r>
              <a:rPr lang="lv-LV" altLang="lv-LV" sz="3000" b="1" dirty="0">
                <a:solidFill>
                  <a:srgbClr val="403152"/>
                </a:solidFill>
                <a:latin typeface="Arial" charset="0"/>
                <a:ea typeface="Arial" charset="0"/>
                <a:cs typeface="Arial" charset="0"/>
              </a:rPr>
              <a:t>Kanādas pieredze</a:t>
            </a:r>
          </a:p>
        </p:txBody>
      </p:sp>
      <p:pic>
        <p:nvPicPr>
          <p:cNvPr id="11267" name="Picture 21" descr="C:\Users\Liga\Desktop\mikrosko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66688"/>
            <a:ext cx="109855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atura vietturis 2"/>
          <p:cNvSpPr txBox="1">
            <a:spLocks/>
          </p:cNvSpPr>
          <p:nvPr/>
        </p:nvSpPr>
        <p:spPr bwMode="auto">
          <a:xfrm>
            <a:off x="318408" y="1578314"/>
            <a:ext cx="8662306" cy="116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656"/>
              </a:spcBef>
              <a:buFont typeface="Wingdings" charset="2"/>
              <a:buChar char="§"/>
            </a:pPr>
            <a:r>
              <a:rPr lang="lv-LV" sz="1900" dirty="0">
                <a:solidFill>
                  <a:schemeClr val="accent4">
                    <a:lumMod val="50000"/>
                  </a:schemeClr>
                </a:solidFill>
                <a:latin typeface="Arial" charset="0"/>
                <a:ea typeface="Arial" charset="0"/>
                <a:cs typeface="Arial" charset="0"/>
              </a:rPr>
              <a:t>Pēdējos 10 gadus veic nacionāla līmeņa vakcinēšanās programmas skolas vecuma meitenēm</a:t>
            </a:r>
          </a:p>
          <a:p>
            <a:pPr lvl="1">
              <a:spcBef>
                <a:spcPts val="1656"/>
              </a:spcBef>
              <a:buFont typeface="Wingdings" charset="2"/>
              <a:buChar char="§"/>
            </a:pPr>
            <a:r>
              <a:rPr lang="en-US" sz="2600" baseline="30000" dirty="0">
                <a:solidFill>
                  <a:schemeClr val="accent4">
                    <a:lumMod val="50000"/>
                  </a:schemeClr>
                </a:solidFill>
                <a:latin typeface="Arial" charset="0"/>
                <a:ea typeface="Arial" charset="0"/>
                <a:cs typeface="Arial" charset="0"/>
              </a:rPr>
              <a:t>K</a:t>
            </a:r>
            <a:r>
              <a:rPr lang="lv-LV" sz="2600" baseline="30000" dirty="0" err="1">
                <a:solidFill>
                  <a:schemeClr val="accent4">
                    <a:lumMod val="50000"/>
                  </a:schemeClr>
                </a:solidFill>
                <a:latin typeface="Arial" charset="0"/>
                <a:ea typeface="Arial" charset="0"/>
                <a:cs typeface="Arial" charset="0"/>
              </a:rPr>
              <a:t>opš</a:t>
            </a:r>
            <a:r>
              <a:rPr lang="lv-LV" sz="2600" baseline="30000" dirty="0">
                <a:solidFill>
                  <a:schemeClr val="accent4">
                    <a:lumMod val="50000"/>
                  </a:schemeClr>
                </a:solidFill>
                <a:latin typeface="Arial" charset="0"/>
                <a:ea typeface="Arial" charset="0"/>
                <a:cs typeface="Arial" charset="0"/>
              </a:rPr>
              <a:t> 2013. gada dažās provincēs vakcinējamo sarakstā iekļauj arī zēnus</a:t>
            </a:r>
            <a:endParaRPr lang="lv-LV" sz="2600" baseline="30000" dirty="0">
              <a:solidFill>
                <a:srgbClr val="7030A0"/>
              </a:solidFill>
              <a:latin typeface="Arial" charset="0"/>
              <a:ea typeface="Arial" charset="0"/>
              <a:cs typeface="Arial" charset="0"/>
            </a:endParaRPr>
          </a:p>
        </p:txBody>
      </p:sp>
      <p:sp>
        <p:nvSpPr>
          <p:cNvPr id="6" name="Satura vietturis 2"/>
          <p:cNvSpPr txBox="1">
            <a:spLocks/>
          </p:cNvSpPr>
          <p:nvPr/>
        </p:nvSpPr>
        <p:spPr bwMode="auto">
          <a:xfrm>
            <a:off x="318408" y="3124538"/>
            <a:ext cx="8662306" cy="365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656"/>
              </a:spcBef>
              <a:buFont typeface="Wingdings" charset="2"/>
              <a:buChar char="§"/>
            </a:pPr>
            <a:r>
              <a:rPr lang="lv-LV" sz="1900" dirty="0">
                <a:solidFill>
                  <a:schemeClr val="accent4">
                    <a:lumMod val="50000"/>
                  </a:schemeClr>
                </a:solidFill>
                <a:latin typeface="Arial" charset="0"/>
                <a:ea typeface="Arial" charset="0"/>
                <a:cs typeface="Arial" charset="0"/>
              </a:rPr>
              <a:t>Publikācijas demonstrē HPV vakcīnas ietekmi, parādot samazinājumu dažādās ar HPV saistītās infekcijās un slimībās</a:t>
            </a:r>
          </a:p>
          <a:p>
            <a:pPr lvl="1">
              <a:spcBef>
                <a:spcPts val="1656"/>
              </a:spcBef>
              <a:buFont typeface="Wingdings" charset="2"/>
              <a:buChar char="§"/>
            </a:pPr>
            <a:r>
              <a:rPr lang="lv-LV" sz="2600" baseline="30000" dirty="0">
                <a:solidFill>
                  <a:schemeClr val="accent4">
                    <a:lumMod val="50000"/>
                  </a:schemeClr>
                </a:solidFill>
                <a:latin typeface="Arial" charset="0"/>
                <a:ea typeface="Arial" charset="0"/>
                <a:cs typeface="Arial" charset="0"/>
              </a:rPr>
              <a:t>Britu Kolumbija </a:t>
            </a:r>
            <a:r>
              <a:rPr lang="mr-IN" sz="2600" baseline="30000" dirty="0">
                <a:solidFill>
                  <a:schemeClr val="accent4">
                    <a:lumMod val="50000"/>
                  </a:schemeClr>
                </a:solidFill>
                <a:latin typeface="Arial" charset="0"/>
                <a:ea typeface="Arial" charset="0"/>
                <a:cs typeface="Arial" charset="0"/>
              </a:rPr>
              <a:t>–</a:t>
            </a:r>
            <a:r>
              <a:rPr lang="lv-LV" sz="2600" baseline="30000" dirty="0">
                <a:solidFill>
                  <a:schemeClr val="accent4">
                    <a:lumMod val="50000"/>
                  </a:schemeClr>
                </a:solidFill>
                <a:latin typeface="Arial" charset="0"/>
                <a:ea typeface="Arial" charset="0"/>
                <a:cs typeface="Arial" charset="0"/>
              </a:rPr>
              <a:t> 86%       CIN2+</a:t>
            </a:r>
          </a:p>
          <a:p>
            <a:pPr lvl="1">
              <a:spcBef>
                <a:spcPts val="1656"/>
              </a:spcBef>
              <a:buFont typeface="Wingdings" charset="2"/>
              <a:buChar char="§"/>
            </a:pPr>
            <a:r>
              <a:rPr lang="lv-LV" sz="2600" baseline="30000" dirty="0">
                <a:solidFill>
                  <a:schemeClr val="accent4">
                    <a:lumMod val="50000"/>
                  </a:schemeClr>
                </a:solidFill>
                <a:latin typeface="Arial" charset="0"/>
                <a:ea typeface="Arial" charset="0"/>
                <a:cs typeface="Arial" charset="0"/>
              </a:rPr>
              <a:t>Ontārio </a:t>
            </a:r>
            <a:r>
              <a:rPr lang="mr-IN" sz="2600" baseline="30000" dirty="0">
                <a:solidFill>
                  <a:schemeClr val="accent4">
                    <a:lumMod val="50000"/>
                  </a:schemeClr>
                </a:solidFill>
                <a:latin typeface="Arial" charset="0"/>
                <a:ea typeface="Arial" charset="0"/>
                <a:cs typeface="Arial" charset="0"/>
              </a:rPr>
              <a:t>–</a:t>
            </a:r>
            <a:r>
              <a:rPr lang="lv-LV" sz="2600" baseline="30000" dirty="0">
                <a:solidFill>
                  <a:schemeClr val="accent4">
                    <a:lumMod val="50000"/>
                  </a:schemeClr>
                </a:solidFill>
                <a:latin typeface="Arial" charset="0"/>
                <a:ea typeface="Arial" charset="0"/>
                <a:cs typeface="Arial" charset="0"/>
              </a:rPr>
              <a:t> 43%        </a:t>
            </a:r>
            <a:r>
              <a:rPr lang="lv-LV" sz="2600" baseline="30000" dirty="0" err="1">
                <a:solidFill>
                  <a:schemeClr val="accent4">
                    <a:lumMod val="50000"/>
                  </a:schemeClr>
                </a:solidFill>
                <a:latin typeface="Arial" charset="0"/>
                <a:ea typeface="Arial" charset="0"/>
                <a:cs typeface="Arial" charset="0"/>
              </a:rPr>
              <a:t>anoģenitālās</a:t>
            </a:r>
            <a:r>
              <a:rPr lang="lv-LV" sz="2600" baseline="30000" dirty="0">
                <a:solidFill>
                  <a:schemeClr val="accent4">
                    <a:lumMod val="50000"/>
                  </a:schemeClr>
                </a:solidFill>
                <a:latin typeface="Arial" charset="0"/>
                <a:ea typeface="Arial" charset="0"/>
                <a:cs typeface="Arial" charset="0"/>
              </a:rPr>
              <a:t> kārpas</a:t>
            </a:r>
          </a:p>
          <a:p>
            <a:pPr lvl="1">
              <a:spcBef>
                <a:spcPts val="1656"/>
              </a:spcBef>
              <a:buFont typeface="Wingdings" charset="2"/>
              <a:buChar char="§"/>
            </a:pPr>
            <a:r>
              <a:rPr lang="lv-LV" sz="2600" baseline="30000" dirty="0">
                <a:solidFill>
                  <a:schemeClr val="accent4">
                    <a:lumMod val="50000"/>
                  </a:schemeClr>
                </a:solidFill>
                <a:latin typeface="Arial" charset="0"/>
                <a:ea typeface="Arial" charset="0"/>
                <a:cs typeface="Arial" charset="0"/>
              </a:rPr>
              <a:t>Kvebeka        </a:t>
            </a:r>
            <a:r>
              <a:rPr lang="lv-LV" sz="2600" baseline="30000" dirty="0">
                <a:solidFill>
                  <a:schemeClr val="accent4">
                    <a:lumMod val="75000"/>
                  </a:schemeClr>
                </a:solidFill>
                <a:latin typeface="Arial" charset="0"/>
                <a:ea typeface="Arial" charset="0"/>
                <a:cs typeface="Arial" charset="0"/>
              </a:rPr>
              <a:t>4VHPV vakcīnas HPV</a:t>
            </a:r>
            <a:r>
              <a:rPr lang="lv-LV" sz="2600" dirty="0">
                <a:solidFill>
                  <a:schemeClr val="accent4">
                    <a:lumMod val="75000"/>
                  </a:schemeClr>
                </a:solidFill>
                <a:latin typeface="Arial" charset="0"/>
                <a:ea typeface="Arial" charset="0"/>
                <a:cs typeface="Arial" charset="0"/>
              </a:rPr>
              <a:t> </a:t>
            </a:r>
            <a:r>
              <a:rPr lang="lv-LV" sz="2000" dirty="0">
                <a:solidFill>
                  <a:schemeClr val="accent4">
                    <a:lumMod val="75000"/>
                  </a:schemeClr>
                </a:solidFill>
                <a:latin typeface="Arial" charset="0"/>
                <a:ea typeface="Arial" charset="0"/>
                <a:cs typeface="Arial" charset="0"/>
              </a:rPr>
              <a:t>tipu samazināšanās</a:t>
            </a:r>
            <a:endParaRPr lang="lv-LV" sz="2600" baseline="30000" dirty="0">
              <a:solidFill>
                <a:schemeClr val="accent4">
                  <a:lumMod val="75000"/>
                </a:schemeClr>
              </a:solidFill>
              <a:latin typeface="Arial" charset="0"/>
              <a:ea typeface="Arial" charset="0"/>
              <a:cs typeface="Arial" charset="0"/>
            </a:endParaRPr>
          </a:p>
        </p:txBody>
      </p:sp>
      <p:sp>
        <p:nvSpPr>
          <p:cNvPr id="3" name="Down Arrow 2"/>
          <p:cNvSpPr/>
          <p:nvPr/>
        </p:nvSpPr>
        <p:spPr>
          <a:xfrm>
            <a:off x="3380014" y="3837214"/>
            <a:ext cx="293914" cy="310243"/>
          </a:xfrm>
          <a:prstGeom prst="downArrow">
            <a:avLst/>
          </a:prstGeom>
          <a:solidFill>
            <a:schemeClr val="accent4">
              <a:lumMod val="60000"/>
              <a:lumOff val="40000"/>
            </a:schemeClr>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2628898" y="4332627"/>
            <a:ext cx="293914" cy="310243"/>
          </a:xfrm>
          <a:prstGeom prst="downArrow">
            <a:avLst/>
          </a:prstGeom>
          <a:solidFill>
            <a:schemeClr val="accent4">
              <a:lumMod val="60000"/>
              <a:lumOff val="40000"/>
            </a:schemeClr>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a:off x="2128158" y="4846751"/>
            <a:ext cx="293914" cy="310243"/>
          </a:xfrm>
          <a:prstGeom prst="downArrow">
            <a:avLst/>
          </a:prstGeom>
          <a:solidFill>
            <a:schemeClr val="accent4">
              <a:lumMod val="60000"/>
              <a:lumOff val="40000"/>
            </a:schemeClr>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Attēls 3">
            <a:extLst>
              <a:ext uri="{FF2B5EF4-FFF2-40B4-BE49-F238E27FC236}">
                <a16:creationId xmlns:a16="http://schemas.microsoft.com/office/drawing/2014/main" id="{3B0C1F4D-92C7-4B7C-8BCC-28AFD3C2E0EF}"/>
              </a:ext>
            </a:extLst>
          </p:cNvPr>
          <p:cNvPicPr>
            <a:picLocks noChangeAspect="1"/>
          </p:cNvPicPr>
          <p:nvPr/>
        </p:nvPicPr>
        <p:blipFill>
          <a:blip r:embed="rId3"/>
          <a:stretch>
            <a:fillRect/>
          </a:stretch>
        </p:blipFill>
        <p:spPr>
          <a:xfrm>
            <a:off x="6541477" y="315761"/>
            <a:ext cx="1097280" cy="732139"/>
          </a:xfrm>
          <a:prstGeom prst="rect">
            <a:avLst/>
          </a:prstGeom>
        </p:spPr>
      </p:pic>
    </p:spTree>
    <p:extLst>
      <p:ext uri="{BB962C8B-B14F-4D97-AF65-F5344CB8AC3E}">
        <p14:creationId xmlns:p14="http://schemas.microsoft.com/office/powerpoint/2010/main" val="14679215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270000" y="53975"/>
            <a:ext cx="8229600" cy="1143000"/>
          </a:xfrm>
        </p:spPr>
        <p:txBody>
          <a:bodyPr/>
          <a:lstStyle/>
          <a:p>
            <a:pPr algn="l" eaLnBrk="1" hangingPunct="1"/>
            <a:r>
              <a:rPr lang="lv-LV" altLang="lv-LV" sz="3000" dirty="0">
                <a:solidFill>
                  <a:srgbClr val="FF0000"/>
                </a:solidFill>
                <a:latin typeface="Arial" charset="0"/>
                <a:ea typeface="Arial" charset="0"/>
                <a:cs typeface="Arial" charset="0"/>
              </a:rPr>
              <a:t> PIRMĀ </a:t>
            </a:r>
            <a:r>
              <a:rPr lang="lv-LV" altLang="lv-LV" sz="3000" dirty="0">
                <a:solidFill>
                  <a:srgbClr val="403152"/>
                </a:solidFill>
                <a:latin typeface="Arial" charset="0"/>
                <a:ea typeface="Arial" charset="0"/>
                <a:cs typeface="Arial" charset="0"/>
              </a:rPr>
              <a:t>HPV profilakses nedēļa</a:t>
            </a:r>
          </a:p>
        </p:txBody>
      </p:sp>
      <p:pic>
        <p:nvPicPr>
          <p:cNvPr id="4" name="#HPVPW1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2514" y="1309688"/>
            <a:ext cx="8339666" cy="4691062"/>
          </a:xfrm>
          <a:prstGeom prst="rect">
            <a:avLst/>
          </a:prstGeom>
        </p:spPr>
      </p:pic>
      <p:pic>
        <p:nvPicPr>
          <p:cNvPr id="13"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5775" y="131762"/>
            <a:ext cx="784225"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66996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71212">
                <p:cTn id="7" fill="hold" display="0">
                  <p:stCondLst>
                    <p:cond delay="indefinite"/>
                  </p:stCondLst>
                </p:cTn>
                <p:tgtEl>
                  <p:spTgt spid="4"/>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069"/>
          <a:stretch/>
        </p:blipFill>
        <p:spPr>
          <a:xfrm>
            <a:off x="551780" y="137937"/>
            <a:ext cx="8040439" cy="11663646"/>
          </a:xfrm>
          <a:prstGeom prst="rect">
            <a:avLst/>
          </a:prstGeom>
        </p:spPr>
      </p:pic>
    </p:spTree>
    <p:extLst>
      <p:ext uri="{BB962C8B-B14F-4D97-AF65-F5344CB8AC3E}">
        <p14:creationId xmlns:p14="http://schemas.microsoft.com/office/powerpoint/2010/main" val="15838203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270000" y="53975"/>
            <a:ext cx="8229600" cy="1143000"/>
          </a:xfrm>
        </p:spPr>
        <p:txBody>
          <a:bodyPr/>
          <a:lstStyle/>
          <a:p>
            <a:pPr algn="l" eaLnBrk="1" hangingPunct="1"/>
            <a:r>
              <a:rPr lang="lv-LV" altLang="lv-LV" sz="3000" dirty="0">
                <a:solidFill>
                  <a:srgbClr val="403152"/>
                </a:solidFill>
                <a:latin typeface="Arial" charset="0"/>
                <a:ea typeface="Arial" charset="0"/>
                <a:cs typeface="Arial" charset="0"/>
              </a:rPr>
              <a:t>Austrijas HPV vakcinācijas programma</a:t>
            </a:r>
          </a:p>
        </p:txBody>
      </p:sp>
      <p:pic>
        <p:nvPicPr>
          <p:cNvPr id="11267" name="Picture 21" descr="C:\Users\Liga\Desktop\mikrosko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66688"/>
            <a:ext cx="109855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36814" y="1469571"/>
            <a:ext cx="7821386" cy="3477875"/>
          </a:xfrm>
          <a:prstGeom prst="rect">
            <a:avLst/>
          </a:prstGeom>
          <a:noFill/>
        </p:spPr>
        <p:txBody>
          <a:bodyPr wrap="square" rtlCol="0">
            <a:spAutoFit/>
          </a:bodyPr>
          <a:lstStyle/>
          <a:p>
            <a:pPr marL="285750" indent="-285750">
              <a:buFont typeface="Wingdings" charset="2"/>
              <a:buChar char="§"/>
            </a:pPr>
            <a:r>
              <a:rPr lang="lv-LV" sz="2200" dirty="0">
                <a:solidFill>
                  <a:schemeClr val="accent4">
                    <a:lumMod val="50000"/>
                  </a:schemeClr>
                </a:solidFill>
                <a:latin typeface="Arial" charset="0"/>
                <a:ea typeface="Arial" charset="0"/>
                <a:cs typeface="Arial" charset="0"/>
              </a:rPr>
              <a:t>Dzimumu neitrāla</a:t>
            </a:r>
          </a:p>
          <a:p>
            <a:pPr marL="742950" lvl="1" indent="-285750">
              <a:buFont typeface="Wingdings" charset="2"/>
              <a:buChar char="§"/>
            </a:pPr>
            <a:r>
              <a:rPr lang="lv-LV" sz="2200" b="1" dirty="0">
                <a:solidFill>
                  <a:schemeClr val="accent4">
                    <a:lumMod val="50000"/>
                  </a:schemeClr>
                </a:solidFill>
                <a:latin typeface="Arial" charset="0"/>
                <a:ea typeface="Arial" charset="0"/>
                <a:cs typeface="Arial" charset="0"/>
              </a:rPr>
              <a:t>Pirmais ieraksts 2007.gadā</a:t>
            </a:r>
          </a:p>
          <a:p>
            <a:pPr marL="333375" lvl="1" indent="-285750">
              <a:buFont typeface="Wingdings" charset="2"/>
              <a:buChar char="§"/>
            </a:pPr>
            <a:r>
              <a:rPr lang="lv-LV" sz="2200" dirty="0">
                <a:solidFill>
                  <a:schemeClr val="accent4">
                    <a:lumMod val="50000"/>
                  </a:schemeClr>
                </a:solidFill>
                <a:latin typeface="Arial" charset="0"/>
                <a:ea typeface="Arial" charset="0"/>
                <a:cs typeface="Arial" charset="0"/>
              </a:rPr>
              <a:t>Mērķa kohorta 9-10 gadi</a:t>
            </a:r>
          </a:p>
          <a:p>
            <a:pPr marL="790575" lvl="2" indent="-285750">
              <a:buFont typeface="Wingdings" charset="2"/>
              <a:buChar char="§"/>
            </a:pPr>
            <a:r>
              <a:rPr lang="lv-LV" sz="2200" dirty="0" err="1">
                <a:solidFill>
                  <a:schemeClr val="accent4">
                    <a:lumMod val="50000"/>
                  </a:schemeClr>
                </a:solidFill>
                <a:latin typeface="Arial" charset="0"/>
                <a:ea typeface="Arial" charset="0"/>
                <a:cs typeface="Arial" charset="0"/>
              </a:rPr>
              <a:t>Catch-up</a:t>
            </a:r>
            <a:r>
              <a:rPr lang="lv-LV" sz="2200" dirty="0">
                <a:solidFill>
                  <a:schemeClr val="accent4">
                    <a:lumMod val="50000"/>
                  </a:schemeClr>
                </a:solidFill>
                <a:latin typeface="Arial" charset="0"/>
                <a:ea typeface="Arial" charset="0"/>
                <a:cs typeface="Arial" charset="0"/>
              </a:rPr>
              <a:t> 11-14</a:t>
            </a:r>
          </a:p>
          <a:p>
            <a:pPr marL="304800" lvl="2" indent="-304800">
              <a:buFont typeface="Wingdings" charset="2"/>
              <a:buChar char="§"/>
            </a:pPr>
            <a:r>
              <a:rPr lang="lv-LV" sz="2200" dirty="0">
                <a:solidFill>
                  <a:schemeClr val="accent4">
                    <a:lumMod val="50000"/>
                  </a:schemeClr>
                </a:solidFill>
                <a:latin typeface="Arial" charset="0"/>
                <a:ea typeface="Arial" charset="0"/>
                <a:cs typeface="Arial" charset="0"/>
              </a:rPr>
              <a:t>Divu devu grafiks</a:t>
            </a:r>
          </a:p>
          <a:p>
            <a:pPr marL="304800" lvl="2" indent="-304800">
              <a:buFont typeface="Wingdings" charset="2"/>
              <a:buChar char="§"/>
            </a:pPr>
            <a:r>
              <a:rPr lang="lv-LV" sz="2200" dirty="0">
                <a:solidFill>
                  <a:schemeClr val="accent4">
                    <a:lumMod val="50000"/>
                  </a:schemeClr>
                </a:solidFill>
                <a:latin typeface="Arial" charset="0"/>
                <a:ea typeface="Arial" charset="0"/>
                <a:cs typeface="Arial" charset="0"/>
              </a:rPr>
              <a:t>Skolā balstīta </a:t>
            </a:r>
            <a:r>
              <a:rPr lang="mr-IN" sz="2200" dirty="0">
                <a:solidFill>
                  <a:schemeClr val="accent4">
                    <a:lumMod val="50000"/>
                  </a:schemeClr>
                </a:solidFill>
                <a:latin typeface="Arial" charset="0"/>
                <a:ea typeface="Arial" charset="0"/>
                <a:cs typeface="Arial" charset="0"/>
              </a:rPr>
              <a:t>–</a:t>
            </a:r>
            <a:r>
              <a:rPr lang="lv-LV" sz="2200" dirty="0">
                <a:solidFill>
                  <a:schemeClr val="accent4">
                    <a:lumMod val="50000"/>
                  </a:schemeClr>
                </a:solidFill>
                <a:latin typeface="Arial" charset="0"/>
                <a:ea typeface="Arial" charset="0"/>
                <a:cs typeface="Arial" charset="0"/>
              </a:rPr>
              <a:t> pediatri </a:t>
            </a:r>
            <a:r>
              <a:rPr lang="mr-IN" sz="2200" dirty="0">
                <a:solidFill>
                  <a:schemeClr val="accent4">
                    <a:lumMod val="50000"/>
                  </a:schemeClr>
                </a:solidFill>
                <a:latin typeface="Arial" charset="0"/>
                <a:ea typeface="Arial" charset="0"/>
                <a:cs typeface="Arial" charset="0"/>
              </a:rPr>
              <a:t>–</a:t>
            </a:r>
            <a:r>
              <a:rPr lang="lv-LV" sz="2200" dirty="0">
                <a:solidFill>
                  <a:schemeClr val="accent4">
                    <a:lumMod val="50000"/>
                  </a:schemeClr>
                </a:solidFill>
                <a:latin typeface="Arial" charset="0"/>
                <a:ea typeface="Arial" charset="0"/>
                <a:cs typeface="Arial" charset="0"/>
              </a:rPr>
              <a:t> publiskā veselība</a:t>
            </a:r>
          </a:p>
          <a:p>
            <a:pPr marL="304800" lvl="2" indent="-304800">
              <a:buFont typeface="Wingdings" charset="2"/>
              <a:buChar char="§"/>
            </a:pPr>
            <a:r>
              <a:rPr lang="lv-LV" sz="2200" dirty="0">
                <a:solidFill>
                  <a:schemeClr val="accent4">
                    <a:lumMod val="50000"/>
                  </a:schemeClr>
                </a:solidFill>
                <a:latin typeface="Arial" charset="0"/>
                <a:ea typeface="Arial" charset="0"/>
                <a:cs typeface="Arial" charset="0"/>
              </a:rPr>
              <a:t>9-11 par brīvu</a:t>
            </a:r>
          </a:p>
          <a:p>
            <a:pPr marL="762000" lvl="3" indent="-304800">
              <a:buFont typeface="Wingdings" charset="2"/>
              <a:buChar char="§"/>
            </a:pPr>
            <a:r>
              <a:rPr lang="lv-LV" sz="2200" dirty="0">
                <a:solidFill>
                  <a:schemeClr val="accent4">
                    <a:lumMod val="50000"/>
                  </a:schemeClr>
                </a:solidFill>
                <a:latin typeface="Arial" charset="0"/>
                <a:ea typeface="Arial" charset="0"/>
                <a:cs typeface="Arial" charset="0"/>
              </a:rPr>
              <a:t>12-14   2x 50 EUR</a:t>
            </a:r>
          </a:p>
          <a:p>
            <a:pPr marL="320675" lvl="3" indent="-320675">
              <a:buFont typeface="Wingdings" charset="2"/>
              <a:buChar char="§"/>
            </a:pPr>
            <a:r>
              <a:rPr lang="lv-LV" sz="2200" dirty="0">
                <a:solidFill>
                  <a:schemeClr val="accent4">
                    <a:lumMod val="50000"/>
                  </a:schemeClr>
                </a:solidFill>
                <a:latin typeface="Arial" charset="0"/>
                <a:ea typeface="Arial" charset="0"/>
                <a:cs typeface="Arial" charset="0"/>
              </a:rPr>
              <a:t>9valentā HPV vakcīna (kopš 9/2016)</a:t>
            </a:r>
          </a:p>
          <a:p>
            <a:pPr marL="777875" lvl="4" indent="-320675">
              <a:buFont typeface="Wingdings" charset="2"/>
              <a:buChar char="§"/>
            </a:pPr>
            <a:r>
              <a:rPr lang="en-US" sz="2200" dirty="0">
                <a:solidFill>
                  <a:schemeClr val="accent4">
                    <a:lumMod val="50000"/>
                  </a:schemeClr>
                </a:solidFill>
                <a:latin typeface="Arial" charset="0"/>
                <a:ea typeface="Arial" charset="0"/>
                <a:cs typeface="Arial" charset="0"/>
              </a:rPr>
              <a:t>P</a:t>
            </a:r>
            <a:r>
              <a:rPr lang="lv-LV" sz="2200" dirty="0" err="1">
                <a:solidFill>
                  <a:schemeClr val="accent4">
                    <a:lumMod val="50000"/>
                  </a:schemeClr>
                </a:solidFill>
                <a:latin typeface="Arial" charset="0"/>
                <a:ea typeface="Arial" charset="0"/>
                <a:cs typeface="Arial" charset="0"/>
              </a:rPr>
              <a:t>ārklājums</a:t>
            </a:r>
            <a:r>
              <a:rPr lang="lv-LV" sz="2200" dirty="0">
                <a:solidFill>
                  <a:schemeClr val="accent4">
                    <a:lumMod val="50000"/>
                  </a:schemeClr>
                </a:solidFill>
                <a:latin typeface="Arial" charset="0"/>
                <a:ea typeface="Arial" charset="0"/>
                <a:cs typeface="Arial" charset="0"/>
              </a:rPr>
              <a:t> 62%</a:t>
            </a:r>
          </a:p>
        </p:txBody>
      </p:sp>
    </p:spTree>
    <p:extLst>
      <p:ext uri="{BB962C8B-B14F-4D97-AF65-F5344CB8AC3E}">
        <p14:creationId xmlns:p14="http://schemas.microsoft.com/office/powerpoint/2010/main" val="1441896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02F68161-6F4E-46BE-AF7A-22F0F35EF540}"/>
              </a:ext>
            </a:extLst>
          </p:cNvPr>
          <p:cNvSpPr>
            <a:spLocks noGrp="1"/>
          </p:cNvSpPr>
          <p:nvPr>
            <p:ph type="title"/>
          </p:nvPr>
        </p:nvSpPr>
        <p:spPr>
          <a:xfrm>
            <a:off x="1860550" y="117475"/>
            <a:ext cx="7094538" cy="1857375"/>
          </a:xfrm>
        </p:spPr>
        <p:txBody>
          <a:bodyPr/>
          <a:lstStyle/>
          <a:p>
            <a:pPr algn="ctr"/>
            <a:r>
              <a:rPr lang="lv-LV" altLang="lv-LV" sz="2500" dirty="0">
                <a:solidFill>
                  <a:schemeClr val="accent4">
                    <a:lumMod val="50000"/>
                  </a:schemeClr>
                </a:solidFill>
                <a:latin typeface="Arial" panose="020B0604020202020204" pitchFamily="34" charset="0"/>
                <a:cs typeface="Arial" panose="020B0604020202020204" pitchFamily="34" charset="0"/>
              </a:rPr>
              <a:t>Vakcinācijas aptvere (pabeigts vakcinācijas kurss)* pret cilvēka </a:t>
            </a:r>
            <a:r>
              <a:rPr lang="lv-LV" altLang="lv-LV" sz="2500" dirty="0" err="1">
                <a:solidFill>
                  <a:schemeClr val="accent4">
                    <a:lumMod val="50000"/>
                  </a:schemeClr>
                </a:solidFill>
                <a:latin typeface="Arial" panose="020B0604020202020204" pitchFamily="34" charset="0"/>
                <a:cs typeface="Arial" panose="020B0604020202020204" pitchFamily="34" charset="0"/>
              </a:rPr>
              <a:t>papilomas</a:t>
            </a:r>
            <a:r>
              <a:rPr lang="lv-LV" altLang="lv-LV" sz="2500" dirty="0">
                <a:solidFill>
                  <a:schemeClr val="accent4">
                    <a:lumMod val="50000"/>
                  </a:schemeClr>
                </a:solidFill>
                <a:latin typeface="Arial" panose="020B0604020202020204" pitchFamily="34" charset="0"/>
                <a:cs typeface="Arial" panose="020B0604020202020204" pitchFamily="34" charset="0"/>
              </a:rPr>
              <a:t> vīrusa infekciju Latvijas reģionos 2015. un 2016. gadā</a:t>
            </a:r>
          </a:p>
        </p:txBody>
      </p:sp>
      <p:graphicFrame>
        <p:nvGraphicFramePr>
          <p:cNvPr id="15363" name="Content Placeholder 5">
            <a:extLst>
              <a:ext uri="{FF2B5EF4-FFF2-40B4-BE49-F238E27FC236}">
                <a16:creationId xmlns:a16="http://schemas.microsoft.com/office/drawing/2014/main" id="{CD5A00DE-C9B2-41C2-98AC-1509A5A7B74C}"/>
              </a:ext>
            </a:extLst>
          </p:cNvPr>
          <p:cNvGraphicFramePr>
            <a:graphicFrameLocks noGrp="1"/>
          </p:cNvGraphicFramePr>
          <p:nvPr>
            <p:ph idx="1"/>
            <p:extLst>
              <p:ext uri="{D42A27DB-BD31-4B8C-83A1-F6EECF244321}">
                <p14:modId xmlns:p14="http://schemas.microsoft.com/office/powerpoint/2010/main" val="549580788"/>
              </p:ext>
            </p:extLst>
          </p:nvPr>
        </p:nvGraphicFramePr>
        <p:xfrm>
          <a:off x="683171" y="1874838"/>
          <a:ext cx="7565971" cy="4189631"/>
        </p:xfrm>
        <a:graphic>
          <a:graphicData uri="http://schemas.openxmlformats.org/presentationml/2006/ole">
            <mc:AlternateContent xmlns:mc="http://schemas.openxmlformats.org/markup-compatibility/2006">
              <mc:Choice xmlns:v="urn:schemas-microsoft-com:vml" Requires="v">
                <p:oleObj spid="_x0000_s4147" r:id="rId3" imgW="8821677" imgH="4907705" progId="Excel.Chart.8">
                  <p:embed/>
                </p:oleObj>
              </mc:Choice>
              <mc:Fallback>
                <p:oleObj r:id="rId3" imgW="8821677" imgH="4907705" progId="Excel.Chart.8">
                  <p:embed/>
                  <p:pic>
                    <p:nvPicPr>
                      <p:cNvPr id="15363" name="Content Placeholder 5">
                        <a:extLst>
                          <a:ext uri="{FF2B5EF4-FFF2-40B4-BE49-F238E27FC236}">
                            <a16:creationId xmlns:a16="http://schemas.microsoft.com/office/drawing/2014/main" id="{CD5A00DE-C9B2-41C2-98AC-1509A5A7B74C}"/>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171" y="1874838"/>
                        <a:ext cx="7565971" cy="4189631"/>
                      </a:xfrm>
                      <a:prstGeom prst="rect">
                        <a:avLst/>
                      </a:prstGeom>
                    </p:spPr>
                  </p:pic>
                </p:oleObj>
              </mc:Fallback>
            </mc:AlternateContent>
          </a:graphicData>
        </a:graphic>
      </p:graphicFrame>
      <p:sp>
        <p:nvSpPr>
          <p:cNvPr id="15364" name="TextBox 3">
            <a:extLst>
              <a:ext uri="{FF2B5EF4-FFF2-40B4-BE49-F238E27FC236}">
                <a16:creationId xmlns:a16="http://schemas.microsoft.com/office/drawing/2014/main" id="{22B51B65-08F4-4E27-97B5-EC6592CE2D63}"/>
              </a:ext>
            </a:extLst>
          </p:cNvPr>
          <p:cNvSpPr txBox="1">
            <a:spLocks noChangeArrowheads="1"/>
          </p:cNvSpPr>
          <p:nvPr/>
        </p:nvSpPr>
        <p:spPr bwMode="auto">
          <a:xfrm>
            <a:off x="125413" y="6542088"/>
            <a:ext cx="89550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lv-LV" altLang="lv-LV" sz="1200" b="1" dirty="0">
                <a:solidFill>
                  <a:schemeClr val="bg1"/>
                </a:solidFill>
                <a:latin typeface="Arial" panose="020B0604020202020204" pitchFamily="34" charset="0"/>
                <a:cs typeface="Arial" panose="020B0604020202020204" pitchFamily="34" charset="0"/>
              </a:rPr>
              <a:t>* pēc MK 26.09.2000. noteikumu Nr.330 «Vakcinācijas noteikumi» 5.pielikuma datiem</a:t>
            </a:r>
          </a:p>
        </p:txBody>
      </p:sp>
    </p:spTree>
    <p:extLst>
      <p:ext uri="{BB962C8B-B14F-4D97-AF65-F5344CB8AC3E}">
        <p14:creationId xmlns:p14="http://schemas.microsoft.com/office/powerpoint/2010/main" val="36372137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Virsraksts 5">
            <a:extLst>
              <a:ext uri="{FF2B5EF4-FFF2-40B4-BE49-F238E27FC236}">
                <a16:creationId xmlns:a16="http://schemas.microsoft.com/office/drawing/2014/main" id="{0204EE8D-2CC5-4C26-8D8B-82FC848FB14D}"/>
              </a:ext>
            </a:extLst>
          </p:cNvPr>
          <p:cNvSpPr>
            <a:spLocks noGrp="1"/>
          </p:cNvSpPr>
          <p:nvPr>
            <p:ph type="title"/>
          </p:nvPr>
        </p:nvSpPr>
        <p:spPr>
          <a:xfrm>
            <a:off x="1513490" y="190556"/>
            <a:ext cx="7173310" cy="1143000"/>
          </a:xfrm>
        </p:spPr>
        <p:txBody>
          <a:bodyPr/>
          <a:lstStyle/>
          <a:p>
            <a:pPr algn="l"/>
            <a:r>
              <a:rPr lang="lv-LV" sz="3500" dirty="0">
                <a:solidFill>
                  <a:schemeClr val="accent4">
                    <a:lumMod val="50000"/>
                  </a:schemeClr>
                </a:solidFill>
                <a:latin typeface="Arial" panose="020B0604020202020204" pitchFamily="34" charset="0"/>
                <a:cs typeface="Arial" panose="020B0604020202020204" pitchFamily="34" charset="0"/>
              </a:rPr>
              <a:t>Vakcinācija pasargā pret CPV izraisītiem audzējiem</a:t>
            </a:r>
          </a:p>
        </p:txBody>
      </p:sp>
      <p:graphicFrame>
        <p:nvGraphicFramePr>
          <p:cNvPr id="8" name="Satura vietturis 7">
            <a:extLst>
              <a:ext uri="{FF2B5EF4-FFF2-40B4-BE49-F238E27FC236}">
                <a16:creationId xmlns:a16="http://schemas.microsoft.com/office/drawing/2014/main" id="{8C0BFF8A-5F89-4AF6-B556-940C2A5AA208}"/>
              </a:ext>
            </a:extLst>
          </p:cNvPr>
          <p:cNvGraphicFramePr>
            <a:graphicFrameLocks noGrp="1"/>
          </p:cNvGraphicFramePr>
          <p:nvPr>
            <p:ph idx="1"/>
            <p:extLst>
              <p:ext uri="{D42A27DB-BD31-4B8C-83A1-F6EECF244321}">
                <p14:modId xmlns:p14="http://schemas.microsoft.com/office/powerpoint/2010/main" val="661982498"/>
              </p:ext>
            </p:extLst>
          </p:nvPr>
        </p:nvGraphicFramePr>
        <p:xfrm>
          <a:off x="457200" y="1600200"/>
          <a:ext cx="8229600" cy="3332480"/>
        </p:xfrm>
        <a:graphic>
          <a:graphicData uri="http://schemas.openxmlformats.org/drawingml/2006/table">
            <a:tbl>
              <a:tblPr firstRow="1" bandRow="1">
                <a:tableStyleId>{00A15C55-8517-42AA-B614-E9B94910E393}</a:tableStyleId>
              </a:tblPr>
              <a:tblGrid>
                <a:gridCol w="1709225">
                  <a:extLst>
                    <a:ext uri="{9D8B030D-6E8A-4147-A177-3AD203B41FA5}">
                      <a16:colId xmlns:a16="http://schemas.microsoft.com/office/drawing/2014/main" val="2189016140"/>
                    </a:ext>
                  </a:extLst>
                </a:gridCol>
                <a:gridCol w="3319975">
                  <a:extLst>
                    <a:ext uri="{9D8B030D-6E8A-4147-A177-3AD203B41FA5}">
                      <a16:colId xmlns:a16="http://schemas.microsoft.com/office/drawing/2014/main" val="3531036756"/>
                    </a:ext>
                  </a:extLst>
                </a:gridCol>
                <a:gridCol w="3200400">
                  <a:extLst>
                    <a:ext uri="{9D8B030D-6E8A-4147-A177-3AD203B41FA5}">
                      <a16:colId xmlns:a16="http://schemas.microsoft.com/office/drawing/2014/main" val="741427705"/>
                    </a:ext>
                  </a:extLst>
                </a:gridCol>
              </a:tblGrid>
              <a:tr h="370840">
                <a:tc>
                  <a:txBody>
                    <a:bodyPr/>
                    <a:lstStyle/>
                    <a:p>
                      <a:r>
                        <a:rPr lang="lv-LV" dirty="0"/>
                        <a:t>Audzējs</a:t>
                      </a:r>
                    </a:p>
                  </a:txBody>
                  <a:tcPr/>
                </a:tc>
                <a:tc>
                  <a:txBody>
                    <a:bodyPr/>
                    <a:lstStyle/>
                    <a:p>
                      <a:r>
                        <a:rPr lang="lv-LV" dirty="0"/>
                        <a:t>Ne vakcinētie  No (</a:t>
                      </a:r>
                      <a:r>
                        <a:rPr lang="lv-LV" dirty="0" err="1"/>
                        <a:t>rate</a:t>
                      </a:r>
                      <a:r>
                        <a:rPr lang="lv-LV" dirty="0"/>
                        <a:t>, 95%  CI</a:t>
                      </a:r>
                    </a:p>
                  </a:txBody>
                  <a:tcPr/>
                </a:tc>
                <a:tc>
                  <a:txBody>
                    <a:bodyPr/>
                    <a:lstStyle/>
                    <a:p>
                      <a:r>
                        <a:rPr lang="lv-LV" dirty="0"/>
                        <a:t>Vakcinētie , No (</a:t>
                      </a:r>
                      <a:r>
                        <a:rPr lang="lv-LV" dirty="0" err="1"/>
                        <a:t>rate</a:t>
                      </a:r>
                      <a:r>
                        <a:rPr lang="lv-LV" dirty="0"/>
                        <a:t>, 95% CI)</a:t>
                      </a:r>
                    </a:p>
                  </a:txBody>
                  <a:tcPr/>
                </a:tc>
                <a:extLst>
                  <a:ext uri="{0D108BD9-81ED-4DB2-BD59-A6C34878D82A}">
                    <a16:rowId xmlns:a16="http://schemas.microsoft.com/office/drawing/2014/main" val="937401334"/>
                  </a:ext>
                </a:extLst>
              </a:tr>
              <a:tr h="370840">
                <a:tc>
                  <a:txBody>
                    <a:bodyPr/>
                    <a:lstStyle/>
                    <a:p>
                      <a:r>
                        <a:rPr lang="lv-LV" dirty="0">
                          <a:solidFill>
                            <a:schemeClr val="accent4">
                              <a:lumMod val="50000"/>
                            </a:schemeClr>
                          </a:solidFill>
                        </a:rPr>
                        <a:t>Dzemdes kakls</a:t>
                      </a:r>
                    </a:p>
                  </a:txBody>
                  <a:tcPr/>
                </a:tc>
                <a:tc>
                  <a:txBody>
                    <a:bodyPr/>
                    <a:lstStyle/>
                    <a:p>
                      <a:pPr algn="ctr"/>
                      <a:r>
                        <a:rPr lang="lv-LV" dirty="0">
                          <a:solidFill>
                            <a:schemeClr val="accent4">
                              <a:lumMod val="50000"/>
                            </a:schemeClr>
                          </a:solidFill>
                        </a:rPr>
                        <a:t>8 (5.8; 2.9-12)</a:t>
                      </a:r>
                    </a:p>
                  </a:txBody>
                  <a:tcPr/>
                </a:tc>
                <a:tc>
                  <a:txBody>
                    <a:bodyPr/>
                    <a:lstStyle/>
                    <a:p>
                      <a:pPr algn="ctr"/>
                      <a:r>
                        <a:rPr lang="lv-LV" dirty="0">
                          <a:solidFill>
                            <a:schemeClr val="accent4">
                              <a:lumMod val="50000"/>
                            </a:schemeClr>
                          </a:solidFill>
                        </a:rPr>
                        <a:t>0</a:t>
                      </a:r>
                    </a:p>
                  </a:txBody>
                  <a:tcPr/>
                </a:tc>
                <a:extLst>
                  <a:ext uri="{0D108BD9-81ED-4DB2-BD59-A6C34878D82A}">
                    <a16:rowId xmlns:a16="http://schemas.microsoft.com/office/drawing/2014/main" val="564420907"/>
                  </a:ext>
                </a:extLst>
              </a:tr>
              <a:tr h="370840">
                <a:tc>
                  <a:txBody>
                    <a:bodyPr/>
                    <a:lstStyle/>
                    <a:p>
                      <a:r>
                        <a:rPr lang="lv-LV" dirty="0" err="1">
                          <a:solidFill>
                            <a:schemeClr val="accent4">
                              <a:lumMod val="50000"/>
                            </a:schemeClr>
                          </a:solidFill>
                        </a:rPr>
                        <a:t>Vulva</a:t>
                      </a:r>
                      <a:endParaRPr lang="lv-LV" dirty="0">
                        <a:solidFill>
                          <a:schemeClr val="accent4">
                            <a:lumMod val="50000"/>
                          </a:schemeClr>
                        </a:solidFill>
                      </a:endParaRPr>
                    </a:p>
                  </a:txBody>
                  <a:tcPr/>
                </a:tc>
                <a:tc>
                  <a:txBody>
                    <a:bodyPr/>
                    <a:lstStyle/>
                    <a:p>
                      <a:pPr algn="ctr"/>
                      <a:r>
                        <a:rPr lang="lv-LV" dirty="0">
                          <a:solidFill>
                            <a:schemeClr val="accent4">
                              <a:lumMod val="50000"/>
                            </a:schemeClr>
                          </a:solidFill>
                        </a:rPr>
                        <a:t>1 (0.7; 0.1-5.1)</a:t>
                      </a:r>
                    </a:p>
                  </a:txBody>
                  <a:tcPr/>
                </a:tc>
                <a:tc>
                  <a:txBody>
                    <a:bodyPr/>
                    <a:lstStyle/>
                    <a:p>
                      <a:pPr algn="ctr"/>
                      <a:r>
                        <a:rPr lang="lv-LV" dirty="0">
                          <a:solidFill>
                            <a:schemeClr val="accent4">
                              <a:lumMod val="50000"/>
                            </a:schemeClr>
                          </a:solidFill>
                        </a:rPr>
                        <a:t>0</a:t>
                      </a:r>
                    </a:p>
                  </a:txBody>
                  <a:tcPr/>
                </a:tc>
                <a:extLst>
                  <a:ext uri="{0D108BD9-81ED-4DB2-BD59-A6C34878D82A}">
                    <a16:rowId xmlns:a16="http://schemas.microsoft.com/office/drawing/2014/main" val="3402104597"/>
                  </a:ext>
                </a:extLst>
              </a:tr>
              <a:tr h="370840">
                <a:tc>
                  <a:txBody>
                    <a:bodyPr/>
                    <a:lstStyle/>
                    <a:p>
                      <a:r>
                        <a:rPr lang="lv-LV" dirty="0" err="1">
                          <a:solidFill>
                            <a:schemeClr val="accent4">
                              <a:lumMod val="50000"/>
                            </a:schemeClr>
                          </a:solidFill>
                        </a:rPr>
                        <a:t>Oropharynx</a:t>
                      </a:r>
                      <a:endParaRPr lang="lv-LV" dirty="0">
                        <a:solidFill>
                          <a:schemeClr val="accent4">
                            <a:lumMod val="50000"/>
                          </a:schemeClr>
                        </a:solidFill>
                      </a:endParaRPr>
                    </a:p>
                  </a:txBody>
                  <a:tcPr/>
                </a:tc>
                <a:tc>
                  <a:txBody>
                    <a:bodyPr/>
                    <a:lstStyle/>
                    <a:p>
                      <a:pPr algn="ctr"/>
                      <a:r>
                        <a:rPr lang="lv-LV" dirty="0">
                          <a:solidFill>
                            <a:schemeClr val="accent4">
                              <a:lumMod val="50000"/>
                            </a:schemeClr>
                          </a:solidFill>
                        </a:rPr>
                        <a:t>1 (0.7; 0.1-5.1)</a:t>
                      </a:r>
                    </a:p>
                  </a:txBody>
                  <a:tcPr/>
                </a:tc>
                <a:tc>
                  <a:txBody>
                    <a:bodyPr/>
                    <a:lstStyle/>
                    <a:p>
                      <a:pPr algn="ctr"/>
                      <a:r>
                        <a:rPr lang="lv-LV" dirty="0">
                          <a:solidFill>
                            <a:schemeClr val="accent4">
                              <a:lumMod val="50000"/>
                            </a:schemeClr>
                          </a:solidFill>
                        </a:rPr>
                        <a:t>0</a:t>
                      </a:r>
                    </a:p>
                  </a:txBody>
                  <a:tcPr/>
                </a:tc>
                <a:extLst>
                  <a:ext uri="{0D108BD9-81ED-4DB2-BD59-A6C34878D82A}">
                    <a16:rowId xmlns:a16="http://schemas.microsoft.com/office/drawing/2014/main" val="3865771806"/>
                  </a:ext>
                </a:extLst>
              </a:tr>
              <a:tr h="370840">
                <a:tc>
                  <a:txBody>
                    <a:bodyPr/>
                    <a:lstStyle/>
                    <a:p>
                      <a:r>
                        <a:rPr lang="lv-LV" dirty="0">
                          <a:solidFill>
                            <a:schemeClr val="accent4">
                              <a:lumMod val="50000"/>
                            </a:schemeClr>
                          </a:solidFill>
                        </a:rPr>
                        <a:t>Kopā CPV</a:t>
                      </a:r>
                    </a:p>
                  </a:txBody>
                  <a:tcPr/>
                </a:tc>
                <a:tc>
                  <a:txBody>
                    <a:bodyPr/>
                    <a:lstStyle/>
                    <a:p>
                      <a:pPr algn="ctr"/>
                      <a:r>
                        <a:rPr lang="lv-LV" dirty="0">
                          <a:solidFill>
                            <a:schemeClr val="accent4">
                              <a:lumMod val="50000"/>
                            </a:schemeClr>
                          </a:solidFill>
                        </a:rPr>
                        <a:t>10 (7.2; 3.9-13)</a:t>
                      </a:r>
                    </a:p>
                  </a:txBody>
                  <a:tcPr/>
                </a:tc>
                <a:tc>
                  <a:txBody>
                    <a:bodyPr/>
                    <a:lstStyle/>
                    <a:p>
                      <a:pPr algn="ctr"/>
                      <a:r>
                        <a:rPr lang="lv-LV" dirty="0">
                          <a:solidFill>
                            <a:schemeClr val="accent4">
                              <a:lumMod val="50000"/>
                            </a:schemeClr>
                          </a:solidFill>
                        </a:rPr>
                        <a:t>0</a:t>
                      </a:r>
                    </a:p>
                  </a:txBody>
                  <a:tcPr/>
                </a:tc>
                <a:extLst>
                  <a:ext uri="{0D108BD9-81ED-4DB2-BD59-A6C34878D82A}">
                    <a16:rowId xmlns:a16="http://schemas.microsoft.com/office/drawing/2014/main" val="2167517605"/>
                  </a:ext>
                </a:extLst>
              </a:tr>
              <a:tr h="0">
                <a:tc>
                  <a:txBody>
                    <a:bodyPr/>
                    <a:lstStyle/>
                    <a:p>
                      <a:r>
                        <a:rPr lang="lv-LV" dirty="0">
                          <a:solidFill>
                            <a:schemeClr val="accent4">
                              <a:lumMod val="50000"/>
                            </a:schemeClr>
                          </a:solidFill>
                        </a:rPr>
                        <a:t>Krūšu</a:t>
                      </a:r>
                    </a:p>
                  </a:txBody>
                  <a:tcPr/>
                </a:tc>
                <a:tc>
                  <a:txBody>
                    <a:bodyPr/>
                    <a:lstStyle/>
                    <a:p>
                      <a:pPr algn="ctr"/>
                      <a:r>
                        <a:rPr lang="lv-LV" dirty="0">
                          <a:solidFill>
                            <a:schemeClr val="accent4">
                              <a:lumMod val="50000"/>
                            </a:schemeClr>
                          </a:solidFill>
                        </a:rPr>
                        <a:t>11 (8.0; 4.4-14)</a:t>
                      </a:r>
                    </a:p>
                  </a:txBody>
                  <a:tcPr/>
                </a:tc>
                <a:tc>
                  <a:txBody>
                    <a:bodyPr/>
                    <a:lstStyle/>
                    <a:p>
                      <a:pPr algn="ctr"/>
                      <a:r>
                        <a:rPr lang="lv-LV" dirty="0">
                          <a:solidFill>
                            <a:schemeClr val="accent4">
                              <a:lumMod val="50000"/>
                            </a:schemeClr>
                          </a:solidFill>
                        </a:rPr>
                        <a:t>3 (4.5; 1.5-14)</a:t>
                      </a:r>
                    </a:p>
                  </a:txBody>
                  <a:tcPr/>
                </a:tc>
                <a:extLst>
                  <a:ext uri="{0D108BD9-81ED-4DB2-BD59-A6C34878D82A}">
                    <a16:rowId xmlns:a16="http://schemas.microsoft.com/office/drawing/2014/main" val="1166496690"/>
                  </a:ext>
                </a:extLst>
              </a:tr>
              <a:tr h="370840">
                <a:tc>
                  <a:txBody>
                    <a:bodyPr/>
                    <a:lstStyle/>
                    <a:p>
                      <a:r>
                        <a:rPr lang="lv-LV" dirty="0">
                          <a:solidFill>
                            <a:schemeClr val="accent4">
                              <a:lumMod val="50000"/>
                            </a:schemeClr>
                          </a:solidFill>
                        </a:rPr>
                        <a:t>Vairogdziedzera</a:t>
                      </a:r>
                    </a:p>
                  </a:txBody>
                  <a:tcPr/>
                </a:tc>
                <a:tc>
                  <a:txBody>
                    <a:bodyPr/>
                    <a:lstStyle/>
                    <a:p>
                      <a:pPr algn="ctr"/>
                      <a:r>
                        <a:rPr lang="lv-LV" dirty="0">
                          <a:solidFill>
                            <a:schemeClr val="accent4">
                              <a:lumMod val="50000"/>
                            </a:schemeClr>
                          </a:solidFill>
                        </a:rPr>
                        <a:t>7 (54.1; 2.4-11)</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lv-LV" dirty="0">
                          <a:solidFill>
                            <a:schemeClr val="accent4">
                              <a:lumMod val="50000"/>
                            </a:schemeClr>
                          </a:solidFill>
                        </a:rPr>
                        <a:t>3 (4.5; 1.5-14)</a:t>
                      </a:r>
                    </a:p>
                  </a:txBody>
                  <a:tcPr/>
                </a:tc>
                <a:extLst>
                  <a:ext uri="{0D108BD9-81ED-4DB2-BD59-A6C34878D82A}">
                    <a16:rowId xmlns:a16="http://schemas.microsoft.com/office/drawing/2014/main" val="2292785647"/>
                  </a:ext>
                </a:extLst>
              </a:tr>
              <a:tr h="370840">
                <a:tc>
                  <a:txBody>
                    <a:bodyPr/>
                    <a:lstStyle/>
                    <a:p>
                      <a:r>
                        <a:rPr lang="lv-LV" dirty="0" err="1">
                          <a:solidFill>
                            <a:schemeClr val="accent4">
                              <a:lumMod val="50000"/>
                            </a:schemeClr>
                          </a:solidFill>
                        </a:rPr>
                        <a:t>Melanoma</a:t>
                      </a:r>
                      <a:endParaRPr lang="lv-LV" dirty="0">
                        <a:solidFill>
                          <a:schemeClr val="accent4">
                            <a:lumMod val="50000"/>
                          </a:schemeClr>
                        </a:solidFill>
                      </a:endParaRPr>
                    </a:p>
                  </a:txBody>
                  <a:tcPr/>
                </a:tc>
                <a:tc>
                  <a:txBody>
                    <a:bodyPr/>
                    <a:lstStyle/>
                    <a:p>
                      <a:pPr algn="ctr"/>
                      <a:r>
                        <a:rPr lang="lv-LV" dirty="0">
                          <a:solidFill>
                            <a:schemeClr val="accent4">
                              <a:lumMod val="50000"/>
                            </a:schemeClr>
                          </a:solidFill>
                        </a:rPr>
                        <a:t>15 (10.9; 6.6-18)</a:t>
                      </a:r>
                    </a:p>
                  </a:txBody>
                  <a:tcPr/>
                </a:tc>
                <a:tc>
                  <a:txBody>
                    <a:bodyPr/>
                    <a:lstStyle/>
                    <a:p>
                      <a:pPr algn="ctr"/>
                      <a:r>
                        <a:rPr lang="lv-LV" dirty="0">
                          <a:solidFill>
                            <a:schemeClr val="accent4">
                              <a:lumMod val="50000"/>
                            </a:schemeClr>
                          </a:solidFill>
                        </a:rPr>
                        <a:t>9 (13.5; 7.0-26)</a:t>
                      </a:r>
                    </a:p>
                  </a:txBody>
                  <a:tcPr/>
                </a:tc>
                <a:extLst>
                  <a:ext uri="{0D108BD9-81ED-4DB2-BD59-A6C34878D82A}">
                    <a16:rowId xmlns:a16="http://schemas.microsoft.com/office/drawing/2014/main" val="3124775083"/>
                  </a:ext>
                </a:extLst>
              </a:tr>
              <a:tr h="370840">
                <a:tc>
                  <a:txBody>
                    <a:bodyPr/>
                    <a:lstStyle/>
                    <a:p>
                      <a:r>
                        <a:rPr lang="lv-LV" dirty="0">
                          <a:solidFill>
                            <a:schemeClr val="accent4">
                              <a:lumMod val="50000"/>
                            </a:schemeClr>
                          </a:solidFill>
                        </a:rPr>
                        <a:t>Ādas </a:t>
                      </a:r>
                      <a:r>
                        <a:rPr lang="lv-LV" dirty="0" err="1">
                          <a:solidFill>
                            <a:schemeClr val="accent4">
                              <a:lumMod val="50000"/>
                            </a:schemeClr>
                          </a:solidFill>
                        </a:rPr>
                        <a:t>ļaund</a:t>
                      </a:r>
                      <a:r>
                        <a:rPr lang="lv-LV" dirty="0">
                          <a:solidFill>
                            <a:schemeClr val="accent4">
                              <a:lumMod val="50000"/>
                            </a:schemeClr>
                          </a:solidFill>
                        </a:rPr>
                        <a:t> (citi)</a:t>
                      </a:r>
                    </a:p>
                  </a:txBody>
                  <a:tcPr/>
                </a:tc>
                <a:tc>
                  <a:txBody>
                    <a:bodyPr/>
                    <a:lstStyle/>
                    <a:p>
                      <a:pPr algn="ctr"/>
                      <a:r>
                        <a:rPr lang="lv-LV" dirty="0">
                          <a:solidFill>
                            <a:schemeClr val="accent4">
                              <a:lumMod val="50000"/>
                            </a:schemeClr>
                          </a:solidFill>
                        </a:rPr>
                        <a:t>2 (1.4; 0.4-5.8)</a:t>
                      </a:r>
                    </a:p>
                  </a:txBody>
                  <a:tcPr/>
                </a:tc>
                <a:tc>
                  <a:txBody>
                    <a:bodyPr/>
                    <a:lstStyle/>
                    <a:p>
                      <a:pPr algn="ctr"/>
                      <a:r>
                        <a:rPr lang="lv-LV" dirty="0">
                          <a:solidFill>
                            <a:schemeClr val="accent4">
                              <a:lumMod val="50000"/>
                            </a:schemeClr>
                          </a:solidFill>
                        </a:rPr>
                        <a:t>6 (9.0; 4.0-20)</a:t>
                      </a:r>
                    </a:p>
                  </a:txBody>
                  <a:tcPr/>
                </a:tc>
                <a:extLst>
                  <a:ext uri="{0D108BD9-81ED-4DB2-BD59-A6C34878D82A}">
                    <a16:rowId xmlns:a16="http://schemas.microsoft.com/office/drawing/2014/main" val="1040960603"/>
                  </a:ext>
                </a:extLst>
              </a:tr>
            </a:tbl>
          </a:graphicData>
        </a:graphic>
      </p:graphicFrame>
      <p:sp>
        <p:nvSpPr>
          <p:cNvPr id="9" name="Kājenes vietturis 8">
            <a:extLst>
              <a:ext uri="{FF2B5EF4-FFF2-40B4-BE49-F238E27FC236}">
                <a16:creationId xmlns:a16="http://schemas.microsoft.com/office/drawing/2014/main" id="{3955B83A-4EEC-4CA0-82A6-58E311750545}"/>
              </a:ext>
            </a:extLst>
          </p:cNvPr>
          <p:cNvSpPr>
            <a:spLocks noGrp="1"/>
          </p:cNvSpPr>
          <p:nvPr>
            <p:ph type="ftr" sz="quarter" idx="11"/>
          </p:nvPr>
        </p:nvSpPr>
        <p:spPr>
          <a:xfrm>
            <a:off x="3124200" y="5988978"/>
            <a:ext cx="2895600" cy="365125"/>
          </a:xfrm>
        </p:spPr>
        <p:txBody>
          <a:bodyPr/>
          <a:lstStyle/>
          <a:p>
            <a:pPr>
              <a:defRPr/>
            </a:pPr>
            <a:r>
              <a:rPr lang="en-US" dirty="0" err="1"/>
              <a:t>Lehtinen</a:t>
            </a:r>
            <a:r>
              <a:rPr lang="en-US" dirty="0"/>
              <a:t> M, et al. </a:t>
            </a:r>
            <a:r>
              <a:rPr lang="en-US" dirty="0" err="1"/>
              <a:t>Int</a:t>
            </a:r>
            <a:r>
              <a:rPr lang="en-US" dirty="0"/>
              <a:t> J Cancer 2017 (in press)</a:t>
            </a:r>
          </a:p>
        </p:txBody>
      </p:sp>
      <p:sp>
        <p:nvSpPr>
          <p:cNvPr id="10" name="Bultiņa: pa kreisi 9">
            <a:extLst>
              <a:ext uri="{FF2B5EF4-FFF2-40B4-BE49-F238E27FC236}">
                <a16:creationId xmlns:a16="http://schemas.microsoft.com/office/drawing/2014/main" id="{30C6A9D0-AA8B-4BB2-9652-17A1945247F1}"/>
              </a:ext>
            </a:extLst>
          </p:cNvPr>
          <p:cNvSpPr/>
          <p:nvPr/>
        </p:nvSpPr>
        <p:spPr>
          <a:xfrm>
            <a:off x="7877908" y="3268980"/>
            <a:ext cx="1139483" cy="160020"/>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lv-LV"/>
          </a:p>
        </p:txBody>
      </p:sp>
      <p:pic>
        <p:nvPicPr>
          <p:cNvPr id="7" name="Picture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4638"/>
            <a:ext cx="9271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9701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atura vietturis 2"/>
          <p:cNvSpPr>
            <a:spLocks noGrp="1"/>
          </p:cNvSpPr>
          <p:nvPr>
            <p:ph sz="half" idx="4294967295"/>
          </p:nvPr>
        </p:nvSpPr>
        <p:spPr>
          <a:xfrm>
            <a:off x="473529" y="1677194"/>
            <a:ext cx="7890329" cy="919049"/>
          </a:xfrm>
        </p:spPr>
        <p:txBody>
          <a:bodyPr>
            <a:noAutofit/>
          </a:bodyPr>
          <a:lstStyle/>
          <a:p>
            <a:pPr>
              <a:buFont typeface="Wingdings" charset="2"/>
              <a:buChar char="§"/>
              <a:defRPr/>
            </a:pPr>
            <a:r>
              <a:rPr lang="lv-LV" sz="1900" dirty="0" err="1">
                <a:solidFill>
                  <a:schemeClr val="accent4">
                    <a:lumMod val="50000"/>
                  </a:schemeClr>
                </a:solidFill>
                <a:latin typeface="Arial" charset="0"/>
                <a:ea typeface="Arial" charset="0"/>
                <a:cs typeface="Arial" charset="0"/>
              </a:rPr>
              <a:t>Multivalenta</a:t>
            </a:r>
            <a:r>
              <a:rPr lang="lv-LV" sz="1900" dirty="0">
                <a:solidFill>
                  <a:schemeClr val="accent4">
                    <a:lumMod val="50000"/>
                  </a:schemeClr>
                </a:solidFill>
                <a:latin typeface="Arial" charset="0"/>
                <a:ea typeface="Arial" charset="0"/>
                <a:cs typeface="Arial" charset="0"/>
              </a:rPr>
              <a:t> HPV vakcīna</a:t>
            </a:r>
          </a:p>
          <a:p>
            <a:pPr lvl="1">
              <a:buFont typeface="Wingdings" charset="2"/>
              <a:buChar char="§"/>
              <a:defRPr/>
            </a:pPr>
            <a:r>
              <a:rPr lang="lv-LV" sz="1500" dirty="0">
                <a:solidFill>
                  <a:schemeClr val="accent4">
                    <a:lumMod val="50000"/>
                  </a:schemeClr>
                </a:solidFill>
                <a:latin typeface="Arial" charset="0"/>
                <a:ea typeface="Arial" charset="0"/>
                <a:cs typeface="Arial" charset="0"/>
              </a:rPr>
              <a:t>Palielina aizsardzības līmeni</a:t>
            </a:r>
          </a:p>
        </p:txBody>
      </p:sp>
      <p:sp>
        <p:nvSpPr>
          <p:cNvPr id="9" name="Virsraksts 1"/>
          <p:cNvSpPr txBox="1">
            <a:spLocks/>
          </p:cNvSpPr>
          <p:nvPr/>
        </p:nvSpPr>
        <p:spPr bwMode="auto">
          <a:xfrm>
            <a:off x="1098550" y="127794"/>
            <a:ext cx="804545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defRPr/>
            </a:pPr>
            <a:r>
              <a:rPr lang="lv-LV" sz="2400" b="1" dirty="0">
                <a:solidFill>
                  <a:schemeClr val="accent4">
                    <a:lumMod val="50000"/>
                  </a:schemeClr>
                </a:solidFill>
                <a:latin typeface="Arial" charset="0"/>
                <a:ea typeface="Arial" charset="0"/>
                <a:cs typeface="Arial" charset="0"/>
              </a:rPr>
              <a:t> Aptvere ir atslēga!</a:t>
            </a:r>
          </a:p>
        </p:txBody>
      </p:sp>
      <p:pic>
        <p:nvPicPr>
          <p:cNvPr id="11" name="Picture 2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0" y="351631"/>
            <a:ext cx="9398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atura vietturis 2"/>
          <p:cNvSpPr>
            <a:spLocks noGrp="1"/>
          </p:cNvSpPr>
          <p:nvPr>
            <p:ph sz="half" idx="4294967295"/>
          </p:nvPr>
        </p:nvSpPr>
        <p:spPr>
          <a:xfrm>
            <a:off x="473528" y="2584394"/>
            <a:ext cx="7890329" cy="919049"/>
          </a:xfrm>
        </p:spPr>
        <p:txBody>
          <a:bodyPr>
            <a:noAutofit/>
          </a:bodyPr>
          <a:lstStyle/>
          <a:p>
            <a:pPr>
              <a:buFont typeface="Wingdings" charset="2"/>
              <a:buChar char="§"/>
              <a:defRPr/>
            </a:pPr>
            <a:r>
              <a:rPr lang="lv-LV" sz="1900" dirty="0">
                <a:solidFill>
                  <a:schemeClr val="accent4">
                    <a:lumMod val="50000"/>
                  </a:schemeClr>
                </a:solidFill>
                <a:latin typeface="Arial" charset="0"/>
                <a:ea typeface="Arial" charset="0"/>
                <a:cs typeface="Arial" charset="0"/>
              </a:rPr>
              <a:t>Plašs vakcinācijas lauks </a:t>
            </a:r>
            <a:r>
              <a:rPr lang="mr-IN" sz="1900" dirty="0">
                <a:solidFill>
                  <a:schemeClr val="accent4">
                    <a:lumMod val="50000"/>
                  </a:schemeClr>
                </a:solidFill>
                <a:latin typeface="Arial" charset="0"/>
                <a:ea typeface="Arial" charset="0"/>
                <a:cs typeface="Arial" charset="0"/>
              </a:rPr>
              <a:t>–</a:t>
            </a:r>
            <a:r>
              <a:rPr lang="lv-LV" sz="1900" dirty="0">
                <a:solidFill>
                  <a:schemeClr val="accent4">
                    <a:lumMod val="50000"/>
                  </a:schemeClr>
                </a:solidFill>
                <a:latin typeface="Arial" charset="0"/>
                <a:ea typeface="Arial" charset="0"/>
                <a:cs typeface="Arial" charset="0"/>
              </a:rPr>
              <a:t> iekļaujot pieaugušas sievietes (vīriešus?)</a:t>
            </a:r>
          </a:p>
          <a:p>
            <a:pPr lvl="1">
              <a:buFont typeface="Wingdings" charset="2"/>
              <a:buChar char="§"/>
              <a:defRPr/>
            </a:pPr>
            <a:r>
              <a:rPr lang="lv-LV" sz="1500" dirty="0">
                <a:solidFill>
                  <a:schemeClr val="accent4">
                    <a:lumMod val="50000"/>
                  </a:schemeClr>
                </a:solidFill>
                <a:latin typeface="Arial" charset="0"/>
                <a:ea typeface="Arial" charset="0"/>
                <a:cs typeface="Arial" charset="0"/>
              </a:rPr>
              <a:t>Liela loma ginekologiem</a:t>
            </a:r>
          </a:p>
        </p:txBody>
      </p:sp>
      <p:sp>
        <p:nvSpPr>
          <p:cNvPr id="13" name="Satura vietturis 2"/>
          <p:cNvSpPr>
            <a:spLocks noGrp="1"/>
          </p:cNvSpPr>
          <p:nvPr>
            <p:ph sz="half" idx="4294967295"/>
          </p:nvPr>
        </p:nvSpPr>
        <p:spPr>
          <a:xfrm>
            <a:off x="473528" y="3491594"/>
            <a:ext cx="7890329" cy="919049"/>
          </a:xfrm>
        </p:spPr>
        <p:txBody>
          <a:bodyPr>
            <a:noAutofit/>
          </a:bodyPr>
          <a:lstStyle/>
          <a:p>
            <a:pPr>
              <a:buFont typeface="Wingdings" charset="2"/>
              <a:buChar char="§"/>
              <a:defRPr/>
            </a:pPr>
            <a:r>
              <a:rPr lang="lv-LV" sz="1900" dirty="0">
                <a:solidFill>
                  <a:schemeClr val="accent4">
                    <a:lumMod val="50000"/>
                  </a:schemeClr>
                </a:solidFill>
                <a:latin typeface="Arial" charset="0"/>
                <a:ea typeface="Arial" charset="0"/>
                <a:cs typeface="Arial" charset="0"/>
              </a:rPr>
              <a:t>Dzimumu neitrāla vakcinācija</a:t>
            </a:r>
          </a:p>
          <a:p>
            <a:pPr lvl="1">
              <a:buFont typeface="Wingdings" charset="2"/>
              <a:buChar char="§"/>
              <a:defRPr/>
            </a:pPr>
            <a:r>
              <a:rPr lang="lv-LV" sz="1500" dirty="0">
                <a:solidFill>
                  <a:schemeClr val="accent4">
                    <a:lumMod val="50000"/>
                  </a:schemeClr>
                </a:solidFill>
                <a:latin typeface="Arial" charset="0"/>
                <a:ea typeface="Arial" charset="0"/>
                <a:cs typeface="Arial" charset="0"/>
              </a:rPr>
              <a:t>Palielina pārklājumu un tieši aizsargā vīriešus</a:t>
            </a:r>
          </a:p>
          <a:p>
            <a:pPr lvl="1">
              <a:buFont typeface="Wingdings" charset="2"/>
              <a:buChar char="§"/>
              <a:defRPr/>
            </a:pPr>
            <a:r>
              <a:rPr lang="lv-LV" sz="1500" dirty="0">
                <a:solidFill>
                  <a:schemeClr val="accent4">
                    <a:lumMod val="50000"/>
                  </a:schemeClr>
                </a:solidFill>
                <a:latin typeface="Arial" charset="0"/>
                <a:ea typeface="Arial" charset="0"/>
                <a:cs typeface="Arial" charset="0"/>
              </a:rPr>
              <a:t>Lielākā daļa finansēto 9vHPV programmu ir dzimum-neitrālas</a:t>
            </a:r>
          </a:p>
        </p:txBody>
      </p:sp>
      <p:sp>
        <p:nvSpPr>
          <p:cNvPr id="14" name="Satura vietturis 2"/>
          <p:cNvSpPr>
            <a:spLocks noGrp="1"/>
          </p:cNvSpPr>
          <p:nvPr>
            <p:ph sz="half" idx="4294967295"/>
          </p:nvPr>
        </p:nvSpPr>
        <p:spPr>
          <a:xfrm>
            <a:off x="473528" y="4591051"/>
            <a:ext cx="7890329" cy="919049"/>
          </a:xfrm>
        </p:spPr>
        <p:txBody>
          <a:bodyPr>
            <a:noAutofit/>
          </a:bodyPr>
          <a:lstStyle/>
          <a:p>
            <a:pPr>
              <a:buFont typeface="Wingdings" charset="2"/>
              <a:buChar char="§"/>
              <a:defRPr/>
            </a:pPr>
            <a:r>
              <a:rPr lang="lv-LV" sz="1900" dirty="0">
                <a:solidFill>
                  <a:schemeClr val="accent4">
                    <a:lumMod val="50000"/>
                  </a:schemeClr>
                </a:solidFill>
                <a:latin typeface="Arial" charset="0"/>
                <a:ea typeface="Arial" charset="0"/>
                <a:cs typeface="Arial" charset="0"/>
              </a:rPr>
              <a:t>Optimizēta vakcinēšana un </a:t>
            </a:r>
            <a:r>
              <a:rPr lang="lv-LV" sz="1900" dirty="0" err="1">
                <a:solidFill>
                  <a:schemeClr val="accent4">
                    <a:lumMod val="50000"/>
                  </a:schemeClr>
                </a:solidFill>
                <a:latin typeface="Arial" charset="0"/>
                <a:ea typeface="Arial" charset="0"/>
                <a:cs typeface="Arial" charset="0"/>
              </a:rPr>
              <a:t>skrīnings</a:t>
            </a:r>
            <a:endParaRPr lang="lv-LV" sz="1900" dirty="0">
              <a:solidFill>
                <a:schemeClr val="accent4">
                  <a:lumMod val="50000"/>
                </a:schemeClr>
              </a:solidFill>
              <a:latin typeface="Arial" charset="0"/>
              <a:ea typeface="Arial" charset="0"/>
              <a:cs typeface="Arial" charset="0"/>
            </a:endParaRPr>
          </a:p>
          <a:p>
            <a:pPr lvl="1">
              <a:buFont typeface="Wingdings" charset="2"/>
              <a:buChar char="§"/>
              <a:defRPr/>
            </a:pPr>
            <a:r>
              <a:rPr lang="lv-LV" sz="1500" dirty="0">
                <a:solidFill>
                  <a:schemeClr val="accent4">
                    <a:lumMod val="50000"/>
                  </a:schemeClr>
                </a:solidFill>
                <a:latin typeface="Arial" charset="0"/>
                <a:ea typeface="Arial" charset="0"/>
                <a:cs typeface="Arial" charset="0"/>
              </a:rPr>
              <a:t>Iespējama likvidēšana?</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662238" y="2697163"/>
            <a:ext cx="57088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MS PGothic" charset="-128"/>
              </a:defRPr>
            </a:lvl1pPr>
            <a:lvl2pPr marL="742950" indent="-285750" eaLnBrk="0" hangingPunct="0">
              <a:spcBef>
                <a:spcPct val="20000"/>
              </a:spcBef>
              <a:buFont typeface="Arial" charset="0"/>
              <a:buChar char="–"/>
              <a:defRPr sz="2800">
                <a:solidFill>
                  <a:schemeClr val="tx1"/>
                </a:solidFill>
                <a:latin typeface="Calibri" charset="0"/>
                <a:ea typeface="MS PGothic" charset="-128"/>
              </a:defRPr>
            </a:lvl2pPr>
            <a:lvl3pPr marL="1143000" indent="-228600" eaLnBrk="0" hangingPunct="0">
              <a:spcBef>
                <a:spcPct val="20000"/>
              </a:spcBef>
              <a:buFont typeface="Arial" charset="0"/>
              <a:buChar char="•"/>
              <a:defRPr sz="2400">
                <a:solidFill>
                  <a:schemeClr val="tx1"/>
                </a:solidFill>
                <a:latin typeface="Calibri" charset="0"/>
                <a:ea typeface="MS PGothic" charset="-128"/>
              </a:defRPr>
            </a:lvl3pPr>
            <a:lvl4pPr marL="1600200" indent="-228600" eaLnBrk="0" hangingPunct="0">
              <a:spcBef>
                <a:spcPct val="20000"/>
              </a:spcBef>
              <a:buFont typeface="Arial" charset="0"/>
              <a:buChar char="–"/>
              <a:defRPr sz="2000">
                <a:solidFill>
                  <a:schemeClr val="tx1"/>
                </a:solidFill>
                <a:latin typeface="Calibri" charset="0"/>
                <a:ea typeface="MS PGothic" charset="-128"/>
              </a:defRPr>
            </a:lvl4pPr>
            <a:lvl5pPr marL="2057400" indent="-228600" eaLnBrk="0" hangingPunct="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eaLnBrk="1" hangingPunct="1">
              <a:spcBef>
                <a:spcPct val="0"/>
              </a:spcBef>
              <a:buFontTx/>
              <a:buNone/>
            </a:pPr>
            <a:r>
              <a:rPr lang="en-US" altLang="lv-LV" sz="4400" dirty="0" err="1">
                <a:solidFill>
                  <a:srgbClr val="403152"/>
                </a:solidFill>
                <a:latin typeface="Arial" charset="0"/>
                <a:ea typeface="Arial" charset="0"/>
                <a:cs typeface="Arial" charset="0"/>
              </a:rPr>
              <a:t>Paredzamā</a:t>
            </a:r>
            <a:r>
              <a:rPr lang="en-US" altLang="lv-LV" sz="4400" dirty="0">
                <a:solidFill>
                  <a:srgbClr val="403152"/>
                </a:solidFill>
                <a:latin typeface="Arial" charset="0"/>
                <a:ea typeface="Arial" charset="0"/>
                <a:cs typeface="Arial" charset="0"/>
              </a:rPr>
              <a:t> incidences </a:t>
            </a:r>
            <a:r>
              <a:rPr lang="en-US" altLang="lv-LV" sz="4400" dirty="0" err="1">
                <a:solidFill>
                  <a:srgbClr val="403152"/>
                </a:solidFill>
                <a:latin typeface="Arial" charset="0"/>
                <a:ea typeface="Arial" charset="0"/>
                <a:cs typeface="Arial" charset="0"/>
              </a:rPr>
              <a:t>samazināšanās</a:t>
            </a:r>
            <a:endParaRPr lang="lv-LV" altLang="lv-LV" sz="4400" dirty="0">
              <a:solidFill>
                <a:srgbClr val="403152"/>
              </a:solidFill>
              <a:latin typeface="Arial" charset="0"/>
              <a:ea typeface="Arial" charset="0"/>
              <a:cs typeface="Arial" charset="0"/>
            </a:endParaRPr>
          </a:p>
        </p:txBody>
      </p:sp>
      <p:pic>
        <p:nvPicPr>
          <p:cNvPr id="5" name="Picture 1433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5981" y="2302329"/>
            <a:ext cx="1250073" cy="1683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00566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 name="TextBox 159"/>
          <p:cNvSpPr txBox="1"/>
          <p:nvPr/>
        </p:nvSpPr>
        <p:spPr>
          <a:xfrm>
            <a:off x="0" y="6329764"/>
            <a:ext cx="4121068" cy="507831"/>
          </a:xfrm>
          <a:prstGeom prst="rect">
            <a:avLst/>
          </a:prstGeom>
          <a:solidFill>
            <a:schemeClr val="bg1"/>
          </a:solidFill>
        </p:spPr>
        <p:txBody>
          <a:bodyPr wrap="square" rtlCol="0">
            <a:spAutoFit/>
          </a:bodyPr>
          <a:lstStyle/>
          <a:p>
            <a:pPr marL="0" lvl="1"/>
            <a:r>
              <a:rPr lang="en-US" sz="900" baseline="30000" dirty="0"/>
              <a:t>a</a:t>
            </a:r>
            <a:r>
              <a:rPr lang="en-US" sz="900" dirty="0"/>
              <a:t>Base case: vaccine-type efficacy=95%, duration=lifelong. Predictions: mean estimate generated by the 50 best fitting parameter sets.</a:t>
            </a:r>
          </a:p>
          <a:p>
            <a:pPr marL="0" lvl="1"/>
            <a:r>
              <a:rPr lang="en-US" sz="900" dirty="0"/>
              <a:t>CIN=cervical intraepithelial neoplasia.</a:t>
            </a:r>
          </a:p>
        </p:txBody>
      </p:sp>
      <p:sp>
        <p:nvSpPr>
          <p:cNvPr id="3074" name="Title 1"/>
          <p:cNvSpPr>
            <a:spLocks noGrp="1"/>
          </p:cNvSpPr>
          <p:nvPr>
            <p:ph type="title"/>
          </p:nvPr>
        </p:nvSpPr>
        <p:spPr>
          <a:xfrm>
            <a:off x="1270000" y="190273"/>
            <a:ext cx="8229600" cy="1143000"/>
          </a:xfrm>
        </p:spPr>
        <p:txBody>
          <a:bodyPr/>
          <a:lstStyle/>
          <a:p>
            <a:pPr algn="l" eaLnBrk="1" hangingPunct="1"/>
            <a:r>
              <a:rPr lang="lv-LV" sz="2500" dirty="0">
                <a:solidFill>
                  <a:schemeClr val="accent4">
                    <a:lumMod val="50000"/>
                  </a:schemeClr>
                </a:solidFill>
                <a:latin typeface="Arial" charset="0"/>
                <a:ea typeface="Arial" charset="0"/>
                <a:cs typeface="Arial" charset="0"/>
              </a:rPr>
              <a:t>Paredzamā 9vHPV </a:t>
            </a:r>
            <a:r>
              <a:rPr lang="lv-LV" sz="2500" dirty="0" err="1">
                <a:solidFill>
                  <a:schemeClr val="accent4">
                    <a:lumMod val="50000"/>
                  </a:schemeClr>
                </a:solidFill>
                <a:latin typeface="Arial" charset="0"/>
                <a:ea typeface="Arial" charset="0"/>
                <a:cs typeface="Arial" charset="0"/>
              </a:rPr>
              <a:t>vs</a:t>
            </a:r>
            <a:r>
              <a:rPr lang="lv-LV" sz="2500" dirty="0">
                <a:solidFill>
                  <a:schemeClr val="accent4">
                    <a:lumMod val="50000"/>
                  </a:schemeClr>
                </a:solidFill>
                <a:latin typeface="Arial" charset="0"/>
                <a:ea typeface="Arial" charset="0"/>
                <a:cs typeface="Arial" charset="0"/>
              </a:rPr>
              <a:t> 4vHPV vakcīnu efektivitāte ASV </a:t>
            </a:r>
            <a:br>
              <a:rPr lang="lv-LV" sz="2500" dirty="0">
                <a:solidFill>
                  <a:schemeClr val="accent4">
                    <a:lumMod val="50000"/>
                  </a:schemeClr>
                </a:solidFill>
                <a:latin typeface="Arial" charset="0"/>
                <a:ea typeface="Arial" charset="0"/>
                <a:cs typeface="Arial" charset="0"/>
              </a:rPr>
            </a:br>
            <a:r>
              <a:rPr lang="lv-LV" sz="2500" dirty="0">
                <a:solidFill>
                  <a:schemeClr val="accent4">
                    <a:lumMod val="50000"/>
                  </a:schemeClr>
                </a:solidFill>
                <a:latin typeface="Arial" charset="0"/>
                <a:ea typeface="Arial" charset="0"/>
                <a:cs typeface="Arial" charset="0"/>
              </a:rPr>
              <a:t>(HPV-ADVISE rezultāti)</a:t>
            </a:r>
            <a:br>
              <a:rPr lang="lv-LV" sz="4800" dirty="0">
                <a:solidFill>
                  <a:schemeClr val="tx2"/>
                </a:solidFill>
              </a:rPr>
            </a:br>
            <a:r>
              <a:rPr lang="lv-LV" sz="1800" i="1" dirty="0" err="1">
                <a:latin typeface="Arial" charset="0"/>
                <a:ea typeface="Arial" charset="0"/>
                <a:cs typeface="Arial" charset="0"/>
              </a:rPr>
              <a:t>Girls</a:t>
            </a:r>
            <a:r>
              <a:rPr lang="lv-LV" sz="1800" i="1" dirty="0">
                <a:latin typeface="Arial" charset="0"/>
                <a:ea typeface="Arial" charset="0"/>
                <a:cs typeface="Arial" charset="0"/>
              </a:rPr>
              <a:t> &amp; </a:t>
            </a:r>
            <a:r>
              <a:rPr lang="lv-LV" sz="1800" i="1" dirty="0" err="1">
                <a:latin typeface="Arial" charset="0"/>
                <a:ea typeface="Arial" charset="0"/>
                <a:cs typeface="Arial" charset="0"/>
              </a:rPr>
              <a:t>Boys</a:t>
            </a:r>
            <a:r>
              <a:rPr lang="lv-LV" sz="1800" i="1" dirty="0">
                <a:latin typeface="Arial" charset="0"/>
                <a:ea typeface="Arial" charset="0"/>
                <a:cs typeface="Arial" charset="0"/>
              </a:rPr>
              <a:t>, </a:t>
            </a:r>
            <a:r>
              <a:rPr lang="lv-LV" sz="1800" i="1" dirty="0" err="1">
                <a:latin typeface="Arial" charset="0"/>
                <a:ea typeface="Arial" charset="0"/>
                <a:cs typeface="Arial" charset="0"/>
              </a:rPr>
              <a:t>Base</a:t>
            </a:r>
            <a:r>
              <a:rPr lang="lv-LV" sz="1800" i="1" dirty="0">
                <a:latin typeface="Arial" charset="0"/>
                <a:ea typeface="Arial" charset="0"/>
                <a:cs typeface="Arial" charset="0"/>
              </a:rPr>
              <a:t> </a:t>
            </a:r>
            <a:r>
              <a:rPr lang="lv-LV" sz="1800" i="1" dirty="0" err="1">
                <a:latin typeface="Arial" charset="0"/>
                <a:ea typeface="Arial" charset="0"/>
                <a:cs typeface="Arial" charset="0"/>
              </a:rPr>
              <a:t>Case</a:t>
            </a:r>
            <a:r>
              <a:rPr lang="lv-LV" sz="1800" i="1" dirty="0">
                <a:latin typeface="Arial" charset="0"/>
                <a:ea typeface="Arial" charset="0"/>
                <a:cs typeface="Arial" charset="0"/>
              </a:rPr>
              <a:t>, No </a:t>
            </a:r>
            <a:r>
              <a:rPr lang="lv-LV" sz="1800" i="1" dirty="0" err="1">
                <a:latin typeface="Arial" charset="0"/>
                <a:ea typeface="Arial" charset="0"/>
                <a:cs typeface="Arial" charset="0"/>
              </a:rPr>
              <a:t>Cross-Protection</a:t>
            </a:r>
            <a:r>
              <a:rPr lang="lv-LV" sz="1800" i="1" dirty="0">
                <a:latin typeface="Arial" charset="0"/>
                <a:ea typeface="Arial" charset="0"/>
                <a:cs typeface="Arial" charset="0"/>
              </a:rPr>
              <a:t> </a:t>
            </a:r>
            <a:r>
              <a:rPr lang="lv-LV" sz="1800" i="1" dirty="0" err="1">
                <a:latin typeface="Arial" charset="0"/>
                <a:ea typeface="Arial" charset="0"/>
                <a:cs typeface="Arial" charset="0"/>
              </a:rPr>
              <a:t>for</a:t>
            </a:r>
            <a:r>
              <a:rPr lang="lv-LV" sz="1800" i="1" dirty="0">
                <a:latin typeface="Arial" charset="0"/>
                <a:ea typeface="Arial" charset="0"/>
                <a:cs typeface="Arial" charset="0"/>
              </a:rPr>
              <a:t> 4vHPV</a:t>
            </a:r>
            <a:r>
              <a:rPr lang="lv-LV" sz="1800" i="1" baseline="30000" dirty="0">
                <a:latin typeface="Arial" charset="0"/>
                <a:ea typeface="Arial" charset="0"/>
                <a:cs typeface="Arial" charset="0"/>
              </a:rPr>
              <a:t>a</a:t>
            </a:r>
            <a:endParaRPr lang="lv-LV" altLang="lv-LV" sz="3000" dirty="0">
              <a:solidFill>
                <a:srgbClr val="403152"/>
              </a:solidFill>
              <a:latin typeface="Arial" charset="0"/>
              <a:ea typeface="Arial" charset="0"/>
              <a:cs typeface="Arial" charset="0"/>
            </a:endParaRPr>
          </a:p>
        </p:txBody>
      </p:sp>
      <p:pic>
        <p:nvPicPr>
          <p:cNvPr id="11267" name="Picture 21" descr="C:\Users\Liga\Desktop\mikrosko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66688"/>
            <a:ext cx="109855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crwflags.com/fotw/images/u/us.gif"/>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6720" y="6309360"/>
            <a:ext cx="109728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Content Placeholder 3"/>
          <p:cNvPicPr>
            <a:picLocks noGrp="1" noChangeAspect="1"/>
          </p:cNvPicPr>
          <p:nvPr>
            <p:ph idx="1"/>
          </p:nvPr>
        </p:nvPicPr>
        <p:blipFill>
          <a:blip r:embed="rId4"/>
          <a:stretch>
            <a:fillRect/>
          </a:stretch>
        </p:blipFill>
        <p:spPr>
          <a:xfrm>
            <a:off x="1541689" y="1797769"/>
            <a:ext cx="7162800" cy="3967064"/>
          </a:xfrm>
          <a:prstGeom prst="rect">
            <a:avLst/>
          </a:prstGeom>
        </p:spPr>
      </p:pic>
      <p:grpSp>
        <p:nvGrpSpPr>
          <p:cNvPr id="122" name="Group 121"/>
          <p:cNvGrpSpPr/>
          <p:nvPr/>
        </p:nvGrpSpPr>
        <p:grpSpPr>
          <a:xfrm>
            <a:off x="490250" y="1492156"/>
            <a:ext cx="7993095" cy="4973319"/>
            <a:chOff x="1910836" y="1410513"/>
            <a:chExt cx="7993095" cy="4973319"/>
          </a:xfrm>
        </p:grpSpPr>
        <p:sp>
          <p:nvSpPr>
            <p:cNvPr id="123" name="TextBox 122"/>
            <p:cNvSpPr txBox="1"/>
            <p:nvPr/>
          </p:nvSpPr>
          <p:spPr>
            <a:xfrm>
              <a:off x="4716128" y="6014500"/>
              <a:ext cx="4086225" cy="369332"/>
            </a:xfrm>
            <a:prstGeom prst="rect">
              <a:avLst/>
            </a:prstGeom>
            <a:noFill/>
          </p:spPr>
          <p:txBody>
            <a:bodyPr wrap="square" rtlCol="0">
              <a:spAutoFit/>
            </a:bodyPr>
            <a:lstStyle/>
            <a:p>
              <a:pPr algn="ctr"/>
              <a:r>
                <a:rPr lang="en-US" b="1" dirty="0">
                  <a:latin typeface="Arial" charset="0"/>
                  <a:ea typeface="Arial" charset="0"/>
                  <a:cs typeface="Arial" charset="0"/>
                </a:rPr>
                <a:t>Years Since Start of Vaccination</a:t>
              </a:r>
              <a:endParaRPr lang="en-US" dirty="0">
                <a:latin typeface="Arial" charset="0"/>
                <a:ea typeface="Arial" charset="0"/>
                <a:cs typeface="Arial" charset="0"/>
              </a:endParaRPr>
            </a:p>
          </p:txBody>
        </p:sp>
        <p:sp>
          <p:nvSpPr>
            <p:cNvPr id="124" name="TextBox 123"/>
            <p:cNvSpPr txBox="1"/>
            <p:nvPr/>
          </p:nvSpPr>
          <p:spPr>
            <a:xfrm rot="16200000">
              <a:off x="52389" y="3514991"/>
              <a:ext cx="4086225" cy="369332"/>
            </a:xfrm>
            <a:prstGeom prst="rect">
              <a:avLst/>
            </a:prstGeom>
            <a:noFill/>
          </p:spPr>
          <p:txBody>
            <a:bodyPr wrap="square" rtlCol="0">
              <a:spAutoFit/>
            </a:bodyPr>
            <a:lstStyle/>
            <a:p>
              <a:pPr algn="ctr"/>
              <a:r>
                <a:rPr lang="en-US" b="1" dirty="0">
                  <a:latin typeface="Arial" charset="0"/>
                  <a:ea typeface="Arial" charset="0"/>
                  <a:cs typeface="Arial" charset="0"/>
                </a:rPr>
                <a:t>Percent Change in Incidence</a:t>
              </a:r>
              <a:endParaRPr lang="en-US" dirty="0">
                <a:latin typeface="Arial" charset="0"/>
                <a:ea typeface="Arial" charset="0"/>
                <a:cs typeface="Arial" charset="0"/>
              </a:endParaRPr>
            </a:p>
          </p:txBody>
        </p:sp>
        <p:sp>
          <p:nvSpPr>
            <p:cNvPr id="125" name="TextBox 124"/>
            <p:cNvSpPr txBox="1"/>
            <p:nvPr/>
          </p:nvSpPr>
          <p:spPr>
            <a:xfrm>
              <a:off x="4343399" y="1410513"/>
              <a:ext cx="1028700" cy="369332"/>
            </a:xfrm>
            <a:prstGeom prst="rect">
              <a:avLst/>
            </a:prstGeom>
            <a:noFill/>
          </p:spPr>
          <p:txBody>
            <a:bodyPr wrap="square" rtlCol="0">
              <a:spAutoFit/>
            </a:bodyPr>
            <a:lstStyle/>
            <a:p>
              <a:pPr algn="ctr"/>
              <a:r>
                <a:rPr lang="en-US" dirty="0"/>
                <a:t>CIN 2/3</a:t>
              </a:r>
            </a:p>
          </p:txBody>
        </p:sp>
        <p:sp>
          <p:nvSpPr>
            <p:cNvPr id="126" name="TextBox 125"/>
            <p:cNvSpPr txBox="1"/>
            <p:nvPr/>
          </p:nvSpPr>
          <p:spPr>
            <a:xfrm>
              <a:off x="7113037" y="1410513"/>
              <a:ext cx="2435290" cy="369332"/>
            </a:xfrm>
            <a:prstGeom prst="rect">
              <a:avLst/>
            </a:prstGeom>
            <a:noFill/>
          </p:spPr>
          <p:txBody>
            <a:bodyPr wrap="square" rtlCol="0">
              <a:spAutoFit/>
            </a:bodyPr>
            <a:lstStyle/>
            <a:p>
              <a:pPr algn="ctr"/>
              <a:r>
                <a:rPr lang="en-US" dirty="0"/>
                <a:t>Cervical Cancer</a:t>
              </a:r>
            </a:p>
          </p:txBody>
        </p:sp>
        <p:sp>
          <p:nvSpPr>
            <p:cNvPr id="127" name="TextBox 126"/>
            <p:cNvSpPr txBox="1"/>
            <p:nvPr/>
          </p:nvSpPr>
          <p:spPr>
            <a:xfrm>
              <a:off x="2508767" y="1656544"/>
              <a:ext cx="571500" cy="338554"/>
            </a:xfrm>
            <a:prstGeom prst="rect">
              <a:avLst/>
            </a:prstGeom>
            <a:noFill/>
          </p:spPr>
          <p:txBody>
            <a:bodyPr wrap="square" rtlCol="0">
              <a:spAutoFit/>
            </a:bodyPr>
            <a:lstStyle/>
            <a:p>
              <a:r>
                <a:rPr lang="en-US" sz="1600" dirty="0"/>
                <a:t>0%</a:t>
              </a:r>
            </a:p>
          </p:txBody>
        </p:sp>
        <p:sp>
          <p:nvSpPr>
            <p:cNvPr id="128" name="TextBox 127"/>
            <p:cNvSpPr txBox="1"/>
            <p:nvPr/>
          </p:nvSpPr>
          <p:spPr>
            <a:xfrm>
              <a:off x="2390775" y="2035630"/>
              <a:ext cx="689492" cy="338554"/>
            </a:xfrm>
            <a:prstGeom prst="rect">
              <a:avLst/>
            </a:prstGeom>
            <a:noFill/>
          </p:spPr>
          <p:txBody>
            <a:bodyPr wrap="square" rtlCol="0">
              <a:spAutoFit/>
            </a:bodyPr>
            <a:lstStyle/>
            <a:p>
              <a:r>
                <a:rPr lang="en-US" sz="1600" dirty="0"/>
                <a:t>-10%</a:t>
              </a:r>
            </a:p>
          </p:txBody>
        </p:sp>
        <p:sp>
          <p:nvSpPr>
            <p:cNvPr id="129" name="TextBox 128"/>
            <p:cNvSpPr txBox="1"/>
            <p:nvPr/>
          </p:nvSpPr>
          <p:spPr>
            <a:xfrm>
              <a:off x="2390775" y="2402759"/>
              <a:ext cx="689492" cy="338554"/>
            </a:xfrm>
            <a:prstGeom prst="rect">
              <a:avLst/>
            </a:prstGeom>
            <a:noFill/>
          </p:spPr>
          <p:txBody>
            <a:bodyPr wrap="square" rtlCol="0">
              <a:spAutoFit/>
            </a:bodyPr>
            <a:lstStyle/>
            <a:p>
              <a:r>
                <a:rPr lang="en-US" sz="1600" dirty="0"/>
                <a:t>-20%</a:t>
              </a:r>
            </a:p>
          </p:txBody>
        </p:sp>
        <p:sp>
          <p:nvSpPr>
            <p:cNvPr id="130" name="TextBox 129"/>
            <p:cNvSpPr txBox="1"/>
            <p:nvPr/>
          </p:nvSpPr>
          <p:spPr>
            <a:xfrm>
              <a:off x="2383096" y="2779413"/>
              <a:ext cx="689492" cy="338554"/>
            </a:xfrm>
            <a:prstGeom prst="rect">
              <a:avLst/>
            </a:prstGeom>
            <a:noFill/>
          </p:spPr>
          <p:txBody>
            <a:bodyPr wrap="square" rtlCol="0">
              <a:spAutoFit/>
            </a:bodyPr>
            <a:lstStyle/>
            <a:p>
              <a:r>
                <a:rPr lang="en-US" sz="1600" dirty="0"/>
                <a:t>-30%</a:t>
              </a:r>
            </a:p>
          </p:txBody>
        </p:sp>
        <p:sp>
          <p:nvSpPr>
            <p:cNvPr id="131" name="TextBox 130"/>
            <p:cNvSpPr txBox="1"/>
            <p:nvPr/>
          </p:nvSpPr>
          <p:spPr>
            <a:xfrm>
              <a:off x="2383096" y="3158499"/>
              <a:ext cx="689492" cy="338554"/>
            </a:xfrm>
            <a:prstGeom prst="rect">
              <a:avLst/>
            </a:prstGeom>
            <a:noFill/>
          </p:spPr>
          <p:txBody>
            <a:bodyPr wrap="square" rtlCol="0">
              <a:spAutoFit/>
            </a:bodyPr>
            <a:lstStyle/>
            <a:p>
              <a:r>
                <a:rPr lang="en-US" sz="1600" dirty="0"/>
                <a:t>-40%</a:t>
              </a:r>
            </a:p>
          </p:txBody>
        </p:sp>
        <p:sp>
          <p:nvSpPr>
            <p:cNvPr id="132" name="TextBox 131"/>
            <p:cNvSpPr txBox="1"/>
            <p:nvPr/>
          </p:nvSpPr>
          <p:spPr>
            <a:xfrm>
              <a:off x="2398454" y="3539110"/>
              <a:ext cx="689492" cy="338554"/>
            </a:xfrm>
            <a:prstGeom prst="rect">
              <a:avLst/>
            </a:prstGeom>
            <a:noFill/>
          </p:spPr>
          <p:txBody>
            <a:bodyPr wrap="square" rtlCol="0">
              <a:spAutoFit/>
            </a:bodyPr>
            <a:lstStyle/>
            <a:p>
              <a:r>
                <a:rPr lang="en-US" sz="1600" dirty="0"/>
                <a:t>-50%</a:t>
              </a:r>
            </a:p>
          </p:txBody>
        </p:sp>
        <p:sp>
          <p:nvSpPr>
            <p:cNvPr id="133" name="TextBox 132"/>
            <p:cNvSpPr txBox="1"/>
            <p:nvPr/>
          </p:nvSpPr>
          <p:spPr>
            <a:xfrm>
              <a:off x="2398454" y="3906239"/>
              <a:ext cx="689492" cy="338554"/>
            </a:xfrm>
            <a:prstGeom prst="rect">
              <a:avLst/>
            </a:prstGeom>
            <a:noFill/>
          </p:spPr>
          <p:txBody>
            <a:bodyPr wrap="square" rtlCol="0">
              <a:spAutoFit/>
            </a:bodyPr>
            <a:lstStyle/>
            <a:p>
              <a:r>
                <a:rPr lang="en-US" sz="1600" dirty="0"/>
                <a:t>-60%</a:t>
              </a:r>
            </a:p>
          </p:txBody>
        </p:sp>
        <p:sp>
          <p:nvSpPr>
            <p:cNvPr id="134" name="TextBox 133"/>
            <p:cNvSpPr txBox="1"/>
            <p:nvPr/>
          </p:nvSpPr>
          <p:spPr>
            <a:xfrm>
              <a:off x="2390775" y="4282893"/>
              <a:ext cx="689492" cy="338554"/>
            </a:xfrm>
            <a:prstGeom prst="rect">
              <a:avLst/>
            </a:prstGeom>
            <a:noFill/>
          </p:spPr>
          <p:txBody>
            <a:bodyPr wrap="square" rtlCol="0">
              <a:spAutoFit/>
            </a:bodyPr>
            <a:lstStyle/>
            <a:p>
              <a:r>
                <a:rPr lang="en-US" sz="1600" dirty="0"/>
                <a:t>-70%</a:t>
              </a:r>
            </a:p>
          </p:txBody>
        </p:sp>
        <p:sp>
          <p:nvSpPr>
            <p:cNvPr id="135" name="TextBox 134"/>
            <p:cNvSpPr txBox="1"/>
            <p:nvPr/>
          </p:nvSpPr>
          <p:spPr>
            <a:xfrm>
              <a:off x="2390775" y="4661979"/>
              <a:ext cx="689492" cy="338554"/>
            </a:xfrm>
            <a:prstGeom prst="rect">
              <a:avLst/>
            </a:prstGeom>
            <a:noFill/>
          </p:spPr>
          <p:txBody>
            <a:bodyPr wrap="square" rtlCol="0">
              <a:spAutoFit/>
            </a:bodyPr>
            <a:lstStyle/>
            <a:p>
              <a:r>
                <a:rPr lang="en-US" sz="1600" dirty="0"/>
                <a:t>-80%</a:t>
              </a:r>
            </a:p>
          </p:txBody>
        </p:sp>
        <p:sp>
          <p:nvSpPr>
            <p:cNvPr id="136" name="TextBox 135"/>
            <p:cNvSpPr txBox="1"/>
            <p:nvPr/>
          </p:nvSpPr>
          <p:spPr>
            <a:xfrm>
              <a:off x="2383096" y="5042590"/>
              <a:ext cx="689492" cy="338554"/>
            </a:xfrm>
            <a:prstGeom prst="rect">
              <a:avLst/>
            </a:prstGeom>
            <a:noFill/>
          </p:spPr>
          <p:txBody>
            <a:bodyPr wrap="square" rtlCol="0">
              <a:spAutoFit/>
            </a:bodyPr>
            <a:lstStyle/>
            <a:p>
              <a:r>
                <a:rPr lang="en-US" sz="1600" dirty="0"/>
                <a:t>-90%</a:t>
              </a:r>
            </a:p>
          </p:txBody>
        </p:sp>
        <p:sp>
          <p:nvSpPr>
            <p:cNvPr id="137" name="TextBox 136"/>
            <p:cNvSpPr txBox="1"/>
            <p:nvPr/>
          </p:nvSpPr>
          <p:spPr>
            <a:xfrm>
              <a:off x="2276476" y="5421676"/>
              <a:ext cx="796113" cy="338554"/>
            </a:xfrm>
            <a:prstGeom prst="rect">
              <a:avLst/>
            </a:prstGeom>
            <a:noFill/>
          </p:spPr>
          <p:txBody>
            <a:bodyPr wrap="square" rtlCol="0">
              <a:spAutoFit/>
            </a:bodyPr>
            <a:lstStyle/>
            <a:p>
              <a:r>
                <a:rPr lang="en-US" sz="1600" dirty="0"/>
                <a:t>-100%</a:t>
              </a:r>
            </a:p>
          </p:txBody>
        </p:sp>
        <p:sp>
          <p:nvSpPr>
            <p:cNvPr id="138" name="TextBox 137"/>
            <p:cNvSpPr txBox="1"/>
            <p:nvPr/>
          </p:nvSpPr>
          <p:spPr>
            <a:xfrm>
              <a:off x="2876550" y="5714392"/>
              <a:ext cx="373025" cy="338554"/>
            </a:xfrm>
            <a:prstGeom prst="rect">
              <a:avLst/>
            </a:prstGeom>
            <a:noFill/>
          </p:spPr>
          <p:txBody>
            <a:bodyPr wrap="square" rtlCol="0">
              <a:spAutoFit/>
            </a:bodyPr>
            <a:lstStyle/>
            <a:p>
              <a:pPr algn="ctr"/>
              <a:r>
                <a:rPr lang="en-US" sz="1600" dirty="0"/>
                <a:t>0</a:t>
              </a:r>
            </a:p>
          </p:txBody>
        </p:sp>
        <p:sp>
          <p:nvSpPr>
            <p:cNvPr id="139" name="TextBox 138"/>
            <p:cNvSpPr txBox="1"/>
            <p:nvPr/>
          </p:nvSpPr>
          <p:spPr>
            <a:xfrm>
              <a:off x="3269513" y="5714392"/>
              <a:ext cx="509768" cy="338554"/>
            </a:xfrm>
            <a:prstGeom prst="rect">
              <a:avLst/>
            </a:prstGeom>
            <a:noFill/>
          </p:spPr>
          <p:txBody>
            <a:bodyPr wrap="square" rtlCol="0">
              <a:spAutoFit/>
            </a:bodyPr>
            <a:lstStyle/>
            <a:p>
              <a:pPr algn="ctr"/>
              <a:r>
                <a:rPr lang="en-US" sz="1600" dirty="0"/>
                <a:t>10</a:t>
              </a:r>
            </a:p>
          </p:txBody>
        </p:sp>
        <p:sp>
          <p:nvSpPr>
            <p:cNvPr id="140" name="TextBox 139"/>
            <p:cNvSpPr txBox="1"/>
            <p:nvPr/>
          </p:nvSpPr>
          <p:spPr>
            <a:xfrm>
              <a:off x="3737196" y="5714392"/>
              <a:ext cx="514647" cy="338554"/>
            </a:xfrm>
            <a:prstGeom prst="rect">
              <a:avLst/>
            </a:prstGeom>
            <a:noFill/>
          </p:spPr>
          <p:txBody>
            <a:bodyPr wrap="square" rtlCol="0">
              <a:spAutoFit/>
            </a:bodyPr>
            <a:lstStyle/>
            <a:p>
              <a:pPr algn="ctr"/>
              <a:r>
                <a:rPr lang="en-US" sz="1600" dirty="0"/>
                <a:t>20</a:t>
              </a:r>
            </a:p>
          </p:txBody>
        </p:sp>
        <p:sp>
          <p:nvSpPr>
            <p:cNvPr id="141" name="TextBox 140"/>
            <p:cNvSpPr txBox="1"/>
            <p:nvPr/>
          </p:nvSpPr>
          <p:spPr>
            <a:xfrm>
              <a:off x="4206359" y="5714392"/>
              <a:ext cx="509768" cy="338554"/>
            </a:xfrm>
            <a:prstGeom prst="rect">
              <a:avLst/>
            </a:prstGeom>
            <a:noFill/>
          </p:spPr>
          <p:txBody>
            <a:bodyPr wrap="square" rtlCol="0">
              <a:spAutoFit/>
            </a:bodyPr>
            <a:lstStyle/>
            <a:p>
              <a:pPr algn="ctr"/>
              <a:r>
                <a:rPr lang="en-US" sz="1600" dirty="0"/>
                <a:t>30</a:t>
              </a:r>
            </a:p>
          </p:txBody>
        </p:sp>
        <p:sp>
          <p:nvSpPr>
            <p:cNvPr id="142" name="TextBox 141"/>
            <p:cNvSpPr txBox="1"/>
            <p:nvPr/>
          </p:nvSpPr>
          <p:spPr>
            <a:xfrm>
              <a:off x="4678921" y="5714392"/>
              <a:ext cx="514647" cy="338554"/>
            </a:xfrm>
            <a:prstGeom prst="rect">
              <a:avLst/>
            </a:prstGeom>
            <a:noFill/>
          </p:spPr>
          <p:txBody>
            <a:bodyPr wrap="square" rtlCol="0">
              <a:spAutoFit/>
            </a:bodyPr>
            <a:lstStyle/>
            <a:p>
              <a:pPr algn="ctr"/>
              <a:r>
                <a:rPr lang="en-US" sz="1600" dirty="0"/>
                <a:t>40</a:t>
              </a:r>
            </a:p>
          </p:txBody>
        </p:sp>
        <p:sp>
          <p:nvSpPr>
            <p:cNvPr id="143" name="TextBox 142"/>
            <p:cNvSpPr txBox="1"/>
            <p:nvPr/>
          </p:nvSpPr>
          <p:spPr>
            <a:xfrm>
              <a:off x="5148084" y="5714392"/>
              <a:ext cx="509768" cy="338554"/>
            </a:xfrm>
            <a:prstGeom prst="rect">
              <a:avLst/>
            </a:prstGeom>
            <a:noFill/>
          </p:spPr>
          <p:txBody>
            <a:bodyPr wrap="square" rtlCol="0">
              <a:spAutoFit/>
            </a:bodyPr>
            <a:lstStyle/>
            <a:p>
              <a:pPr algn="ctr"/>
              <a:r>
                <a:rPr lang="en-US" sz="1600" dirty="0"/>
                <a:t>50</a:t>
              </a:r>
            </a:p>
          </p:txBody>
        </p:sp>
        <p:sp>
          <p:nvSpPr>
            <p:cNvPr id="144" name="TextBox 143"/>
            <p:cNvSpPr txBox="1"/>
            <p:nvPr/>
          </p:nvSpPr>
          <p:spPr>
            <a:xfrm>
              <a:off x="5584688" y="5714392"/>
              <a:ext cx="514647" cy="338554"/>
            </a:xfrm>
            <a:prstGeom prst="rect">
              <a:avLst/>
            </a:prstGeom>
            <a:noFill/>
          </p:spPr>
          <p:txBody>
            <a:bodyPr wrap="square" rtlCol="0">
              <a:spAutoFit/>
            </a:bodyPr>
            <a:lstStyle/>
            <a:p>
              <a:pPr algn="ctr"/>
              <a:r>
                <a:rPr lang="en-US" sz="1600" dirty="0"/>
                <a:t>60</a:t>
              </a:r>
            </a:p>
          </p:txBody>
        </p:sp>
        <p:sp>
          <p:nvSpPr>
            <p:cNvPr id="145" name="TextBox 144"/>
            <p:cNvSpPr txBox="1"/>
            <p:nvPr/>
          </p:nvSpPr>
          <p:spPr>
            <a:xfrm>
              <a:off x="6053851" y="5714392"/>
              <a:ext cx="509768" cy="338554"/>
            </a:xfrm>
            <a:prstGeom prst="rect">
              <a:avLst/>
            </a:prstGeom>
            <a:noFill/>
          </p:spPr>
          <p:txBody>
            <a:bodyPr wrap="square" rtlCol="0">
              <a:spAutoFit/>
            </a:bodyPr>
            <a:lstStyle/>
            <a:p>
              <a:pPr algn="ctr"/>
              <a:r>
                <a:rPr lang="en-US" sz="1600" dirty="0"/>
                <a:t>70</a:t>
              </a:r>
            </a:p>
          </p:txBody>
        </p:sp>
        <p:sp>
          <p:nvSpPr>
            <p:cNvPr id="146" name="TextBox 145"/>
            <p:cNvSpPr txBox="1"/>
            <p:nvPr/>
          </p:nvSpPr>
          <p:spPr>
            <a:xfrm>
              <a:off x="6485335" y="5717668"/>
              <a:ext cx="373025" cy="338554"/>
            </a:xfrm>
            <a:prstGeom prst="rect">
              <a:avLst/>
            </a:prstGeom>
            <a:noFill/>
          </p:spPr>
          <p:txBody>
            <a:bodyPr wrap="square" rtlCol="0">
              <a:spAutoFit/>
            </a:bodyPr>
            <a:lstStyle/>
            <a:p>
              <a:pPr algn="ctr"/>
              <a:r>
                <a:rPr lang="en-US" sz="1600" dirty="0"/>
                <a:t>0</a:t>
              </a:r>
            </a:p>
          </p:txBody>
        </p:sp>
        <p:sp>
          <p:nvSpPr>
            <p:cNvPr id="147" name="TextBox 146"/>
            <p:cNvSpPr txBox="1"/>
            <p:nvPr/>
          </p:nvSpPr>
          <p:spPr>
            <a:xfrm>
              <a:off x="6878298" y="5717668"/>
              <a:ext cx="509768" cy="338554"/>
            </a:xfrm>
            <a:prstGeom prst="rect">
              <a:avLst/>
            </a:prstGeom>
            <a:noFill/>
          </p:spPr>
          <p:txBody>
            <a:bodyPr wrap="square" rtlCol="0">
              <a:spAutoFit/>
            </a:bodyPr>
            <a:lstStyle/>
            <a:p>
              <a:pPr algn="ctr"/>
              <a:r>
                <a:rPr lang="en-US" sz="1600" dirty="0"/>
                <a:t>10</a:t>
              </a:r>
            </a:p>
          </p:txBody>
        </p:sp>
        <p:sp>
          <p:nvSpPr>
            <p:cNvPr id="148" name="TextBox 147"/>
            <p:cNvSpPr txBox="1"/>
            <p:nvPr/>
          </p:nvSpPr>
          <p:spPr>
            <a:xfrm>
              <a:off x="7345981" y="5717668"/>
              <a:ext cx="514647" cy="338554"/>
            </a:xfrm>
            <a:prstGeom prst="rect">
              <a:avLst/>
            </a:prstGeom>
            <a:noFill/>
          </p:spPr>
          <p:txBody>
            <a:bodyPr wrap="square" rtlCol="0">
              <a:spAutoFit/>
            </a:bodyPr>
            <a:lstStyle/>
            <a:p>
              <a:pPr algn="ctr"/>
              <a:r>
                <a:rPr lang="en-US" sz="1600" dirty="0"/>
                <a:t>20</a:t>
              </a:r>
            </a:p>
          </p:txBody>
        </p:sp>
        <p:sp>
          <p:nvSpPr>
            <p:cNvPr id="149" name="TextBox 148"/>
            <p:cNvSpPr txBox="1"/>
            <p:nvPr/>
          </p:nvSpPr>
          <p:spPr>
            <a:xfrm>
              <a:off x="7815144" y="5717668"/>
              <a:ext cx="509768" cy="338554"/>
            </a:xfrm>
            <a:prstGeom prst="rect">
              <a:avLst/>
            </a:prstGeom>
            <a:noFill/>
          </p:spPr>
          <p:txBody>
            <a:bodyPr wrap="square" rtlCol="0">
              <a:spAutoFit/>
            </a:bodyPr>
            <a:lstStyle/>
            <a:p>
              <a:pPr algn="ctr"/>
              <a:r>
                <a:rPr lang="en-US" sz="1600" dirty="0"/>
                <a:t>30</a:t>
              </a:r>
            </a:p>
          </p:txBody>
        </p:sp>
        <p:sp>
          <p:nvSpPr>
            <p:cNvPr id="150" name="TextBox 149"/>
            <p:cNvSpPr txBox="1"/>
            <p:nvPr/>
          </p:nvSpPr>
          <p:spPr>
            <a:xfrm>
              <a:off x="8287706" y="5717668"/>
              <a:ext cx="514647" cy="338554"/>
            </a:xfrm>
            <a:prstGeom prst="rect">
              <a:avLst/>
            </a:prstGeom>
            <a:noFill/>
          </p:spPr>
          <p:txBody>
            <a:bodyPr wrap="square" rtlCol="0">
              <a:spAutoFit/>
            </a:bodyPr>
            <a:lstStyle/>
            <a:p>
              <a:pPr algn="ctr"/>
              <a:r>
                <a:rPr lang="en-US" sz="1600" dirty="0"/>
                <a:t>40</a:t>
              </a:r>
            </a:p>
          </p:txBody>
        </p:sp>
        <p:sp>
          <p:nvSpPr>
            <p:cNvPr id="151" name="TextBox 150"/>
            <p:cNvSpPr txBox="1"/>
            <p:nvPr/>
          </p:nvSpPr>
          <p:spPr>
            <a:xfrm>
              <a:off x="8756869" y="5717668"/>
              <a:ext cx="509768" cy="338554"/>
            </a:xfrm>
            <a:prstGeom prst="rect">
              <a:avLst/>
            </a:prstGeom>
            <a:noFill/>
          </p:spPr>
          <p:txBody>
            <a:bodyPr wrap="square" rtlCol="0">
              <a:spAutoFit/>
            </a:bodyPr>
            <a:lstStyle/>
            <a:p>
              <a:pPr algn="ctr"/>
              <a:r>
                <a:rPr lang="en-US" sz="1600" dirty="0"/>
                <a:t>50</a:t>
              </a:r>
            </a:p>
          </p:txBody>
        </p:sp>
        <p:sp>
          <p:nvSpPr>
            <p:cNvPr id="152" name="TextBox 151"/>
            <p:cNvSpPr txBox="1"/>
            <p:nvPr/>
          </p:nvSpPr>
          <p:spPr>
            <a:xfrm>
              <a:off x="9193473" y="5717668"/>
              <a:ext cx="514647" cy="338554"/>
            </a:xfrm>
            <a:prstGeom prst="rect">
              <a:avLst/>
            </a:prstGeom>
            <a:noFill/>
          </p:spPr>
          <p:txBody>
            <a:bodyPr wrap="square" rtlCol="0">
              <a:spAutoFit/>
            </a:bodyPr>
            <a:lstStyle/>
            <a:p>
              <a:pPr algn="ctr"/>
              <a:r>
                <a:rPr lang="en-US" sz="1600" dirty="0"/>
                <a:t>60</a:t>
              </a:r>
            </a:p>
          </p:txBody>
        </p:sp>
        <p:sp>
          <p:nvSpPr>
            <p:cNvPr id="153" name="TextBox 152"/>
            <p:cNvSpPr txBox="1"/>
            <p:nvPr/>
          </p:nvSpPr>
          <p:spPr>
            <a:xfrm>
              <a:off x="5778505" y="2948691"/>
              <a:ext cx="501640" cy="276999"/>
            </a:xfrm>
            <a:prstGeom prst="rect">
              <a:avLst/>
            </a:prstGeom>
            <a:solidFill>
              <a:schemeClr val="bg1"/>
            </a:solidFill>
            <a:ln>
              <a:solidFill>
                <a:srgbClr val="FF0000"/>
              </a:solidFill>
            </a:ln>
          </p:spPr>
          <p:txBody>
            <a:bodyPr wrap="square" rtlCol="0">
              <a:spAutoFit/>
            </a:bodyPr>
            <a:lstStyle/>
            <a:p>
              <a:pPr algn="ctr"/>
              <a:r>
                <a:rPr lang="en-US" sz="1200" dirty="0"/>
                <a:t>61%</a:t>
              </a:r>
            </a:p>
          </p:txBody>
        </p:sp>
        <p:cxnSp>
          <p:nvCxnSpPr>
            <p:cNvPr id="154" name="Straight Arrow Connector 153"/>
            <p:cNvCxnSpPr/>
            <p:nvPr/>
          </p:nvCxnSpPr>
          <p:spPr>
            <a:xfrm>
              <a:off x="6025276" y="3228975"/>
              <a:ext cx="0" cy="914400"/>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a:endCxn id="155" idx="0"/>
            </p:cNvCxnSpPr>
            <p:nvPr/>
          </p:nvCxnSpPr>
          <p:spPr>
            <a:xfrm>
              <a:off x="6029325" y="1825822"/>
              <a:ext cx="0" cy="1122869"/>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a:off x="9899882" y="3256792"/>
              <a:ext cx="0" cy="1005840"/>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9903931" y="1802289"/>
              <a:ext cx="0" cy="118872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158" name="TextBox 157"/>
            <p:cNvSpPr txBox="1"/>
            <p:nvPr/>
          </p:nvSpPr>
          <p:spPr>
            <a:xfrm>
              <a:off x="5766063" y="4400369"/>
              <a:ext cx="507474" cy="261610"/>
            </a:xfrm>
            <a:prstGeom prst="rect">
              <a:avLst/>
            </a:prstGeom>
            <a:solidFill>
              <a:schemeClr val="bg1"/>
            </a:solidFill>
            <a:ln>
              <a:solidFill>
                <a:srgbClr val="6699FF"/>
              </a:solidFill>
            </a:ln>
          </p:spPr>
          <p:txBody>
            <a:bodyPr wrap="square" rtlCol="0">
              <a:spAutoFit/>
            </a:bodyPr>
            <a:lstStyle/>
            <a:p>
              <a:r>
                <a:rPr lang="en-US" sz="1050" dirty="0"/>
                <a:t>19%</a:t>
              </a:r>
            </a:p>
          </p:txBody>
        </p:sp>
        <p:sp>
          <p:nvSpPr>
            <p:cNvPr id="159" name="TextBox 158"/>
            <p:cNvSpPr txBox="1"/>
            <p:nvPr/>
          </p:nvSpPr>
          <p:spPr>
            <a:xfrm>
              <a:off x="7193578" y="5325490"/>
              <a:ext cx="2439382" cy="246221"/>
            </a:xfrm>
            <a:prstGeom prst="rect">
              <a:avLst/>
            </a:prstGeom>
            <a:solidFill>
              <a:schemeClr val="bg1"/>
            </a:solidFill>
          </p:spPr>
          <p:txBody>
            <a:bodyPr wrap="square" rtlCol="0">
              <a:spAutoFit/>
            </a:bodyPr>
            <a:lstStyle/>
            <a:p>
              <a:r>
                <a:rPr lang="en-US" sz="1000" dirty="0"/>
                <a:t>9vHPV Vaccine Girls and Boys</a:t>
              </a:r>
            </a:p>
          </p:txBody>
        </p:sp>
      </p:grpSp>
      <p:sp>
        <p:nvSpPr>
          <p:cNvPr id="161" name="Kājenes vietturis 2"/>
          <p:cNvSpPr>
            <a:spLocks noGrp="1"/>
          </p:cNvSpPr>
          <p:nvPr>
            <p:ph type="ftr" sz="quarter" idx="11"/>
          </p:nvPr>
        </p:nvSpPr>
        <p:spPr>
          <a:xfrm>
            <a:off x="3670473" y="6487853"/>
            <a:ext cx="4114800" cy="365125"/>
          </a:xfrm>
        </p:spPr>
        <p:txBody>
          <a:bodyPr/>
          <a:lstStyle/>
          <a:p>
            <a:r>
              <a:rPr lang="en-US" dirty="0" err="1"/>
              <a:t>Chesson</a:t>
            </a:r>
            <a:r>
              <a:rPr lang="en-US" dirty="0"/>
              <a:t> HW. Presented at: Advisory Committee on Immunization Practices meeting; February 26, 2015. </a:t>
            </a:r>
            <a:endParaRPr lang="lv-LV" dirty="0"/>
          </a:p>
        </p:txBody>
      </p:sp>
    </p:spTree>
    <p:extLst>
      <p:ext uri="{BB962C8B-B14F-4D97-AF65-F5344CB8AC3E}">
        <p14:creationId xmlns:p14="http://schemas.microsoft.com/office/powerpoint/2010/main" val="17241609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C67731E-7AC3-4779-AF97-7A8BCE670719}"/>
              </a:ext>
            </a:extLst>
          </p:cNvPr>
          <p:cNvSpPr>
            <a:spLocks noGrp="1"/>
          </p:cNvSpPr>
          <p:nvPr>
            <p:ph type="title"/>
          </p:nvPr>
        </p:nvSpPr>
        <p:spPr>
          <a:xfrm>
            <a:off x="685799" y="2254543"/>
            <a:ext cx="8058807" cy="1362075"/>
          </a:xfrm>
        </p:spPr>
        <p:txBody>
          <a:bodyPr/>
          <a:lstStyle/>
          <a:p>
            <a:r>
              <a:rPr lang="lv-LV" sz="2500" dirty="0">
                <a:solidFill>
                  <a:schemeClr val="accent4">
                    <a:lumMod val="50000"/>
                  </a:schemeClr>
                </a:solidFill>
                <a:latin typeface="Arial" panose="020B0604020202020204" pitchFamily="34" charset="0"/>
                <a:cs typeface="Arial" panose="020B0604020202020204" pitchFamily="34" charset="0"/>
              </a:rPr>
              <a:t>praktiski </a:t>
            </a:r>
            <a:r>
              <a:rPr lang="lv-LV" sz="2500" dirty="0">
                <a:solidFill>
                  <a:srgbClr val="7030A0"/>
                </a:solidFill>
                <a:latin typeface="Arial" panose="020B0604020202020204" pitchFamily="34" charset="0"/>
                <a:cs typeface="Arial" panose="020B0604020202020204" pitchFamily="34" charset="0"/>
              </a:rPr>
              <a:t>ieteikumi ārstniecības personām</a:t>
            </a:r>
            <a:r>
              <a:rPr lang="lv-LV" sz="2500" dirty="0">
                <a:solidFill>
                  <a:schemeClr val="accent4">
                    <a:lumMod val="50000"/>
                  </a:schemeClr>
                </a:solidFill>
                <a:latin typeface="Arial" panose="020B0604020202020204" pitchFamily="34" charset="0"/>
                <a:cs typeface="Arial" panose="020B0604020202020204" pitchFamily="34" charset="0"/>
              </a:rPr>
              <a:t>, kā pārliecināt un skaidrot nepieciešamību mērķauditorijai vakcinēties pret CPV, par vakcinācijas drošību, efektivitāti, blakusparādībām </a:t>
            </a:r>
            <a:br>
              <a:rPr lang="lv-LV" sz="3200" dirty="0"/>
            </a:br>
            <a:endParaRPr lang="lv-LV" sz="3200" dirty="0"/>
          </a:p>
        </p:txBody>
      </p:sp>
      <p:pic>
        <p:nvPicPr>
          <p:cNvPr id="3" name="Picture 2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799" y="1291186"/>
            <a:ext cx="9398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22560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53344" y="2740252"/>
            <a:ext cx="6106885" cy="1143000"/>
          </a:xfrm>
        </p:spPr>
        <p:txBody>
          <a:bodyPr/>
          <a:lstStyle/>
          <a:p>
            <a:pPr algn="r"/>
            <a:r>
              <a:rPr lang="lv-LV" sz="3000" dirty="0">
                <a:solidFill>
                  <a:schemeClr val="accent4">
                    <a:lumMod val="50000"/>
                  </a:schemeClr>
                </a:solidFill>
                <a:latin typeface="Arial" charset="0"/>
                <a:ea typeface="Arial" charset="0"/>
                <a:cs typeface="Arial" charset="0"/>
              </a:rPr>
              <a:t>“</a:t>
            </a:r>
            <a:r>
              <a:rPr lang="mr-IN" sz="3000" dirty="0">
                <a:solidFill>
                  <a:schemeClr val="accent4">
                    <a:lumMod val="50000"/>
                  </a:schemeClr>
                </a:solidFill>
                <a:latin typeface="Arial" charset="0"/>
                <a:ea typeface="Arial" charset="0"/>
                <a:cs typeface="Arial" charset="0"/>
              </a:rPr>
              <a:t>…</a:t>
            </a:r>
            <a:r>
              <a:rPr lang="en-US" sz="3000" dirty="0">
                <a:solidFill>
                  <a:schemeClr val="accent4">
                    <a:lumMod val="50000"/>
                  </a:schemeClr>
                </a:solidFill>
                <a:latin typeface="Arial" charset="0"/>
                <a:ea typeface="Arial" charset="0"/>
                <a:cs typeface="Arial" charset="0"/>
              </a:rPr>
              <a:t>fake-news </a:t>
            </a:r>
            <a:r>
              <a:rPr lang="en-US" sz="3000" dirty="0" err="1">
                <a:solidFill>
                  <a:schemeClr val="accent4">
                    <a:lumMod val="50000"/>
                  </a:schemeClr>
                </a:solidFill>
                <a:latin typeface="Arial" charset="0"/>
                <a:ea typeface="Arial" charset="0"/>
                <a:cs typeface="Arial" charset="0"/>
              </a:rPr>
              <a:t>jeb</a:t>
            </a:r>
            <a:r>
              <a:rPr lang="en-US" sz="3000" dirty="0">
                <a:solidFill>
                  <a:schemeClr val="accent4">
                    <a:lumMod val="50000"/>
                  </a:schemeClr>
                </a:solidFill>
                <a:latin typeface="Arial" charset="0"/>
                <a:ea typeface="Arial" charset="0"/>
                <a:cs typeface="Arial" charset="0"/>
              </a:rPr>
              <a:t> </a:t>
            </a:r>
            <a:r>
              <a:rPr lang="en-US" sz="3000" dirty="0" err="1">
                <a:solidFill>
                  <a:schemeClr val="accent4">
                    <a:lumMod val="50000"/>
                  </a:schemeClr>
                </a:solidFill>
                <a:latin typeface="Arial" charset="0"/>
                <a:ea typeface="Arial" charset="0"/>
                <a:cs typeface="Arial" charset="0"/>
              </a:rPr>
              <a:t>nepatiesās</a:t>
            </a:r>
            <a:r>
              <a:rPr lang="en-US" sz="3000" dirty="0">
                <a:solidFill>
                  <a:schemeClr val="accent4">
                    <a:lumMod val="50000"/>
                  </a:schemeClr>
                </a:solidFill>
                <a:latin typeface="Arial" charset="0"/>
                <a:ea typeface="Arial" charset="0"/>
                <a:cs typeface="Arial" charset="0"/>
              </a:rPr>
              <a:t> </a:t>
            </a:r>
            <a:r>
              <a:rPr lang="en-US" sz="3000" dirty="0" err="1">
                <a:solidFill>
                  <a:schemeClr val="accent4">
                    <a:lumMod val="50000"/>
                  </a:schemeClr>
                </a:solidFill>
                <a:latin typeface="Arial" charset="0"/>
                <a:ea typeface="Arial" charset="0"/>
                <a:cs typeface="Arial" charset="0"/>
              </a:rPr>
              <a:t>ziņas</a:t>
            </a:r>
            <a:r>
              <a:rPr lang="en-US" sz="3000" dirty="0">
                <a:solidFill>
                  <a:schemeClr val="accent4">
                    <a:lumMod val="50000"/>
                  </a:schemeClr>
                </a:solidFill>
                <a:latin typeface="Arial" charset="0"/>
                <a:ea typeface="Arial" charset="0"/>
                <a:cs typeface="Arial" charset="0"/>
              </a:rPr>
              <a:t> </a:t>
            </a:r>
            <a:r>
              <a:rPr lang="en-US" sz="3000" dirty="0" err="1">
                <a:solidFill>
                  <a:schemeClr val="accent4">
                    <a:lumMod val="50000"/>
                  </a:schemeClr>
                </a:solidFill>
                <a:latin typeface="Arial" charset="0"/>
                <a:ea typeface="Arial" charset="0"/>
                <a:cs typeface="Arial" charset="0"/>
              </a:rPr>
              <a:t>ir</a:t>
            </a:r>
            <a:r>
              <a:rPr lang="en-US" sz="3000" dirty="0">
                <a:solidFill>
                  <a:schemeClr val="accent4">
                    <a:lumMod val="50000"/>
                  </a:schemeClr>
                </a:solidFill>
                <a:latin typeface="Arial" charset="0"/>
                <a:ea typeface="Arial" charset="0"/>
                <a:cs typeface="Arial" charset="0"/>
              </a:rPr>
              <a:t> </a:t>
            </a:r>
            <a:r>
              <a:rPr lang="en-US" sz="3000" dirty="0" err="1">
                <a:solidFill>
                  <a:schemeClr val="accent4">
                    <a:lumMod val="50000"/>
                  </a:schemeClr>
                </a:solidFill>
                <a:latin typeface="Arial" charset="0"/>
                <a:ea typeface="Arial" charset="0"/>
                <a:cs typeface="Arial" charset="0"/>
              </a:rPr>
              <a:t>kā</a:t>
            </a:r>
            <a:r>
              <a:rPr lang="en-US" sz="3000" dirty="0">
                <a:solidFill>
                  <a:schemeClr val="accent4">
                    <a:lumMod val="50000"/>
                  </a:schemeClr>
                </a:solidFill>
                <a:latin typeface="Arial" charset="0"/>
                <a:ea typeface="Arial" charset="0"/>
                <a:cs typeface="Arial" charset="0"/>
              </a:rPr>
              <a:t> </a:t>
            </a:r>
            <a:r>
              <a:rPr lang="en-US" sz="3000" dirty="0" err="1">
                <a:solidFill>
                  <a:schemeClr val="accent4">
                    <a:lumMod val="50000"/>
                  </a:schemeClr>
                </a:solidFill>
                <a:latin typeface="Arial" charset="0"/>
                <a:ea typeface="Arial" charset="0"/>
                <a:cs typeface="Arial" charset="0"/>
              </a:rPr>
              <a:t>mērķtiecīga</a:t>
            </a:r>
            <a:r>
              <a:rPr lang="en-US" sz="3000" dirty="0">
                <a:solidFill>
                  <a:schemeClr val="accent4">
                    <a:lumMod val="50000"/>
                  </a:schemeClr>
                </a:solidFill>
                <a:latin typeface="Arial" charset="0"/>
                <a:ea typeface="Arial" charset="0"/>
                <a:cs typeface="Arial" charset="0"/>
              </a:rPr>
              <a:t> </a:t>
            </a:r>
            <a:r>
              <a:rPr lang="en-US" sz="3000" dirty="0" err="1">
                <a:solidFill>
                  <a:schemeClr val="accent4">
                    <a:lumMod val="50000"/>
                  </a:schemeClr>
                </a:solidFill>
                <a:latin typeface="Arial" charset="0"/>
                <a:ea typeface="Arial" charset="0"/>
                <a:cs typeface="Arial" charset="0"/>
              </a:rPr>
              <a:t>infekcijas</a:t>
            </a:r>
            <a:r>
              <a:rPr lang="en-US" sz="3000" dirty="0">
                <a:solidFill>
                  <a:schemeClr val="accent4">
                    <a:lumMod val="50000"/>
                  </a:schemeClr>
                </a:solidFill>
                <a:latin typeface="Arial" charset="0"/>
                <a:ea typeface="Arial" charset="0"/>
                <a:cs typeface="Arial" charset="0"/>
              </a:rPr>
              <a:t> </a:t>
            </a:r>
            <a:r>
              <a:rPr lang="en-US" sz="3000" dirty="0" err="1">
                <a:solidFill>
                  <a:schemeClr val="accent4">
                    <a:lumMod val="50000"/>
                  </a:schemeClr>
                </a:solidFill>
                <a:latin typeface="Arial" charset="0"/>
                <a:ea typeface="Arial" charset="0"/>
                <a:cs typeface="Arial" charset="0"/>
              </a:rPr>
              <a:t>slimība</a:t>
            </a:r>
            <a:r>
              <a:rPr lang="en-US" sz="3000" dirty="0">
                <a:solidFill>
                  <a:schemeClr val="accent4">
                    <a:lumMod val="50000"/>
                  </a:schemeClr>
                </a:solidFill>
                <a:latin typeface="Arial" charset="0"/>
                <a:ea typeface="Arial" charset="0"/>
                <a:cs typeface="Arial" charset="0"/>
              </a:rPr>
              <a:t>. </a:t>
            </a:r>
            <a:r>
              <a:rPr lang="en-US" sz="3000" dirty="0" err="1">
                <a:solidFill>
                  <a:schemeClr val="accent4">
                    <a:lumMod val="50000"/>
                  </a:schemeClr>
                </a:solidFill>
                <a:latin typeface="Arial" charset="0"/>
                <a:ea typeface="Arial" charset="0"/>
                <a:cs typeface="Arial" charset="0"/>
              </a:rPr>
              <a:t>Imunitāte</a:t>
            </a:r>
            <a:r>
              <a:rPr lang="en-US" sz="3000" dirty="0">
                <a:solidFill>
                  <a:schemeClr val="accent4">
                    <a:lumMod val="50000"/>
                  </a:schemeClr>
                </a:solidFill>
                <a:latin typeface="Arial" charset="0"/>
                <a:ea typeface="Arial" charset="0"/>
                <a:cs typeface="Arial" charset="0"/>
              </a:rPr>
              <a:t> </a:t>
            </a:r>
            <a:r>
              <a:rPr lang="en-US" sz="3000" dirty="0" err="1">
                <a:solidFill>
                  <a:schemeClr val="accent4">
                    <a:lumMod val="50000"/>
                  </a:schemeClr>
                </a:solidFill>
                <a:latin typeface="Arial" charset="0"/>
                <a:ea typeface="Arial" charset="0"/>
                <a:cs typeface="Arial" charset="0"/>
              </a:rPr>
              <a:t>caur</a:t>
            </a:r>
            <a:r>
              <a:rPr lang="en-US" sz="3000" dirty="0">
                <a:solidFill>
                  <a:schemeClr val="accent4">
                    <a:lumMod val="50000"/>
                  </a:schemeClr>
                </a:solidFill>
                <a:latin typeface="Arial" charset="0"/>
                <a:ea typeface="Arial" charset="0"/>
                <a:cs typeface="Arial" charset="0"/>
              </a:rPr>
              <a:t> </a:t>
            </a:r>
            <a:r>
              <a:rPr lang="en-US" sz="3000" dirty="0" err="1">
                <a:solidFill>
                  <a:schemeClr val="accent4">
                    <a:lumMod val="50000"/>
                  </a:schemeClr>
                </a:solidFill>
                <a:latin typeface="Arial" charset="0"/>
                <a:ea typeface="Arial" charset="0"/>
                <a:cs typeface="Arial" charset="0"/>
              </a:rPr>
              <a:t>izglītošanos</a:t>
            </a:r>
            <a:r>
              <a:rPr lang="en-US" sz="3000" dirty="0">
                <a:solidFill>
                  <a:schemeClr val="accent4">
                    <a:lumMod val="50000"/>
                  </a:schemeClr>
                </a:solidFill>
                <a:latin typeface="Arial" charset="0"/>
                <a:ea typeface="Arial" charset="0"/>
                <a:cs typeface="Arial" charset="0"/>
              </a:rPr>
              <a:t> </a:t>
            </a:r>
            <a:r>
              <a:rPr lang="en-US" sz="3000" dirty="0" err="1">
                <a:solidFill>
                  <a:schemeClr val="accent4">
                    <a:lumMod val="50000"/>
                  </a:schemeClr>
                </a:solidFill>
                <a:latin typeface="Arial" charset="0"/>
                <a:ea typeface="Arial" charset="0"/>
                <a:cs typeface="Arial" charset="0"/>
              </a:rPr>
              <a:t>var</a:t>
            </a:r>
            <a:r>
              <a:rPr lang="en-US" sz="3000" dirty="0">
                <a:solidFill>
                  <a:schemeClr val="accent4">
                    <a:lumMod val="50000"/>
                  </a:schemeClr>
                </a:solidFill>
                <a:latin typeface="Arial" charset="0"/>
                <a:ea typeface="Arial" charset="0"/>
                <a:cs typeface="Arial" charset="0"/>
              </a:rPr>
              <a:t> </a:t>
            </a:r>
            <a:r>
              <a:rPr lang="en-US" sz="3000" dirty="0" err="1">
                <a:solidFill>
                  <a:schemeClr val="accent4">
                    <a:lumMod val="50000"/>
                  </a:schemeClr>
                </a:solidFill>
                <a:latin typeface="Arial" charset="0"/>
                <a:ea typeface="Arial" charset="0"/>
                <a:cs typeface="Arial" charset="0"/>
              </a:rPr>
              <a:t>palīdzēt</a:t>
            </a:r>
            <a:r>
              <a:rPr lang="en-US" sz="3000" dirty="0">
                <a:solidFill>
                  <a:schemeClr val="accent4">
                    <a:lumMod val="50000"/>
                  </a:schemeClr>
                </a:solidFill>
                <a:latin typeface="Arial" charset="0"/>
                <a:ea typeface="Arial" charset="0"/>
                <a:cs typeface="Arial" charset="0"/>
              </a:rPr>
              <a:t>, bet </a:t>
            </a:r>
            <a:r>
              <a:rPr lang="en-US" sz="3000" dirty="0" err="1">
                <a:solidFill>
                  <a:schemeClr val="accent4">
                    <a:lumMod val="50000"/>
                  </a:schemeClr>
                </a:solidFill>
                <a:latin typeface="Arial" charset="0"/>
                <a:ea typeface="Arial" charset="0"/>
                <a:cs typeface="Arial" charset="0"/>
              </a:rPr>
              <a:t>tā</a:t>
            </a:r>
            <a:r>
              <a:rPr lang="en-US" sz="3000" dirty="0">
                <a:solidFill>
                  <a:schemeClr val="accent4">
                    <a:lumMod val="50000"/>
                  </a:schemeClr>
                </a:solidFill>
                <a:latin typeface="Arial" charset="0"/>
                <a:ea typeface="Arial" charset="0"/>
                <a:cs typeface="Arial" charset="0"/>
              </a:rPr>
              <a:t> </a:t>
            </a:r>
            <a:r>
              <a:rPr lang="en-US" sz="3000" dirty="0" err="1">
                <a:solidFill>
                  <a:schemeClr val="accent4">
                    <a:lumMod val="50000"/>
                  </a:schemeClr>
                </a:solidFill>
                <a:latin typeface="Arial" charset="0"/>
                <a:ea typeface="Arial" charset="0"/>
                <a:cs typeface="Arial" charset="0"/>
              </a:rPr>
              <a:t>var</a:t>
            </a:r>
            <a:r>
              <a:rPr lang="en-US" sz="3000" dirty="0">
                <a:solidFill>
                  <a:schemeClr val="accent4">
                    <a:lumMod val="50000"/>
                  </a:schemeClr>
                </a:solidFill>
                <a:latin typeface="Arial" charset="0"/>
                <a:ea typeface="Arial" charset="0"/>
                <a:cs typeface="Arial" charset="0"/>
              </a:rPr>
              <a:t> </a:t>
            </a:r>
            <a:r>
              <a:rPr lang="en-US" sz="3000" dirty="0" err="1">
                <a:solidFill>
                  <a:schemeClr val="accent4">
                    <a:lumMod val="50000"/>
                  </a:schemeClr>
                </a:solidFill>
                <a:latin typeface="Arial" charset="0"/>
                <a:ea typeface="Arial" charset="0"/>
                <a:cs typeface="Arial" charset="0"/>
              </a:rPr>
              <a:t>nebūt</a:t>
            </a:r>
            <a:r>
              <a:rPr lang="en-US" sz="3000" dirty="0">
                <a:solidFill>
                  <a:schemeClr val="accent4">
                    <a:lumMod val="50000"/>
                  </a:schemeClr>
                </a:solidFill>
                <a:latin typeface="Arial" charset="0"/>
                <a:ea typeface="Arial" charset="0"/>
                <a:cs typeface="Arial" charset="0"/>
              </a:rPr>
              <a:t> </a:t>
            </a:r>
            <a:r>
              <a:rPr lang="en-US" sz="3000" dirty="0" err="1">
                <a:solidFill>
                  <a:schemeClr val="accent4">
                    <a:lumMod val="50000"/>
                  </a:schemeClr>
                </a:solidFill>
                <a:latin typeface="Arial" charset="0"/>
                <a:ea typeface="Arial" charset="0"/>
                <a:cs typeface="Arial" charset="0"/>
              </a:rPr>
              <a:t>pietiekama</a:t>
            </a:r>
            <a:r>
              <a:rPr lang="en-US" sz="3000" dirty="0">
                <a:solidFill>
                  <a:schemeClr val="accent4">
                    <a:lumMod val="50000"/>
                  </a:schemeClr>
                </a:solidFill>
                <a:latin typeface="Arial" charset="0"/>
                <a:ea typeface="Arial" charset="0"/>
                <a:cs typeface="Arial" charset="0"/>
              </a:rPr>
              <a:t> </a:t>
            </a:r>
            <a:r>
              <a:rPr lang="en-US" sz="3000" dirty="0" err="1">
                <a:solidFill>
                  <a:schemeClr val="accent4">
                    <a:lumMod val="50000"/>
                  </a:schemeClr>
                </a:solidFill>
                <a:latin typeface="Arial" charset="0"/>
                <a:ea typeface="Arial" charset="0"/>
                <a:cs typeface="Arial" charset="0"/>
              </a:rPr>
              <a:t>aizsardzība</a:t>
            </a:r>
            <a:r>
              <a:rPr lang="en-US" sz="3000" dirty="0">
                <a:solidFill>
                  <a:schemeClr val="accent4">
                    <a:lumMod val="50000"/>
                  </a:schemeClr>
                </a:solidFill>
                <a:latin typeface="Arial" charset="0"/>
                <a:ea typeface="Arial" charset="0"/>
                <a:cs typeface="Arial" charset="0"/>
              </a:rPr>
              <a:t>”</a:t>
            </a:r>
            <a:br>
              <a:rPr lang="en-US" sz="3000" dirty="0">
                <a:solidFill>
                  <a:schemeClr val="accent4">
                    <a:lumMod val="50000"/>
                  </a:schemeClr>
                </a:solidFill>
                <a:latin typeface="Arial" charset="0"/>
                <a:ea typeface="Arial" charset="0"/>
                <a:cs typeface="Arial" charset="0"/>
              </a:rPr>
            </a:br>
            <a:r>
              <a:rPr lang="en-US" sz="3000" dirty="0">
                <a:solidFill>
                  <a:schemeClr val="accent4">
                    <a:lumMod val="50000"/>
                  </a:schemeClr>
                </a:solidFill>
                <a:latin typeface="Arial" charset="0"/>
                <a:ea typeface="Arial" charset="0"/>
                <a:cs typeface="Arial" charset="0"/>
              </a:rPr>
              <a:t>- Mark Buchanan</a:t>
            </a:r>
          </a:p>
        </p:txBody>
      </p:sp>
      <p:pic>
        <p:nvPicPr>
          <p:cNvPr id="5" name="Picture 2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628" y="2609850"/>
            <a:ext cx="1521716" cy="127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4958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ttēls 4" descr="Attēls, kurā ir teksts, baltā tāfele&#10;&#10;Apraksts izveidots ar ļoti augstu ticamību">
            <a:extLst>
              <a:ext uri="{FF2B5EF4-FFF2-40B4-BE49-F238E27FC236}">
                <a16:creationId xmlns:a16="http://schemas.microsoft.com/office/drawing/2014/main" id="{E813EFEC-8A99-4C3D-B624-C61A5E156CD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9143980" cy="6857990"/>
          </a:xfrm>
          <a:prstGeom prst="rect">
            <a:avLst/>
          </a:prstGeom>
        </p:spPr>
      </p:pic>
    </p:spTree>
    <p:extLst>
      <p:ext uri="{BB962C8B-B14F-4D97-AF65-F5344CB8AC3E}">
        <p14:creationId xmlns:p14="http://schemas.microsoft.com/office/powerpoint/2010/main" val="11778022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731328" y="1603379"/>
            <a:ext cx="3037114" cy="379300"/>
          </a:xfrm>
          <a:prstGeom prst="rect">
            <a:avLst/>
          </a:prstGeom>
          <a:solidFill>
            <a:schemeClr val="accent4">
              <a:lumMod val="60000"/>
              <a:lumOff val="40000"/>
            </a:schemeClr>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19303" y="1603379"/>
            <a:ext cx="3037114" cy="379300"/>
          </a:xfrm>
          <a:prstGeom prst="rect">
            <a:avLst/>
          </a:prstGeom>
          <a:solidFill>
            <a:schemeClr val="accent4">
              <a:lumMod val="60000"/>
              <a:lumOff val="40000"/>
            </a:schemeClr>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Virsraksts 1"/>
          <p:cNvSpPr txBox="1">
            <a:spLocks/>
          </p:cNvSpPr>
          <p:nvPr/>
        </p:nvSpPr>
        <p:spPr bwMode="auto">
          <a:xfrm>
            <a:off x="842963" y="57150"/>
            <a:ext cx="804545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defRPr/>
            </a:pPr>
            <a:r>
              <a:rPr lang="lv-LV" sz="2400" b="1" dirty="0">
                <a:solidFill>
                  <a:schemeClr val="accent4">
                    <a:lumMod val="50000"/>
                  </a:schemeClr>
                </a:solidFill>
                <a:latin typeface="Arial" charset="0"/>
                <a:ea typeface="Arial" charset="0"/>
                <a:cs typeface="Arial" charset="0"/>
              </a:rPr>
              <a:t>Lai virzītos uz priekšu</a:t>
            </a:r>
          </a:p>
        </p:txBody>
      </p:sp>
      <p:pic>
        <p:nvPicPr>
          <p:cNvPr id="8195" name="Picture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288" y="258763"/>
            <a:ext cx="631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atura vietturis 2"/>
          <p:cNvSpPr>
            <a:spLocks noGrp="1"/>
          </p:cNvSpPr>
          <p:nvPr>
            <p:ph sz="half" idx="4294967295"/>
          </p:nvPr>
        </p:nvSpPr>
        <p:spPr>
          <a:xfrm>
            <a:off x="99335" y="2064887"/>
            <a:ext cx="3353026" cy="3149262"/>
          </a:xfrm>
        </p:spPr>
        <p:txBody>
          <a:bodyPr>
            <a:noAutofit/>
          </a:bodyPr>
          <a:lstStyle/>
          <a:p>
            <a:pPr>
              <a:spcBef>
                <a:spcPts val="912"/>
              </a:spcBef>
              <a:defRPr/>
            </a:pPr>
            <a:r>
              <a:rPr lang="lv-LV" sz="1800" dirty="0">
                <a:solidFill>
                  <a:srgbClr val="C00000"/>
                </a:solidFill>
                <a:latin typeface="Arial" charset="0"/>
                <a:ea typeface="Arial" charset="0"/>
                <a:cs typeface="Arial" charset="0"/>
              </a:rPr>
              <a:t>Mediji</a:t>
            </a:r>
            <a:r>
              <a:rPr lang="lv-LV" sz="1800" dirty="0">
                <a:solidFill>
                  <a:schemeClr val="accent4">
                    <a:lumMod val="50000"/>
                  </a:schemeClr>
                </a:solidFill>
                <a:latin typeface="Arial" charset="0"/>
                <a:ea typeface="Arial" charset="0"/>
                <a:cs typeface="Arial" charset="0"/>
              </a:rPr>
              <a:t>: kas ir zinātniska diskusija un, kas tāda nav</a:t>
            </a:r>
          </a:p>
          <a:p>
            <a:pPr>
              <a:spcBef>
                <a:spcPts val="912"/>
              </a:spcBef>
              <a:defRPr/>
            </a:pPr>
            <a:r>
              <a:rPr lang="lv-LV" sz="1800" dirty="0">
                <a:solidFill>
                  <a:srgbClr val="C00000"/>
                </a:solidFill>
                <a:latin typeface="Arial" charset="0"/>
                <a:ea typeface="Arial" charset="0"/>
                <a:cs typeface="Arial" charset="0"/>
              </a:rPr>
              <a:t>Zinātnieki:</a:t>
            </a:r>
            <a:r>
              <a:rPr lang="lv-LV" sz="1800" dirty="0">
                <a:solidFill>
                  <a:schemeClr val="accent4">
                    <a:lumMod val="50000"/>
                  </a:schemeClr>
                </a:solidFill>
                <a:latin typeface="Arial" charset="0"/>
                <a:ea typeface="Arial" charset="0"/>
                <a:cs typeface="Arial" charset="0"/>
              </a:rPr>
              <a:t> iemācīties kā komunicēt par kauzalitāti un, kā dzīvot nenoteiktībā</a:t>
            </a:r>
          </a:p>
          <a:p>
            <a:pPr>
              <a:spcBef>
                <a:spcPts val="912"/>
              </a:spcBef>
              <a:defRPr/>
            </a:pPr>
            <a:r>
              <a:rPr lang="lv-LV" sz="1800" dirty="0">
                <a:solidFill>
                  <a:srgbClr val="C00000"/>
                </a:solidFill>
                <a:latin typeface="Arial" charset="0"/>
                <a:ea typeface="Arial" charset="0"/>
                <a:cs typeface="Arial" charset="0"/>
              </a:rPr>
              <a:t>Sabiedrība:</a:t>
            </a:r>
            <a:r>
              <a:rPr lang="lv-LV" sz="1800" dirty="0">
                <a:solidFill>
                  <a:schemeClr val="accent4">
                    <a:lumMod val="50000"/>
                  </a:schemeClr>
                </a:solidFill>
                <a:latin typeface="Arial" charset="0"/>
                <a:ea typeface="Arial" charset="0"/>
                <a:cs typeface="Arial" charset="0"/>
              </a:rPr>
              <a:t> </a:t>
            </a:r>
            <a:r>
              <a:rPr lang="en-US" sz="1800" dirty="0">
                <a:solidFill>
                  <a:schemeClr val="accent4">
                    <a:lumMod val="50000"/>
                  </a:schemeClr>
                </a:solidFill>
                <a:latin typeface="Arial" charset="0"/>
                <a:ea typeface="Arial" charset="0"/>
                <a:cs typeface="Arial" charset="0"/>
              </a:rPr>
              <a:t>par </a:t>
            </a:r>
            <a:r>
              <a:rPr lang="en-US" sz="1800" dirty="0" err="1">
                <a:solidFill>
                  <a:schemeClr val="accent4">
                    <a:lumMod val="50000"/>
                  </a:schemeClr>
                </a:solidFill>
                <a:latin typeface="Arial" charset="0"/>
                <a:ea typeface="Arial" charset="0"/>
                <a:cs typeface="Arial" charset="0"/>
              </a:rPr>
              <a:t>statistikas</a:t>
            </a:r>
            <a:r>
              <a:rPr lang="en-US" sz="1800" dirty="0">
                <a:solidFill>
                  <a:schemeClr val="accent4">
                    <a:lumMod val="50000"/>
                  </a:schemeClr>
                </a:solidFill>
                <a:latin typeface="Arial" charset="0"/>
                <a:ea typeface="Arial" charset="0"/>
                <a:cs typeface="Arial" charset="0"/>
              </a:rPr>
              <a:t>, </a:t>
            </a:r>
            <a:r>
              <a:rPr lang="en-US" sz="1800" dirty="0" err="1">
                <a:solidFill>
                  <a:schemeClr val="accent4">
                    <a:lumMod val="50000"/>
                  </a:schemeClr>
                </a:solidFill>
                <a:latin typeface="Arial" charset="0"/>
                <a:ea typeface="Arial" charset="0"/>
                <a:cs typeface="Arial" charset="0"/>
              </a:rPr>
              <a:t>zinātnes</a:t>
            </a:r>
            <a:r>
              <a:rPr lang="en-US" sz="1800" dirty="0">
                <a:solidFill>
                  <a:schemeClr val="accent4">
                    <a:lumMod val="50000"/>
                  </a:schemeClr>
                </a:solidFill>
                <a:latin typeface="Arial" charset="0"/>
                <a:ea typeface="Arial" charset="0"/>
                <a:cs typeface="Arial" charset="0"/>
              </a:rPr>
              <a:t> un </a:t>
            </a:r>
            <a:r>
              <a:rPr lang="en-US" sz="1800" dirty="0" err="1">
                <a:solidFill>
                  <a:schemeClr val="accent4">
                    <a:lumMod val="50000"/>
                  </a:schemeClr>
                </a:solidFill>
                <a:latin typeface="Arial" charset="0"/>
                <a:ea typeface="Arial" charset="0"/>
                <a:cs typeface="Arial" charset="0"/>
              </a:rPr>
              <a:t>labu</a:t>
            </a:r>
            <a:r>
              <a:rPr lang="en-US" sz="1800" dirty="0">
                <a:solidFill>
                  <a:schemeClr val="accent4">
                    <a:lumMod val="50000"/>
                  </a:schemeClr>
                </a:solidFill>
                <a:latin typeface="Arial" charset="0"/>
                <a:ea typeface="Arial" charset="0"/>
                <a:cs typeface="Arial" charset="0"/>
              </a:rPr>
              <a:t> </a:t>
            </a:r>
            <a:r>
              <a:rPr lang="en-US" sz="1800" dirty="0" err="1">
                <a:solidFill>
                  <a:schemeClr val="accent4">
                    <a:lumMod val="50000"/>
                  </a:schemeClr>
                </a:solidFill>
                <a:latin typeface="Arial" charset="0"/>
                <a:ea typeface="Arial" charset="0"/>
                <a:cs typeface="Arial" charset="0"/>
              </a:rPr>
              <a:t>pierādījumu</a:t>
            </a:r>
            <a:r>
              <a:rPr lang="en-US" sz="1800" dirty="0">
                <a:solidFill>
                  <a:schemeClr val="accent4">
                    <a:lumMod val="50000"/>
                  </a:schemeClr>
                </a:solidFill>
                <a:latin typeface="Arial" charset="0"/>
                <a:ea typeface="Arial" charset="0"/>
                <a:cs typeface="Arial" charset="0"/>
              </a:rPr>
              <a:t> </a:t>
            </a:r>
            <a:r>
              <a:rPr lang="en-US" sz="1800" dirty="0" err="1">
                <a:solidFill>
                  <a:schemeClr val="accent4">
                    <a:lumMod val="50000"/>
                  </a:schemeClr>
                </a:solidFill>
                <a:latin typeface="Arial" charset="0"/>
                <a:ea typeface="Arial" charset="0"/>
                <a:cs typeface="Arial" charset="0"/>
              </a:rPr>
              <a:t>vērtību</a:t>
            </a:r>
            <a:endParaRPr lang="lv-LV" sz="1800" dirty="0">
              <a:solidFill>
                <a:schemeClr val="accent4">
                  <a:lumMod val="50000"/>
                </a:schemeClr>
              </a:solidFill>
              <a:latin typeface="Arial" charset="0"/>
              <a:ea typeface="Arial" charset="0"/>
              <a:cs typeface="Arial" charset="0"/>
            </a:endParaRPr>
          </a:p>
        </p:txBody>
      </p:sp>
      <p:sp>
        <p:nvSpPr>
          <p:cNvPr id="7" name="Satura vietturis 5"/>
          <p:cNvSpPr>
            <a:spLocks noGrp="1"/>
          </p:cNvSpPr>
          <p:nvPr>
            <p:ph sz="quarter" idx="4294967295"/>
          </p:nvPr>
        </p:nvSpPr>
        <p:spPr>
          <a:xfrm>
            <a:off x="5735181" y="2064888"/>
            <a:ext cx="3314020" cy="3149260"/>
          </a:xfrm>
        </p:spPr>
        <p:txBody>
          <a:bodyPr>
            <a:noAutofit/>
          </a:bodyPr>
          <a:lstStyle/>
          <a:p>
            <a:pPr>
              <a:spcBef>
                <a:spcPts val="912"/>
              </a:spcBef>
              <a:defRPr/>
            </a:pPr>
            <a:r>
              <a:rPr lang="lv-LV" sz="1800" dirty="0">
                <a:solidFill>
                  <a:srgbClr val="C00000"/>
                </a:solidFill>
                <a:latin typeface="Arial" charset="0"/>
                <a:ea typeface="Arial" charset="0"/>
                <a:cs typeface="Arial" charset="0"/>
              </a:rPr>
              <a:t>Veselības aprūpes speciālistiem </a:t>
            </a:r>
            <a:r>
              <a:rPr lang="mr-IN" sz="1800" dirty="0">
                <a:solidFill>
                  <a:srgbClr val="7030A0"/>
                </a:solidFill>
                <a:latin typeface="Arial" charset="0"/>
                <a:ea typeface="Arial" charset="0"/>
                <a:cs typeface="Arial" charset="0"/>
              </a:rPr>
              <a:t>–</a:t>
            </a:r>
            <a:r>
              <a:rPr lang="lv-LV" sz="1800" dirty="0">
                <a:solidFill>
                  <a:srgbClr val="7030A0"/>
                </a:solidFill>
                <a:latin typeface="Arial" charset="0"/>
                <a:ea typeface="Arial" charset="0"/>
                <a:cs typeface="Arial" charset="0"/>
              </a:rPr>
              <a:t> motivējošu sarunu ar indivīdiem ar kļūdainiem uzskatiem</a:t>
            </a:r>
          </a:p>
          <a:p>
            <a:pPr>
              <a:spcBef>
                <a:spcPts val="912"/>
              </a:spcBef>
              <a:defRPr/>
            </a:pPr>
            <a:r>
              <a:rPr lang="lv-LV" sz="1800" dirty="0">
                <a:solidFill>
                  <a:srgbClr val="7030A0"/>
                </a:solidFill>
                <a:latin typeface="Arial" charset="0"/>
                <a:ea typeface="Arial" charset="0"/>
                <a:cs typeface="Arial" charset="0"/>
              </a:rPr>
              <a:t>Darboties pret tendenci emocijas nostādīt pāri loģikai</a:t>
            </a:r>
          </a:p>
          <a:p>
            <a:pPr>
              <a:spcBef>
                <a:spcPts val="912"/>
              </a:spcBef>
              <a:defRPr/>
            </a:pPr>
            <a:r>
              <a:rPr lang="en-US" sz="1800" dirty="0">
                <a:solidFill>
                  <a:srgbClr val="7030A0"/>
                </a:solidFill>
                <a:latin typeface="Arial" charset="0"/>
                <a:ea typeface="Arial" charset="0"/>
                <a:cs typeface="Arial" charset="0"/>
              </a:rPr>
              <a:t>I</a:t>
            </a:r>
            <a:r>
              <a:rPr lang="lv-LV" sz="1800" dirty="0" err="1">
                <a:solidFill>
                  <a:srgbClr val="7030A0"/>
                </a:solidFill>
                <a:latin typeface="Arial" charset="0"/>
                <a:ea typeface="Arial" charset="0"/>
                <a:cs typeface="Arial" charset="0"/>
              </a:rPr>
              <a:t>zmantot</a:t>
            </a:r>
            <a:r>
              <a:rPr lang="lv-LV" sz="1800" dirty="0">
                <a:solidFill>
                  <a:srgbClr val="7030A0"/>
                </a:solidFill>
                <a:latin typeface="Arial" charset="0"/>
                <a:ea typeface="Arial" charset="0"/>
                <a:cs typeface="Arial" charset="0"/>
              </a:rPr>
              <a:t> internetu (mācēt izmantot!)</a:t>
            </a:r>
          </a:p>
        </p:txBody>
      </p:sp>
      <p:sp>
        <p:nvSpPr>
          <p:cNvPr id="8" name="Teksta vietturis 3"/>
          <p:cNvSpPr txBox="1">
            <a:spLocks/>
          </p:cNvSpPr>
          <p:nvPr/>
        </p:nvSpPr>
        <p:spPr bwMode="auto">
          <a:xfrm>
            <a:off x="1082678" y="1617554"/>
            <a:ext cx="152059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defRPr/>
            </a:pPr>
            <a:r>
              <a:rPr lang="lv-LV" sz="1800" b="1" dirty="0">
                <a:solidFill>
                  <a:schemeClr val="bg1"/>
                </a:solidFill>
                <a:latin typeface="Arial" charset="0"/>
                <a:ea typeface="Arial" charset="0"/>
                <a:cs typeface="Arial" charset="0"/>
              </a:rPr>
              <a:t>Izglītība</a:t>
            </a:r>
          </a:p>
        </p:txBody>
      </p:sp>
      <p:sp>
        <p:nvSpPr>
          <p:cNvPr id="8199" name="Teksta vietturis 4"/>
          <p:cNvSpPr txBox="1">
            <a:spLocks/>
          </p:cNvSpPr>
          <p:nvPr/>
        </p:nvSpPr>
        <p:spPr bwMode="auto">
          <a:xfrm>
            <a:off x="6384469" y="1603379"/>
            <a:ext cx="2664732"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MS PGothic" charset="-128"/>
              </a:defRPr>
            </a:lvl1pPr>
            <a:lvl2pPr marL="742950" indent="-285750" eaLnBrk="0" hangingPunct="0">
              <a:spcBef>
                <a:spcPct val="20000"/>
              </a:spcBef>
              <a:buFont typeface="Arial" charset="0"/>
              <a:buChar char="–"/>
              <a:defRPr sz="2800">
                <a:solidFill>
                  <a:schemeClr val="tx1"/>
                </a:solidFill>
                <a:latin typeface="Calibri" charset="0"/>
                <a:ea typeface="MS PGothic" charset="-128"/>
              </a:defRPr>
            </a:lvl2pPr>
            <a:lvl3pPr marL="1143000" indent="-228600" eaLnBrk="0" hangingPunct="0">
              <a:spcBef>
                <a:spcPct val="20000"/>
              </a:spcBef>
              <a:buFont typeface="Arial" charset="0"/>
              <a:buChar char="•"/>
              <a:defRPr sz="2400">
                <a:solidFill>
                  <a:schemeClr val="tx1"/>
                </a:solidFill>
                <a:latin typeface="Calibri" charset="0"/>
                <a:ea typeface="MS PGothic" charset="-128"/>
              </a:defRPr>
            </a:lvl3pPr>
            <a:lvl4pPr marL="1600200" indent="-228600" eaLnBrk="0" hangingPunct="0">
              <a:spcBef>
                <a:spcPct val="20000"/>
              </a:spcBef>
              <a:buFont typeface="Arial" charset="0"/>
              <a:buChar char="–"/>
              <a:defRPr sz="2000">
                <a:solidFill>
                  <a:schemeClr val="tx1"/>
                </a:solidFill>
                <a:latin typeface="Calibri" charset="0"/>
                <a:ea typeface="MS PGothic" charset="-128"/>
              </a:defRPr>
            </a:lvl4pPr>
            <a:lvl5pPr marL="2057400" indent="-228600" eaLnBrk="0" hangingPunct="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buFont typeface="Arial" charset="0"/>
              <a:buNone/>
            </a:pPr>
            <a:r>
              <a:rPr lang="lv-LV" altLang="en-US" sz="1800" dirty="0">
                <a:solidFill>
                  <a:schemeClr val="bg1"/>
                </a:solidFill>
                <a:latin typeface="Arial" charset="0"/>
                <a:ea typeface="Arial" charset="0"/>
                <a:cs typeface="Arial" charset="0"/>
              </a:rPr>
              <a:t>Apmācības</a:t>
            </a:r>
          </a:p>
        </p:txBody>
      </p:sp>
      <p:sp>
        <p:nvSpPr>
          <p:cNvPr id="10" name="Kājenes vietturis 6"/>
          <p:cNvSpPr>
            <a:spLocks noGrp="1"/>
          </p:cNvSpPr>
          <p:nvPr>
            <p:ph type="ftr" sz="quarter" idx="11"/>
          </p:nvPr>
        </p:nvSpPr>
        <p:spPr>
          <a:xfrm>
            <a:off x="0" y="6410576"/>
            <a:ext cx="4114801" cy="365125"/>
          </a:xfrm>
        </p:spPr>
        <p:txBody>
          <a:bodyPr/>
          <a:lstStyle/>
          <a:p>
            <a:pPr algn="l">
              <a:defRPr/>
            </a:pPr>
            <a:r>
              <a:rPr lang="lv-LV" sz="1000" dirty="0" err="1">
                <a:solidFill>
                  <a:schemeClr val="bg1"/>
                </a:solidFill>
                <a:latin typeface="Arial" panose="020B0604020202020204" pitchFamily="34" charset="0"/>
                <a:cs typeface="Arial" panose="020B0604020202020204" pitchFamily="34" charset="0"/>
              </a:rPr>
              <a:t>The</a:t>
            </a:r>
            <a:r>
              <a:rPr lang="lv-LV" sz="1000" dirty="0">
                <a:solidFill>
                  <a:schemeClr val="bg1"/>
                </a:solidFill>
                <a:latin typeface="Arial" panose="020B0604020202020204" pitchFamily="34" charset="0"/>
                <a:cs typeface="Arial" panose="020B0604020202020204" pitchFamily="34" charset="0"/>
              </a:rPr>
              <a:t> HPV </a:t>
            </a:r>
            <a:r>
              <a:rPr lang="lv-LV" sz="1000" dirty="0" err="1">
                <a:solidFill>
                  <a:schemeClr val="bg1"/>
                </a:solidFill>
                <a:latin typeface="Arial" panose="020B0604020202020204" pitchFamily="34" charset="0"/>
                <a:cs typeface="Arial" panose="020B0604020202020204" pitchFamily="34" charset="0"/>
              </a:rPr>
              <a:t>vaccine</a:t>
            </a:r>
            <a:r>
              <a:rPr lang="lv-LV" sz="1000" dirty="0">
                <a:solidFill>
                  <a:schemeClr val="bg1"/>
                </a:solidFill>
                <a:latin typeface="Arial" panose="020B0604020202020204" pitchFamily="34" charset="0"/>
                <a:cs typeface="Arial" panose="020B0604020202020204" pitchFamily="34" charset="0"/>
              </a:rPr>
              <a:t> </a:t>
            </a:r>
            <a:r>
              <a:rPr lang="lv-LV" sz="1000" dirty="0" err="1">
                <a:solidFill>
                  <a:schemeClr val="bg1"/>
                </a:solidFill>
                <a:latin typeface="Arial" panose="020B0604020202020204" pitchFamily="34" charset="0"/>
                <a:cs typeface="Arial" panose="020B0604020202020204" pitchFamily="34" charset="0"/>
              </a:rPr>
              <a:t>controversy</a:t>
            </a:r>
            <a:r>
              <a:rPr lang="lv-LV" sz="1000" dirty="0">
                <a:solidFill>
                  <a:schemeClr val="bg1"/>
                </a:solidFill>
                <a:latin typeface="Arial" panose="020B0604020202020204" pitchFamily="34" charset="0"/>
                <a:cs typeface="Arial" panose="020B0604020202020204" pitchFamily="34" charset="0"/>
              </a:rPr>
              <a:t> S.S </a:t>
            </a:r>
            <a:r>
              <a:rPr lang="lv-LV" sz="1000" dirty="0" err="1">
                <a:solidFill>
                  <a:schemeClr val="bg1"/>
                </a:solidFill>
                <a:latin typeface="Arial" panose="020B0604020202020204" pitchFamily="34" charset="0"/>
                <a:cs typeface="Arial" panose="020B0604020202020204" pitchFamily="34" charset="0"/>
              </a:rPr>
              <a:t>Krishnan</a:t>
            </a:r>
            <a:r>
              <a:rPr lang="lv-LV" sz="1000" dirty="0">
                <a:solidFill>
                  <a:schemeClr val="bg1"/>
                </a:solidFill>
                <a:latin typeface="Arial" panose="020B0604020202020204" pitchFamily="34" charset="0"/>
                <a:cs typeface="Arial" panose="020B0604020202020204" pitchFamily="34" charset="0"/>
              </a:rPr>
              <a:t> 2008. </a:t>
            </a:r>
            <a:r>
              <a:rPr lang="lv-LV" sz="1000" dirty="0" err="1">
                <a:solidFill>
                  <a:schemeClr val="bg1"/>
                </a:solidFill>
                <a:latin typeface="Arial" panose="020B0604020202020204" pitchFamily="34" charset="0"/>
                <a:cs typeface="Arial" panose="020B0604020202020204" pitchFamily="34" charset="0"/>
              </a:rPr>
              <a:t>Three</a:t>
            </a:r>
            <a:r>
              <a:rPr lang="lv-LV" sz="1000" dirty="0">
                <a:solidFill>
                  <a:schemeClr val="bg1"/>
                </a:solidFill>
                <a:latin typeface="Arial" panose="020B0604020202020204" pitchFamily="34" charset="0"/>
                <a:cs typeface="Arial" panose="020B0604020202020204" pitchFamily="34" charset="0"/>
              </a:rPr>
              <a:t> </a:t>
            </a:r>
            <a:r>
              <a:rPr lang="lv-LV" sz="1000" dirty="0" err="1">
                <a:solidFill>
                  <a:schemeClr val="bg1"/>
                </a:solidFill>
                <a:latin typeface="Arial" panose="020B0604020202020204" pitchFamily="34" charset="0"/>
                <a:cs typeface="Arial" panose="020B0604020202020204" pitchFamily="34" charset="0"/>
              </a:rPr>
              <a:t>shots</a:t>
            </a:r>
            <a:r>
              <a:rPr lang="lv-LV" sz="1000" dirty="0">
                <a:solidFill>
                  <a:schemeClr val="bg1"/>
                </a:solidFill>
                <a:latin typeface="Arial" panose="020B0604020202020204" pitchFamily="34" charset="0"/>
                <a:cs typeface="Arial" panose="020B0604020202020204" pitchFamily="34" charset="0"/>
              </a:rPr>
              <a:t> </a:t>
            </a:r>
            <a:r>
              <a:rPr lang="lv-LV" sz="1000" dirty="0" err="1">
                <a:solidFill>
                  <a:schemeClr val="bg1"/>
                </a:solidFill>
                <a:latin typeface="Arial" panose="020B0604020202020204" pitchFamily="34" charset="0"/>
                <a:cs typeface="Arial" panose="020B0604020202020204" pitchFamily="34" charset="0"/>
              </a:rPr>
              <a:t>at</a:t>
            </a:r>
            <a:r>
              <a:rPr lang="lv-LV" sz="1000" dirty="0">
                <a:solidFill>
                  <a:schemeClr val="bg1"/>
                </a:solidFill>
                <a:latin typeface="Arial" panose="020B0604020202020204" pitchFamily="34" charset="0"/>
                <a:cs typeface="Arial" panose="020B0604020202020204" pitchFamily="34" charset="0"/>
              </a:rPr>
              <a:t> </a:t>
            </a:r>
            <a:r>
              <a:rPr lang="lv-LV" sz="1000" dirty="0" err="1">
                <a:solidFill>
                  <a:schemeClr val="bg1"/>
                </a:solidFill>
                <a:latin typeface="Arial" panose="020B0604020202020204" pitchFamily="34" charset="0"/>
                <a:cs typeface="Arial" panose="020B0604020202020204" pitchFamily="34" charset="0"/>
              </a:rPr>
              <a:t>preventing</a:t>
            </a:r>
            <a:r>
              <a:rPr lang="lv-LV" sz="1000" dirty="0">
                <a:solidFill>
                  <a:schemeClr val="bg1"/>
                </a:solidFill>
                <a:latin typeface="Arial" panose="020B0604020202020204" pitchFamily="34" charset="0"/>
                <a:cs typeface="Arial" panose="020B0604020202020204" pitchFamily="34" charset="0"/>
              </a:rPr>
              <a:t> Ed K </a:t>
            </a:r>
            <a:r>
              <a:rPr lang="lv-LV" sz="1000" dirty="0" err="1">
                <a:solidFill>
                  <a:schemeClr val="bg1"/>
                </a:solidFill>
                <a:latin typeface="Arial" panose="020B0604020202020204" pitchFamily="34" charset="0"/>
                <a:cs typeface="Arial" panose="020B0604020202020204" pitchFamily="34" charset="0"/>
              </a:rPr>
              <a:t>Wailoo</a:t>
            </a:r>
            <a:r>
              <a:rPr lang="lv-LV" sz="1000" dirty="0">
                <a:solidFill>
                  <a:schemeClr val="bg1"/>
                </a:solidFill>
                <a:latin typeface="Arial" panose="020B0604020202020204" pitchFamily="34" charset="0"/>
                <a:cs typeface="Arial" panose="020B0604020202020204" pitchFamily="34" charset="0"/>
              </a:rPr>
              <a:t> 2010</a:t>
            </a:r>
          </a:p>
        </p:txBody>
      </p:sp>
      <p:sp>
        <p:nvSpPr>
          <p:cNvPr id="3" name="Rectangle 2"/>
          <p:cNvSpPr/>
          <p:nvPr/>
        </p:nvSpPr>
        <p:spPr>
          <a:xfrm>
            <a:off x="3601329" y="2481943"/>
            <a:ext cx="1819757" cy="2047854"/>
          </a:xfrm>
          <a:prstGeom prst="rect">
            <a:avLst/>
          </a:prstGeom>
          <a:solidFill>
            <a:schemeClr val="accent4">
              <a:lumMod val="75000"/>
            </a:schemeClr>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804558" y="2880149"/>
            <a:ext cx="1616528" cy="830997"/>
          </a:xfrm>
          <a:prstGeom prst="rect">
            <a:avLst/>
          </a:prstGeom>
          <a:noFill/>
        </p:spPr>
        <p:txBody>
          <a:bodyPr wrap="square" rtlCol="0">
            <a:spAutoFit/>
          </a:bodyPr>
          <a:lstStyle/>
          <a:p>
            <a:pPr algn="ctr"/>
            <a:r>
              <a:rPr lang="en-US" sz="1600" b="1" dirty="0" err="1">
                <a:solidFill>
                  <a:schemeClr val="bg1"/>
                </a:solidFill>
                <a:latin typeface="Arial" charset="0"/>
                <a:ea typeface="Arial" charset="0"/>
                <a:cs typeface="Arial" charset="0"/>
              </a:rPr>
              <a:t>Jāpaļaujas</a:t>
            </a:r>
            <a:r>
              <a:rPr lang="en-US" sz="1600" b="1" dirty="0">
                <a:solidFill>
                  <a:schemeClr val="bg1"/>
                </a:solidFill>
                <a:latin typeface="Arial" charset="0"/>
                <a:ea typeface="Arial" charset="0"/>
                <a:cs typeface="Arial" charset="0"/>
              </a:rPr>
              <a:t> </a:t>
            </a:r>
            <a:r>
              <a:rPr lang="en-US" sz="1600" b="1" dirty="0" err="1">
                <a:solidFill>
                  <a:schemeClr val="bg1"/>
                </a:solidFill>
                <a:latin typeface="Arial" charset="0"/>
                <a:ea typeface="Arial" charset="0"/>
                <a:cs typeface="Arial" charset="0"/>
              </a:rPr>
              <a:t>uz</a:t>
            </a:r>
            <a:r>
              <a:rPr lang="en-US" sz="1600" b="1" dirty="0">
                <a:solidFill>
                  <a:schemeClr val="bg1"/>
                </a:solidFill>
                <a:latin typeface="Arial" charset="0"/>
                <a:ea typeface="Arial" charset="0"/>
                <a:cs typeface="Arial" charset="0"/>
              </a:rPr>
              <a:t> </a:t>
            </a:r>
            <a:r>
              <a:rPr lang="en-US" sz="1600" b="1" dirty="0" err="1">
                <a:solidFill>
                  <a:schemeClr val="bg1"/>
                </a:solidFill>
                <a:latin typeface="Arial" charset="0"/>
                <a:ea typeface="Arial" charset="0"/>
                <a:cs typeface="Arial" charset="0"/>
              </a:rPr>
              <a:t>zinātniskiem</a:t>
            </a:r>
            <a:r>
              <a:rPr lang="en-US" sz="1600" b="1" dirty="0">
                <a:solidFill>
                  <a:schemeClr val="bg1"/>
                </a:solidFill>
                <a:latin typeface="Arial" charset="0"/>
                <a:ea typeface="Arial" charset="0"/>
                <a:cs typeface="Arial" charset="0"/>
              </a:rPr>
              <a:t> </a:t>
            </a:r>
            <a:r>
              <a:rPr lang="en-US" sz="1600" b="1" dirty="0" err="1">
                <a:solidFill>
                  <a:schemeClr val="bg1"/>
                </a:solidFill>
                <a:latin typeface="Arial" charset="0"/>
                <a:ea typeface="Arial" charset="0"/>
                <a:cs typeface="Arial" charset="0"/>
              </a:rPr>
              <a:t>rezul</a:t>
            </a:r>
            <a:r>
              <a:rPr lang="lv-LV" sz="1600" b="1" dirty="0">
                <a:solidFill>
                  <a:schemeClr val="bg1"/>
                </a:solidFill>
                <a:latin typeface="Arial" charset="0"/>
                <a:ea typeface="Arial" charset="0"/>
                <a:cs typeface="Arial" charset="0"/>
              </a:rPr>
              <a:t>t</a:t>
            </a:r>
            <a:r>
              <a:rPr lang="en-US" sz="1600" b="1" dirty="0" err="1">
                <a:solidFill>
                  <a:schemeClr val="bg1"/>
                </a:solidFill>
                <a:latin typeface="Arial" charset="0"/>
                <a:ea typeface="Arial" charset="0"/>
                <a:cs typeface="Arial" charset="0"/>
              </a:rPr>
              <a:t>ātiem</a:t>
            </a:r>
            <a:endParaRPr lang="en-US" sz="1600" b="1" dirty="0">
              <a:solidFill>
                <a:schemeClr val="bg1"/>
              </a:solidFill>
              <a:latin typeface="Arial" charset="0"/>
              <a:ea typeface="Arial" charset="0"/>
              <a:cs typeface="Arial" charset="0"/>
            </a:endParaRPr>
          </a:p>
        </p:txBody>
      </p:sp>
      <p:pic>
        <p:nvPicPr>
          <p:cNvPr id="11" name="Attēls 10" descr="Attēls, kurā ir mikroskops, objekts, iekštelpa&#10;&#10;Apraksts izveidots ar ļoti augstu ticamību">
            <a:extLst>
              <a:ext uri="{FF2B5EF4-FFF2-40B4-BE49-F238E27FC236}">
                <a16:creationId xmlns:a16="http://schemas.microsoft.com/office/drawing/2014/main" id="{6A5CBD67-76E9-4E3F-87FD-4A7A61F21A25}"/>
              </a:ext>
            </a:extLst>
          </p:cNvPr>
          <p:cNvPicPr>
            <a:picLocks noChangeAspect="1"/>
          </p:cNvPicPr>
          <p:nvPr/>
        </p:nvPicPr>
        <p:blipFill>
          <a:blip r:embed="rId3"/>
          <a:stretch>
            <a:fillRect/>
          </a:stretch>
        </p:blipFill>
        <p:spPr>
          <a:xfrm>
            <a:off x="3238081" y="1229245"/>
            <a:ext cx="2546252" cy="1273126"/>
          </a:xfrm>
          <a:prstGeom prst="rect">
            <a:avLst/>
          </a:prstGeom>
        </p:spPr>
      </p:pic>
      <p:sp>
        <p:nvSpPr>
          <p:cNvPr id="12" name="Taisnstūris: ar noapaļotiem stūriem 11">
            <a:extLst>
              <a:ext uri="{FF2B5EF4-FFF2-40B4-BE49-F238E27FC236}">
                <a16:creationId xmlns:a16="http://schemas.microsoft.com/office/drawing/2014/main" id="{887F213D-FBA5-4A0F-BD1F-89FF0EEB2188}"/>
              </a:ext>
            </a:extLst>
          </p:cNvPr>
          <p:cNvSpPr/>
          <p:nvPr/>
        </p:nvSpPr>
        <p:spPr>
          <a:xfrm>
            <a:off x="141288" y="3639518"/>
            <a:ext cx="3267532" cy="1273126"/>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v-LV"/>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122363" y="99583"/>
            <a:ext cx="8229600" cy="1143000"/>
          </a:xfrm>
        </p:spPr>
        <p:txBody>
          <a:bodyPr/>
          <a:lstStyle/>
          <a:p>
            <a:pPr algn="l" eaLnBrk="1" hangingPunct="1"/>
            <a:r>
              <a:rPr lang="lv-LV" altLang="lv-LV" sz="3000" dirty="0">
                <a:solidFill>
                  <a:srgbClr val="403152"/>
                </a:solidFill>
                <a:latin typeface="Arial" charset="0"/>
                <a:ea typeface="Arial" charset="0"/>
                <a:cs typeface="Arial" charset="0"/>
              </a:rPr>
              <a:t>No aptaujām par veselības aprūpes darbinieku lomu/ nozīmību</a:t>
            </a:r>
          </a:p>
        </p:txBody>
      </p:sp>
      <p:sp>
        <p:nvSpPr>
          <p:cNvPr id="3075" name="Content Placeholder 2"/>
          <p:cNvSpPr>
            <a:spLocks noGrp="1"/>
          </p:cNvSpPr>
          <p:nvPr>
            <p:ph idx="1"/>
          </p:nvPr>
        </p:nvSpPr>
        <p:spPr>
          <a:xfrm>
            <a:off x="204787" y="1409700"/>
            <a:ext cx="8286069" cy="3369129"/>
          </a:xfrm>
        </p:spPr>
        <p:txBody>
          <a:bodyPr/>
          <a:lstStyle/>
          <a:p>
            <a:pPr>
              <a:buClr>
                <a:srgbClr val="403152"/>
              </a:buClr>
              <a:buFont typeface="Wingdings" charset="2"/>
              <a:buChar char="§"/>
            </a:pPr>
            <a:r>
              <a:rPr lang="lv-LV" altLang="en-US" sz="2000" dirty="0">
                <a:solidFill>
                  <a:srgbClr val="403152"/>
                </a:solidFill>
                <a:latin typeface="Arial" charset="0"/>
                <a:ea typeface="Arial" charset="0"/>
                <a:cs typeface="Arial" charset="0"/>
              </a:rPr>
              <a:t>Bērnus </a:t>
            </a:r>
            <a:r>
              <a:rPr lang="lv-LV" altLang="en-US" sz="2000" u="sng" dirty="0">
                <a:solidFill>
                  <a:srgbClr val="403152"/>
                </a:solidFill>
                <a:latin typeface="Arial" charset="0"/>
                <a:ea typeface="Arial" charset="0"/>
                <a:cs typeface="Arial" charset="0"/>
              </a:rPr>
              <a:t>vakcinējošie vecāki </a:t>
            </a:r>
            <a:r>
              <a:rPr lang="lv-LV" altLang="en-US" sz="2000" dirty="0">
                <a:solidFill>
                  <a:srgbClr val="403152"/>
                </a:solidFill>
                <a:latin typeface="Arial" charset="0"/>
                <a:ea typeface="Arial" charset="0"/>
                <a:cs typeface="Arial" charset="0"/>
              </a:rPr>
              <a:t>vakcinēties pret HPV min tieši ārstu ieteikumu kā ietekmējošo faktoru*</a:t>
            </a:r>
          </a:p>
          <a:p>
            <a:pPr>
              <a:buClr>
                <a:srgbClr val="403152"/>
              </a:buClr>
              <a:buFont typeface="Wingdings" charset="2"/>
              <a:buChar char="§"/>
            </a:pPr>
            <a:r>
              <a:rPr lang="lv-LV" altLang="en-US" sz="2000" dirty="0">
                <a:solidFill>
                  <a:srgbClr val="403152"/>
                </a:solidFill>
                <a:latin typeface="Arial" charset="0"/>
                <a:ea typeface="Arial" charset="0"/>
                <a:cs typeface="Arial" charset="0"/>
              </a:rPr>
              <a:t>Bērnus </a:t>
            </a:r>
            <a:r>
              <a:rPr lang="lv-LV" altLang="en-US" sz="2000" u="sng" dirty="0">
                <a:solidFill>
                  <a:srgbClr val="403152"/>
                </a:solidFill>
                <a:latin typeface="Arial" charset="0"/>
                <a:ea typeface="Arial" charset="0"/>
                <a:cs typeface="Arial" charset="0"/>
              </a:rPr>
              <a:t>nevakcinējošie vecāki </a:t>
            </a:r>
            <a:r>
              <a:rPr lang="lv-LV" altLang="en-US" sz="2000" dirty="0">
                <a:solidFill>
                  <a:srgbClr val="403152"/>
                </a:solidFill>
                <a:latin typeface="Arial" charset="0"/>
                <a:ea typeface="Arial" charset="0"/>
                <a:cs typeface="Arial" charset="0"/>
              </a:rPr>
              <a:t>kā iemeslu, kāpēc nevakcinēt bērnu, savukārt arī min rekomendācijas trūkumu no ārstu puses**</a:t>
            </a:r>
          </a:p>
          <a:p>
            <a:pPr>
              <a:buClr>
                <a:srgbClr val="403152"/>
              </a:buClr>
              <a:buFont typeface="Wingdings" charset="2"/>
              <a:buChar char="§"/>
            </a:pPr>
            <a:r>
              <a:rPr lang="lv-LV" altLang="en-US" sz="2000" dirty="0">
                <a:solidFill>
                  <a:srgbClr val="403152"/>
                </a:solidFill>
                <a:latin typeface="Arial" charset="0"/>
                <a:ea typeface="Arial" charset="0"/>
                <a:cs typeface="Arial" charset="0"/>
              </a:rPr>
              <a:t>VAD aptaujas*** rāda, ka tiem bieži trūkst kvalitatīvi pamatojumi un argumenti, kāpēc vajadzētu vakcinēties pret HPV:</a:t>
            </a:r>
            <a:endParaRPr lang="lv-LV" altLang="en-US" sz="1600" dirty="0">
              <a:solidFill>
                <a:srgbClr val="403152"/>
              </a:solidFill>
              <a:latin typeface="Arial" charset="0"/>
              <a:ea typeface="Arial" charset="0"/>
              <a:cs typeface="Arial" charset="0"/>
            </a:endParaRPr>
          </a:p>
          <a:p>
            <a:pPr lvl="1">
              <a:buClr>
                <a:srgbClr val="403152"/>
              </a:buClr>
              <a:buFont typeface="Wingdings" charset="2"/>
              <a:buChar char="§"/>
            </a:pPr>
            <a:r>
              <a:rPr lang="lv-LV" altLang="en-US" sz="1600" dirty="0">
                <a:solidFill>
                  <a:srgbClr val="7030A0"/>
                </a:solidFill>
                <a:latin typeface="Arial" charset="0"/>
                <a:ea typeface="Arial" charset="0"/>
                <a:cs typeface="Arial" charset="0"/>
              </a:rPr>
              <a:t>Stipra </a:t>
            </a:r>
            <a:r>
              <a:rPr lang="lv-LV" altLang="en-US" sz="1600" dirty="0" err="1">
                <a:solidFill>
                  <a:srgbClr val="7030A0"/>
                </a:solidFill>
                <a:latin typeface="Arial" charset="0"/>
                <a:ea typeface="Arial" charset="0"/>
                <a:cs typeface="Arial" charset="0"/>
              </a:rPr>
              <a:t>vs</a:t>
            </a:r>
            <a:r>
              <a:rPr lang="lv-LV" altLang="en-US" sz="1600" dirty="0">
                <a:solidFill>
                  <a:srgbClr val="7030A0"/>
                </a:solidFill>
                <a:latin typeface="Arial" charset="0"/>
                <a:ea typeface="Arial" charset="0"/>
                <a:cs typeface="Arial" charset="0"/>
              </a:rPr>
              <a:t> vāja</a:t>
            </a:r>
          </a:p>
          <a:p>
            <a:pPr lvl="1">
              <a:buClr>
                <a:srgbClr val="403152"/>
              </a:buClr>
              <a:buFont typeface="Wingdings" charset="2"/>
              <a:buChar char="§"/>
            </a:pPr>
            <a:r>
              <a:rPr lang="lv-LV" altLang="en-US" sz="1600" dirty="0">
                <a:solidFill>
                  <a:srgbClr val="7030A0"/>
                </a:solidFill>
                <a:latin typeface="Arial" charset="0"/>
                <a:ea typeface="Arial" charset="0"/>
                <a:cs typeface="Arial" charset="0"/>
              </a:rPr>
              <a:t>Tajā paša dienā </a:t>
            </a:r>
            <a:r>
              <a:rPr lang="lv-LV" altLang="en-US" sz="1600" dirty="0" err="1">
                <a:solidFill>
                  <a:srgbClr val="7030A0"/>
                </a:solidFill>
                <a:latin typeface="Arial" charset="0"/>
                <a:ea typeface="Arial" charset="0"/>
                <a:cs typeface="Arial" charset="0"/>
              </a:rPr>
              <a:t>vs</a:t>
            </a:r>
            <a:r>
              <a:rPr lang="lv-LV" altLang="en-US" sz="1600" dirty="0">
                <a:solidFill>
                  <a:srgbClr val="7030A0"/>
                </a:solidFill>
                <a:latin typeface="Arial" charset="0"/>
                <a:ea typeface="Arial" charset="0"/>
                <a:cs typeface="Arial" charset="0"/>
              </a:rPr>
              <a:t> atlikt</a:t>
            </a:r>
          </a:p>
          <a:p>
            <a:pPr lvl="1">
              <a:buClr>
                <a:srgbClr val="403152"/>
              </a:buClr>
              <a:buFont typeface="Wingdings" charset="2"/>
              <a:buChar char="§"/>
            </a:pPr>
            <a:r>
              <a:rPr lang="lv-LV" altLang="en-US" sz="1600" dirty="0">
                <a:solidFill>
                  <a:srgbClr val="7030A0"/>
                </a:solidFill>
                <a:latin typeface="Arial" charset="0"/>
                <a:ea typeface="Arial" charset="0"/>
                <a:cs typeface="Arial" charset="0"/>
              </a:rPr>
              <a:t>Rutīnas </a:t>
            </a:r>
            <a:r>
              <a:rPr lang="lv-LV" altLang="en-US" sz="1600" dirty="0" err="1">
                <a:solidFill>
                  <a:srgbClr val="7030A0"/>
                </a:solidFill>
                <a:latin typeface="Arial" charset="0"/>
                <a:ea typeface="Arial" charset="0"/>
                <a:cs typeface="Arial" charset="0"/>
              </a:rPr>
              <a:t>vs</a:t>
            </a:r>
            <a:r>
              <a:rPr lang="lv-LV" altLang="en-US" sz="1600" dirty="0">
                <a:solidFill>
                  <a:srgbClr val="7030A0"/>
                </a:solidFill>
                <a:latin typeface="Arial" charset="0"/>
                <a:ea typeface="Arial" charset="0"/>
                <a:cs typeface="Arial" charset="0"/>
              </a:rPr>
              <a:t> ar risku asociētiem</a:t>
            </a:r>
          </a:p>
          <a:p>
            <a:pPr lvl="1">
              <a:buClr>
                <a:srgbClr val="403152"/>
              </a:buClr>
              <a:buFont typeface="Wingdings" charset="2"/>
              <a:buChar char="§"/>
            </a:pPr>
            <a:r>
              <a:rPr lang="lv-LV" altLang="en-US" sz="1600" dirty="0">
                <a:solidFill>
                  <a:srgbClr val="7030A0"/>
                </a:solidFill>
                <a:latin typeface="Arial" charset="0"/>
                <a:ea typeface="Arial" charset="0"/>
                <a:cs typeface="Arial" charset="0"/>
              </a:rPr>
              <a:t>Kombinēt </a:t>
            </a:r>
            <a:r>
              <a:rPr lang="lv-LV" altLang="en-US" sz="1600" dirty="0" err="1">
                <a:solidFill>
                  <a:srgbClr val="7030A0"/>
                </a:solidFill>
                <a:latin typeface="Arial" charset="0"/>
                <a:ea typeface="Arial" charset="0"/>
                <a:cs typeface="Arial" charset="0"/>
              </a:rPr>
              <a:t>vs</a:t>
            </a:r>
            <a:r>
              <a:rPr lang="lv-LV" altLang="en-US" sz="1600" dirty="0">
                <a:solidFill>
                  <a:srgbClr val="7030A0"/>
                </a:solidFill>
                <a:latin typeface="Arial" charset="0"/>
                <a:ea typeface="Arial" charset="0"/>
                <a:cs typeface="Arial" charset="0"/>
              </a:rPr>
              <a:t> HPV vakcīnas atšķirība no citām (</a:t>
            </a:r>
            <a:r>
              <a:rPr lang="lv-LV" altLang="en-US" sz="1600" dirty="0" err="1">
                <a:solidFill>
                  <a:srgbClr val="7030A0"/>
                </a:solidFill>
                <a:latin typeface="Arial" charset="0"/>
                <a:ea typeface="Arial" charset="0"/>
                <a:cs typeface="Arial" charset="0"/>
              </a:rPr>
              <a:t>Tdap</a:t>
            </a:r>
            <a:r>
              <a:rPr lang="lv-LV" altLang="en-US" sz="1600" dirty="0">
                <a:solidFill>
                  <a:srgbClr val="7030A0"/>
                </a:solidFill>
                <a:latin typeface="Arial" charset="0"/>
                <a:ea typeface="Arial" charset="0"/>
                <a:cs typeface="Arial" charset="0"/>
              </a:rPr>
              <a:t>, </a:t>
            </a:r>
            <a:r>
              <a:rPr lang="lv-LV" altLang="en-US" sz="1600" dirty="0" err="1">
                <a:solidFill>
                  <a:srgbClr val="7030A0"/>
                </a:solidFill>
                <a:latin typeface="Arial" charset="0"/>
                <a:ea typeface="Arial" charset="0"/>
                <a:cs typeface="Arial" charset="0"/>
              </a:rPr>
              <a:t>MenACWY</a:t>
            </a:r>
            <a:r>
              <a:rPr lang="lv-LV" altLang="en-US" sz="1600" dirty="0">
                <a:solidFill>
                  <a:srgbClr val="7030A0"/>
                </a:solidFill>
                <a:latin typeface="Arial" charset="0"/>
                <a:ea typeface="Arial" charset="0"/>
                <a:cs typeface="Arial" charset="0"/>
              </a:rPr>
              <a:t>)</a:t>
            </a:r>
          </a:p>
        </p:txBody>
      </p:sp>
      <p:pic>
        <p:nvPicPr>
          <p:cNvPr id="3079" name="Picture 2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2575" y="241300"/>
            <a:ext cx="8397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bwMode="auto">
          <a:xfrm>
            <a:off x="2280897" y="5702754"/>
            <a:ext cx="8286069"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403152"/>
              </a:buClr>
              <a:buSzTx/>
              <a:buFont typeface="Wingdings" charset="2"/>
              <a:buNone/>
              <a:tabLst/>
              <a:defRPr/>
            </a:pPr>
            <a:r>
              <a:rPr lang="lv-LV" altLang="en-US" sz="1000" dirty="0">
                <a:solidFill>
                  <a:srgbClr val="7030A0"/>
                </a:solidFill>
                <a:latin typeface="Arial" charset="0"/>
                <a:ea typeface="Arial" charset="0"/>
                <a:cs typeface="Arial" charset="0"/>
              </a:rPr>
              <a:t>*</a:t>
            </a:r>
            <a:r>
              <a:rPr lang="lv-LV" altLang="en-US" sz="1000" dirty="0" err="1">
                <a:solidFill>
                  <a:srgbClr val="7030A0"/>
                </a:solidFill>
                <a:latin typeface="Arial" charset="0"/>
                <a:ea typeface="Arial" charset="0"/>
                <a:cs typeface="Arial" charset="0"/>
              </a:rPr>
              <a:t>Reiter</a:t>
            </a:r>
            <a:r>
              <a:rPr lang="lv-LV" altLang="en-US" sz="1000" dirty="0">
                <a:solidFill>
                  <a:srgbClr val="7030A0"/>
                </a:solidFill>
                <a:latin typeface="Arial" charset="0"/>
                <a:ea typeface="Arial" charset="0"/>
                <a:cs typeface="Arial" charset="0"/>
              </a:rPr>
              <a:t> </a:t>
            </a:r>
            <a:r>
              <a:rPr lang="en-US" altLang="en-US" sz="1000" dirty="0">
                <a:solidFill>
                  <a:srgbClr val="7030A0"/>
                </a:solidFill>
                <a:latin typeface="Arial" charset="0"/>
                <a:ea typeface="Arial" charset="0"/>
                <a:cs typeface="Arial" charset="0"/>
              </a:rPr>
              <a:t>e</a:t>
            </a:r>
            <a:r>
              <a:rPr lang="lv-LV" altLang="en-US" sz="1000" dirty="0">
                <a:solidFill>
                  <a:srgbClr val="7030A0"/>
                </a:solidFill>
                <a:latin typeface="Arial" charset="0"/>
                <a:ea typeface="Arial" charset="0"/>
                <a:cs typeface="Arial" charset="0"/>
              </a:rPr>
              <a:t>t. </a:t>
            </a:r>
            <a:r>
              <a:rPr lang="en-US" altLang="en-US" sz="1000" dirty="0">
                <a:solidFill>
                  <a:srgbClr val="7030A0"/>
                </a:solidFill>
                <a:latin typeface="Arial" charset="0"/>
                <a:ea typeface="Arial" charset="0"/>
                <a:cs typeface="Arial" charset="0"/>
              </a:rPr>
              <a:t>A</a:t>
            </a:r>
            <a:r>
              <a:rPr lang="lv-LV" altLang="en-US" sz="1000" dirty="0">
                <a:solidFill>
                  <a:srgbClr val="7030A0"/>
                </a:solidFill>
                <a:latin typeface="Arial" charset="0"/>
                <a:ea typeface="Arial" charset="0"/>
                <a:cs typeface="Arial" charset="0"/>
              </a:rPr>
              <a:t>l. </a:t>
            </a:r>
            <a:r>
              <a:rPr lang="lv-LV" altLang="en-US" sz="1000" dirty="0" err="1">
                <a:solidFill>
                  <a:srgbClr val="7030A0"/>
                </a:solidFill>
                <a:latin typeface="Arial" charset="0"/>
                <a:ea typeface="Arial" charset="0"/>
                <a:cs typeface="Arial" charset="0"/>
              </a:rPr>
              <a:t>Am</a:t>
            </a:r>
            <a:r>
              <a:rPr lang="lv-LV" altLang="en-US" sz="1000" dirty="0">
                <a:solidFill>
                  <a:srgbClr val="7030A0"/>
                </a:solidFill>
                <a:latin typeface="Arial" charset="0"/>
                <a:ea typeface="Arial" charset="0"/>
                <a:cs typeface="Arial" charset="0"/>
              </a:rPr>
              <a:t> J </a:t>
            </a:r>
            <a:r>
              <a:rPr lang="lv-LV" altLang="en-US" sz="1000" dirty="0" err="1">
                <a:solidFill>
                  <a:srgbClr val="7030A0"/>
                </a:solidFill>
                <a:latin typeface="Arial" charset="0"/>
                <a:ea typeface="Arial" charset="0"/>
                <a:cs typeface="Arial" charset="0"/>
              </a:rPr>
              <a:t>Public</a:t>
            </a:r>
            <a:r>
              <a:rPr lang="lv-LV" altLang="en-US" sz="1000" dirty="0">
                <a:solidFill>
                  <a:srgbClr val="7030A0"/>
                </a:solidFill>
                <a:latin typeface="Arial" charset="0"/>
                <a:ea typeface="Arial" charset="0"/>
                <a:cs typeface="Arial" charset="0"/>
              </a:rPr>
              <a:t> Health 2013. </a:t>
            </a:r>
            <a:r>
              <a:rPr lang="lv-LV" altLang="en-US" sz="1000" dirty="0" err="1">
                <a:solidFill>
                  <a:srgbClr val="7030A0"/>
                </a:solidFill>
                <a:latin typeface="Arial" charset="0"/>
                <a:ea typeface="Arial" charset="0"/>
                <a:cs typeface="Arial" charset="0"/>
              </a:rPr>
              <a:t>Gargano</a:t>
            </a:r>
            <a:r>
              <a:rPr lang="lv-LV" altLang="en-US" sz="1000" dirty="0">
                <a:solidFill>
                  <a:srgbClr val="7030A0"/>
                </a:solidFill>
                <a:latin typeface="Arial" charset="0"/>
                <a:ea typeface="Arial" charset="0"/>
                <a:cs typeface="Arial" charset="0"/>
              </a:rPr>
              <a:t> </a:t>
            </a:r>
            <a:r>
              <a:rPr lang="lv-LV" altLang="en-US" sz="1000" dirty="0" err="1">
                <a:solidFill>
                  <a:srgbClr val="7030A0"/>
                </a:solidFill>
                <a:latin typeface="Arial" charset="0"/>
                <a:ea typeface="Arial" charset="0"/>
                <a:cs typeface="Arial" charset="0"/>
              </a:rPr>
              <a:t>et</a:t>
            </a:r>
            <a:r>
              <a:rPr lang="lv-LV" altLang="en-US" sz="1000" dirty="0">
                <a:solidFill>
                  <a:srgbClr val="7030A0"/>
                </a:solidFill>
                <a:latin typeface="Arial" charset="0"/>
                <a:ea typeface="Arial" charset="0"/>
                <a:cs typeface="Arial" charset="0"/>
              </a:rPr>
              <a:t> </a:t>
            </a:r>
            <a:r>
              <a:rPr lang="lv-LV" altLang="en-US" sz="1000" dirty="0" err="1">
                <a:solidFill>
                  <a:srgbClr val="7030A0"/>
                </a:solidFill>
                <a:latin typeface="Arial" charset="0"/>
                <a:ea typeface="Arial" charset="0"/>
                <a:cs typeface="Arial" charset="0"/>
              </a:rPr>
              <a:t>al</a:t>
            </a:r>
            <a:r>
              <a:rPr lang="lv-LV" altLang="en-US" sz="1000" dirty="0">
                <a:solidFill>
                  <a:srgbClr val="7030A0"/>
                </a:solidFill>
                <a:latin typeface="Arial" charset="0"/>
                <a:ea typeface="Arial" charset="0"/>
                <a:cs typeface="Arial" charset="0"/>
              </a:rPr>
              <a:t>. </a:t>
            </a:r>
            <a:r>
              <a:rPr lang="lv-LV" altLang="en-US" sz="1000" dirty="0" err="1">
                <a:solidFill>
                  <a:srgbClr val="7030A0"/>
                </a:solidFill>
                <a:latin typeface="Arial" charset="0"/>
                <a:ea typeface="Arial" charset="0"/>
                <a:cs typeface="Arial" charset="0"/>
              </a:rPr>
              <a:t>Hum</a:t>
            </a:r>
            <a:r>
              <a:rPr lang="lv-LV" altLang="en-US" sz="1000" dirty="0">
                <a:solidFill>
                  <a:srgbClr val="7030A0"/>
                </a:solidFill>
                <a:latin typeface="Arial" charset="0"/>
                <a:ea typeface="Arial" charset="0"/>
                <a:cs typeface="Arial" charset="0"/>
              </a:rPr>
              <a:t> </a:t>
            </a:r>
            <a:r>
              <a:rPr lang="lv-LV" altLang="en-US" sz="1000" dirty="0" err="1">
                <a:solidFill>
                  <a:srgbClr val="7030A0"/>
                </a:solidFill>
                <a:latin typeface="Arial" charset="0"/>
                <a:ea typeface="Arial" charset="0"/>
                <a:cs typeface="Arial" charset="0"/>
              </a:rPr>
              <a:t>Vacc</a:t>
            </a:r>
            <a:r>
              <a:rPr lang="lv-LV" altLang="en-US" sz="1000" dirty="0">
                <a:solidFill>
                  <a:srgbClr val="7030A0"/>
                </a:solidFill>
                <a:latin typeface="Arial" charset="0"/>
                <a:ea typeface="Arial" charset="0"/>
                <a:cs typeface="Arial" charset="0"/>
              </a:rPr>
              <a:t> </a:t>
            </a:r>
            <a:r>
              <a:rPr lang="lv-LV" altLang="en-US" sz="1000" dirty="0" err="1">
                <a:solidFill>
                  <a:srgbClr val="7030A0"/>
                </a:solidFill>
                <a:latin typeface="Arial" charset="0"/>
                <a:ea typeface="Arial" charset="0"/>
                <a:cs typeface="Arial" charset="0"/>
              </a:rPr>
              <a:t>Immunother</a:t>
            </a:r>
            <a:r>
              <a:rPr lang="lv-LV" altLang="en-US" sz="1000" dirty="0">
                <a:solidFill>
                  <a:srgbClr val="7030A0"/>
                </a:solidFill>
                <a:latin typeface="Arial" charset="0"/>
                <a:ea typeface="Arial" charset="0"/>
                <a:cs typeface="Arial" charset="0"/>
              </a:rPr>
              <a:t> 2013.</a:t>
            </a:r>
          </a:p>
          <a:p>
            <a:pPr marL="0" marR="0" lvl="0" indent="0" defTabSz="914400" eaLnBrk="1" fontAlgn="auto" latinLnBrk="0" hangingPunct="1">
              <a:lnSpc>
                <a:spcPct val="100000"/>
              </a:lnSpc>
              <a:spcBef>
                <a:spcPts val="0"/>
              </a:spcBef>
              <a:spcAft>
                <a:spcPts val="0"/>
              </a:spcAft>
              <a:buClr>
                <a:srgbClr val="403152"/>
              </a:buClr>
              <a:buSzTx/>
              <a:buFont typeface="Wingdings" charset="2"/>
              <a:buNone/>
              <a:tabLst/>
              <a:defRPr/>
            </a:pPr>
            <a:r>
              <a:rPr lang="lv-LV" altLang="en-US" sz="1000" dirty="0">
                <a:solidFill>
                  <a:srgbClr val="7030A0"/>
                </a:solidFill>
                <a:latin typeface="Arial" charset="0"/>
                <a:ea typeface="Arial" charset="0"/>
                <a:cs typeface="Arial" charset="0"/>
              </a:rPr>
              <a:t>** </a:t>
            </a:r>
            <a:r>
              <a:rPr lang="lv-LV" altLang="en-US" sz="1000" dirty="0" err="1">
                <a:solidFill>
                  <a:srgbClr val="7030A0"/>
                </a:solidFill>
                <a:latin typeface="Arial" charset="0"/>
                <a:ea typeface="Arial" charset="0"/>
                <a:cs typeface="Arial" charset="0"/>
              </a:rPr>
              <a:t>Donahue</a:t>
            </a:r>
            <a:r>
              <a:rPr lang="lv-LV" altLang="en-US" sz="1000" dirty="0">
                <a:solidFill>
                  <a:srgbClr val="7030A0"/>
                </a:solidFill>
                <a:latin typeface="Arial" charset="0"/>
                <a:ea typeface="Arial" charset="0"/>
                <a:cs typeface="Arial" charset="0"/>
              </a:rPr>
              <a:t> </a:t>
            </a:r>
            <a:r>
              <a:rPr lang="lv-LV" altLang="en-US" sz="1000" dirty="0" err="1">
                <a:solidFill>
                  <a:srgbClr val="7030A0"/>
                </a:solidFill>
                <a:latin typeface="Arial" charset="0"/>
                <a:ea typeface="Arial" charset="0"/>
                <a:cs typeface="Arial" charset="0"/>
              </a:rPr>
              <a:t>et</a:t>
            </a:r>
            <a:r>
              <a:rPr lang="lv-LV" altLang="en-US" sz="1000" dirty="0">
                <a:solidFill>
                  <a:srgbClr val="7030A0"/>
                </a:solidFill>
                <a:latin typeface="Arial" charset="0"/>
                <a:ea typeface="Arial" charset="0"/>
                <a:cs typeface="Arial" charset="0"/>
              </a:rPr>
              <a:t> </a:t>
            </a:r>
            <a:r>
              <a:rPr lang="lv-LV" altLang="en-US" sz="1000" dirty="0" err="1">
                <a:solidFill>
                  <a:srgbClr val="7030A0"/>
                </a:solidFill>
                <a:latin typeface="Arial" charset="0"/>
                <a:ea typeface="Arial" charset="0"/>
                <a:cs typeface="Arial" charset="0"/>
              </a:rPr>
              <a:t>al</a:t>
            </a:r>
            <a:r>
              <a:rPr lang="lv-LV" altLang="en-US" sz="1000" dirty="0">
                <a:solidFill>
                  <a:srgbClr val="7030A0"/>
                </a:solidFill>
                <a:latin typeface="Arial" charset="0"/>
                <a:ea typeface="Arial" charset="0"/>
                <a:cs typeface="Arial" charset="0"/>
              </a:rPr>
              <a:t>. </a:t>
            </a:r>
            <a:r>
              <a:rPr lang="lv-LV" altLang="en-US" sz="1000" dirty="0" err="1">
                <a:solidFill>
                  <a:srgbClr val="7030A0"/>
                </a:solidFill>
                <a:latin typeface="Arial" charset="0"/>
                <a:ea typeface="Arial" charset="0"/>
                <a:cs typeface="Arial" charset="0"/>
              </a:rPr>
              <a:t>Vaccine</a:t>
            </a:r>
            <a:r>
              <a:rPr lang="lv-LV" altLang="en-US" sz="1000" dirty="0">
                <a:solidFill>
                  <a:srgbClr val="7030A0"/>
                </a:solidFill>
                <a:latin typeface="Arial" charset="0"/>
                <a:ea typeface="Arial" charset="0"/>
                <a:cs typeface="Arial" charset="0"/>
              </a:rPr>
              <a:t> 2014. </a:t>
            </a:r>
            <a:r>
              <a:rPr lang="lv-LV" altLang="en-US" sz="1000" dirty="0" err="1">
                <a:solidFill>
                  <a:srgbClr val="7030A0"/>
                </a:solidFill>
                <a:latin typeface="Arial" charset="0"/>
                <a:ea typeface="Arial" charset="0"/>
                <a:cs typeface="Arial" charset="0"/>
              </a:rPr>
              <a:t>Perkins</a:t>
            </a:r>
            <a:r>
              <a:rPr lang="lv-LV" altLang="en-US" sz="1000" dirty="0">
                <a:solidFill>
                  <a:srgbClr val="7030A0"/>
                </a:solidFill>
                <a:latin typeface="Arial" charset="0"/>
                <a:ea typeface="Arial" charset="0"/>
                <a:cs typeface="Arial" charset="0"/>
              </a:rPr>
              <a:t> </a:t>
            </a:r>
            <a:r>
              <a:rPr lang="lv-LV" altLang="en-US" sz="1000" dirty="0" err="1">
                <a:solidFill>
                  <a:srgbClr val="7030A0"/>
                </a:solidFill>
                <a:latin typeface="Arial" charset="0"/>
                <a:ea typeface="Arial" charset="0"/>
                <a:cs typeface="Arial" charset="0"/>
              </a:rPr>
              <a:t>et</a:t>
            </a:r>
            <a:r>
              <a:rPr lang="lv-LV" altLang="en-US" sz="1000" dirty="0">
                <a:solidFill>
                  <a:srgbClr val="7030A0"/>
                </a:solidFill>
                <a:latin typeface="Arial" charset="0"/>
                <a:ea typeface="Arial" charset="0"/>
                <a:cs typeface="Arial" charset="0"/>
              </a:rPr>
              <a:t> </a:t>
            </a:r>
            <a:r>
              <a:rPr lang="lv-LV" altLang="en-US" sz="1000" dirty="0" err="1">
                <a:solidFill>
                  <a:srgbClr val="7030A0"/>
                </a:solidFill>
                <a:latin typeface="Arial" charset="0"/>
                <a:ea typeface="Arial" charset="0"/>
                <a:cs typeface="Arial" charset="0"/>
              </a:rPr>
              <a:t>al</a:t>
            </a:r>
            <a:r>
              <a:rPr lang="lv-LV" altLang="en-US" sz="1000" dirty="0">
                <a:solidFill>
                  <a:srgbClr val="7030A0"/>
                </a:solidFill>
                <a:latin typeface="Arial" charset="0"/>
                <a:ea typeface="Arial" charset="0"/>
                <a:cs typeface="Arial" charset="0"/>
              </a:rPr>
              <a:t>. </a:t>
            </a:r>
            <a:r>
              <a:rPr lang="lv-LV" altLang="en-US" sz="1000" dirty="0" err="1">
                <a:solidFill>
                  <a:srgbClr val="7030A0"/>
                </a:solidFill>
                <a:latin typeface="Arial" charset="0"/>
                <a:ea typeface="Arial" charset="0"/>
                <a:cs typeface="Arial" charset="0"/>
              </a:rPr>
              <a:t>Pediatrics</a:t>
            </a:r>
            <a:r>
              <a:rPr lang="lv-LV" altLang="en-US" sz="1000" dirty="0">
                <a:solidFill>
                  <a:srgbClr val="7030A0"/>
                </a:solidFill>
                <a:latin typeface="Arial" charset="0"/>
                <a:ea typeface="Arial" charset="0"/>
                <a:cs typeface="Arial" charset="0"/>
              </a:rPr>
              <a:t> 2014.</a:t>
            </a:r>
          </a:p>
          <a:p>
            <a:pPr marL="0" marR="0" lvl="0" indent="0" defTabSz="914400" eaLnBrk="1" fontAlgn="auto" latinLnBrk="0" hangingPunct="1">
              <a:lnSpc>
                <a:spcPct val="100000"/>
              </a:lnSpc>
              <a:spcBef>
                <a:spcPts val="0"/>
              </a:spcBef>
              <a:spcAft>
                <a:spcPts val="0"/>
              </a:spcAft>
              <a:buClr>
                <a:srgbClr val="403152"/>
              </a:buClr>
              <a:buSzTx/>
              <a:buFont typeface="Wingdings" charset="2"/>
              <a:buNone/>
              <a:tabLst/>
              <a:defRPr/>
            </a:pPr>
            <a:r>
              <a:rPr lang="lv-LV" altLang="en-US" sz="1000" dirty="0">
                <a:solidFill>
                  <a:srgbClr val="7030A0"/>
                </a:solidFill>
                <a:latin typeface="Arial" charset="0"/>
                <a:ea typeface="Arial" charset="0"/>
                <a:cs typeface="Arial" charset="0"/>
              </a:rPr>
              <a:t>*** </a:t>
            </a:r>
            <a:r>
              <a:rPr lang="lv-LV" altLang="en-US" sz="1000" dirty="0" err="1">
                <a:solidFill>
                  <a:srgbClr val="7030A0"/>
                </a:solidFill>
                <a:latin typeface="Arial" charset="0"/>
                <a:ea typeface="Arial" charset="0"/>
                <a:cs typeface="Arial" charset="0"/>
              </a:rPr>
              <a:t>Glikey</a:t>
            </a:r>
            <a:r>
              <a:rPr lang="lv-LV" altLang="en-US" sz="1000" dirty="0">
                <a:solidFill>
                  <a:srgbClr val="7030A0"/>
                </a:solidFill>
                <a:latin typeface="Arial" charset="0"/>
                <a:ea typeface="Arial" charset="0"/>
                <a:cs typeface="Arial" charset="0"/>
              </a:rPr>
              <a:t> &amp; </a:t>
            </a:r>
            <a:r>
              <a:rPr lang="lv-LV" altLang="en-US" sz="1000" dirty="0" err="1">
                <a:solidFill>
                  <a:srgbClr val="7030A0"/>
                </a:solidFill>
                <a:latin typeface="Arial" charset="0"/>
                <a:ea typeface="Arial" charset="0"/>
                <a:cs typeface="Arial" charset="0"/>
              </a:rPr>
              <a:t>McRee</a:t>
            </a:r>
            <a:r>
              <a:rPr lang="lv-LV" altLang="en-US" sz="1000" dirty="0">
                <a:solidFill>
                  <a:srgbClr val="7030A0"/>
                </a:solidFill>
                <a:latin typeface="Arial" charset="0"/>
                <a:ea typeface="Arial" charset="0"/>
                <a:cs typeface="Arial" charset="0"/>
              </a:rPr>
              <a:t>. </a:t>
            </a:r>
            <a:r>
              <a:rPr lang="lv-LV" altLang="en-US" sz="1000" dirty="0" err="1">
                <a:solidFill>
                  <a:srgbClr val="7030A0"/>
                </a:solidFill>
                <a:latin typeface="Arial" charset="0"/>
                <a:ea typeface="Arial" charset="0"/>
                <a:cs typeface="Arial" charset="0"/>
              </a:rPr>
              <a:t>Hum</a:t>
            </a:r>
            <a:r>
              <a:rPr lang="lv-LV" altLang="en-US" sz="1000" dirty="0">
                <a:solidFill>
                  <a:srgbClr val="7030A0"/>
                </a:solidFill>
                <a:latin typeface="Arial" charset="0"/>
                <a:ea typeface="Arial" charset="0"/>
                <a:cs typeface="Arial" charset="0"/>
              </a:rPr>
              <a:t> </a:t>
            </a:r>
            <a:r>
              <a:rPr lang="lv-LV" altLang="en-US" sz="1000" dirty="0" err="1">
                <a:solidFill>
                  <a:srgbClr val="7030A0"/>
                </a:solidFill>
                <a:latin typeface="Arial" charset="0"/>
                <a:ea typeface="Arial" charset="0"/>
                <a:cs typeface="Arial" charset="0"/>
              </a:rPr>
              <a:t>Vacc</a:t>
            </a:r>
            <a:r>
              <a:rPr lang="lv-LV" altLang="en-US" sz="1000" dirty="0">
                <a:solidFill>
                  <a:srgbClr val="7030A0"/>
                </a:solidFill>
                <a:latin typeface="Arial" charset="0"/>
                <a:ea typeface="Arial" charset="0"/>
                <a:cs typeface="Arial" charset="0"/>
              </a:rPr>
              <a:t> </a:t>
            </a:r>
            <a:r>
              <a:rPr lang="lv-LV" altLang="en-US" sz="1000" dirty="0" err="1">
                <a:solidFill>
                  <a:srgbClr val="7030A0"/>
                </a:solidFill>
                <a:latin typeface="Arial" charset="0"/>
                <a:ea typeface="Arial" charset="0"/>
                <a:cs typeface="Arial" charset="0"/>
              </a:rPr>
              <a:t>Immunother</a:t>
            </a:r>
            <a:r>
              <a:rPr lang="lv-LV" altLang="en-US" sz="1000" dirty="0">
                <a:solidFill>
                  <a:srgbClr val="7030A0"/>
                </a:solidFill>
                <a:latin typeface="Arial" charset="0"/>
                <a:ea typeface="Arial" charset="0"/>
                <a:cs typeface="Arial" charset="0"/>
              </a:rPr>
              <a:t> 2016.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irsraksts 4"/>
          <p:cNvSpPr>
            <a:spLocks noGrp="1"/>
          </p:cNvSpPr>
          <p:nvPr>
            <p:ph type="title"/>
          </p:nvPr>
        </p:nvSpPr>
        <p:spPr>
          <a:xfrm>
            <a:off x="628650" y="5316141"/>
            <a:ext cx="7886700" cy="616745"/>
          </a:xfrm>
        </p:spPr>
        <p:txBody>
          <a:bodyPr>
            <a:noAutofit/>
          </a:bodyPr>
          <a:lstStyle/>
          <a:p>
            <a:pPr algn="ctr"/>
            <a:r>
              <a:rPr lang="lv-LV" sz="3500" b="1" dirty="0">
                <a:solidFill>
                  <a:srgbClr val="7030A0"/>
                </a:solidFill>
                <a:latin typeface="Arial" panose="020B0604020202020204" pitchFamily="34" charset="0"/>
                <a:cs typeface="Arial" panose="020B0604020202020204" pitchFamily="34" charset="0"/>
              </a:rPr>
              <a:t>IZGLĪTOŠANA UN INFORMĀCIJA IR ATSLĒGA!!!</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5640" b="27022"/>
          <a:stretch/>
        </p:blipFill>
        <p:spPr>
          <a:xfrm>
            <a:off x="-11416" y="472966"/>
            <a:ext cx="9152718" cy="4329111"/>
          </a:xfrm>
          <a:prstGeom prst="rect">
            <a:avLst/>
          </a:prstGeom>
        </p:spPr>
      </p:pic>
    </p:spTree>
    <p:extLst>
      <p:ext uri="{BB962C8B-B14F-4D97-AF65-F5344CB8AC3E}">
        <p14:creationId xmlns:p14="http://schemas.microsoft.com/office/powerpoint/2010/main" val="3828194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D771D213-211F-47AA-8386-E87212ACC4D3}"/>
              </a:ext>
            </a:extLst>
          </p:cNvPr>
          <p:cNvSpPr>
            <a:spLocks noGrp="1"/>
          </p:cNvSpPr>
          <p:nvPr>
            <p:ph type="title"/>
          </p:nvPr>
        </p:nvSpPr>
        <p:spPr>
          <a:xfrm>
            <a:off x="1860550" y="65088"/>
            <a:ext cx="7219950" cy="2000250"/>
          </a:xfrm>
        </p:spPr>
        <p:txBody>
          <a:bodyPr>
            <a:normAutofit/>
          </a:bodyPr>
          <a:lstStyle/>
          <a:p>
            <a:pPr algn="ctr"/>
            <a:r>
              <a:rPr lang="lv-LV" altLang="lv-LV" sz="2500" dirty="0">
                <a:solidFill>
                  <a:schemeClr val="accent4">
                    <a:lumMod val="50000"/>
                  </a:schemeClr>
                </a:solidFill>
                <a:latin typeface="Arial" panose="020B0604020202020204" pitchFamily="34" charset="0"/>
                <a:cs typeface="Arial" panose="020B0604020202020204" pitchFamily="34" charset="0"/>
              </a:rPr>
              <a:t>Atteikumu īpatsvars* no vakcinācijas pret cilvēka </a:t>
            </a:r>
            <a:r>
              <a:rPr lang="lv-LV" altLang="lv-LV" sz="2500" dirty="0" err="1">
                <a:solidFill>
                  <a:schemeClr val="accent4">
                    <a:lumMod val="50000"/>
                  </a:schemeClr>
                </a:solidFill>
                <a:latin typeface="Arial" panose="020B0604020202020204" pitchFamily="34" charset="0"/>
                <a:cs typeface="Arial" panose="020B0604020202020204" pitchFamily="34" charset="0"/>
              </a:rPr>
              <a:t>papilomas</a:t>
            </a:r>
            <a:r>
              <a:rPr lang="lv-LV" altLang="lv-LV" sz="2500" dirty="0">
                <a:solidFill>
                  <a:schemeClr val="accent4">
                    <a:lumMod val="50000"/>
                  </a:schemeClr>
                </a:solidFill>
                <a:latin typeface="Arial" panose="020B0604020202020204" pitchFamily="34" charset="0"/>
                <a:cs typeface="Arial" panose="020B0604020202020204" pitchFamily="34" charset="0"/>
              </a:rPr>
              <a:t> vīrusa infekciju Latvijā 2011. – 2016. gadā</a:t>
            </a:r>
          </a:p>
        </p:txBody>
      </p:sp>
      <p:graphicFrame>
        <p:nvGraphicFramePr>
          <p:cNvPr id="16387" name="Content Placeholder 5">
            <a:extLst>
              <a:ext uri="{FF2B5EF4-FFF2-40B4-BE49-F238E27FC236}">
                <a16:creationId xmlns:a16="http://schemas.microsoft.com/office/drawing/2014/main" id="{1587FD3E-DE8B-4289-A6A8-6DA0B2106B7A}"/>
              </a:ext>
            </a:extLst>
          </p:cNvPr>
          <p:cNvGraphicFramePr>
            <a:graphicFrameLocks noGrp="1"/>
          </p:cNvGraphicFramePr>
          <p:nvPr>
            <p:ph idx="1"/>
            <p:extLst>
              <p:ext uri="{D42A27DB-BD31-4B8C-83A1-F6EECF244321}">
                <p14:modId xmlns:p14="http://schemas.microsoft.com/office/powerpoint/2010/main" val="3139823902"/>
              </p:ext>
            </p:extLst>
          </p:nvPr>
        </p:nvGraphicFramePr>
        <p:xfrm>
          <a:off x="814715" y="1701801"/>
          <a:ext cx="7576481" cy="4152462"/>
        </p:xfrm>
        <a:graphic>
          <a:graphicData uri="http://schemas.openxmlformats.org/presentationml/2006/ole">
            <mc:AlternateContent xmlns:mc="http://schemas.openxmlformats.org/markup-compatibility/2006">
              <mc:Choice xmlns:v="urn:schemas-microsoft-com:vml" Requires="v">
                <p:oleObj spid="_x0000_s5171" r:id="rId3" imgW="8821677" imgH="4907705" progId="Excel.Chart.8">
                  <p:embed/>
                </p:oleObj>
              </mc:Choice>
              <mc:Fallback>
                <p:oleObj r:id="rId3" imgW="8821677" imgH="4907705" progId="Excel.Chart.8">
                  <p:embed/>
                  <p:pic>
                    <p:nvPicPr>
                      <p:cNvPr id="16387" name="Content Placeholder 5">
                        <a:extLst>
                          <a:ext uri="{FF2B5EF4-FFF2-40B4-BE49-F238E27FC236}">
                            <a16:creationId xmlns:a16="http://schemas.microsoft.com/office/drawing/2014/main" id="{1587FD3E-DE8B-4289-A6A8-6DA0B2106B7A}"/>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715" y="1701801"/>
                        <a:ext cx="7576481" cy="4152462"/>
                      </a:xfrm>
                      <a:prstGeom prst="rect">
                        <a:avLst/>
                      </a:prstGeom>
                    </p:spPr>
                  </p:pic>
                </p:oleObj>
              </mc:Fallback>
            </mc:AlternateContent>
          </a:graphicData>
        </a:graphic>
      </p:graphicFrame>
      <p:sp>
        <p:nvSpPr>
          <p:cNvPr id="16388" name="TextBox 3">
            <a:extLst>
              <a:ext uri="{FF2B5EF4-FFF2-40B4-BE49-F238E27FC236}">
                <a16:creationId xmlns:a16="http://schemas.microsoft.com/office/drawing/2014/main" id="{96C2AEE4-2FDA-4917-AA48-B22644C50012}"/>
              </a:ext>
            </a:extLst>
          </p:cNvPr>
          <p:cNvSpPr txBox="1">
            <a:spLocks noChangeArrowheads="1"/>
          </p:cNvSpPr>
          <p:nvPr/>
        </p:nvSpPr>
        <p:spPr bwMode="auto">
          <a:xfrm>
            <a:off x="125413" y="6542088"/>
            <a:ext cx="89550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lv-LV" altLang="lv-LV" sz="1200" b="1" dirty="0">
                <a:solidFill>
                  <a:schemeClr val="bg1"/>
                </a:solidFill>
                <a:latin typeface="Arial" panose="020B0604020202020204" pitchFamily="34" charset="0"/>
                <a:cs typeface="Arial" panose="020B0604020202020204" pitchFamily="34" charset="0"/>
              </a:rPr>
              <a:t>* pēc MK 26.09.2000. noteikumu Nr.330 «Vakcinācijas noteikumi» 5.pielikuma datiem</a:t>
            </a:r>
          </a:p>
        </p:txBody>
      </p:sp>
    </p:spTree>
    <p:extLst>
      <p:ext uri="{BB962C8B-B14F-4D97-AF65-F5344CB8AC3E}">
        <p14:creationId xmlns:p14="http://schemas.microsoft.com/office/powerpoint/2010/main" val="20177052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3"/>
          <p:cNvSpPr>
            <a:spLocks noGrp="1"/>
          </p:cNvSpPr>
          <p:nvPr>
            <p:ph type="title"/>
          </p:nvPr>
        </p:nvSpPr>
        <p:spPr>
          <a:xfrm>
            <a:off x="1376855" y="470372"/>
            <a:ext cx="7110248" cy="1143000"/>
          </a:xfrm>
        </p:spPr>
        <p:txBody>
          <a:bodyPr>
            <a:noAutofit/>
          </a:bodyPr>
          <a:lstStyle/>
          <a:p>
            <a:pPr algn="l"/>
            <a:r>
              <a:rPr lang="lv-LV" sz="3500" dirty="0">
                <a:solidFill>
                  <a:schemeClr val="accent4">
                    <a:lumMod val="50000"/>
                  </a:schemeClr>
                </a:solidFill>
                <a:latin typeface="Arial" panose="020B0604020202020204" pitchFamily="34" charset="0"/>
                <a:cs typeface="Arial" panose="020B0604020202020204" pitchFamily="34" charset="0"/>
              </a:rPr>
              <a:t>Ministru kabineta “Vakcinācijas noteikumi”</a:t>
            </a:r>
            <a:br>
              <a:rPr lang="lv-LV" sz="3500" dirty="0">
                <a:solidFill>
                  <a:schemeClr val="accent4">
                    <a:lumMod val="50000"/>
                  </a:schemeClr>
                </a:solidFill>
                <a:latin typeface="Arial" panose="020B0604020202020204" pitchFamily="34" charset="0"/>
                <a:cs typeface="Arial" panose="020B0604020202020204" pitchFamily="34" charset="0"/>
              </a:rPr>
            </a:br>
            <a:endParaRPr lang="lv-LV" sz="3500" dirty="0">
              <a:solidFill>
                <a:schemeClr val="accent4">
                  <a:lumMod val="50000"/>
                </a:schemeClr>
              </a:solidFill>
              <a:latin typeface="Arial" panose="020B0604020202020204" pitchFamily="34" charset="0"/>
              <a:cs typeface="Arial" panose="020B0604020202020204" pitchFamily="34" charset="0"/>
            </a:endParaRPr>
          </a:p>
        </p:txBody>
      </p:sp>
      <p:sp>
        <p:nvSpPr>
          <p:cNvPr id="5" name="Satura vietturis 4"/>
          <p:cNvSpPr>
            <a:spLocks noGrp="1"/>
          </p:cNvSpPr>
          <p:nvPr>
            <p:ph idx="1"/>
          </p:nvPr>
        </p:nvSpPr>
        <p:spPr/>
        <p:txBody>
          <a:bodyPr>
            <a:normAutofit/>
          </a:bodyPr>
          <a:lstStyle/>
          <a:p>
            <a:pPr>
              <a:buFont typeface="Wingdings" panose="05000000000000000000" pitchFamily="2" charset="2"/>
              <a:buChar char="§"/>
            </a:pPr>
            <a:r>
              <a:rPr lang="lv-LV" sz="1800" b="1" dirty="0">
                <a:solidFill>
                  <a:srgbClr val="7030A0"/>
                </a:solidFill>
                <a:latin typeface="Arial" panose="020B0604020202020204" pitchFamily="34" charset="0"/>
                <a:cs typeface="Arial" panose="020B0604020202020204" pitchFamily="34" charset="0"/>
              </a:rPr>
              <a:t>26.3. </a:t>
            </a:r>
            <a:r>
              <a:rPr lang="lv-LV" sz="1800" dirty="0">
                <a:solidFill>
                  <a:schemeClr val="accent4">
                    <a:lumMod val="50000"/>
                  </a:schemeClr>
                </a:solidFill>
                <a:latin typeface="Arial" panose="020B0604020202020204" pitchFamily="34" charset="0"/>
                <a:cs typeface="Arial" panose="020B0604020202020204" pitchFamily="34" charset="0"/>
              </a:rPr>
              <a:t>par to, lai </a:t>
            </a:r>
            <a:r>
              <a:rPr lang="lv-LV" sz="1800" b="1" dirty="0">
                <a:solidFill>
                  <a:schemeClr val="accent4">
                    <a:lumMod val="50000"/>
                  </a:schemeClr>
                </a:solidFill>
                <a:latin typeface="Arial" panose="020B0604020202020204" pitchFamily="34" charset="0"/>
                <a:cs typeface="Arial" panose="020B0604020202020204" pitchFamily="34" charset="0"/>
              </a:rPr>
              <a:t>vizītes laikā pacientam saskaņā ar vakcinācijas kalendāru veiktu visas </a:t>
            </a:r>
            <a:r>
              <a:rPr lang="lv-LV" sz="1800" dirty="0">
                <a:solidFill>
                  <a:schemeClr val="accent4">
                    <a:lumMod val="50000"/>
                  </a:schemeClr>
                </a:solidFill>
                <a:latin typeface="Arial" panose="020B0604020202020204" pitchFamily="34" charset="0"/>
                <a:cs typeface="Arial" panose="020B0604020202020204" pitchFamily="34" charset="0"/>
              </a:rPr>
              <a:t>nepieciešamās un atbilstoši veselības stāvoklim iespējamās vakcinācijas. </a:t>
            </a:r>
            <a:r>
              <a:rPr lang="lv-LV" sz="1800" i="1" dirty="0">
                <a:solidFill>
                  <a:schemeClr val="accent4">
                    <a:lumMod val="50000"/>
                  </a:schemeClr>
                </a:solidFill>
                <a:latin typeface="Arial" panose="020B0604020202020204" pitchFamily="34" charset="0"/>
                <a:cs typeface="Arial" panose="020B0604020202020204" pitchFamily="34" charset="0"/>
              </a:rPr>
              <a:t>(Ar grozījumiem, kas izdarīti ar MK 23.05.2006. noteikumiem nr. 417)</a:t>
            </a:r>
          </a:p>
          <a:p>
            <a:pPr>
              <a:buFont typeface="Wingdings" panose="05000000000000000000" pitchFamily="2" charset="2"/>
              <a:buChar char="§"/>
            </a:pPr>
            <a:endParaRPr lang="lv-LV" sz="1800" dirty="0">
              <a:solidFill>
                <a:schemeClr val="accent4">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
            </a:pPr>
            <a:r>
              <a:rPr lang="lv-LV" sz="1800" b="1" dirty="0">
                <a:solidFill>
                  <a:srgbClr val="7030A0"/>
                </a:solidFill>
                <a:latin typeface="Arial" panose="020B0604020202020204" pitchFamily="34" charset="0"/>
                <a:cs typeface="Arial" panose="020B0604020202020204" pitchFamily="34" charset="0"/>
              </a:rPr>
              <a:t>28. </a:t>
            </a:r>
            <a:r>
              <a:rPr lang="lv-LV" sz="1800" dirty="0">
                <a:solidFill>
                  <a:schemeClr val="accent4">
                    <a:lumMod val="50000"/>
                  </a:schemeClr>
                </a:solidFill>
                <a:latin typeface="Arial" panose="020B0604020202020204" pitchFamily="34" charset="0"/>
                <a:cs typeface="Arial" panose="020B0604020202020204" pitchFamily="34" charset="0"/>
              </a:rPr>
              <a:t>Ja vakcinējamā persona atsakās no vakcinācijas, </a:t>
            </a:r>
            <a:r>
              <a:rPr lang="lv-LV" sz="1800" b="1" dirty="0">
                <a:solidFill>
                  <a:schemeClr val="accent4">
                    <a:lumMod val="50000"/>
                  </a:schemeClr>
                </a:solidFill>
                <a:latin typeface="Arial" panose="020B0604020202020204" pitchFamily="34" charset="0"/>
                <a:cs typeface="Arial" panose="020B0604020202020204" pitchFamily="34" charset="0"/>
              </a:rPr>
              <a:t>ārstniecības personas pienākums ir izskaidrot</a:t>
            </a:r>
            <a:r>
              <a:rPr lang="lv-LV" sz="1800" dirty="0">
                <a:solidFill>
                  <a:schemeClr val="accent4">
                    <a:lumMod val="50000"/>
                  </a:schemeClr>
                </a:solidFill>
                <a:latin typeface="Arial" panose="020B0604020202020204" pitchFamily="34" charset="0"/>
                <a:cs typeface="Arial" panose="020B0604020202020204" pitchFamily="34" charset="0"/>
              </a:rPr>
              <a:t> minētajai personai attiecīgā profilakses pasākuma nozīmi individuālās un sabiedrības veselības aizsardzībā. Ja vakcinējamā persona nemaina savu lēmumu, </a:t>
            </a:r>
            <a:r>
              <a:rPr lang="lv-LV" sz="1800" b="1" dirty="0">
                <a:solidFill>
                  <a:schemeClr val="accent4">
                    <a:lumMod val="50000"/>
                  </a:schemeClr>
                </a:solidFill>
                <a:latin typeface="Arial" panose="020B0604020202020204" pitchFamily="34" charset="0"/>
                <a:cs typeface="Arial" panose="020B0604020202020204" pitchFamily="34" charset="0"/>
              </a:rPr>
              <a:t>ārstniecības persona rakstiski noformē atteikumu un vakcinējamā persona to paraksta.</a:t>
            </a:r>
            <a:r>
              <a:rPr lang="lv-LV" sz="1800" dirty="0">
                <a:solidFill>
                  <a:schemeClr val="accent4">
                    <a:lumMod val="50000"/>
                  </a:schemeClr>
                </a:solidFill>
                <a:latin typeface="Arial" panose="020B0604020202020204" pitchFamily="34" charset="0"/>
                <a:cs typeface="Arial" panose="020B0604020202020204" pitchFamily="34" charset="0"/>
              </a:rPr>
              <a:t> </a:t>
            </a:r>
            <a:r>
              <a:rPr lang="lv-LV" sz="1800" i="1" dirty="0">
                <a:solidFill>
                  <a:schemeClr val="accent4">
                    <a:lumMod val="50000"/>
                  </a:schemeClr>
                </a:solidFill>
                <a:latin typeface="Arial" panose="020B0604020202020204" pitchFamily="34" charset="0"/>
                <a:cs typeface="Arial" panose="020B0604020202020204" pitchFamily="34" charset="0"/>
              </a:rPr>
              <a:t>(2002. gada 3. janvāra MK noteikumu nr. 6 redakcijā, kas stājas spēkā no 09.01.2002.)</a:t>
            </a:r>
            <a:endParaRPr lang="lv-LV" sz="1800" dirty="0">
              <a:solidFill>
                <a:schemeClr val="accent4">
                  <a:lumMod val="50000"/>
                </a:schemeClr>
              </a:solidFill>
              <a:latin typeface="Arial" panose="020B0604020202020204" pitchFamily="34" charset="0"/>
              <a:cs typeface="Arial" panose="020B0604020202020204" pitchFamily="34" charset="0"/>
            </a:endParaRPr>
          </a:p>
        </p:txBody>
      </p:sp>
      <p:pic>
        <p:nvPicPr>
          <p:cNvPr id="6" name="Picture 1433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7536" y="214039"/>
            <a:ext cx="833438"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88794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Kājenes vietturis 6"/>
          <p:cNvSpPr txBox="1">
            <a:spLocks/>
          </p:cNvSpPr>
          <p:nvPr/>
        </p:nvSpPr>
        <p:spPr bwMode="auto">
          <a:xfrm>
            <a:off x="112295" y="3176339"/>
            <a:ext cx="8550442" cy="2759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lv-LV" altLang="en-US" sz="2000" b="1" dirty="0">
                <a:solidFill>
                  <a:schemeClr val="accent4">
                    <a:lumMod val="50000"/>
                  </a:schemeClr>
                </a:solidFill>
                <a:latin typeface="Arial" charset="0"/>
                <a:ea typeface="Arial" charset="0"/>
                <a:cs typeface="Arial" charset="0"/>
              </a:rPr>
              <a:t>Dace Zavadska</a:t>
            </a:r>
          </a:p>
          <a:p>
            <a:pPr marL="0" indent="0" algn="ctr">
              <a:buNone/>
            </a:pPr>
            <a:r>
              <a:rPr lang="lv-LV" altLang="en-US" sz="2000" dirty="0">
                <a:solidFill>
                  <a:schemeClr val="accent4">
                    <a:lumMod val="50000"/>
                  </a:schemeClr>
                </a:solidFill>
                <a:latin typeface="Arial" charset="0"/>
                <a:ea typeface="Arial" charset="0"/>
                <a:cs typeface="Arial" charset="0"/>
              </a:rPr>
              <a:t>BKUS Bērnu Vakcinācijas Centrs</a:t>
            </a:r>
          </a:p>
          <a:p>
            <a:pPr marL="0" indent="0" algn="ctr">
              <a:buNone/>
            </a:pPr>
            <a:r>
              <a:rPr lang="lv-LV" altLang="en-US" sz="2000" b="1" dirty="0">
                <a:solidFill>
                  <a:schemeClr val="accent4">
                    <a:lumMod val="50000"/>
                  </a:schemeClr>
                </a:solidFill>
                <a:latin typeface="Arial" charset="0"/>
                <a:ea typeface="Arial" charset="0"/>
                <a:cs typeface="Arial" charset="0"/>
              </a:rPr>
              <a:t>BKUS Bērnu slimību klīnika</a:t>
            </a:r>
          </a:p>
          <a:p>
            <a:pPr marL="0" indent="0" algn="ctr">
              <a:buNone/>
            </a:pPr>
            <a:r>
              <a:rPr lang="lv-LV" altLang="en-US" sz="2000" b="1" dirty="0">
                <a:solidFill>
                  <a:schemeClr val="accent4">
                    <a:lumMod val="50000"/>
                  </a:schemeClr>
                </a:solidFill>
                <a:latin typeface="Arial" charset="0"/>
                <a:ea typeface="Arial" charset="0"/>
                <a:cs typeface="Arial" charset="0"/>
              </a:rPr>
              <a:t>RSU Pediatrijas katedra</a:t>
            </a:r>
          </a:p>
          <a:p>
            <a:pPr marL="0" indent="0" algn="ctr">
              <a:buNone/>
            </a:pPr>
            <a:r>
              <a:rPr lang="lv-LV" altLang="en-US" sz="2000" b="1" dirty="0">
                <a:solidFill>
                  <a:schemeClr val="accent4">
                    <a:lumMod val="50000"/>
                  </a:schemeClr>
                </a:solidFill>
                <a:latin typeface="Arial" charset="0"/>
                <a:ea typeface="Arial" charset="0"/>
                <a:cs typeface="Arial" charset="0"/>
              </a:rPr>
              <a:t>LR Veselības ministrijas Imunizācijas valsts padome</a:t>
            </a:r>
          </a:p>
          <a:p>
            <a:pPr marL="0" indent="0" algn="ctr">
              <a:lnSpc>
                <a:spcPct val="80000"/>
              </a:lnSpc>
              <a:buNone/>
            </a:pPr>
            <a:endParaRPr lang="lv-LV" altLang="en-US" sz="2000" b="1" dirty="0">
              <a:solidFill>
                <a:schemeClr val="accent4">
                  <a:lumMod val="50000"/>
                </a:schemeClr>
              </a:solidFill>
              <a:latin typeface="Arial" charset="0"/>
              <a:ea typeface="Arial" charset="0"/>
              <a:cs typeface="Arial" charset="0"/>
            </a:endParaRPr>
          </a:p>
          <a:p>
            <a:pPr marL="0" indent="0" algn="ctr">
              <a:lnSpc>
                <a:spcPct val="80000"/>
              </a:lnSpc>
              <a:buNone/>
            </a:pPr>
            <a:r>
              <a:rPr lang="lv-LV" altLang="en-US" sz="2000" b="1" dirty="0">
                <a:solidFill>
                  <a:schemeClr val="accent4">
                    <a:lumMod val="50000"/>
                  </a:schemeClr>
                </a:solidFill>
                <a:latin typeface="Arial" charset="0"/>
                <a:ea typeface="Arial" charset="0"/>
                <a:cs typeface="Arial" charset="0"/>
              </a:rPr>
              <a:t>2017</a:t>
            </a:r>
          </a:p>
          <a:p>
            <a:pPr marL="0" indent="0" eaLnBrk="1" hangingPunct="1">
              <a:lnSpc>
                <a:spcPct val="80000"/>
              </a:lnSpc>
              <a:buNone/>
            </a:pPr>
            <a:endParaRPr lang="en-US" altLang="en-US" sz="2000" dirty="0">
              <a:solidFill>
                <a:schemeClr val="accent4">
                  <a:lumMod val="50000"/>
                </a:schemeClr>
              </a:solidFill>
              <a:latin typeface="Arial" charset="0"/>
              <a:ea typeface="Arial" charset="0"/>
              <a:cs typeface="Arial" charset="0"/>
            </a:endParaRPr>
          </a:p>
        </p:txBody>
      </p:sp>
      <p:sp>
        <p:nvSpPr>
          <p:cNvPr id="4" name="Kājenes vietturis 6"/>
          <p:cNvSpPr txBox="1">
            <a:spLocks/>
          </p:cNvSpPr>
          <p:nvPr/>
        </p:nvSpPr>
        <p:spPr bwMode="auto">
          <a:xfrm>
            <a:off x="112295" y="1799478"/>
            <a:ext cx="8550442" cy="47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lv-LV" altLang="en-US" sz="3000" b="1" dirty="0">
                <a:solidFill>
                  <a:schemeClr val="accent4">
                    <a:lumMod val="50000"/>
                  </a:schemeClr>
                </a:solidFill>
                <a:latin typeface="Arial" charset="0"/>
                <a:ea typeface="Arial" charset="0"/>
                <a:cs typeface="Arial" charset="0"/>
              </a:rPr>
              <a:t>Paldies!</a:t>
            </a:r>
            <a:endParaRPr lang="en-US" altLang="en-US" sz="3000" dirty="0">
              <a:solidFill>
                <a:schemeClr val="accent4">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949861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5677C69D-BD5C-4B7F-A9A1-81D1CDEC0417}"/>
              </a:ext>
            </a:extLst>
          </p:cNvPr>
          <p:cNvSpPr>
            <a:spLocks noGrp="1"/>
          </p:cNvSpPr>
          <p:nvPr>
            <p:ph type="title"/>
          </p:nvPr>
        </p:nvSpPr>
        <p:spPr>
          <a:xfrm>
            <a:off x="1860550" y="49213"/>
            <a:ext cx="7283450" cy="1857375"/>
          </a:xfrm>
        </p:spPr>
        <p:txBody>
          <a:bodyPr>
            <a:normAutofit/>
          </a:bodyPr>
          <a:lstStyle/>
          <a:p>
            <a:pPr algn="ctr"/>
            <a:r>
              <a:rPr lang="lv-LV" altLang="lv-LV" sz="2500" dirty="0">
                <a:solidFill>
                  <a:schemeClr val="accent4">
                    <a:lumMod val="50000"/>
                  </a:schemeClr>
                </a:solidFill>
                <a:latin typeface="Arial" panose="020B0604020202020204" pitchFamily="34" charset="0"/>
                <a:cs typeface="Arial" panose="020B0604020202020204" pitchFamily="34" charset="0"/>
              </a:rPr>
              <a:t>Atteikumu īpatsvars no vakcinācijas pret cilvēka </a:t>
            </a:r>
            <a:r>
              <a:rPr lang="lv-LV" altLang="lv-LV" sz="2500" dirty="0" err="1">
                <a:solidFill>
                  <a:schemeClr val="accent4">
                    <a:lumMod val="50000"/>
                  </a:schemeClr>
                </a:solidFill>
                <a:latin typeface="Arial" panose="020B0604020202020204" pitchFamily="34" charset="0"/>
                <a:cs typeface="Arial" panose="020B0604020202020204" pitchFamily="34" charset="0"/>
              </a:rPr>
              <a:t>papilomas</a:t>
            </a:r>
            <a:r>
              <a:rPr lang="lv-LV" altLang="lv-LV" sz="2500" dirty="0">
                <a:solidFill>
                  <a:schemeClr val="accent4">
                    <a:lumMod val="50000"/>
                  </a:schemeClr>
                </a:solidFill>
                <a:latin typeface="Arial" panose="020B0604020202020204" pitchFamily="34" charset="0"/>
                <a:cs typeface="Arial" panose="020B0604020202020204" pitchFamily="34" charset="0"/>
              </a:rPr>
              <a:t> vīrusa infekciju Latvijas reģionos 2015. un 2016. gadā</a:t>
            </a:r>
          </a:p>
        </p:txBody>
      </p:sp>
      <p:graphicFrame>
        <p:nvGraphicFramePr>
          <p:cNvPr id="17411" name="Content Placeholder 5">
            <a:extLst>
              <a:ext uri="{FF2B5EF4-FFF2-40B4-BE49-F238E27FC236}">
                <a16:creationId xmlns:a16="http://schemas.microsoft.com/office/drawing/2014/main" id="{DDF79A2F-CEA7-403B-8122-F97BD44DFE40}"/>
              </a:ext>
            </a:extLst>
          </p:cNvPr>
          <p:cNvGraphicFramePr>
            <a:graphicFrameLocks noGrp="1"/>
          </p:cNvGraphicFramePr>
          <p:nvPr>
            <p:ph idx="1"/>
            <p:extLst>
              <p:ext uri="{D42A27DB-BD31-4B8C-83A1-F6EECF244321}">
                <p14:modId xmlns:p14="http://schemas.microsoft.com/office/powerpoint/2010/main" val="1920547386"/>
              </p:ext>
            </p:extLst>
          </p:nvPr>
        </p:nvGraphicFramePr>
        <p:xfrm>
          <a:off x="914400" y="1906588"/>
          <a:ext cx="7618522" cy="4137079"/>
        </p:xfrm>
        <a:graphic>
          <a:graphicData uri="http://schemas.openxmlformats.org/presentationml/2006/ole">
            <mc:AlternateContent xmlns:mc="http://schemas.openxmlformats.org/markup-compatibility/2006">
              <mc:Choice xmlns:v="urn:schemas-microsoft-com:vml" Requires="v">
                <p:oleObj spid="_x0000_s6195" r:id="rId3" imgW="8821677" imgH="4907705" progId="Excel.Chart.8">
                  <p:embed/>
                </p:oleObj>
              </mc:Choice>
              <mc:Fallback>
                <p:oleObj r:id="rId3" imgW="8821677" imgH="4907705" progId="Excel.Chart.8">
                  <p:embed/>
                  <p:pic>
                    <p:nvPicPr>
                      <p:cNvPr id="17411" name="Content Placeholder 5">
                        <a:extLst>
                          <a:ext uri="{FF2B5EF4-FFF2-40B4-BE49-F238E27FC236}">
                            <a16:creationId xmlns:a16="http://schemas.microsoft.com/office/drawing/2014/main" id="{DDF79A2F-CEA7-403B-8122-F97BD44DFE40}"/>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906588"/>
                        <a:ext cx="7618522" cy="4137079"/>
                      </a:xfrm>
                      <a:prstGeom prst="rect">
                        <a:avLst/>
                      </a:prstGeom>
                    </p:spPr>
                  </p:pic>
                </p:oleObj>
              </mc:Fallback>
            </mc:AlternateContent>
          </a:graphicData>
        </a:graphic>
      </p:graphicFrame>
      <p:sp>
        <p:nvSpPr>
          <p:cNvPr id="17412" name="TextBox 3">
            <a:extLst>
              <a:ext uri="{FF2B5EF4-FFF2-40B4-BE49-F238E27FC236}">
                <a16:creationId xmlns:a16="http://schemas.microsoft.com/office/drawing/2014/main" id="{10224430-85A4-44DC-A5A2-AA061F06B475}"/>
              </a:ext>
            </a:extLst>
          </p:cNvPr>
          <p:cNvSpPr txBox="1">
            <a:spLocks noChangeArrowheads="1"/>
          </p:cNvSpPr>
          <p:nvPr/>
        </p:nvSpPr>
        <p:spPr bwMode="auto">
          <a:xfrm>
            <a:off x="125413" y="6542088"/>
            <a:ext cx="89550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lv-LV" altLang="lv-LV" sz="1200" b="1" dirty="0">
                <a:solidFill>
                  <a:schemeClr val="bg1"/>
                </a:solidFill>
                <a:latin typeface="Verdana" panose="020B0604030504040204" pitchFamily="34" charset="0"/>
              </a:rPr>
              <a:t>* pēc MK 26.09.2000. noteikumu Nr.330 «Vakcinācijas noteikumi» 5.pielikuma datiem</a:t>
            </a:r>
          </a:p>
        </p:txBody>
      </p:sp>
    </p:spTree>
    <p:extLst>
      <p:ext uri="{BB962C8B-B14F-4D97-AF65-F5344CB8AC3E}">
        <p14:creationId xmlns:p14="http://schemas.microsoft.com/office/powerpoint/2010/main" val="35340366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4357</TotalTime>
  <Words>5143</Words>
  <Application>Microsoft Office PowerPoint</Application>
  <PresentationFormat>On-screen Show (4:3)</PresentationFormat>
  <Paragraphs>862</Paragraphs>
  <Slides>81</Slides>
  <Notes>1</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92" baseType="lpstr">
      <vt:lpstr>MS PGothic</vt:lpstr>
      <vt:lpstr>MS PGothic</vt:lpstr>
      <vt:lpstr>Arial</vt:lpstr>
      <vt:lpstr>Calibri</vt:lpstr>
      <vt:lpstr>Century Gothic</vt:lpstr>
      <vt:lpstr>Tahoma</vt:lpstr>
      <vt:lpstr>Times New Roman</vt:lpstr>
      <vt:lpstr>Verdana</vt:lpstr>
      <vt:lpstr>Wingdings</vt:lpstr>
      <vt:lpstr>Office Theme</vt:lpstr>
      <vt:lpstr>Microsoft Excel Chart</vt:lpstr>
      <vt:lpstr>Komunikācija ar pacientiem un sabiedrību vakcinācijas pret cpv jautājumos</vt:lpstr>
      <vt:lpstr>Saturs</vt:lpstr>
      <vt:lpstr>problēmas, kas ir saistītās ar CPV vakcinācijas aptveres palielināšanu  Latvijā un citās ES valstīs </vt:lpstr>
      <vt:lpstr>Vakcinācija* pret cilvēka papilomas vīrusa infekciju Latvijā</vt:lpstr>
      <vt:lpstr>Vakcinācijas aptvere (1.pote)* pret cilvēka papilomas vīrusa infekciju Latvijā</vt:lpstr>
      <vt:lpstr>Vakcinācijas aptvere (1.pote)* pret cilvēka papilomas vīrusa infekciju Latvijas reģionos 2015. un 2016.gadā</vt:lpstr>
      <vt:lpstr>Vakcinācijas aptvere (pabeigts vakcinācijas kurss)* pret cilvēka papilomas vīrusa infekciju Latvijas reģionos 2015. un 2016. gadā</vt:lpstr>
      <vt:lpstr>Atteikumu īpatsvars* no vakcinācijas pret cilvēka papilomas vīrusa infekciju Latvijā 2011. – 2016. gadā</vt:lpstr>
      <vt:lpstr>Atteikumu īpatsvars no vakcinācijas pret cilvēka papilomas vīrusa infekciju Latvijas reģionos 2015. un 2016. gadā</vt:lpstr>
      <vt:lpstr>Citas valstis ar bēdīgu pieredzi</vt:lpstr>
      <vt:lpstr>2017.gada decembrī</vt:lpstr>
      <vt:lpstr>Citas valstis ar bēdīgu pieredzi</vt:lpstr>
      <vt:lpstr>mērķauditorijas vidū valdošie mīti un patiesība  par CPV infekciju un vakcīnām  </vt:lpstr>
      <vt:lpstr>Izplatītākie mīti</vt:lpstr>
      <vt:lpstr>HPV vakcīnas ir daļiņu (sub-unit) vakcīnas, kas veidotas no  galvenā vīrusa kapsīda olb,  Virus-like particles (VLPs)  </vt:lpstr>
      <vt:lpstr>Izplatītākie mīti</vt:lpstr>
      <vt:lpstr>Vakcīnu klīniskā izpēte 20 gadu garumā</vt:lpstr>
      <vt:lpstr>HPV vakcīnu attīstības hronoloģija</vt:lpstr>
      <vt:lpstr>Meeting of the Global Advisory Committee on Vaccine Safety, 7–8 June 2017</vt:lpstr>
      <vt:lpstr>Izplatītākie mīti</vt:lpstr>
      <vt:lpstr>Pasaules Veselības organizācija (WHO) un Eiropas Medicīnas Aģentūra (EMA),  balstoties uz ilggadējiem, apjomīgiem zinātniskajiem uz pierādījumiem balstītiem pētījumiem ir skaidri paziņojusi, ka izplatītie maldīgie apgalvojumi par CPV vakcīnu saistību ar komplekso reģionālo sāpju sindromu (CRPS), posturālo ortostātisko tahikardijas sindromu (POTS) un citām nepatiesi saistītām medicīniskām problēmām NAV PATIESI</vt:lpstr>
      <vt:lpstr>PowerPoint Presentation</vt:lpstr>
      <vt:lpstr>PowerPoint Presentation</vt:lpstr>
      <vt:lpstr>ASV dati (VAERS) 12/01/2014- 31/12/2016 ASV izlietotas 19 milj.devu</vt:lpstr>
      <vt:lpstr>Biežāk ziņotie 9v CPV vakcīnas simptomi (4,348 ziņojumi)</vt:lpstr>
      <vt:lpstr>CPV vakcīnām nav saistības ar Guillane Barre Sindromu</vt:lpstr>
      <vt:lpstr>Meeting of the Global Advisory Committee on Vaccine Safety, 7–8 June 2017</vt:lpstr>
      <vt:lpstr>PowerPoint Presentation</vt:lpstr>
      <vt:lpstr>PowerPoint Presentation</vt:lpstr>
      <vt:lpstr>Nevēlamas reakcijas</vt:lpstr>
      <vt:lpstr>9vHPV vakcīnas drošības rezultāti (visi pētījumi) pētījumu subjekti  9 - 26 gadus veci</vt:lpstr>
      <vt:lpstr>Izplatītākie mīti</vt:lpstr>
      <vt:lpstr>CPV vakcīna NAV «brīvbiļete» </vt:lpstr>
      <vt:lpstr>Atgādinājumam..</vt:lpstr>
      <vt:lpstr>An ounce of prevention is  worth a pound of cure                        Benjamin Franklin </vt:lpstr>
      <vt:lpstr>Izplatītākie mīti</vt:lpstr>
      <vt:lpstr>Cervarix un grūtniecība </vt:lpstr>
      <vt:lpstr>9vHPV vakcīna un grūtniecība</vt:lpstr>
      <vt:lpstr>citu valstu labā pieredze un prakse vakcinācijas pret CPV programmas īstenošanā </vt:lpstr>
      <vt:lpstr>Ko un kad gaidīt no CPV vakcīnām?</vt:lpstr>
      <vt:lpstr>PowerPoint Presentation</vt:lpstr>
      <vt:lpstr>Government Funded HPV National Immunization Programs: 85</vt:lpstr>
      <vt:lpstr>PowerPoint Presentation</vt:lpstr>
      <vt:lpstr>2 HPV tipu vakcīna</vt:lpstr>
      <vt:lpstr>PowerPoint Presentation</vt:lpstr>
      <vt:lpstr>PowerPoint Presentation</vt:lpstr>
      <vt:lpstr>2,4 un 9 tipu 3 devu vakcīnu efektivitāte</vt:lpstr>
      <vt:lpstr>2,4 un 9 tipu 3 devu vakcīnu efektivitāte</vt:lpstr>
      <vt:lpstr>2,4 un 9 tipu 3 devu vakcīnu efektivitāte</vt:lpstr>
      <vt:lpstr>  2 devu imunogenitāte meitenēm  no 9–14 gadiem nav sliktāka kā 3 devu atbilde sievietēm  no 15–24 gadiem</vt:lpstr>
      <vt:lpstr>4 tipu vakcīnas efektivitāte anoģenitālajām papillomām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Vīrieši</vt:lpstr>
      <vt:lpstr>Kanādas pieredze</vt:lpstr>
      <vt:lpstr> PIRMĀ HPV profilakses nedēļa</vt:lpstr>
      <vt:lpstr>PowerPoint Presentation</vt:lpstr>
      <vt:lpstr>Austrijas HPV vakcinācijas programma</vt:lpstr>
      <vt:lpstr>Vakcinācija pasargā pret CPV izraisītiem audzējiem</vt:lpstr>
      <vt:lpstr>PowerPoint Presentation</vt:lpstr>
      <vt:lpstr>PowerPoint Presentation</vt:lpstr>
      <vt:lpstr>Paredzamā 9vHPV vs 4vHPV vakcīnu efektivitāte ASV  (HPV-ADVISE rezultāti) Girls &amp; Boys, Base Case, No Cross-Protection for 4vHPVa</vt:lpstr>
      <vt:lpstr>praktiski ieteikumi ārstniecības personām, kā pārliecināt un skaidrot nepieciešamību mērķauditorijai vakcinēties pret CPV, par vakcinācijas drošību, efektivitāti, blakusparādībām  </vt:lpstr>
      <vt:lpstr>“…fake-news jeb nepatiesās ziņas ir kā mērķtiecīga infekcijas slimība. Imunitāte caur izglītošanos var palīdzēt, bet tā var nebūt pietiekama aizsardzība” - Mark Buchanan</vt:lpstr>
      <vt:lpstr>PowerPoint Presentation</vt:lpstr>
      <vt:lpstr>PowerPoint Presentation</vt:lpstr>
      <vt:lpstr>No aptaujām par veselības aprūpes darbinieku lomu/ nozīmību</vt:lpstr>
      <vt:lpstr>IZGLĪTOŠANA UN INFORMĀCIJA IR ATSLĒGA!!!</vt:lpstr>
      <vt:lpstr>Ministru kabineta “Vakcinācijas noteikumi”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Liga Zvirgzdina</dc:creator>
  <cp:lastModifiedBy>Edīte Tettere</cp:lastModifiedBy>
  <cp:revision>109</cp:revision>
  <dcterms:created xsi:type="dcterms:W3CDTF">2017-11-09T07:20:10Z</dcterms:created>
  <dcterms:modified xsi:type="dcterms:W3CDTF">2018-09-20T06:29:46Z</dcterms:modified>
</cp:coreProperties>
</file>